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B7657-1452-4643-BB92-9766D810405A}" v="7" dt="2024-10-24T18:34:23.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yashree S" userId="6c900266f954116a" providerId="LiveId" clId="{6D8B7657-1452-4643-BB92-9766D810405A}"/>
    <pc:docChg chg="custSel modSld">
      <pc:chgData name="layashree S" userId="6c900266f954116a" providerId="LiveId" clId="{6D8B7657-1452-4643-BB92-9766D810405A}" dt="2024-10-24T18:37:22.196" v="267" actId="20577"/>
      <pc:docMkLst>
        <pc:docMk/>
      </pc:docMkLst>
      <pc:sldChg chg="modSp mod">
        <pc:chgData name="layashree S" userId="6c900266f954116a" providerId="LiveId" clId="{6D8B7657-1452-4643-BB92-9766D810405A}" dt="2024-10-24T18:36:38.548" v="260" actId="20577"/>
        <pc:sldMkLst>
          <pc:docMk/>
          <pc:sldMk cId="0" sldId="256"/>
        </pc:sldMkLst>
        <pc:spChg chg="mod">
          <ac:chgData name="layashree S" userId="6c900266f954116a" providerId="LiveId" clId="{6D8B7657-1452-4643-BB92-9766D810405A}" dt="2024-10-24T18:36:38.548" v="260" actId="20577"/>
          <ac:spMkLst>
            <pc:docMk/>
            <pc:sldMk cId="0" sldId="256"/>
            <ac:spMk id="55" creationId="{00000000-0000-0000-0000-000000000000}"/>
          </ac:spMkLst>
        </pc:spChg>
      </pc:sldChg>
      <pc:sldChg chg="addSp delSp modSp mod">
        <pc:chgData name="layashree S" userId="6c900266f954116a" providerId="LiveId" clId="{6D8B7657-1452-4643-BB92-9766D810405A}" dt="2024-10-24T18:37:22.196" v="267" actId="20577"/>
        <pc:sldMkLst>
          <pc:docMk/>
          <pc:sldMk cId="0" sldId="261"/>
        </pc:sldMkLst>
        <pc:spChg chg="add mod">
          <ac:chgData name="layashree S" userId="6c900266f954116a" providerId="LiveId" clId="{6D8B7657-1452-4643-BB92-9766D810405A}" dt="2024-10-24T15:44:44.793" v="95" actId="6549"/>
          <ac:spMkLst>
            <pc:docMk/>
            <pc:sldMk cId="0" sldId="261"/>
            <ac:spMk id="2" creationId="{81B9FE69-C658-5521-4E6A-A18790475BBE}"/>
          </ac:spMkLst>
        </pc:spChg>
        <pc:spChg chg="add del mod">
          <ac:chgData name="layashree S" userId="6c900266f954116a" providerId="LiveId" clId="{6D8B7657-1452-4643-BB92-9766D810405A}" dt="2024-10-24T15:44:28.016" v="87" actId="478"/>
          <ac:spMkLst>
            <pc:docMk/>
            <pc:sldMk cId="0" sldId="261"/>
            <ac:spMk id="3" creationId="{C3237D72-D7F8-0C46-7400-FD07DD2388C1}"/>
          </ac:spMkLst>
        </pc:spChg>
        <pc:spChg chg="add del">
          <ac:chgData name="layashree S" userId="6c900266f954116a" providerId="LiveId" clId="{6D8B7657-1452-4643-BB92-9766D810405A}" dt="2024-10-24T15:52:59.121" v="153" actId="478"/>
          <ac:spMkLst>
            <pc:docMk/>
            <pc:sldMk cId="0" sldId="261"/>
            <ac:spMk id="4" creationId="{E69DF208-03F4-AE1F-08BC-F921828DF7EF}"/>
          </ac:spMkLst>
        </pc:spChg>
        <pc:spChg chg="mod">
          <ac:chgData name="layashree S" userId="6c900266f954116a" providerId="LiveId" clId="{6D8B7657-1452-4643-BB92-9766D810405A}" dt="2024-10-24T15:52:56.357" v="152" actId="20577"/>
          <ac:spMkLst>
            <pc:docMk/>
            <pc:sldMk cId="0" sldId="261"/>
            <ac:spMk id="89" creationId="{00000000-0000-0000-0000-000000000000}"/>
          </ac:spMkLst>
        </pc:spChg>
        <pc:spChg chg="mod">
          <ac:chgData name="layashree S" userId="6c900266f954116a" providerId="LiveId" clId="{6D8B7657-1452-4643-BB92-9766D810405A}" dt="2024-10-24T18:37:22.196" v="267" actId="20577"/>
          <ac:spMkLst>
            <pc:docMk/>
            <pc:sldMk cId="0" sldId="261"/>
            <ac:spMk id="90" creationId="{00000000-0000-0000-0000-000000000000}"/>
          </ac:spMkLst>
        </pc:spChg>
      </pc:sldChg>
      <pc:sldChg chg="addSp delSp modSp mod">
        <pc:chgData name="layashree S" userId="6c900266f954116a" providerId="LiveId" clId="{6D8B7657-1452-4643-BB92-9766D810405A}" dt="2024-10-24T18:35:30.136" v="189" actId="20577"/>
        <pc:sldMkLst>
          <pc:docMk/>
          <pc:sldMk cId="0" sldId="262"/>
        </pc:sldMkLst>
        <pc:spChg chg="add del mod">
          <ac:chgData name="layashree S" userId="6c900266f954116a" providerId="LiveId" clId="{6D8B7657-1452-4643-BB92-9766D810405A}" dt="2024-10-24T18:34:23.555" v="166" actId="478"/>
          <ac:spMkLst>
            <pc:docMk/>
            <pc:sldMk cId="0" sldId="262"/>
            <ac:spMk id="2" creationId="{5DEBA669-67B9-B722-2D6F-49E6EFBE736B}"/>
          </ac:spMkLst>
        </pc:spChg>
        <pc:spChg chg="mod">
          <ac:chgData name="layashree S" userId="6c900266f954116a" providerId="LiveId" clId="{6D8B7657-1452-4643-BB92-9766D810405A}" dt="2024-10-24T18:35:30.136" v="189" actId="20577"/>
          <ac:spMkLst>
            <pc:docMk/>
            <pc:sldMk cId="0" sldId="262"/>
            <ac:spMk id="96" creationId="{00000000-0000-0000-0000-000000000000}"/>
          </ac:spMkLst>
        </pc:spChg>
      </pc:sldChg>
      <pc:sldChg chg="modSp mod">
        <pc:chgData name="layashree S" userId="6c900266f954116a" providerId="LiveId" clId="{6D8B7657-1452-4643-BB92-9766D810405A}" dt="2024-10-24T18:33:37.924" v="160"/>
        <pc:sldMkLst>
          <pc:docMk/>
          <pc:sldMk cId="0" sldId="263"/>
        </pc:sldMkLst>
        <pc:spChg chg="mod">
          <ac:chgData name="layashree S" userId="6c900266f954116a" providerId="LiveId" clId="{6D8B7657-1452-4643-BB92-9766D810405A}" dt="2024-10-24T18:33:37.924" v="160"/>
          <ac:spMkLst>
            <pc:docMk/>
            <pc:sldMk cId="0" sldId="263"/>
            <ac:spMk id="102" creationId="{00000000-0000-0000-0000-000000000000}"/>
          </ac:spMkLst>
        </pc:spChg>
      </pc:sldChg>
      <pc:sldChg chg="modSp mod">
        <pc:chgData name="layashree S" userId="6c900266f954116a" providerId="LiveId" clId="{6D8B7657-1452-4643-BB92-9766D810405A}" dt="2024-10-24T18:33:08.553" v="159"/>
        <pc:sldMkLst>
          <pc:docMk/>
          <pc:sldMk cId="0" sldId="264"/>
        </pc:sldMkLst>
        <pc:spChg chg="mod">
          <ac:chgData name="layashree S" userId="6c900266f954116a" providerId="LiveId" clId="{6D8B7657-1452-4643-BB92-9766D810405A}" dt="2024-10-24T18:33:08.553" v="159"/>
          <ac:spMkLst>
            <pc:docMk/>
            <pc:sldMk cId="0" sldId="264"/>
            <ac:spMk id="108" creationId="{00000000-0000-0000-0000-000000000000}"/>
          </ac:spMkLst>
        </pc:spChg>
      </pc:sldChg>
      <pc:sldChg chg="modSp mod">
        <pc:chgData name="layashree S" userId="6c900266f954116a" providerId="LiveId" clId="{6D8B7657-1452-4643-BB92-9766D810405A}" dt="2024-10-24T18:32:46.340" v="158" actId="20577"/>
        <pc:sldMkLst>
          <pc:docMk/>
          <pc:sldMk cId="0" sldId="265"/>
        </pc:sldMkLst>
        <pc:spChg chg="mod">
          <ac:chgData name="layashree S" userId="6c900266f954116a" providerId="LiveId" clId="{6D8B7657-1452-4643-BB92-9766D810405A}" dt="2024-10-24T18:32:46.340" v="158" actId="20577"/>
          <ac:spMkLst>
            <pc:docMk/>
            <pc:sldMk cId="0" sldId="265"/>
            <ac:spMk id="1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dirty="0"/>
              <a:t>Random Motors Project Submission</a:t>
            </a:r>
            <a:endParaRPr sz="4800" dirty="0"/>
          </a:p>
        </p:txBody>
      </p:sp>
      <p:sp>
        <p:nvSpPr>
          <p:cNvPr id="55" name="Google Shape;55;p1"/>
          <p:cNvSpPr txBox="1"/>
          <p:nvPr/>
        </p:nvSpPr>
        <p:spPr>
          <a:xfrm>
            <a:off x="-311692" y="3113050"/>
            <a:ext cx="9144000" cy="165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 sz="2400" b="0" i="0" u="none" strike="noStrike" cap="none" dirty="0">
                <a:solidFill>
                  <a:srgbClr val="000000"/>
                </a:solidFill>
                <a:latin typeface="Calibri"/>
                <a:ea typeface="Calibri"/>
                <a:cs typeface="Calibri"/>
                <a:sym typeface="Calibri"/>
              </a:rPr>
              <a:t>Name – </a:t>
            </a:r>
            <a:r>
              <a:rPr lang="en" sz="2400" dirty="0">
                <a:latin typeface="Calibri"/>
                <a:ea typeface="Calibri"/>
                <a:cs typeface="Calibri"/>
                <a:sym typeface="Calibri"/>
              </a:rPr>
              <a:t>Devaraju,K.M</a:t>
            </a:r>
            <a:endParaRPr lang="en"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0"/>
              </a:spcBef>
              <a:spcAft>
                <a:spcPts val="0"/>
              </a:spcAft>
              <a:buClr>
                <a:srgbClr val="000000"/>
              </a:buClr>
              <a:buSzPts val="2400"/>
              <a:buFont typeface="Arial"/>
              <a:buNone/>
            </a:pPr>
            <a:r>
              <a:rPr lang="en" sz="2400" dirty="0">
                <a:latin typeface="Calibri"/>
                <a:ea typeface="Calibri"/>
                <a:cs typeface="Calibri"/>
                <a:sym typeface="Calibri"/>
              </a:rPr>
              <a:t>               MBAK2305</a:t>
            </a:r>
            <a:br>
              <a:rPr lang="en" sz="2400" dirty="0">
                <a:latin typeface="Calibri"/>
                <a:ea typeface="Calibri"/>
                <a:cs typeface="Calibri"/>
                <a:sym typeface="Calibri"/>
              </a:rPr>
            </a:br>
            <a:r>
              <a:rPr lang="en" sz="2400" b="0" i="0" u="none" strike="noStrike" cap="none" dirty="0">
                <a:solidFill>
                  <a:srgbClr val="000000"/>
                </a:solidFill>
                <a:latin typeface="Calibri"/>
                <a:ea typeface="Calibri"/>
                <a:cs typeface="Calibri"/>
                <a:sym typeface="Calibri"/>
              </a:rPr>
              <a:t> </a:t>
            </a: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281525" y="227311"/>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500" dirty="0">
                <a:latin typeface="Calibri"/>
                <a:ea typeface="Calibri"/>
                <a:cs typeface="Calibri"/>
                <a:sym typeface="Calibri"/>
              </a:rPr>
              <a:t>Q-8) </a:t>
            </a:r>
            <a:r>
              <a:rPr lang="en" sz="1500" dirty="0"/>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a:t>
            </a:r>
            <a:endParaRPr sz="1500" dirty="0">
              <a:latin typeface="Calibri"/>
              <a:ea typeface="Calibri"/>
              <a:cs typeface="Calibri"/>
              <a:sym typeface="Calibri"/>
            </a:endParaRPr>
          </a:p>
        </p:txBody>
      </p:sp>
      <p:sp>
        <p:nvSpPr>
          <p:cNvPr id="114" name="Google Shape;114;p10"/>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Is there a change on Adjusted R square Value? If so,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Rocinante36 model, the adjusted R-squared value did not change, suggesting the insignificant variables had no substantial impact on the model's performance.</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In the Marengo32 model, the adjusted R-squared value increased, indicating that the significant variables were more effective at explaining the variation in the dependent variable without the presence of insignificant variables.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Q-1a)</a:t>
            </a:r>
            <a:r>
              <a:rPr lang="en" sz="2000">
                <a:latin typeface="Calibri"/>
                <a:ea typeface="Calibri"/>
                <a:cs typeface="Calibri"/>
                <a:sym typeface="Calibri"/>
              </a:rPr>
              <a:t> Formulate the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null hypotheses</a:t>
            </a:r>
            <a:r>
              <a:rPr lang="en" sz="2000">
                <a:latin typeface="Calibri"/>
                <a:ea typeface="Calibri"/>
                <a:cs typeface="Calibri"/>
                <a:sym typeface="Calibri"/>
              </a:rPr>
              <a:t> to check whether the new models are performing as per the desired design specifications.</a:t>
            </a:r>
            <a:endParaRPr sz="2000">
              <a:latin typeface="Calibri"/>
              <a:ea typeface="Calibri"/>
              <a:cs typeface="Calibri"/>
              <a:sym typeface="Calibri"/>
            </a:endParaRPr>
          </a:p>
        </p:txBody>
      </p:sp>
      <p:sp>
        <p:nvSpPr>
          <p:cNvPr id="61" name="Google Shape;61;p2"/>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Mileage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 Milage 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equal to 22km/hr</a:t>
            </a:r>
            <a:endParaRPr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0" marR="0" lvl="0" indent="0" algn="l" rtl="0">
              <a:lnSpc>
                <a:spcPct val="115000"/>
              </a:lnSpc>
              <a:spcBef>
                <a:spcPts val="160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Top speed H</a:t>
            </a:r>
            <a:r>
              <a:rPr lang="en" sz="1800" b="0" i="0" u="none" strike="noStrike" cap="none" baseline="-25000"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O</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Rocinante36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140km/hr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2" name="Google Shape;62;p2"/>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O  </a:t>
            </a:r>
            <a:r>
              <a:rPr lang="en"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hr</a:t>
            </a:r>
            <a:endParaRPr lang="en-US" sz="18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O</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 Top speed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 sz="1800" b="0" i="0" strike="noStrike" cap="none" dirty="0">
                <a:solidFill>
                  <a:srgbClr val="000000"/>
                </a:solidFill>
                <a:latin typeface="Calibri"/>
                <a:ea typeface="Calibri"/>
                <a:cs typeface="Calibri"/>
                <a:sym typeface="Calibri"/>
              </a:rPr>
              <a:t>Marengo32 model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equal to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km/hr</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Q-1b)</a:t>
            </a:r>
            <a:r>
              <a:rPr lang="en" sz="2000">
                <a:latin typeface="Calibri"/>
                <a:ea typeface="Calibri"/>
                <a:cs typeface="Calibri"/>
                <a:sym typeface="Calibri"/>
              </a:rPr>
              <a:t> Formulate the alternate hypotheses to check whether the new models are performing as per the desired design specifications.</a:t>
            </a:r>
            <a:endParaRPr sz="2000">
              <a:latin typeface="Calibri"/>
              <a:ea typeface="Calibri"/>
              <a:cs typeface="Calibri"/>
              <a:sym typeface="Calibri"/>
            </a:endParaRPr>
          </a:p>
        </p:txBody>
      </p:sp>
      <p:sp>
        <p:nvSpPr>
          <p:cNvPr id="68" name="Google Shape;68;p3"/>
          <p:cNvSpPr txBox="1"/>
          <p:nvPr/>
        </p:nvSpPr>
        <p:spPr>
          <a:xfrm>
            <a:off x="606650"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Milage of  </a:t>
            </a:r>
            <a:r>
              <a:rPr lang="en" sz="1800" b="0" i="0" strike="noStrike" cap="none" dirty="0">
                <a:solidFill>
                  <a:srgbClr val="000000"/>
                </a:solidFill>
                <a:latin typeface="Calibri"/>
                <a:ea typeface="Calibri"/>
                <a:cs typeface="Calibri"/>
                <a:sym typeface="Calibri"/>
              </a:rPr>
              <a:t>Rocinante36 model </a:t>
            </a:r>
            <a:r>
              <a:rPr lang="en" sz="1800" dirty="0">
                <a:ea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is</a:t>
            </a:r>
            <a:r>
              <a:rPr lang="en"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not equal to 22km/hr</a:t>
            </a:r>
            <a:endParaRPr sz="18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Rocinante36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140km/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69" name="Google Shape;69;p3"/>
          <p:cNvSpPr txBox="1"/>
          <p:nvPr/>
        </p:nvSpPr>
        <p:spPr>
          <a:xfrm>
            <a:off x="4640475" y="143385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Marengo32:</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a:lnSpc>
                <a:spcPct val="115000"/>
              </a:lnSpc>
              <a:buSzPts val="1100"/>
            </a:pPr>
            <a:r>
              <a:rPr lang="en" sz="1800" b="0" i="0" u="none" strike="noStrike" cap="none" dirty="0">
                <a:solidFill>
                  <a:srgbClr val="000000"/>
                </a:solidFill>
                <a:latin typeface="Arial"/>
                <a:ea typeface="Arial"/>
                <a:cs typeface="Arial"/>
                <a:sym typeface="Arial"/>
              </a:rPr>
              <a:t>Mileage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ilage</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 is not equal to 15 km/</a:t>
            </a:r>
            <a:r>
              <a:rPr lang="en-US" sz="1800" b="0" i="0" u="none" strike="noStrike" cap="none" dirty="0" err="1">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4"/>
                  </a:ext>
                </a:extLst>
              </a:rPr>
              <a:t>hr</a:t>
            </a:r>
            <a:endParaRPr lang="en-US" sz="18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 sz="1800" b="0" i="0" u="none" strike="noStrike" cap="none" dirty="0">
                <a:solidFill>
                  <a:srgbClr val="000000"/>
                </a:solidFill>
                <a:latin typeface="Arial"/>
                <a:ea typeface="Arial"/>
                <a:cs typeface="Arial"/>
                <a:sym typeface="Arial"/>
              </a:rPr>
              <a:t>Top speed H</a:t>
            </a:r>
            <a:r>
              <a:rPr lang="en" sz="1800" b="0" i="0" u="none" strike="noStrike" cap="none" baseline="-25000" dirty="0">
                <a:solidFill>
                  <a:srgbClr val="000000"/>
                </a:solidFill>
                <a:latin typeface="Arial"/>
                <a:ea typeface="Arial"/>
                <a:cs typeface="Arial"/>
                <a:sym typeface="Arial"/>
              </a:rPr>
              <a:t>1</a:t>
            </a:r>
            <a:r>
              <a:rPr lang="en" sz="1800" b="0" i="0" u="none" strike="noStrike" cap="none" dirty="0">
                <a:solidFill>
                  <a:srgbClr val="000000"/>
                </a:solidFill>
                <a:latin typeface="Arial"/>
                <a:ea typeface="Arial"/>
                <a:cs typeface="Arial"/>
                <a:sym typeface="Arial"/>
              </a:rPr>
              <a:t> :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Top speed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of </a:t>
            </a:r>
            <a:r>
              <a:rPr lang="en-US" sz="1800" b="0" i="0" strike="noStrike" cap="none" dirty="0">
                <a:solidFill>
                  <a:srgbClr val="000000"/>
                </a:solidFill>
                <a:latin typeface="Calibri"/>
                <a:ea typeface="Calibri"/>
                <a:cs typeface="Calibri"/>
                <a:sym typeface="Calibri"/>
              </a:rPr>
              <a:t>Marengo32 model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4"/>
                  </a:ext>
                </a:extLst>
              </a:rPr>
              <a:t> is not equal to </a:t>
            </a:r>
            <a:r>
              <a:rPr lang="en-US" sz="1800" b="0"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210 km/</a:t>
            </a:r>
            <a:r>
              <a:rPr lang="en-US" sz="1800" b="0" i="0" u="none" strike="noStrike" cap="none" dirty="0" err="1">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8"/>
                  </a:ext>
                </a:extLst>
              </a:rPr>
              <a:t>hr</a:t>
            </a:r>
            <a:endParaRPr lang="en-US"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1600"/>
              </a:spcBef>
              <a:spcAft>
                <a:spcPts val="0"/>
              </a:spcAft>
              <a:buClr>
                <a:srgbClr val="000000"/>
              </a:buClr>
              <a:buSzPts val="11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68275" y="347053"/>
            <a:ext cx="8520600" cy="850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Q-2)</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 In order to comment on whether the design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specifications</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 are being matched or not, perform relevant hypothesis tests and calculate the p-value for each. What will you conclude? Assume you are performing the tests at 95% confidence level.</a:t>
            </a:r>
            <a:endParaRPr sz="2000">
              <a:latin typeface="Calibri"/>
              <a:ea typeface="Calibri"/>
              <a:cs typeface="Calibri"/>
              <a:sym typeface="Calibri"/>
            </a:endParaRPr>
          </a:p>
        </p:txBody>
      </p:sp>
      <p:sp>
        <p:nvSpPr>
          <p:cNvPr id="75" name="Google Shape;75;p4"/>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For Rocinante36:</a:t>
            </a: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 sz="1800" b="0" i="0" u="none" strike="noStrike" cap="none" dirty="0">
                <a:solidFill>
                  <a:srgbClr val="000000"/>
                </a:solidFill>
                <a:latin typeface="Arial"/>
                <a:ea typeface="Arial"/>
                <a:cs typeface="Arial"/>
                <a:sym typeface="Arial"/>
              </a:rPr>
              <a:t>p-value for mileage = 0.08</a:t>
            </a:r>
            <a:br>
              <a:rPr lang="en" sz="1800" b="0" i="0" u="none" strike="noStrike" cap="none" dirty="0">
                <a:solidFill>
                  <a:srgbClr val="000000"/>
                </a:solidFill>
                <a:latin typeface="Arial"/>
                <a:ea typeface="Arial"/>
                <a:cs typeface="Arial"/>
                <a:sym typeface="Arial"/>
              </a:rPr>
            </a:br>
            <a:r>
              <a:rPr lang="en" sz="1800" b="0" i="0" u="none" strike="noStrike" cap="none" dirty="0">
                <a:solidFill>
                  <a:srgbClr val="000000"/>
                </a:solidFill>
                <a:latin typeface="Arial"/>
                <a:ea typeface="Arial"/>
                <a:cs typeface="Arial"/>
                <a:sym typeface="Arial"/>
              </a:rPr>
              <a:t>p-value for top speed = 0.43</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chemeClr val="dk1"/>
              </a:buClr>
              <a:buSzPts val="1800"/>
              <a:buFont typeface="Arial"/>
              <a:buNone/>
            </a:pPr>
            <a:r>
              <a:rPr lang="en" sz="1800" b="0" i="0" u="sng" strike="noStrike" cap="none" dirty="0">
                <a:solidFill>
                  <a:schemeClr val="dk1"/>
                </a:solidFill>
                <a:latin typeface="Calibri"/>
                <a:ea typeface="Calibri"/>
                <a:cs typeface="Calibri"/>
                <a:sym typeface="Calibri"/>
              </a:rPr>
              <a:t>For Marengo32:</a:t>
            </a:r>
            <a:endParaRPr sz="1800" b="0" i="0" u="sng"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Arial"/>
              <a:buNone/>
            </a:pPr>
            <a:endParaRPr sz="1800" b="0" i="0" u="sng"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 sz="1800" b="0" i="0" u="none" strike="noStrike" cap="none" dirty="0">
                <a:solidFill>
                  <a:schemeClr val="dk1"/>
                </a:solidFill>
                <a:latin typeface="Arial"/>
                <a:ea typeface="Arial"/>
                <a:cs typeface="Arial"/>
                <a:sym typeface="Arial"/>
              </a:rPr>
              <a:t>p-value for mileage =0.13</a:t>
            </a:r>
            <a:br>
              <a:rPr lang="en" sz="1800" b="0" i="0" u="none" strike="noStrike" cap="none" dirty="0">
                <a:solidFill>
                  <a:schemeClr val="dk1"/>
                </a:solidFill>
                <a:latin typeface="Arial"/>
                <a:ea typeface="Arial"/>
                <a:cs typeface="Arial"/>
                <a:sym typeface="Arial"/>
              </a:rPr>
            </a:br>
            <a:r>
              <a:rPr lang="en" sz="1800" b="0" i="0" u="none" strike="noStrike" cap="none" dirty="0">
                <a:solidFill>
                  <a:schemeClr val="dk1"/>
                </a:solidFill>
                <a:latin typeface="Arial"/>
                <a:ea typeface="Arial"/>
                <a:cs typeface="Arial"/>
                <a:sym typeface="Arial"/>
              </a:rPr>
              <a:t>p-value for top speed =0.37</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76" name="Google Shape;76;p4"/>
          <p:cNvSpPr txBox="1"/>
          <p:nvPr/>
        </p:nvSpPr>
        <p:spPr>
          <a:xfrm>
            <a:off x="4628575"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Conclusion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1600"/>
              </a:spcBef>
              <a:spcAft>
                <a:spcPts val="0"/>
              </a:spcAft>
              <a:buClr>
                <a:srgbClr val="000000"/>
              </a:buClr>
              <a:buSzPts val="1800"/>
              <a:buFont typeface="Arial"/>
              <a:buNone/>
            </a:pPr>
            <a:r>
              <a:rPr lang="en-US" sz="1800" b="1" i="0" u="none" strike="noStrike" cap="none" dirty="0">
                <a:solidFill>
                  <a:srgbClr val="000000"/>
                </a:solidFill>
                <a:latin typeface="Calibri"/>
                <a:ea typeface="Calibri"/>
                <a:cs typeface="Calibri"/>
                <a:sym typeface="Calibri"/>
              </a:rPr>
              <a:t>The Mileage and Top speed of Rocinante36  and Marengo 32 are not significantly differ from desired specification.</a:t>
            </a:r>
            <a:endParaRPr sz="18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7E35B6-B49F-7F94-3036-F2C7214FA04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311700" y="2926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Q-3)</a:t>
            </a:r>
            <a:r>
              <a:rPr lang="en" sz="2000">
                <a:latin typeface="Calibri"/>
                <a:ea typeface="Calibri"/>
                <a:cs typeface="Calibri"/>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2000">
              <a:latin typeface="Calibri"/>
              <a:ea typeface="Calibri"/>
              <a:cs typeface="Calibri"/>
              <a:sym typeface="Calibri"/>
            </a:endParaRPr>
          </a:p>
        </p:txBody>
      </p:sp>
      <p:sp>
        <p:nvSpPr>
          <p:cNvPr id="82" name="Google Shape;82;p5"/>
          <p:cNvSpPr txBox="1"/>
          <p:nvPr/>
        </p:nvSpPr>
        <p:spPr>
          <a:xfrm>
            <a:off x="594750"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The type of error which is more expensive: </a:t>
            </a:r>
            <a:r>
              <a:rPr lang="en-US" sz="1800" dirty="0"/>
              <a:t>Type II Error (Failing to reject a false null hypothesis)is more expensive for Random Motors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3" name="Google Shape;83;p5"/>
          <p:cNvSpPr txBox="1"/>
          <p:nvPr/>
        </p:nvSpPr>
        <p:spPr>
          <a:xfrm>
            <a:off x="4693889" y="1731500"/>
            <a:ext cx="37353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 sz="1800" b="0" i="0" u="sng" strike="noStrike" cap="none" dirty="0">
                <a:solidFill>
                  <a:srgbClr val="000000"/>
                </a:solidFill>
                <a:latin typeface="Calibri"/>
                <a:ea typeface="Calibri"/>
                <a:cs typeface="Calibri"/>
                <a:sym typeface="Calibri"/>
              </a:rPr>
              <a:t>Reason:</a:t>
            </a:r>
            <a:endParaRPr sz="1800" b="0" i="0" u="sng" strike="noStrike" cap="none" dirty="0">
              <a:solidFill>
                <a:srgbClr val="000000"/>
              </a:solidFill>
              <a:latin typeface="Calibri"/>
              <a:ea typeface="Calibri"/>
              <a:cs typeface="Calibri"/>
              <a:sym typeface="Calibri"/>
            </a:endParaRPr>
          </a:p>
          <a:p>
            <a:pPr>
              <a:spcBef>
                <a:spcPts val="1600"/>
              </a:spcBef>
              <a:buSzPts val="1800"/>
            </a:pPr>
            <a:r>
              <a:rPr lang="en-US" sz="1800" dirty="0"/>
              <a:t>It would result in allowing cars that do not meet specifications to be sold, leading to refunds, loss of reputation, and customer dissatisfaction.</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4"/>
            <a:ext cx="8520600" cy="69265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Q-4) Develop a regression equation for each model at 95 percent confidence level. From the regression equation predict the sales of the two models.</a:t>
            </a:r>
            <a:endParaRPr sz="20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00000"/>
              </a:lnSpc>
              <a:spcBef>
                <a:spcPts val="0"/>
              </a:spcBef>
              <a:spcAft>
                <a:spcPts val="0"/>
              </a:spcAft>
              <a:buSzPts val="2800"/>
              <a:buNone/>
            </a:pPr>
            <a:endParaRPr sz="2000">
              <a:latin typeface="Calibri"/>
              <a:ea typeface="Calibri"/>
              <a:cs typeface="Calibri"/>
              <a:sym typeface="Calibri"/>
            </a:endParaRPr>
          </a:p>
        </p:txBody>
      </p:sp>
      <p:sp>
        <p:nvSpPr>
          <p:cNvPr id="89" name="Google Shape;89;p6"/>
          <p:cNvSpPr txBox="1"/>
          <p:nvPr/>
        </p:nvSpPr>
        <p:spPr>
          <a:xfrm>
            <a:off x="749525" y="1279050"/>
            <a:ext cx="37353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Rocinante models and Predict the number of unit sales of Rocinante36 model? </a:t>
            </a:r>
            <a:endParaRPr sz="15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Regression coefficients</a:t>
            </a: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lang="en-IN"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Price: - 0.7950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Mileage: 8.3063</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Top speed: - 0.0186 </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Equation: 50.7231 - 0.7950 * price + 8.3063 * mileage  - 0.0186 * top speed</a:t>
            </a:r>
            <a:endParaRPr dirty="0"/>
          </a:p>
          <a:p>
            <a:pPr marL="0" marR="0" lvl="0" indent="0" algn="l" rtl="0">
              <a:lnSpc>
                <a:spcPct val="100000"/>
              </a:lnSpc>
              <a:spcBef>
                <a:spcPts val="0"/>
              </a:spcBef>
              <a:spcAft>
                <a:spcPts val="0"/>
              </a:spcAft>
              <a:buClr>
                <a:srgbClr val="000000"/>
              </a:buClr>
              <a:buSzPts val="1550"/>
              <a:buFont typeface="Arial"/>
              <a:buNone/>
            </a:pP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Predicted Sales(in units): 225.2927</a:t>
            </a:r>
            <a:endParaRPr sz="155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0" name="Google Shape;90;p6"/>
          <p:cNvSpPr txBox="1"/>
          <p:nvPr/>
        </p:nvSpPr>
        <p:spPr>
          <a:xfrm>
            <a:off x="4664525" y="1279050"/>
            <a:ext cx="3861600" cy="36996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550"/>
              <a:buFont typeface="Arial"/>
              <a:buNone/>
            </a:pPr>
            <a:r>
              <a:rPr lang="en" sz="1550" b="0" i="0" u="sng" strike="noStrike" cap="none" dirty="0">
                <a:solidFill>
                  <a:srgbClr val="000000"/>
                </a:solidFill>
                <a:latin typeface="Calibri"/>
                <a:ea typeface="Calibri"/>
                <a:cs typeface="Calibri"/>
                <a:sym typeface="Calibri"/>
              </a:rPr>
              <a:t>Develop the regression equation for the Marengo models and Predict the number of unit sales of Marengo32 model?</a:t>
            </a:r>
            <a:endParaRPr sz="155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Regression coefficients</a:t>
            </a: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Price: - 0.1867</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Mileage: 0.0413</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Top speed: 0.2208</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Equation:  -13.4476 - 0.1867* price+ 0.0413* mileage + 0.2208* top speed</a:t>
            </a:r>
            <a:endParaRPr dirty="0"/>
          </a:p>
          <a:p>
            <a:pPr marL="0" marR="0" lvl="0" indent="0" algn="l" rtl="0">
              <a:lnSpc>
                <a:spcPct val="100000"/>
              </a:lnSpc>
              <a:spcBef>
                <a:spcPts val="0"/>
              </a:spcBef>
              <a:spcAft>
                <a:spcPts val="0"/>
              </a:spcAft>
              <a:buClr>
                <a:schemeClr val="dk1"/>
              </a:buClr>
              <a:buSzPts val="1550"/>
              <a:buFont typeface="Arial"/>
              <a:buNone/>
            </a:pP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50"/>
              <a:buFont typeface="Arial"/>
              <a:buNone/>
            </a:pPr>
            <a:r>
              <a:rPr lang="en" b="0" i="0" u="sng" strike="noStrike" cap="none" dirty="0">
                <a:solidFill>
                  <a:schemeClr val="dk1"/>
                </a:solidFill>
                <a:latin typeface="Calibri"/>
                <a:ea typeface="Calibri"/>
                <a:cs typeface="Calibri"/>
                <a:sym typeface="Calibri"/>
              </a:rPr>
              <a:t>Predicted Sales(in units</a:t>
            </a:r>
            <a:r>
              <a:rPr lang="en" b="0" i="0" u="sng" strike="noStrike" cap="none">
                <a:solidFill>
                  <a:schemeClr val="dk1"/>
                </a:solidFill>
                <a:latin typeface="Calibri"/>
                <a:ea typeface="Calibri"/>
                <a:cs typeface="Calibri"/>
                <a:sym typeface="Calibri"/>
              </a:rPr>
              <a:t>):  25.885</a:t>
            </a:r>
            <a:endParaRPr b="0"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1B9FE69-C658-5521-4E6A-A18790475BBE}"/>
              </a:ext>
            </a:extLst>
          </p:cNvPr>
          <p:cNvSpPr>
            <a:spLocks noChangeArrowheads="1"/>
          </p:cNvSpPr>
          <p:nvPr/>
        </p:nvSpPr>
        <p:spPr bwMode="auto">
          <a:xfrm>
            <a:off x="0" y="151656"/>
            <a:ext cx="48250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25.849</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Q-5) Based on sales prediction, what is the overall predicted profit for Rocinante36 model and Marengo32 model ?</a:t>
            </a:r>
            <a:endParaRPr sz="2000">
              <a:latin typeface="Calibri"/>
              <a:ea typeface="Calibri"/>
              <a:cs typeface="Calibri"/>
              <a:sym typeface="Calibri"/>
            </a:endParaRPr>
          </a:p>
        </p:txBody>
      </p:sp>
      <p:sp>
        <p:nvSpPr>
          <p:cNvPr id="96" name="Google Shape;96;p7"/>
          <p:cNvSpPr txBox="1"/>
          <p:nvPr/>
        </p:nvSpPr>
        <p:spPr>
          <a:xfrm>
            <a:off x="749525" y="1279050"/>
            <a:ext cx="71178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Overall predicted profit</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Rocinante36 Model:   Rs.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2,25,29,270.0</a:t>
            </a:r>
            <a:endParaRPr sz="1800" b="0" i="0" u="sng"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Marengo32 Model:  Rs. </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2,06,75,120.0</a:t>
            </a: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sz="1800" b="0" i="0" u="sng"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11700" y="445025"/>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Q-6) As a CEO, you wish to invest only in the model which is predicted to be more profitable. Which model among Rocinante36 and Marengo32 will you invest in?</a:t>
            </a:r>
            <a:endParaRPr sz="2000">
              <a:latin typeface="Calibri"/>
              <a:ea typeface="Calibri"/>
              <a:cs typeface="Calibri"/>
              <a:sym typeface="Calibri"/>
            </a:endParaRPr>
          </a:p>
        </p:txBody>
      </p:sp>
      <p:sp>
        <p:nvSpPr>
          <p:cNvPr id="102" name="Google Shape;102;p8"/>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model you will invest in?</a:t>
            </a: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Since Rocinante36 is projected to generate a higher overall profit (22,529,270.0) compared to Marengo32 (20,675,120.0), the company should invest in the Rocinante36 model to maximize profits.</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Rocinante36 is the better investment option based on the projected profit figures.</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81525" y="336168"/>
            <a:ext cx="8520600" cy="93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latin typeface="Calibri"/>
                <a:ea typeface="Calibri"/>
                <a:cs typeface="Calibri"/>
                <a:sym typeface="Calibri"/>
              </a:rPr>
              <a:t>Q-7) </a:t>
            </a:r>
            <a:r>
              <a:rPr lang="en" sz="1600"/>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1600">
              <a:latin typeface="Calibri"/>
              <a:ea typeface="Calibri"/>
              <a:cs typeface="Calibri"/>
              <a:sym typeface="Calibri"/>
            </a:endParaRPr>
          </a:p>
        </p:txBody>
      </p:sp>
      <p:sp>
        <p:nvSpPr>
          <p:cNvPr id="108" name="Google Shape;108;p9"/>
          <p:cNvSpPr txBox="1"/>
          <p:nvPr/>
        </p:nvSpPr>
        <p:spPr>
          <a:xfrm>
            <a:off x="823475" y="1798475"/>
            <a:ext cx="7436700" cy="3028200"/>
          </a:xfrm>
          <a:prstGeom prst="rect">
            <a:avLst/>
          </a:prstGeom>
          <a:solidFill>
            <a:srgbClr val="A8D08C"/>
          </a:solidFill>
          <a:ln w="285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 sz="1800" b="0" i="0" u="sng" strike="noStrike" cap="none" dirty="0">
                <a:solidFill>
                  <a:srgbClr val="000000"/>
                </a:solidFill>
                <a:latin typeface="Calibri"/>
                <a:ea typeface="Calibri"/>
                <a:cs typeface="Calibri"/>
                <a:sym typeface="Calibri"/>
              </a:rPr>
              <a:t>Which car is most affected by a price increase? Why?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The impact of increasing the price on sales is more pronounced in Rocinante36, indicating that customers may be more price-sensitive for this model.</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942</Words>
  <Application>Microsoft Office PowerPoint</Application>
  <PresentationFormat>On-screen Show (16:9)</PresentationFormat>
  <Paragraphs>160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Simple Light</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cp:lastModifiedBy>Devaraju K M</cp:lastModifiedBy>
  <cp:revision>5</cp:revision>
  <dcterms:modified xsi:type="dcterms:W3CDTF">2024-10-26T14:35:27Z</dcterms:modified>
</cp:coreProperties>
</file>