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54274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4788A-5833-4D35-B73B-FFF7437E661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410784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159440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73031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3567698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275416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1212921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3677803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75155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413128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390633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4788A-5833-4D35-B73B-FFF7437E661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8095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4788A-5833-4D35-B73B-FFF7437E661F}"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154558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129100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70479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34788A-5833-4D35-B73B-FFF7437E661F}" type="datetimeFigureOut">
              <a:rPr lang="en-US" smtClean="0"/>
              <a:t>3/28/2023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86396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4788A-5833-4D35-B73B-FFF7437E661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8B2D3-CCF3-4F03-BE60-6C9B8566BFFC}" type="slidenum">
              <a:rPr lang="en-US" smtClean="0"/>
              <a:t>‹#›</a:t>
            </a:fld>
            <a:endParaRPr lang="en-US"/>
          </a:p>
        </p:txBody>
      </p:sp>
    </p:spTree>
    <p:extLst>
      <p:ext uri="{BB962C8B-B14F-4D97-AF65-F5344CB8AC3E}">
        <p14:creationId xmlns:p14="http://schemas.microsoft.com/office/powerpoint/2010/main" val="364409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34788A-5833-4D35-B73B-FFF7437E661F}" type="datetimeFigureOut">
              <a:rPr lang="en-US" smtClean="0"/>
              <a:t>3/28/2023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B8B2D3-CCF3-4F03-BE60-6C9B8566BFFC}" type="slidenum">
              <a:rPr lang="en-US" smtClean="0"/>
              <a:t>‹#›</a:t>
            </a:fld>
            <a:endParaRPr lang="en-US"/>
          </a:p>
        </p:txBody>
      </p:sp>
    </p:spTree>
    <p:extLst>
      <p:ext uri="{BB962C8B-B14F-4D97-AF65-F5344CB8AC3E}">
        <p14:creationId xmlns:p14="http://schemas.microsoft.com/office/powerpoint/2010/main" val="152142294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copus.com/authid/detail.uri?authorId=57219789147" TargetMode="External"/><Relationship Id="rId3" Type="http://schemas.openxmlformats.org/officeDocument/2006/relationships/hyperlink" Target="https://www.scopus.com/authid/detail.uri?authorId=56195835600" TargetMode="External"/><Relationship Id="rId7" Type="http://schemas.openxmlformats.org/officeDocument/2006/relationships/hyperlink" Target="https://www.scopus.com/authid/detail.uri?authorId=57205031541" TargetMode="External"/><Relationship Id="rId2" Type="http://schemas.openxmlformats.org/officeDocument/2006/relationships/hyperlink" Target="https://www.scopus.com/authid/detail.uri?authorId=57202029290" TargetMode="External"/><Relationship Id="rId1" Type="http://schemas.openxmlformats.org/officeDocument/2006/relationships/slideLayout" Target="../slideLayouts/slideLayout2.xml"/><Relationship Id="rId6" Type="http://schemas.openxmlformats.org/officeDocument/2006/relationships/hyperlink" Target="https://www.scopus.com/sourceid/21100901469?origin=resultslist" TargetMode="External"/><Relationship Id="rId5" Type="http://schemas.openxmlformats.org/officeDocument/2006/relationships/hyperlink" Target="https://www.scopus.com/record/display.uri?eid=2-s2.0-85084003511&amp;origin=resultslist&amp;sort=plf-f" TargetMode="External"/><Relationship Id="rId10" Type="http://schemas.openxmlformats.org/officeDocument/2006/relationships/image" Target="../media/image6.png"/><Relationship Id="rId4" Type="http://schemas.openxmlformats.org/officeDocument/2006/relationships/hyperlink" Target="https://www.scopus.com/authid/detail.uri?authorId=57216590948" TargetMode="External"/><Relationship Id="rId9" Type="http://schemas.openxmlformats.org/officeDocument/2006/relationships/hyperlink" Target="https://www.scopus.com/record/display.uri?eid=2-s2.0-85104725442&amp;origin=resultslist&amp;sort=plf-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46F1-233E-85F0-3804-95A7E010BD84}"/>
              </a:ext>
            </a:extLst>
          </p:cNvPr>
          <p:cNvSpPr>
            <a:spLocks noGrp="1"/>
          </p:cNvSpPr>
          <p:nvPr>
            <p:ph type="ctrTitle"/>
          </p:nvPr>
        </p:nvSpPr>
        <p:spPr>
          <a:xfrm>
            <a:off x="425823" y="1506070"/>
            <a:ext cx="11340354" cy="2353516"/>
          </a:xfrm>
        </p:spPr>
        <p:txBody>
          <a:bodyPr>
            <a:normAutofit fontScale="90000"/>
          </a:bodyPr>
          <a:lstStyle/>
          <a:p>
            <a:br>
              <a:rPr lang="en-US" sz="2800" b="1" dirty="0"/>
            </a:br>
            <a:br>
              <a:rPr lang="en-US" sz="2800" b="1" dirty="0"/>
            </a:br>
            <a:br>
              <a:rPr lang="en-US" sz="2800" b="1" dirty="0"/>
            </a:br>
            <a:r>
              <a:rPr lang="en-US" sz="2800" b="1" dirty="0"/>
              <a:t>2023 3rd International Conference on Smart Data Intelligence </a:t>
            </a:r>
            <a:br>
              <a:rPr lang="en-US" sz="2800" b="1" dirty="0"/>
            </a:br>
            <a:r>
              <a:rPr lang="en-US" sz="2800" b="1" dirty="0"/>
              <a:t>                                             (ICSMDI)</a:t>
            </a:r>
            <a:br>
              <a:rPr lang="en-US" sz="2800" b="1" dirty="0"/>
            </a:br>
            <a:r>
              <a:rPr lang="en-US" sz="2800" b="1" dirty="0"/>
              <a:t>                                  </a:t>
            </a:r>
            <a:r>
              <a:rPr lang="en-IN" sz="2800" i="0" dirty="0">
                <a:solidFill>
                  <a:schemeClr val="tx1"/>
                </a:solidFill>
                <a:effectLst/>
                <a:latin typeface="Söhne"/>
                <a:cs typeface="Times New Roman" panose="02020603050405020304" pitchFamily="18" charset="0"/>
              </a:rPr>
              <a:t>March 30-31, 2023 </a:t>
            </a:r>
            <a:r>
              <a:rPr lang="en-IN" sz="2800" b="0" i="0" dirty="0">
                <a:solidFill>
                  <a:schemeClr val="tx1"/>
                </a:solidFill>
                <a:effectLst/>
                <a:latin typeface="Söhne"/>
                <a:cs typeface="Times New Roman" panose="02020603050405020304" pitchFamily="18" charset="0"/>
              </a:rPr>
              <a:t>Trichy, India</a:t>
            </a:r>
            <a:br>
              <a:rPr lang="en-IN" sz="2800" i="0" dirty="0">
                <a:solidFill>
                  <a:schemeClr val="tx1"/>
                </a:solidFill>
                <a:effectLst/>
                <a:latin typeface="Söhne"/>
                <a:cs typeface="Times New Roman" panose="02020603050405020304" pitchFamily="18" charset="0"/>
              </a:rPr>
            </a:br>
            <a:r>
              <a:rPr lang="en-IN" sz="2800" i="0" dirty="0">
                <a:solidFill>
                  <a:schemeClr val="tx1"/>
                </a:solidFill>
                <a:effectLst/>
                <a:latin typeface="Söhne"/>
                <a:cs typeface="Times New Roman" panose="02020603050405020304" pitchFamily="18" charset="0"/>
              </a:rPr>
              <a:t>                                            </a:t>
            </a:r>
            <a:r>
              <a:rPr lang="en-US" sz="2800" dirty="0">
                <a:solidFill>
                  <a:schemeClr val="tx1"/>
                </a:solidFill>
                <a:latin typeface="Söhne"/>
                <a:cs typeface="Times New Roman" panose="02020603050405020304" pitchFamily="18" charset="0"/>
              </a:rPr>
              <a:t>Session 2, Parallel Session 4</a:t>
            </a:r>
            <a:br>
              <a:rPr lang="en-US" sz="2800" dirty="0">
                <a:solidFill>
                  <a:schemeClr val="tx1"/>
                </a:solidFill>
                <a:latin typeface="Söhne"/>
                <a:cs typeface="Times New Roman" panose="02020603050405020304" pitchFamily="18" charset="0"/>
              </a:rPr>
            </a:br>
            <a:r>
              <a:rPr lang="en-US" sz="2800" dirty="0">
                <a:solidFill>
                  <a:schemeClr val="tx1"/>
                </a:solidFill>
                <a:latin typeface="Söhne"/>
                <a:cs typeface="Times New Roman" panose="02020603050405020304" pitchFamily="18" charset="0"/>
              </a:rPr>
              <a:t>                                                  Paper ID -ICSMDI431</a:t>
            </a:r>
            <a:br>
              <a:rPr lang="en-US" sz="2800" b="1" dirty="0"/>
            </a:br>
            <a:r>
              <a:rPr lang="en-US" sz="3600" b="0" i="0" dirty="0">
                <a:solidFill>
                  <a:schemeClr val="tx1"/>
                </a:solidFill>
                <a:effectLst/>
                <a:latin typeface="PT Sans" panose="020B0604020202020204" pitchFamily="34" charset="0"/>
              </a:rPr>
              <a:t>Machine Vision Based Object Detection Using Deep Learning     Techniques</a:t>
            </a:r>
            <a:br>
              <a:rPr lang="en-US" sz="4000" b="0" i="0" dirty="0">
                <a:solidFill>
                  <a:schemeClr val="tx1"/>
                </a:solidFill>
                <a:effectLst/>
                <a:latin typeface="PT Sans" panose="020B0604020202020204" pitchFamily="34" charset="0"/>
              </a:rPr>
            </a:br>
            <a:endParaRPr lang="en-US" sz="4000" dirty="0">
              <a:solidFill>
                <a:schemeClr val="tx1"/>
              </a:solidFill>
            </a:endParaRPr>
          </a:p>
        </p:txBody>
      </p:sp>
      <p:sp>
        <p:nvSpPr>
          <p:cNvPr id="3" name="Subtitle 2">
            <a:extLst>
              <a:ext uri="{FF2B5EF4-FFF2-40B4-BE49-F238E27FC236}">
                <a16:creationId xmlns:a16="http://schemas.microsoft.com/office/drawing/2014/main" id="{132E3325-7577-B874-42B0-1E89E92CD7C8}"/>
              </a:ext>
            </a:extLst>
          </p:cNvPr>
          <p:cNvSpPr>
            <a:spLocks noGrp="1"/>
          </p:cNvSpPr>
          <p:nvPr>
            <p:ph type="subTitle" idx="1"/>
          </p:nvPr>
        </p:nvSpPr>
        <p:spPr>
          <a:xfrm>
            <a:off x="9870495" y="4509247"/>
            <a:ext cx="2115671" cy="1858683"/>
          </a:xfrm>
        </p:spPr>
        <p:txBody>
          <a:bodyPr>
            <a:normAutofit fontScale="25000" lnSpcReduction="20000"/>
          </a:bodyPr>
          <a:lstStyle/>
          <a:p>
            <a:endParaRPr lang="en-US" sz="4600" dirty="0">
              <a:solidFill>
                <a:schemeClr val="tx1"/>
              </a:solidFill>
            </a:endParaRPr>
          </a:p>
          <a:p>
            <a:r>
              <a:rPr lang="en-US" sz="4400" dirty="0"/>
              <a:t> </a:t>
            </a:r>
            <a:r>
              <a:rPr lang="en-US" sz="4800" b="0" i="0" dirty="0">
                <a:solidFill>
                  <a:schemeClr val="tx1"/>
                </a:solidFill>
                <a:effectLst/>
                <a:latin typeface="PT Sans" panose="020B0503020203020204" pitchFamily="34" charset="0"/>
              </a:rPr>
              <a:t>Co-authors:</a:t>
            </a:r>
            <a:endParaRPr lang="en-US" sz="4800" dirty="0"/>
          </a:p>
          <a:p>
            <a:r>
              <a:rPr lang="en-US" sz="4800" b="0" i="0" dirty="0">
                <a:solidFill>
                  <a:schemeClr val="tx1"/>
                </a:solidFill>
                <a:effectLst/>
                <a:latin typeface="PT Sans" panose="020B0503020203020204" pitchFamily="34" charset="0"/>
              </a:rPr>
              <a:t>P </a:t>
            </a:r>
            <a:r>
              <a:rPr lang="en-US" sz="4800" b="0" i="0" dirty="0" err="1">
                <a:solidFill>
                  <a:schemeClr val="tx1"/>
                </a:solidFill>
                <a:effectLst/>
                <a:latin typeface="PT Sans" panose="020B0503020203020204" pitchFamily="34" charset="0"/>
              </a:rPr>
              <a:t>Vidyullatha</a:t>
            </a:r>
            <a:r>
              <a:rPr lang="en-US" sz="4800" b="0" i="0" dirty="0">
                <a:solidFill>
                  <a:schemeClr val="tx1"/>
                </a:solidFill>
                <a:effectLst/>
                <a:latin typeface="PT Sans" panose="020B0503020203020204" pitchFamily="34" charset="0"/>
              </a:rPr>
              <a:t>, </a:t>
            </a:r>
          </a:p>
          <a:p>
            <a:r>
              <a:rPr lang="en-US" sz="4800" b="0" i="0" dirty="0" err="1">
                <a:solidFill>
                  <a:schemeClr val="tx1"/>
                </a:solidFill>
                <a:effectLst/>
                <a:latin typeface="PT Sans" panose="020B0503020203020204" pitchFamily="34" charset="0"/>
              </a:rPr>
              <a:t>Maddipati</a:t>
            </a:r>
            <a:r>
              <a:rPr lang="en-US" sz="4800" b="0" i="0" dirty="0">
                <a:solidFill>
                  <a:schemeClr val="tx1"/>
                </a:solidFill>
                <a:effectLst/>
                <a:latin typeface="PT Sans" panose="020B0503020203020204" pitchFamily="34" charset="0"/>
              </a:rPr>
              <a:t> Ravi Krishna</a:t>
            </a:r>
          </a:p>
          <a:p>
            <a:r>
              <a:rPr lang="en-US" sz="4800" b="0" i="0" dirty="0">
                <a:solidFill>
                  <a:schemeClr val="tx1"/>
                </a:solidFill>
                <a:effectLst/>
                <a:latin typeface="PT Sans" panose="020B0503020203020204" pitchFamily="34" charset="0"/>
              </a:rPr>
              <a:t>S </a:t>
            </a:r>
            <a:r>
              <a:rPr lang="en-US" sz="4800" b="0" i="0" dirty="0" err="1">
                <a:solidFill>
                  <a:schemeClr val="tx1"/>
                </a:solidFill>
                <a:effectLst/>
                <a:latin typeface="PT Sans" panose="020B0503020203020204" pitchFamily="34" charset="0"/>
              </a:rPr>
              <a:t>Thanooj</a:t>
            </a:r>
            <a:r>
              <a:rPr lang="en-US" sz="4800" b="0" i="0" dirty="0">
                <a:solidFill>
                  <a:schemeClr val="tx1"/>
                </a:solidFill>
                <a:effectLst/>
                <a:latin typeface="PT Sans" panose="020B0503020203020204" pitchFamily="34" charset="0"/>
              </a:rPr>
              <a:t> </a:t>
            </a:r>
            <a:r>
              <a:rPr lang="en-US" sz="4800" b="0" i="0" dirty="0" err="1">
                <a:solidFill>
                  <a:schemeClr val="tx1"/>
                </a:solidFill>
                <a:effectLst/>
                <a:latin typeface="PT Sans" panose="020B0503020203020204" pitchFamily="34" charset="0"/>
              </a:rPr>
              <a:t>Prapulla</a:t>
            </a:r>
            <a:r>
              <a:rPr lang="en-US" sz="4800" b="0" i="0" dirty="0">
                <a:solidFill>
                  <a:schemeClr val="tx1"/>
                </a:solidFill>
                <a:effectLst/>
                <a:latin typeface="PT Sans" panose="020B0503020203020204" pitchFamily="34" charset="0"/>
              </a:rPr>
              <a:t>, </a:t>
            </a:r>
          </a:p>
          <a:p>
            <a:r>
              <a:rPr lang="en-US" sz="4800" b="0" i="0" dirty="0">
                <a:solidFill>
                  <a:schemeClr val="tx1"/>
                </a:solidFill>
                <a:effectLst/>
                <a:latin typeface="PT Sans" panose="020B0503020203020204" pitchFamily="34" charset="0"/>
              </a:rPr>
              <a:t>A Pavan Saran</a:t>
            </a:r>
          </a:p>
          <a:p>
            <a:r>
              <a:rPr lang="en-US" sz="4800" b="0" i="0" dirty="0" err="1">
                <a:solidFill>
                  <a:schemeClr val="tx1"/>
                </a:solidFill>
                <a:effectLst/>
                <a:latin typeface="PT Sans" panose="020B0503020203020204" pitchFamily="34" charset="0"/>
              </a:rPr>
              <a:t>PupPala</a:t>
            </a:r>
            <a:r>
              <a:rPr lang="en-US" sz="4800" b="0" i="0" dirty="0">
                <a:solidFill>
                  <a:schemeClr val="tx1"/>
                </a:solidFill>
                <a:effectLst/>
                <a:latin typeface="PT Sans" panose="020B0503020203020204" pitchFamily="34" charset="0"/>
              </a:rPr>
              <a:t> Ramya</a:t>
            </a:r>
            <a:endParaRPr lang="en-US" sz="4800" dirty="0">
              <a:solidFill>
                <a:schemeClr val="tx1"/>
              </a:solidFill>
            </a:endParaRPr>
          </a:p>
        </p:txBody>
      </p:sp>
      <p:sp>
        <p:nvSpPr>
          <p:cNvPr id="5" name="TextBox 4">
            <a:extLst>
              <a:ext uri="{FF2B5EF4-FFF2-40B4-BE49-F238E27FC236}">
                <a16:creationId xmlns:a16="http://schemas.microsoft.com/office/drawing/2014/main" id="{6E83CA4E-C3ED-07B3-BA11-8E189FD8528C}"/>
              </a:ext>
            </a:extLst>
          </p:cNvPr>
          <p:cNvSpPr txBox="1"/>
          <p:nvPr/>
        </p:nvSpPr>
        <p:spPr>
          <a:xfrm>
            <a:off x="3994484" y="3429000"/>
            <a:ext cx="6096000" cy="1323439"/>
          </a:xfrm>
          <a:prstGeom prst="rect">
            <a:avLst/>
          </a:prstGeom>
          <a:noFill/>
        </p:spPr>
        <p:txBody>
          <a:bodyPr wrap="square">
            <a:spAutoFit/>
          </a:bodyPr>
          <a:lstStyle/>
          <a:p>
            <a:r>
              <a:rPr lang="en-US" sz="2000" dirty="0">
                <a:latin typeface="Söhne"/>
              </a:rPr>
              <a:t>                   Presented By</a:t>
            </a:r>
          </a:p>
          <a:p>
            <a:r>
              <a:rPr lang="en-US" sz="2000" b="0" i="0" dirty="0">
                <a:effectLst/>
                <a:latin typeface="Söhne"/>
              </a:rPr>
              <a:t>         </a:t>
            </a:r>
            <a:r>
              <a:rPr lang="en-US" sz="2000" b="0" i="0" dirty="0" err="1">
                <a:effectLst/>
                <a:latin typeface="Söhne"/>
              </a:rPr>
              <a:t>Garapati</a:t>
            </a:r>
            <a:r>
              <a:rPr lang="en-US" sz="2000" b="0" i="0" dirty="0">
                <a:effectLst/>
                <a:latin typeface="Söhne"/>
              </a:rPr>
              <a:t> Deva Ram Ganesh</a:t>
            </a:r>
          </a:p>
          <a:p>
            <a:r>
              <a:rPr lang="en-US" sz="2000" b="0" i="0" dirty="0">
                <a:effectLst/>
                <a:latin typeface="Söhne"/>
              </a:rPr>
              <a:t>         </a:t>
            </a:r>
            <a:r>
              <a:rPr lang="en-US" sz="2000" b="0" i="0" dirty="0" err="1">
                <a:effectLst/>
                <a:latin typeface="Söhne"/>
              </a:rPr>
              <a:t>B.Tech</a:t>
            </a:r>
            <a:r>
              <a:rPr lang="en-US" sz="2000" b="0" i="0" dirty="0">
                <a:effectLst/>
                <a:latin typeface="Söhne"/>
              </a:rPr>
              <a:t> Student, </a:t>
            </a:r>
            <a:r>
              <a:rPr lang="en-US" sz="2000" b="0" i="0" dirty="0" err="1">
                <a:effectLst/>
                <a:latin typeface="Söhne"/>
              </a:rPr>
              <a:t>Dept.of</a:t>
            </a:r>
            <a:r>
              <a:rPr lang="en-US" sz="2000" b="0" i="0" dirty="0">
                <a:effectLst/>
                <a:latin typeface="Söhne"/>
              </a:rPr>
              <a:t> CSE</a:t>
            </a:r>
          </a:p>
          <a:p>
            <a:r>
              <a:rPr lang="en-US" sz="2000" dirty="0">
                <a:latin typeface="Söhne"/>
              </a:rPr>
              <a:t>KL UNIVERSITY</a:t>
            </a:r>
            <a:r>
              <a:rPr lang="en-US" sz="2000" b="0" i="0" dirty="0">
                <a:effectLst/>
                <a:latin typeface="Söhne"/>
              </a:rPr>
              <a:t>, Green Fields A.P, India  </a:t>
            </a:r>
          </a:p>
        </p:txBody>
      </p:sp>
      <p:pic>
        <p:nvPicPr>
          <p:cNvPr id="1026" name="Picture 2" descr="ICSMDI logo">
            <a:extLst>
              <a:ext uri="{FF2B5EF4-FFF2-40B4-BE49-F238E27FC236}">
                <a16:creationId xmlns:a16="http://schemas.microsoft.com/office/drawing/2014/main" id="{124008F0-84B1-2552-20CA-DC7A07546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23" y="946618"/>
            <a:ext cx="1331259" cy="112373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79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E5B7B62-2CA8-BCB0-6E72-1702DCA5C83A}"/>
              </a:ext>
            </a:extLst>
          </p:cNvPr>
          <p:cNvSpPr>
            <a:spLocks noGrp="1"/>
          </p:cNvSpPr>
          <p:nvPr>
            <p:ph type="title"/>
          </p:nvPr>
        </p:nvSpPr>
        <p:spPr/>
        <p:txBody>
          <a:bodyPr>
            <a:normAutofit/>
          </a:bodyPr>
          <a:lstStyle/>
          <a:p>
            <a:r>
              <a:rPr lang="en-US" sz="3600" b="1" dirty="0"/>
              <a:t>LITERATURE WORK:-</a:t>
            </a:r>
          </a:p>
        </p:txBody>
      </p:sp>
      <p:sp>
        <p:nvSpPr>
          <p:cNvPr id="2" name="TextBox 1">
            <a:extLst>
              <a:ext uri="{FF2B5EF4-FFF2-40B4-BE49-F238E27FC236}">
                <a16:creationId xmlns:a16="http://schemas.microsoft.com/office/drawing/2014/main" id="{CF1D4644-2AD7-09A4-D316-120DA5CB46BB}"/>
              </a:ext>
            </a:extLst>
          </p:cNvPr>
          <p:cNvSpPr txBox="1"/>
          <p:nvPr/>
        </p:nvSpPr>
        <p:spPr>
          <a:xfrm>
            <a:off x="9359153" y="274186"/>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3" name="Picture 2" descr="ICSMDI logo">
            <a:extLst>
              <a:ext uri="{FF2B5EF4-FFF2-40B4-BE49-F238E27FC236}">
                <a16:creationId xmlns:a16="http://schemas.microsoft.com/office/drawing/2014/main" id="{93910111-3C3E-4F1C-B6A5-A17CB9EA2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636" y="195273"/>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0D539EB-50B0-2082-04DC-12A8F24BF0D3}"/>
              </a:ext>
            </a:extLst>
          </p:cNvPr>
          <p:cNvSpPr>
            <a:spLocks noGrp="1"/>
          </p:cNvSpPr>
          <p:nvPr>
            <p:ph idx="1"/>
          </p:nvPr>
        </p:nvSpPr>
        <p:spPr/>
        <p:txBody>
          <a:bodyPr/>
          <a:lstStyle/>
          <a:p>
            <a:endParaRPr lang="en-US"/>
          </a:p>
        </p:txBody>
      </p:sp>
      <p:pic>
        <p:nvPicPr>
          <p:cNvPr id="7" name="Content Placeholder 5">
            <a:extLst>
              <a:ext uri="{FF2B5EF4-FFF2-40B4-BE49-F238E27FC236}">
                <a16:creationId xmlns:a16="http://schemas.microsoft.com/office/drawing/2014/main" id="{08E52FF6-9809-EE6B-1D93-2695FFF6CC18}"/>
              </a:ext>
            </a:extLst>
          </p:cNvPr>
          <p:cNvPicPr>
            <a:picLocks noChangeAspect="1"/>
          </p:cNvPicPr>
          <p:nvPr/>
        </p:nvPicPr>
        <p:blipFill>
          <a:blip r:embed="rId3"/>
          <a:stretch>
            <a:fillRect/>
          </a:stretch>
        </p:blipFill>
        <p:spPr>
          <a:xfrm>
            <a:off x="1021977" y="1497184"/>
            <a:ext cx="9493623" cy="5086630"/>
          </a:xfrm>
          <a:prstGeom prst="rect">
            <a:avLst/>
          </a:prstGeom>
        </p:spPr>
      </p:pic>
    </p:spTree>
    <p:extLst>
      <p:ext uri="{BB962C8B-B14F-4D97-AF65-F5344CB8AC3E}">
        <p14:creationId xmlns:p14="http://schemas.microsoft.com/office/powerpoint/2010/main" val="331758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FE36-F9AA-88AF-F3B4-48FA3D6351C0}"/>
              </a:ext>
            </a:extLst>
          </p:cNvPr>
          <p:cNvSpPr>
            <a:spLocks noGrp="1"/>
          </p:cNvSpPr>
          <p:nvPr>
            <p:ph type="title"/>
          </p:nvPr>
        </p:nvSpPr>
        <p:spPr>
          <a:xfrm>
            <a:off x="838200" y="365125"/>
            <a:ext cx="10515600" cy="827181"/>
          </a:xfrm>
        </p:spPr>
        <p:txBody>
          <a:bodyPr>
            <a:normAutofit/>
          </a:bodyPr>
          <a:lstStyle/>
          <a:p>
            <a:r>
              <a:rPr lang="en-US" sz="3600" b="1" dirty="0"/>
              <a:t>RESULTS &amp; DISCUSSION:-</a:t>
            </a:r>
          </a:p>
        </p:txBody>
      </p:sp>
      <p:sp>
        <p:nvSpPr>
          <p:cNvPr id="3" name="Content Placeholder 2">
            <a:extLst>
              <a:ext uri="{FF2B5EF4-FFF2-40B4-BE49-F238E27FC236}">
                <a16:creationId xmlns:a16="http://schemas.microsoft.com/office/drawing/2014/main" id="{5C455B33-32BB-B246-3E89-4D0E94B809A5}"/>
              </a:ext>
            </a:extLst>
          </p:cNvPr>
          <p:cNvSpPr>
            <a:spLocks noGrp="1"/>
          </p:cNvSpPr>
          <p:nvPr>
            <p:ph idx="1"/>
          </p:nvPr>
        </p:nvSpPr>
        <p:spPr/>
        <p:txBody>
          <a:bodyPr/>
          <a:lstStyle/>
          <a:p>
            <a:r>
              <a:rPr lang="en-US" dirty="0"/>
              <a:t>Results</a:t>
            </a:r>
          </a:p>
          <a:p>
            <a:pPr marL="0" indent="0">
              <a:buNone/>
            </a:pPr>
            <a:endParaRPr lang="en-US" dirty="0"/>
          </a:p>
        </p:txBody>
      </p:sp>
      <p:pic>
        <p:nvPicPr>
          <p:cNvPr id="6" name="Picture 5">
            <a:extLst>
              <a:ext uri="{FF2B5EF4-FFF2-40B4-BE49-F238E27FC236}">
                <a16:creationId xmlns:a16="http://schemas.microsoft.com/office/drawing/2014/main" id="{C28E32C8-6BE6-DE9E-E9A6-B3251E42C016}"/>
              </a:ext>
            </a:extLst>
          </p:cNvPr>
          <p:cNvPicPr>
            <a:picLocks noChangeAspect="1"/>
          </p:cNvPicPr>
          <p:nvPr/>
        </p:nvPicPr>
        <p:blipFill>
          <a:blip r:embed="rId2"/>
          <a:stretch>
            <a:fillRect/>
          </a:stretch>
        </p:blipFill>
        <p:spPr>
          <a:xfrm>
            <a:off x="2779059" y="1945341"/>
            <a:ext cx="6078070" cy="3971365"/>
          </a:xfrm>
          <a:prstGeom prst="rect">
            <a:avLst/>
          </a:prstGeom>
        </p:spPr>
      </p:pic>
      <p:sp>
        <p:nvSpPr>
          <p:cNvPr id="4" name="TextBox 3">
            <a:extLst>
              <a:ext uri="{FF2B5EF4-FFF2-40B4-BE49-F238E27FC236}">
                <a16:creationId xmlns:a16="http://schemas.microsoft.com/office/drawing/2014/main" id="{F564FA6A-676F-8AC7-90B7-89A14C31BFF6}"/>
              </a:ext>
            </a:extLst>
          </p:cNvPr>
          <p:cNvSpPr txBox="1"/>
          <p:nvPr/>
        </p:nvSpPr>
        <p:spPr>
          <a:xfrm>
            <a:off x="9350189" y="286435"/>
            <a:ext cx="1156447" cy="646331"/>
          </a:xfrm>
          <a:prstGeom prst="rect">
            <a:avLst/>
          </a:prstGeom>
          <a:noFill/>
        </p:spPr>
        <p:txBody>
          <a:bodyPr wrap="square">
            <a:spAutoFit/>
          </a:bodyPr>
          <a:lstStyle/>
          <a:p>
            <a:r>
              <a:rPr lang="en-US" sz="1800" b="1" dirty="0"/>
              <a:t>(ICSMDI)</a:t>
            </a:r>
            <a:br>
              <a:rPr lang="en-US" sz="1800" b="1" dirty="0"/>
            </a:br>
            <a:endParaRPr lang="en-US" dirty="0"/>
          </a:p>
        </p:txBody>
      </p:sp>
      <p:sp>
        <p:nvSpPr>
          <p:cNvPr id="5" name="Title 1">
            <a:extLst>
              <a:ext uri="{FF2B5EF4-FFF2-40B4-BE49-F238E27FC236}">
                <a16:creationId xmlns:a16="http://schemas.microsoft.com/office/drawing/2014/main" id="{945841C2-DCE1-266E-FF10-B29A2AB53058}"/>
              </a:ext>
            </a:extLst>
          </p:cNvPr>
          <p:cNvSpPr txBox="1">
            <a:spLocks/>
          </p:cNvSpPr>
          <p:nvPr/>
        </p:nvSpPr>
        <p:spPr>
          <a:xfrm>
            <a:off x="838200" y="286435"/>
            <a:ext cx="10515600" cy="8271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600" b="1" dirty="0"/>
          </a:p>
        </p:txBody>
      </p:sp>
      <p:pic>
        <p:nvPicPr>
          <p:cNvPr id="7" name="Picture 2" descr="ICSMDI logo">
            <a:extLst>
              <a:ext uri="{FF2B5EF4-FFF2-40B4-BE49-F238E27FC236}">
                <a16:creationId xmlns:a16="http://schemas.microsoft.com/office/drawing/2014/main" id="{0C023A5E-F3D7-D32C-9AE0-4F2995AD2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2672" y="193818"/>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98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7C393-899C-41A6-7FF2-1DD6C0CBD59A}"/>
              </a:ext>
            </a:extLst>
          </p:cNvPr>
          <p:cNvSpPr>
            <a:spLocks noGrp="1"/>
          </p:cNvSpPr>
          <p:nvPr>
            <p:ph idx="1"/>
          </p:nvPr>
        </p:nvSpPr>
        <p:spPr>
          <a:xfrm>
            <a:off x="838200" y="699247"/>
            <a:ext cx="10515600" cy="5477716"/>
          </a:xfrm>
        </p:spPr>
        <p:txBody>
          <a:bodyPr>
            <a:normAutofit lnSpcReduction="10000"/>
          </a:bodyPr>
          <a:lstStyle/>
          <a:p>
            <a:r>
              <a:rPr lang="en-US" sz="2800" b="1" dirty="0"/>
              <a:t>DISCUSSION</a:t>
            </a:r>
          </a:p>
          <a:p>
            <a:pPr marL="0" indent="0">
              <a:buNone/>
            </a:pPr>
            <a:r>
              <a:rPr lang="en-US" sz="2400" b="1" dirty="0"/>
              <a:t>We will discuss the various challenges and limitations of using </a:t>
            </a:r>
            <a:r>
              <a:rPr lang="en-US" sz="2400" b="1" i="0" dirty="0">
                <a:effectLst/>
                <a:latin typeface="PT Sans" panose="020B0604020202020204" pitchFamily="34" charset="0"/>
              </a:rPr>
              <a:t>Object </a:t>
            </a:r>
            <a:r>
              <a:rPr lang="en-US" sz="2400" b="0" i="0" dirty="0">
                <a:effectLst/>
                <a:latin typeface="PT Sans" panose="020B0604020202020204" pitchFamily="34" charset="0"/>
              </a:rPr>
              <a:t>Detection Using Deep Learning Techniques:-</a:t>
            </a:r>
          </a:p>
          <a:p>
            <a:pPr marL="0" indent="0">
              <a:buNone/>
            </a:pPr>
            <a:endParaRPr lang="en-US" sz="2400" b="0" i="0" dirty="0">
              <a:solidFill>
                <a:srgbClr val="000000"/>
              </a:solidFill>
              <a:effectLst/>
              <a:latin typeface="PT Sans" panose="020B0604020202020204" pitchFamily="34" charset="0"/>
            </a:endParaRPr>
          </a:p>
          <a:p>
            <a:pPr marL="0" indent="0" algn="l">
              <a:buNone/>
            </a:pPr>
            <a:r>
              <a:rPr lang="en-US" sz="2400" dirty="0">
                <a:solidFill>
                  <a:srgbClr val="000000"/>
                </a:solidFill>
                <a:latin typeface="PT Sans" panose="020B0604020202020204" pitchFamily="34" charset="0"/>
              </a:rPr>
              <a:t>          </a:t>
            </a:r>
            <a:r>
              <a:rPr lang="en-US" sz="2400" b="0" i="0" dirty="0">
                <a:effectLst/>
                <a:latin typeface="Söhne"/>
              </a:rPr>
              <a:t>The use of hyperspectral imaging and machine learning algorithms, specifically the CNN method, for classification of the Indian Pines dataset. The study explores the effect of different patch sizes and dimensionality reduction techniques on classification accuracy and computational time.</a:t>
            </a:r>
          </a:p>
          <a:p>
            <a:pPr marL="0" indent="0" algn="l">
              <a:buNone/>
            </a:pPr>
            <a:r>
              <a:rPr lang="en-US" sz="2400" b="0" i="0" dirty="0">
                <a:effectLst/>
                <a:latin typeface="Söhne"/>
              </a:rPr>
              <a:t>            A comparison is made between the CNN method and the support vector machine (SVM) algorithm, with and without the use of spatial features such as guided image filters and bilateral filters. While the CNN method achieves higher classification accuracy, it also requires more processing time compared to the SVM algorithm.</a:t>
            </a:r>
          </a:p>
          <a:p>
            <a:pPr marL="0" indent="0">
              <a:buNone/>
            </a:pPr>
            <a:r>
              <a:rPr lang="en-US" sz="2400" dirty="0"/>
              <a:t> </a:t>
            </a:r>
          </a:p>
        </p:txBody>
      </p:sp>
      <p:sp>
        <p:nvSpPr>
          <p:cNvPr id="2" name="TextBox 1">
            <a:extLst>
              <a:ext uri="{FF2B5EF4-FFF2-40B4-BE49-F238E27FC236}">
                <a16:creationId xmlns:a16="http://schemas.microsoft.com/office/drawing/2014/main" id="{19E34DED-AA39-9975-BE7D-80CE071CEE8C}"/>
              </a:ext>
            </a:extLst>
          </p:cNvPr>
          <p:cNvSpPr txBox="1"/>
          <p:nvPr/>
        </p:nvSpPr>
        <p:spPr>
          <a:xfrm>
            <a:off x="9368118" y="357871"/>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6" name="Picture 2" descr="ICSMDI logo">
            <a:extLst>
              <a:ext uri="{FF2B5EF4-FFF2-40B4-BE49-F238E27FC236}">
                <a16:creationId xmlns:a16="http://schemas.microsoft.com/office/drawing/2014/main" id="{D09A269F-5CF4-FA5F-D27D-EE81F8265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1" y="208845"/>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7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B196-3738-5460-4B53-D9ECFAB4E235}"/>
              </a:ext>
            </a:extLst>
          </p:cNvPr>
          <p:cNvSpPr>
            <a:spLocks noGrp="1"/>
          </p:cNvSpPr>
          <p:nvPr>
            <p:ph type="title"/>
          </p:nvPr>
        </p:nvSpPr>
        <p:spPr/>
        <p:txBody>
          <a:bodyPr>
            <a:normAutofit/>
          </a:bodyPr>
          <a:lstStyle/>
          <a:p>
            <a:r>
              <a:rPr lang="en-US" sz="3200" b="1" dirty="0"/>
              <a:t>COMPARATIVE ANALYSIS:-</a:t>
            </a:r>
            <a:br>
              <a:rPr lang="en-US" sz="1800" dirty="0">
                <a:effectLst/>
                <a:latin typeface="Times New Roman" panose="02020603050405020304" pitchFamily="18" charset="0"/>
                <a:ea typeface="SimSun" panose="02010600030101010101" pitchFamily="2" charset="-122"/>
              </a:rPr>
            </a:br>
            <a:endParaRPr lang="en-US" sz="3200" b="1" dirty="0"/>
          </a:p>
        </p:txBody>
      </p:sp>
      <p:pic>
        <p:nvPicPr>
          <p:cNvPr id="4" name="Content Placeholder 3">
            <a:extLst>
              <a:ext uri="{FF2B5EF4-FFF2-40B4-BE49-F238E27FC236}">
                <a16:creationId xmlns:a16="http://schemas.microsoft.com/office/drawing/2014/main" id="{E6D93057-CF77-AA50-3D81-CC7B42ED61C7}"/>
              </a:ext>
            </a:extLst>
          </p:cNvPr>
          <p:cNvPicPr>
            <a:picLocks noGrp="1" noChangeAspect="1"/>
          </p:cNvPicPr>
          <p:nvPr>
            <p:ph idx="1"/>
          </p:nvPr>
        </p:nvPicPr>
        <p:blipFill>
          <a:blip r:embed="rId2"/>
          <a:stretch>
            <a:fillRect/>
          </a:stretch>
        </p:blipFill>
        <p:spPr>
          <a:xfrm>
            <a:off x="1631575" y="1862213"/>
            <a:ext cx="6346731" cy="3344069"/>
          </a:xfrm>
          <a:prstGeom prst="rect">
            <a:avLst/>
          </a:prstGeom>
        </p:spPr>
      </p:pic>
      <p:sp>
        <p:nvSpPr>
          <p:cNvPr id="6" name="TextBox 5">
            <a:extLst>
              <a:ext uri="{FF2B5EF4-FFF2-40B4-BE49-F238E27FC236}">
                <a16:creationId xmlns:a16="http://schemas.microsoft.com/office/drawing/2014/main" id="{6AB1637F-255F-D593-F4C8-DE405E9D0021}"/>
              </a:ext>
            </a:extLst>
          </p:cNvPr>
          <p:cNvSpPr txBox="1"/>
          <p:nvPr/>
        </p:nvSpPr>
        <p:spPr>
          <a:xfrm>
            <a:off x="4464425" y="4599128"/>
            <a:ext cx="6096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Data Augmentation</a:t>
            </a:r>
            <a:endParaRPr lang="en-US" dirty="0"/>
          </a:p>
        </p:txBody>
      </p:sp>
      <p:sp>
        <p:nvSpPr>
          <p:cNvPr id="3" name="TextBox 2">
            <a:extLst>
              <a:ext uri="{FF2B5EF4-FFF2-40B4-BE49-F238E27FC236}">
                <a16:creationId xmlns:a16="http://schemas.microsoft.com/office/drawing/2014/main" id="{2B9169EB-8EE0-2DCA-AF7B-0903BE035CB4}"/>
              </a:ext>
            </a:extLst>
          </p:cNvPr>
          <p:cNvSpPr txBox="1"/>
          <p:nvPr/>
        </p:nvSpPr>
        <p:spPr>
          <a:xfrm>
            <a:off x="9403978" y="320144"/>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D6334744-47F5-75FC-EE63-C3F68DE82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461" y="250576"/>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2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0E09-0E56-B424-5C1B-74D57256148C}"/>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99B3475E-B504-CB44-3783-4DAFAEAB5D31}"/>
              </a:ext>
            </a:extLst>
          </p:cNvPr>
          <p:cNvSpPr>
            <a:spLocks noGrp="1"/>
          </p:cNvSpPr>
          <p:nvPr>
            <p:ph idx="1"/>
          </p:nvPr>
        </p:nvSpPr>
        <p:spPr/>
        <p:txBody>
          <a:bodyPr>
            <a:normAutofit fontScale="92500" lnSpcReduction="20000"/>
          </a:bodyPr>
          <a:lstStyle/>
          <a:p>
            <a:pPr marL="285750" indent="-285750"/>
            <a:r>
              <a:rPr lang="en-US" sz="2400" dirty="0"/>
              <a:t>Our research's primary goal is to describe the various picture recognition approaches, with a particular </a:t>
            </a:r>
            <a:r>
              <a:rPr lang="en-US" sz="2400" i="0" dirty="0">
                <a:effectLst/>
                <a:latin typeface="Söhne"/>
              </a:rPr>
              <a:t>technique of using hyper-spatialized images and a convolutional neural network for image classification</a:t>
            </a:r>
          </a:p>
          <a:p>
            <a:pPr marL="285750" indent="-285750"/>
            <a:r>
              <a:rPr lang="en-US" sz="2400" i="0" dirty="0">
                <a:effectLst/>
                <a:latin typeface="Söhne"/>
              </a:rPr>
              <a:t>The inclusion of spatial components categorization has significantly improved the accuracy of image classification</a:t>
            </a:r>
          </a:p>
          <a:p>
            <a:pPr marL="285750" indent="-285750"/>
            <a:r>
              <a:rPr lang="en-US" sz="2400" i="0" dirty="0">
                <a:effectLst/>
                <a:latin typeface="Söhne"/>
              </a:rPr>
              <a:t>The patch size used for categorization has a direct impact on the accuracy of the convolutional neural network, and a patch size of 13x13 is found to be the most effective</a:t>
            </a:r>
          </a:p>
          <a:p>
            <a:r>
              <a:rPr lang="en-US" sz="2400" i="0" dirty="0">
                <a:effectLst/>
                <a:latin typeface="Söhne"/>
              </a:rPr>
              <a:t>Compared to other classifiers, the convolutional neural network requires more computing time for training and testing.</a:t>
            </a:r>
          </a:p>
          <a:p>
            <a:r>
              <a:rPr lang="en-US" sz="2400" dirty="0"/>
              <a:t>The future scope is to develop CNN using  to classify the images also.</a:t>
            </a:r>
            <a:endParaRPr lang="en-US" sz="2400" i="0" dirty="0">
              <a:effectLst/>
              <a:latin typeface="Söhne"/>
            </a:endParaRPr>
          </a:p>
          <a:p>
            <a:endParaRPr lang="en-US" dirty="0"/>
          </a:p>
          <a:p>
            <a:endParaRPr lang="en-US" dirty="0"/>
          </a:p>
        </p:txBody>
      </p:sp>
      <p:sp>
        <p:nvSpPr>
          <p:cNvPr id="4" name="TextBox 3">
            <a:extLst>
              <a:ext uri="{FF2B5EF4-FFF2-40B4-BE49-F238E27FC236}">
                <a16:creationId xmlns:a16="http://schemas.microsoft.com/office/drawing/2014/main" id="{D1524A16-8641-5883-BBAE-DB6CEDEBA7E9}"/>
              </a:ext>
            </a:extLst>
          </p:cNvPr>
          <p:cNvSpPr txBox="1"/>
          <p:nvPr/>
        </p:nvSpPr>
        <p:spPr>
          <a:xfrm>
            <a:off x="9377082" y="452718"/>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D0548B99-0A02-A64F-09BC-EB0D981E1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565" y="376082"/>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29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CB71-13E3-23C1-6872-234D477F799E}"/>
              </a:ext>
            </a:extLst>
          </p:cNvPr>
          <p:cNvSpPr>
            <a:spLocks noGrp="1"/>
          </p:cNvSpPr>
          <p:nvPr>
            <p:ph type="title"/>
          </p:nvPr>
        </p:nvSpPr>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4A99FACF-3B67-C291-EE6E-CB1CC068DCD6}"/>
              </a:ext>
            </a:extLst>
          </p:cNvPr>
          <p:cNvSpPr>
            <a:spLocks noGrp="1"/>
          </p:cNvSpPr>
          <p:nvPr>
            <p:ph idx="1"/>
          </p:nvPr>
        </p:nvSpPr>
        <p:spPr>
          <a:xfrm>
            <a:off x="838200" y="1389528"/>
            <a:ext cx="10515600" cy="5235389"/>
          </a:xfrm>
        </p:spPr>
        <p:txBody>
          <a:bodyPr>
            <a:normAutofit lnSpcReduction="10000"/>
          </a:bodyPr>
          <a:lstStyle/>
          <a:p>
            <a:pPr marL="342900" indent="-342900">
              <a:buAutoNum type="arabicParenR"/>
            </a:pPr>
            <a:r>
              <a:rPr lang="en-US" sz="1800" spc="-30" dirty="0">
                <a:effectLst/>
                <a:latin typeface="Times New Roman" panose="02020603050405020304" pitchFamily="18" charset="0"/>
                <a:ea typeface="Times New Roman" panose="02020603050405020304" pitchFamily="18" charset="0"/>
              </a:rPr>
              <a:t>Deep Learning for Hyperspectral Image Classification: An Overview, S. Li, W. Song, L. Fang, Y. Chen, P. </a:t>
            </a:r>
            <a:r>
              <a:rPr lang="en-US" sz="1800" spc="-30" dirty="0" err="1">
                <a:effectLst/>
                <a:latin typeface="Times New Roman" panose="02020603050405020304" pitchFamily="18" charset="0"/>
                <a:ea typeface="Times New Roman" panose="02020603050405020304" pitchFamily="18" charset="0"/>
              </a:rPr>
              <a:t>Ghamisi</a:t>
            </a:r>
            <a:r>
              <a:rPr lang="en-US" sz="1800" spc="-30" dirty="0">
                <a:effectLst/>
                <a:latin typeface="Times New Roman" panose="02020603050405020304" pitchFamily="18" charset="0"/>
                <a:ea typeface="Times New Roman" panose="02020603050405020304" pitchFamily="18" charset="0"/>
              </a:rPr>
              <a:t>, and J. A. </a:t>
            </a:r>
            <a:r>
              <a:rPr lang="en-US" sz="1800" spc="-30" dirty="0" err="1">
                <a:effectLst/>
                <a:latin typeface="Times New Roman" panose="02020603050405020304" pitchFamily="18" charset="0"/>
                <a:ea typeface="Times New Roman" panose="02020603050405020304" pitchFamily="18" charset="0"/>
              </a:rPr>
              <a:t>Benediktsson</a:t>
            </a:r>
            <a:r>
              <a:rPr lang="en-US" sz="1800" spc="-30" dirty="0">
                <a:effectLst/>
                <a:latin typeface="Times New Roman" panose="02020603050405020304" pitchFamily="18" charset="0"/>
                <a:ea typeface="Times New Roman" panose="02020603050405020304" pitchFamily="18" charset="0"/>
              </a:rPr>
              <a:t>, IEEE Transactions on Geoscience and Remote Sensing, vol. 57(9), pp..</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66906709,</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2019.</a:t>
            </a:r>
          </a:p>
          <a:p>
            <a:pPr marL="342900" indent="-342900">
              <a:buFont typeface="Arial" panose="020B0604020202020204" pitchFamily="34" charset="0"/>
              <a:buAutoNum type="arabicParenR"/>
            </a:pPr>
            <a:r>
              <a:rPr lang="en-US" sz="1800" u="none" strike="noStrike" spc="-3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Sagar </a:t>
            </a:r>
            <a:r>
              <a:rPr lang="en-US" sz="1800" u="none" strike="noStrike" spc="-30"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Imambi</a:t>
            </a:r>
            <a:r>
              <a:rPr lang="en-US" sz="1800" u="none" strike="noStrike" spc="-3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S.</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Mandhala</a:t>
            </a:r>
            <a:r>
              <a:rPr lang="en-US" sz="1800" u="none" strike="noStrike" spc="-3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V.N.</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Naaz, M.A.</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a:effectLst/>
                <a:latin typeface="Times New Roman" panose="02020603050405020304" pitchFamily="18" charset="0"/>
                <a:ea typeface="Times New Roman" panose="02020603050405020304" pitchFamily="18" charset="0"/>
                <a:hlinkClick r:id="rId5" tooltip="Show document details">
                  <a:extLst>
                    <a:ext uri="{A12FA001-AC4F-418D-AE19-62706E023703}">
                      <ahyp:hlinkClr xmlns:ahyp="http://schemas.microsoft.com/office/drawing/2018/hyperlinkcolor" val="tx"/>
                    </a:ext>
                  </a:extLst>
                </a:hlinkClick>
              </a:rPr>
              <a:t>The Amalgamation of Machine Learning and LSTM Techniques for Pharmacovigilance</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a:effectLst/>
                <a:latin typeface="Times New Roman" panose="02020603050405020304" pitchFamily="18" charset="0"/>
                <a:ea typeface="Times New Roman" panose="02020603050405020304" pitchFamily="18" charset="0"/>
                <a:hlinkClick r:id="rId6" tooltip="Show document details">
                  <a:extLst>
                    <a:ext uri="{A12FA001-AC4F-418D-AE19-62706E023703}">
                      <ahyp:hlinkClr xmlns:ahyp="http://schemas.microsoft.com/office/drawing/2018/hyperlinkcolor" val="tx"/>
                    </a:ext>
                  </a:extLst>
                </a:hlinkClick>
              </a:rPr>
              <a:t>Lecture Notes in Networks and Systems</a:t>
            </a:r>
            <a:r>
              <a:rPr lang="en-US" sz="1800" spc="-30" dirty="0">
                <a:effectLst/>
                <a:latin typeface="Times New Roman" panose="02020603050405020304" pitchFamily="18" charset="0"/>
                <a:ea typeface="Times New Roman" panose="02020603050405020304" pitchFamily="18" charset="0"/>
              </a:rPr>
              <a:t>, 2020, 105, pp. 123–132.</a:t>
            </a:r>
          </a:p>
          <a:p>
            <a:pPr marL="342900" indent="-342900">
              <a:buFont typeface="Arial" panose="020B0604020202020204" pitchFamily="34" charset="0"/>
              <a:buAutoNum type="arabicParenR"/>
            </a:pPr>
            <a:r>
              <a:rPr lang="en-US" sz="1800" spc="-30" dirty="0">
                <a:effectLst/>
                <a:latin typeface="Times New Roman" panose="02020603050405020304" pitchFamily="18" charset="0"/>
                <a:ea typeface="Times New Roman" panose="02020603050405020304" pitchFamily="18" charset="0"/>
              </a:rPr>
              <a:t>B. Tu, J. Wang,</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X. Kang, G. Zhang, X. </a:t>
            </a:r>
            <a:r>
              <a:rPr lang="en-US" sz="1800" spc="-30" dirty="0" err="1">
                <a:effectLst/>
                <a:latin typeface="Times New Roman" panose="02020603050405020304" pitchFamily="18" charset="0"/>
                <a:ea typeface="Times New Roman" panose="02020603050405020304" pitchFamily="18" charset="0"/>
              </a:rPr>
              <a:t>Ou</a:t>
            </a:r>
            <a:r>
              <a:rPr lang="en-US" sz="1800" spc="-30" dirty="0">
                <a:effectLst/>
                <a:latin typeface="Times New Roman" panose="02020603050405020304" pitchFamily="18" charset="0"/>
                <a:ea typeface="Times New Roman" panose="02020603050405020304" pitchFamily="18" charset="0"/>
              </a:rPr>
              <a:t> and L. Guo, "KNN-Based</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Representation of </a:t>
            </a:r>
            <a:r>
              <a:rPr lang="en-US" sz="1800" spc="-10" dirty="0" err="1">
                <a:effectLst/>
                <a:latin typeface="Times New Roman" panose="02020603050405020304" pitchFamily="18" charset="0"/>
                <a:ea typeface="Times New Roman" panose="02020603050405020304" pitchFamily="18" charset="0"/>
              </a:rPr>
              <a:t>Superpixels</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for Hyperspectral Image Classification," in</a:t>
            </a:r>
            <a:r>
              <a:rPr lang="en-US" sz="1800" spc="-30"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IEEE</a:t>
            </a:r>
            <a:r>
              <a:rPr lang="en-US" sz="1800" i="1" spc="5"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Journal</a:t>
            </a:r>
            <a:r>
              <a:rPr lang="en-US" sz="1800" i="1" spc="5"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of Selected</a:t>
            </a:r>
            <a:r>
              <a:rPr lang="en-US" sz="1800" i="1" spc="5"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Topics in Applied Earth Observations and</a:t>
            </a:r>
            <a:r>
              <a:rPr lang="en-US" sz="1800" i="1" spc="5"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Remote</a:t>
            </a:r>
            <a:r>
              <a:rPr lang="en-US" sz="1800" i="1" spc="-5" dirty="0">
                <a:effectLst/>
                <a:latin typeface="Times New Roman" panose="02020603050405020304" pitchFamily="18" charset="0"/>
                <a:ea typeface="Times New Roman" panose="02020603050405020304" pitchFamily="18" charset="0"/>
              </a:rPr>
              <a:t> </a:t>
            </a:r>
            <a:r>
              <a:rPr lang="en-US" sz="1800" i="1" spc="-30" dirty="0">
                <a:effectLst/>
                <a:latin typeface="Times New Roman" panose="02020603050405020304" pitchFamily="18" charset="0"/>
                <a:ea typeface="Times New Roman" panose="02020603050405020304" pitchFamily="18" charset="0"/>
              </a:rPr>
              <a:t>Sensing</a:t>
            </a:r>
            <a:r>
              <a:rPr lang="en-US" sz="1800" spc="-30" dirty="0">
                <a:effectLst/>
                <a:latin typeface="Times New Roman" panose="02020603050405020304" pitchFamily="18" charset="0"/>
                <a:ea typeface="Times New Roman" panose="02020603050405020304" pitchFamily="18" charset="0"/>
              </a:rPr>
              <a:t>,</a:t>
            </a:r>
            <a:r>
              <a:rPr lang="en-US" sz="1800" spc="7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vol.</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11,</a:t>
            </a:r>
            <a:r>
              <a:rPr lang="en-US" sz="1800" spc="-1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no.</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11,</a:t>
            </a:r>
            <a:r>
              <a:rPr lang="en-US" sz="1800" spc="-1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pp.</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4032-4047,</a:t>
            </a:r>
            <a:r>
              <a:rPr lang="en-US" sz="1800" spc="-10"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Nov.</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2018.</a:t>
            </a:r>
          </a:p>
          <a:p>
            <a:pPr marL="342900" indent="-342900">
              <a:buFont typeface="Arial" panose="020B0604020202020204" pitchFamily="34" charset="0"/>
              <a:buAutoNum type="arabicParenR"/>
            </a:pPr>
            <a:r>
              <a:rPr lang="en-US" sz="1800" spc="-30" dirty="0">
                <a:effectLst/>
                <a:latin typeface="Times New Roman" panose="02020603050405020304" pitchFamily="18" charset="0"/>
                <a:ea typeface="Times New Roman" panose="02020603050405020304" pitchFamily="18" charset="0"/>
              </a:rPr>
              <a:t>IEEE China Summit &amp; International Conference on Signal and Information Processing, Xi'an, 2014, pp. W. Li, S. Prasad, E. W. </a:t>
            </a:r>
            <a:r>
              <a:rPr lang="en-US" sz="1800" spc="-30" dirty="0" err="1">
                <a:effectLst/>
                <a:latin typeface="Times New Roman" panose="02020603050405020304" pitchFamily="18" charset="0"/>
                <a:ea typeface="Times New Roman" panose="02020603050405020304" pitchFamily="18" charset="0"/>
              </a:rPr>
              <a:t>Tramel</a:t>
            </a:r>
            <a:r>
              <a:rPr lang="en-US" sz="1800" spc="-30" dirty="0">
                <a:effectLst/>
                <a:latin typeface="Times New Roman" panose="02020603050405020304" pitchFamily="18" charset="0"/>
                <a:ea typeface="Times New Roman" panose="02020603050405020304" pitchFamily="18" charset="0"/>
              </a:rPr>
              <a:t>, J. E. Fowler, and Q. Du, "Decision fusion for hyperspectral image classification based on </a:t>
            </a:r>
            <a:r>
              <a:rPr lang="en-US" sz="1800" spc="-30" dirty="0" err="1">
                <a:effectLst/>
                <a:latin typeface="Times New Roman" panose="02020603050405020304" pitchFamily="18" charset="0"/>
                <a:ea typeface="Times New Roman" panose="02020603050405020304" pitchFamily="18" charset="0"/>
              </a:rPr>
              <a:t>minimumdistance</a:t>
            </a:r>
            <a:r>
              <a:rPr lang="en-US" sz="1800" spc="-30" dirty="0">
                <a:effectLst/>
                <a:latin typeface="Times New Roman" panose="02020603050405020304" pitchFamily="18" charset="0"/>
                <a:ea typeface="Times New Roman" panose="02020603050405020304" pitchFamily="18" charset="0"/>
              </a:rPr>
              <a:t> classifiers in </a:t>
            </a:r>
            <a:r>
              <a:rPr lang="en-US" sz="1800" spc="-30" dirty="0" err="1">
                <a:effectLst/>
                <a:latin typeface="Times New Roman" panose="02020603050405020304" pitchFamily="18" charset="0"/>
                <a:ea typeface="Times New Roman" panose="02020603050405020304" pitchFamily="18" charset="0"/>
              </a:rPr>
              <a:t>thewavelet</a:t>
            </a:r>
            <a:r>
              <a:rPr lang="en-US" sz="1800" spc="-30" dirty="0">
                <a:effectLst/>
                <a:latin typeface="Times New Roman" panose="02020603050405020304" pitchFamily="18" charset="0"/>
                <a:ea typeface="Times New Roman" panose="02020603050405020304" pitchFamily="18" charset="0"/>
              </a:rPr>
              <a:t> domain,".</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162165.</a:t>
            </a:r>
          </a:p>
          <a:p>
            <a:pPr marL="342900" indent="-342900">
              <a:buFont typeface="Arial" panose="020B0604020202020204" pitchFamily="34" charset="0"/>
              <a:buAutoNum type="arabicParenR"/>
            </a:pPr>
            <a:r>
              <a:rPr lang="en-US" sz="1800" spc="-30" dirty="0">
                <a:effectLst/>
                <a:latin typeface="Times New Roman" panose="02020603050405020304" pitchFamily="18" charset="0"/>
                <a:ea typeface="Times New Roman" panose="02020603050405020304" pitchFamily="18" charset="0"/>
              </a:rPr>
              <a:t>S.</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Bajpai,</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H.</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V.</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Singh and</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N.</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R.</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Kidwai,</a:t>
            </a:r>
            <a:r>
              <a:rPr lang="en-US" sz="1800" spc="5" dirty="0">
                <a:effectLst/>
                <a:latin typeface="Times New Roman" panose="02020603050405020304" pitchFamily="18" charset="0"/>
                <a:ea typeface="Times New Roman" panose="02020603050405020304" pitchFamily="18" charset="0"/>
              </a:rPr>
              <a:t> </a:t>
            </a:r>
            <a:r>
              <a:rPr lang="en-US" sz="1800" spc="-30" dirty="0">
                <a:effectLst/>
                <a:latin typeface="Times New Roman" panose="02020603050405020304" pitchFamily="18" charset="0"/>
                <a:ea typeface="Times New Roman" panose="02020603050405020304" pitchFamily="18" charset="0"/>
              </a:rPr>
              <a:t>"Feature extraction and classification of hyperspectral images using singular spectrum analysis and multinomial logistic regression classifiers," 2017 International Conference on Multimedia, Signal Processing and Communication Technologies (IMPACT), Aligarh, 2017, pp. 97-100. Using principal component analysis and deep learning, Q. Sun, X. Liu, and M. Fu classified a hyperspectral picture, International Conference on Electronics Information and Emergency Communication, 2017, pp. 356-359.</a:t>
            </a:r>
          </a:p>
          <a:p>
            <a:pPr marL="342900" indent="-342900">
              <a:buFont typeface="Arial" panose="020B0604020202020204" pitchFamily="34" charset="0"/>
              <a:buAutoNum type="arabicParenR"/>
            </a:pPr>
            <a:r>
              <a:rPr lang="en-US" sz="1800" u="none" strike="noStrike" spc="-30"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Jammalamadaka, K.</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Parveen, N.</a:t>
            </a:r>
            <a:r>
              <a:rPr lang="en-US" sz="1800" spc="-30" dirty="0">
                <a:effectLst/>
                <a:latin typeface="Times New Roman" panose="02020603050405020304" pitchFamily="18" charset="0"/>
                <a:ea typeface="Times New Roman" panose="02020603050405020304" pitchFamily="18" charset="0"/>
              </a:rPr>
              <a:t> “</a:t>
            </a:r>
            <a:r>
              <a:rPr lang="en-US" sz="1800" u="none" strike="noStrike" spc="-30" dirty="0">
                <a:effectLst/>
                <a:latin typeface="Times New Roman" panose="02020603050405020304" pitchFamily="18" charset="0"/>
                <a:ea typeface="Times New Roman" panose="02020603050405020304" pitchFamily="18" charset="0"/>
                <a:hlinkClick r:id="rId9" tooltip="Show document details">
                  <a:extLst>
                    <a:ext uri="{A12FA001-AC4F-418D-AE19-62706E023703}">
                      <ahyp:hlinkClr xmlns:ahyp="http://schemas.microsoft.com/office/drawing/2018/hyperlinkcolor" val="tx"/>
                    </a:ext>
                  </a:extLst>
                </a:hlinkClick>
              </a:rPr>
              <a:t>Testing coverage criteria for optimized deep belief network with search and rescue</a:t>
            </a:r>
            <a:r>
              <a:rPr lang="en-US" sz="1800" spc="-30" dirty="0">
                <a:effectLst/>
                <a:latin typeface="Times New Roman" panose="02020603050405020304" pitchFamily="18" charset="0"/>
                <a:ea typeface="Times New Roman" panose="02020603050405020304" pitchFamily="18" charset="0"/>
              </a:rPr>
              <a:t>”, Journal of Big Data, 2021, 8(1), 59.</a:t>
            </a:r>
          </a:p>
          <a:p>
            <a:pPr marL="342900" indent="-342900">
              <a:buFont typeface="Arial" panose="020B0604020202020204" pitchFamily="34" charset="0"/>
              <a:buAutoNum type="arabicParenR"/>
            </a:pPr>
            <a:endParaRPr lang="en-US" sz="1800" spc="-3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AutoNum type="arabicParenR"/>
            </a:pPr>
            <a:endParaRPr lang="en-US" sz="1800" spc="-3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AutoNum type="arabicParenR"/>
            </a:pPr>
            <a:endParaRPr lang="en-US" sz="1800" spc="-30" dirty="0">
              <a:effectLst/>
              <a:latin typeface="Times New Roman" panose="02020603050405020304" pitchFamily="18" charset="0"/>
              <a:ea typeface="Times New Roman" panose="02020603050405020304" pitchFamily="18" charset="0"/>
            </a:endParaRPr>
          </a:p>
          <a:p>
            <a:pPr marL="342900" indent="-342900">
              <a:buAutoNum type="arabicParenR"/>
            </a:pPr>
            <a:endParaRPr lang="en-US" sz="1800" spc="-3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Title 1">
            <a:extLst>
              <a:ext uri="{FF2B5EF4-FFF2-40B4-BE49-F238E27FC236}">
                <a16:creationId xmlns:a16="http://schemas.microsoft.com/office/drawing/2014/main" id="{6AAD4A7A-01DC-703A-5478-75D53FFE0AFB}"/>
              </a:ext>
            </a:extLst>
          </p:cNvPr>
          <p:cNvSpPr txBox="1">
            <a:spLocks/>
          </p:cNvSpPr>
          <p:nvPr/>
        </p:nvSpPr>
        <p:spPr>
          <a:xfrm>
            <a:off x="646111" y="425824"/>
            <a:ext cx="9404723"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a:t>REFERENCES:-</a:t>
            </a:r>
            <a:endParaRPr lang="en-US" sz="3600" dirty="0"/>
          </a:p>
        </p:txBody>
      </p:sp>
      <p:sp>
        <p:nvSpPr>
          <p:cNvPr id="5" name="TextBox 4">
            <a:extLst>
              <a:ext uri="{FF2B5EF4-FFF2-40B4-BE49-F238E27FC236}">
                <a16:creationId xmlns:a16="http://schemas.microsoft.com/office/drawing/2014/main" id="{895DE641-1B9A-11ED-96F4-A680D8349675}"/>
              </a:ext>
            </a:extLst>
          </p:cNvPr>
          <p:cNvSpPr txBox="1"/>
          <p:nvPr/>
        </p:nvSpPr>
        <p:spPr>
          <a:xfrm>
            <a:off x="9359154" y="398930"/>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6" name="Picture 2" descr="ICSMDI logo">
            <a:extLst>
              <a:ext uri="{FF2B5EF4-FFF2-40B4-BE49-F238E27FC236}">
                <a16:creationId xmlns:a16="http://schemas.microsoft.com/office/drawing/2014/main" id="{2F4743A2-FCB5-AE4D-1328-1EA587731C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01637" y="258251"/>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165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1E7C5-2D9D-EE7D-8782-29F997C7495E}"/>
              </a:ext>
            </a:extLst>
          </p:cNvPr>
          <p:cNvSpPr>
            <a:spLocks noGrp="1"/>
          </p:cNvSpPr>
          <p:nvPr>
            <p:ph idx="1"/>
          </p:nvPr>
        </p:nvSpPr>
        <p:spPr>
          <a:xfrm>
            <a:off x="649941" y="1093694"/>
            <a:ext cx="10515600" cy="5065059"/>
          </a:xfrm>
        </p:spPr>
        <p:txBody>
          <a:bodyPr>
            <a:normAutofit/>
          </a:bodyPr>
          <a:lstStyle/>
          <a:p>
            <a:pPr marL="0" indent="0">
              <a:buNone/>
            </a:pPr>
            <a:endParaRPr lang="en-US" sz="2400" b="1" spc="-30" dirty="0">
              <a:latin typeface="Times New Roman" panose="02020603050405020304" pitchFamily="18" charset="0"/>
              <a:ea typeface="Times New Roman" panose="02020603050405020304" pitchFamily="18" charset="0"/>
            </a:endParaRPr>
          </a:p>
          <a:p>
            <a:pPr marL="342900" indent="-342900">
              <a:buAutoNum type="arabicParenR" startAt="7"/>
            </a:pPr>
            <a:r>
              <a:rPr lang="en-US" sz="1800" spc="-30" dirty="0">
                <a:effectLst/>
                <a:latin typeface="Times New Roman" panose="02020603050405020304" pitchFamily="18" charset="0"/>
                <a:ea typeface="Times New Roman" panose="02020603050405020304" pitchFamily="18" charset="0"/>
              </a:rPr>
              <a:t>S. Zhong, C. Chang and Y. Zhang, "Iterative Support Vector Machine for Hyperspectral Image Classification," International Conference on Image Processing, 2018, pp. 3309-3312. </a:t>
            </a:r>
          </a:p>
          <a:p>
            <a:pPr marL="342900" indent="-342900">
              <a:buFont typeface="Arial" panose="020B0604020202020204" pitchFamily="34" charset="0"/>
              <a:buAutoNum type="arabicParenR" startAt="7"/>
            </a:pPr>
            <a:r>
              <a:rPr lang="en-US" sz="1800" spc="-30" dirty="0">
                <a:effectLst/>
                <a:latin typeface="Times New Roman" panose="02020603050405020304" pitchFamily="18" charset="0"/>
                <a:ea typeface="Times New Roman" panose="02020603050405020304" pitchFamily="18" charset="0"/>
              </a:rPr>
              <a:t>Few-Shot Hyperspectral Image Classification With Unknown Classes Using Multitask Deep Learning, IEEE on Geoscience and Remote Sensing, 2020; </a:t>
            </a:r>
            <a:r>
              <a:rPr lang="en-US" sz="1800" spc="-30" dirty="0" err="1">
                <a:effectLst/>
                <a:latin typeface="Times New Roman" panose="02020603050405020304" pitchFamily="18" charset="0"/>
                <a:ea typeface="Times New Roman" panose="02020603050405020304" pitchFamily="18" charset="0"/>
              </a:rPr>
              <a:t>S.Liu</a:t>
            </a:r>
            <a:r>
              <a:rPr lang="en-US" sz="1800" spc="-30" dirty="0">
                <a:effectLst/>
                <a:latin typeface="Times New Roman" panose="02020603050405020304" pitchFamily="18" charset="0"/>
                <a:ea typeface="Times New Roman" panose="02020603050405020304" pitchFamily="18" charset="0"/>
              </a:rPr>
              <a:t>, Q. Shi, and L. Zhang.</a:t>
            </a:r>
          </a:p>
          <a:p>
            <a:pPr marL="342900" indent="-342900">
              <a:buFont typeface="Arial" panose="020B0604020202020204" pitchFamily="34" charset="0"/>
              <a:buAutoNum type="arabicParenR" startAt="7"/>
            </a:pPr>
            <a:r>
              <a:rPr lang="en-US" sz="1800" spc="-30" dirty="0" err="1">
                <a:effectLst/>
                <a:latin typeface="Times New Roman" panose="02020603050405020304" pitchFamily="18" charset="0"/>
                <a:ea typeface="Times New Roman" panose="02020603050405020304" pitchFamily="18" charset="0"/>
              </a:rPr>
              <a:t>Shambulinga</a:t>
            </a:r>
            <a:r>
              <a:rPr lang="en-US" sz="1800" spc="-30" dirty="0">
                <a:effectLst/>
                <a:latin typeface="Times New Roman" panose="02020603050405020304" pitchFamily="18" charset="0"/>
                <a:ea typeface="Times New Roman" panose="02020603050405020304" pitchFamily="18" charset="0"/>
              </a:rPr>
              <a:t> M and </a:t>
            </a:r>
            <a:r>
              <a:rPr lang="en-US" sz="1800" spc="-30" dirty="0" err="1">
                <a:effectLst/>
                <a:latin typeface="Times New Roman" panose="02020603050405020304" pitchFamily="18" charset="0"/>
                <a:ea typeface="Times New Roman" panose="02020603050405020304" pitchFamily="18" charset="0"/>
              </a:rPr>
              <a:t>Sadashivappa</a:t>
            </a:r>
            <a:r>
              <a:rPr lang="en-US" sz="1800" spc="-30" dirty="0">
                <a:effectLst/>
                <a:latin typeface="Times New Roman" panose="02020603050405020304" pitchFamily="18" charset="0"/>
                <a:ea typeface="Times New Roman" panose="02020603050405020304" pitchFamily="18" charset="0"/>
              </a:rPr>
              <a:t> G., "Hyperspectral Image Classification Support Vector Machine with Guided Image Filter" International Journal of Advanced Computer Science and Applications, vol. 10(10), 2019.</a:t>
            </a:r>
          </a:p>
          <a:p>
            <a:pPr marL="342900" indent="-342900">
              <a:buFont typeface="Arial" panose="020B0604020202020204" pitchFamily="34" charset="0"/>
              <a:buAutoNum type="arabicParenR" startAt="7"/>
            </a:pPr>
            <a:r>
              <a:rPr lang="en-US" sz="1800" spc="-30" dirty="0" err="1">
                <a:effectLst/>
                <a:latin typeface="Times New Roman" panose="02020603050405020304" pitchFamily="18" charset="0"/>
                <a:ea typeface="Times New Roman" panose="02020603050405020304" pitchFamily="18" charset="0"/>
              </a:rPr>
              <a:t>Semisupervised</a:t>
            </a:r>
            <a:r>
              <a:rPr lang="en-US" sz="1800" spc="-30" dirty="0">
                <a:effectLst/>
                <a:latin typeface="Times New Roman" panose="02020603050405020304" pitchFamily="18" charset="0"/>
                <a:ea typeface="Times New Roman" panose="02020603050405020304" pitchFamily="18" charset="0"/>
              </a:rPr>
              <a:t> Hyperspectral Image Classification Using Deep Features, M. S. </a:t>
            </a:r>
            <a:r>
              <a:rPr lang="en-US" sz="1800" spc="-30" dirty="0" err="1">
                <a:effectLst/>
                <a:latin typeface="Times New Roman" panose="02020603050405020304" pitchFamily="18" charset="0"/>
                <a:ea typeface="Times New Roman" panose="02020603050405020304" pitchFamily="18" charset="0"/>
              </a:rPr>
              <a:t>Aydemir</a:t>
            </a:r>
            <a:r>
              <a:rPr lang="en-US" sz="1800" spc="-30" dirty="0">
                <a:effectLst/>
                <a:latin typeface="Times New Roman" panose="02020603050405020304" pitchFamily="18" charset="0"/>
                <a:ea typeface="Times New Roman" panose="02020603050405020304" pitchFamily="18" charset="0"/>
              </a:rPr>
              <a:t> and G. </a:t>
            </a:r>
            <a:r>
              <a:rPr lang="en-US" sz="1800" spc="-30" dirty="0" err="1">
                <a:effectLst/>
                <a:latin typeface="Times New Roman" panose="02020603050405020304" pitchFamily="18" charset="0"/>
                <a:ea typeface="Times New Roman" panose="02020603050405020304" pitchFamily="18" charset="0"/>
              </a:rPr>
              <a:t>Bilgin</a:t>
            </a:r>
            <a:r>
              <a:rPr lang="en-US" sz="1800" spc="-30" dirty="0">
                <a:effectLst/>
                <a:latin typeface="Times New Roman" panose="02020603050405020304" pitchFamily="18" charset="0"/>
                <a:ea typeface="Times New Roman" panose="02020603050405020304" pitchFamily="18" charset="0"/>
              </a:rPr>
              <a:t>, IEEE Journal of Selected Topics in Applied Earth Observations and Remote Sensing, vol. 12(9), pp. 3615–3622. </a:t>
            </a:r>
          </a:p>
          <a:p>
            <a:pPr marL="342900" indent="-342900">
              <a:buAutoNum type="arabicParenR" startAt="7"/>
            </a:pPr>
            <a:r>
              <a:rPr lang="en-US" sz="1800" dirty="0">
                <a:effectLst/>
                <a:latin typeface="Times New Roman" panose="02020603050405020304" pitchFamily="18" charset="0"/>
                <a:ea typeface="SimSun" panose="02010600030101010101" pitchFamily="2" charset="-122"/>
              </a:rPr>
              <a:t>"Supervised Hyperspectral Image Classification Using SVM and Linear Discriminant Analysis" by M. </a:t>
            </a:r>
            <a:r>
              <a:rPr lang="en-US" sz="1800" dirty="0" err="1">
                <a:effectLst/>
                <a:latin typeface="Times New Roman" panose="02020603050405020304" pitchFamily="18" charset="0"/>
                <a:ea typeface="SimSun" panose="02010600030101010101" pitchFamily="2" charset="-122"/>
              </a:rPr>
              <a:t>Shambulinga</a:t>
            </a:r>
            <a:r>
              <a:rPr lang="en-US" sz="1800" dirty="0">
                <a:effectLst/>
                <a:latin typeface="Times New Roman" panose="02020603050405020304" pitchFamily="18" charset="0"/>
                <a:ea typeface="SimSun" panose="02010600030101010101" pitchFamily="2" charset="-122"/>
              </a:rPr>
              <a:t> and G. </a:t>
            </a:r>
            <a:r>
              <a:rPr lang="en-US" sz="1800" dirty="0" err="1">
                <a:effectLst/>
                <a:latin typeface="Times New Roman" panose="02020603050405020304" pitchFamily="18" charset="0"/>
                <a:ea typeface="SimSun" panose="02010600030101010101" pitchFamily="2" charset="-122"/>
              </a:rPr>
              <a:t>Sadashivappa</a:t>
            </a:r>
            <a:r>
              <a:rPr lang="en-US" sz="1800" dirty="0">
                <a:effectLst/>
                <a:latin typeface="Times New Roman" panose="02020603050405020304" pitchFamily="18" charset="0"/>
                <a:ea typeface="SimSun" panose="02010600030101010101" pitchFamily="2" charset="-122"/>
              </a:rPr>
              <a:t> was published in the International Journal of Advanced Computer Science and Applications on October 10, 2020.</a:t>
            </a:r>
          </a:p>
          <a:p>
            <a:pPr marL="342900" indent="-342900">
              <a:buAutoNum type="arabicParenR" startAt="7"/>
            </a:pPr>
            <a:r>
              <a:rPr lang="en-US" sz="1800" dirty="0" err="1">
                <a:effectLst/>
                <a:latin typeface="Times New Roman" panose="02020603050405020304" pitchFamily="18" charset="0"/>
                <a:ea typeface="SimSun" panose="02010600030101010101" pitchFamily="2" charset="-122"/>
              </a:rPr>
              <a:t>I.Bidari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S.Chickerur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H.Ranmale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S.Talawar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H.Ramadurg</a:t>
            </a:r>
            <a:r>
              <a:rPr lang="en-US" sz="1800" dirty="0">
                <a:effectLst/>
                <a:latin typeface="Times New Roman" panose="02020603050405020304" pitchFamily="18" charset="0"/>
                <a:ea typeface="SimSun" panose="02010600030101010101" pitchFamily="2" charset="-122"/>
              </a:rPr>
              <a:t> and </a:t>
            </a:r>
            <a:r>
              <a:rPr lang="en-US" sz="1800" dirty="0" err="1">
                <a:effectLst/>
                <a:latin typeface="Times New Roman" panose="02020603050405020304" pitchFamily="18" charset="0"/>
                <a:ea typeface="SimSun" panose="02010600030101010101" pitchFamily="2" charset="-122"/>
              </a:rPr>
              <a:t>R.Talikoti</a:t>
            </a:r>
            <a:r>
              <a:rPr lang="en-US" sz="1800" dirty="0">
                <a:effectLst/>
                <a:latin typeface="Times New Roman" panose="02020603050405020304" pitchFamily="18" charset="0"/>
                <a:ea typeface="SimSun" panose="02010600030101010101" pitchFamily="2" charset="-122"/>
              </a:rPr>
              <a:t>, "Hyperspectral Imagery Classification Using Deep Learning," Conference on Smart Trends in Systems, Security and Sustainability, 2020, pp. 672-676</a:t>
            </a:r>
            <a:endParaRPr lang="en-US" sz="1800" spc="-3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734315D3-2831-10F8-A841-08E65696D82B}"/>
              </a:ext>
            </a:extLst>
          </p:cNvPr>
          <p:cNvSpPr txBox="1"/>
          <p:nvPr/>
        </p:nvSpPr>
        <p:spPr>
          <a:xfrm>
            <a:off x="9377083" y="376081"/>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4" name="Picture 2" descr="ICSMDI logo">
            <a:extLst>
              <a:ext uri="{FF2B5EF4-FFF2-40B4-BE49-F238E27FC236}">
                <a16:creationId xmlns:a16="http://schemas.microsoft.com/office/drawing/2014/main" id="{82CDE758-DC0C-05A7-3636-216E0D7BA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9566" y="304799"/>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4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id="{407DAB3F-407E-63E9-7198-AF849774A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42" y="1008529"/>
            <a:ext cx="9501935" cy="53608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13B9B8-6CA3-DA4C-8068-7F2B26489BB9}"/>
              </a:ext>
            </a:extLst>
          </p:cNvPr>
          <p:cNvSpPr txBox="1"/>
          <p:nvPr/>
        </p:nvSpPr>
        <p:spPr>
          <a:xfrm>
            <a:off x="9359153" y="268506"/>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3" name="Picture 2" descr="ICSMDI logo">
            <a:extLst>
              <a:ext uri="{FF2B5EF4-FFF2-40B4-BE49-F238E27FC236}">
                <a16:creationId xmlns:a16="http://schemas.microsoft.com/office/drawing/2014/main" id="{89CE0BA0-E034-B10F-E231-A7DF52A9E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636" y="183344"/>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3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5E24-A560-1501-1D40-F7E2486F306D}"/>
              </a:ext>
            </a:extLst>
          </p:cNvPr>
          <p:cNvSpPr>
            <a:spLocks noGrp="1"/>
          </p:cNvSpPr>
          <p:nvPr>
            <p:ph type="title"/>
          </p:nvPr>
        </p:nvSpPr>
        <p:spPr>
          <a:xfrm>
            <a:off x="646111" y="425824"/>
            <a:ext cx="9404723" cy="1400530"/>
          </a:xfrm>
        </p:spPr>
        <p:txBody>
          <a:bodyPr/>
          <a:lstStyle/>
          <a:p>
            <a:r>
              <a:rPr lang="en-US" dirty="0"/>
              <a:t>OUTLINE:-</a:t>
            </a:r>
          </a:p>
        </p:txBody>
      </p:sp>
      <p:sp>
        <p:nvSpPr>
          <p:cNvPr id="3" name="Content Placeholder 2">
            <a:extLst>
              <a:ext uri="{FF2B5EF4-FFF2-40B4-BE49-F238E27FC236}">
                <a16:creationId xmlns:a16="http://schemas.microsoft.com/office/drawing/2014/main" id="{D61CCD81-83FC-966F-371D-8A8A80F50DE7}"/>
              </a:ext>
            </a:extLst>
          </p:cNvPr>
          <p:cNvSpPr>
            <a:spLocks noGrp="1"/>
          </p:cNvSpPr>
          <p:nvPr>
            <p:ph idx="1"/>
          </p:nvPr>
        </p:nvSpPr>
        <p:spPr/>
        <p:txBody>
          <a:bodyPr>
            <a:normAutofit lnSpcReduction="10000"/>
          </a:bodyPr>
          <a:lstStyle/>
          <a:p>
            <a:pPr marL="0" indent="0">
              <a:buNone/>
            </a:pPr>
            <a:r>
              <a:rPr lang="en-US" dirty="0"/>
              <a:t>1)NEED OF THIS TOPIC</a:t>
            </a:r>
          </a:p>
          <a:p>
            <a:pPr marL="0" indent="0">
              <a:buNone/>
            </a:pPr>
            <a:r>
              <a:rPr lang="en-US" dirty="0"/>
              <a:t>2)INDEX</a:t>
            </a:r>
          </a:p>
          <a:p>
            <a:pPr marL="0" indent="0">
              <a:buNone/>
            </a:pPr>
            <a:r>
              <a:rPr lang="en-US" dirty="0"/>
              <a:t>3)ABSTRACT</a:t>
            </a:r>
          </a:p>
          <a:p>
            <a:pPr marL="0" indent="0">
              <a:buNone/>
            </a:pPr>
            <a:r>
              <a:rPr lang="en-US" dirty="0"/>
              <a:t>4)INTRODUCTION</a:t>
            </a:r>
          </a:p>
          <a:p>
            <a:pPr marL="0" indent="0">
              <a:buNone/>
            </a:pPr>
            <a:r>
              <a:rPr lang="en-US" dirty="0"/>
              <a:t>5)METHODOLOGY</a:t>
            </a:r>
          </a:p>
          <a:p>
            <a:pPr marL="0" indent="0">
              <a:buNone/>
            </a:pPr>
            <a:r>
              <a:rPr lang="en-US" dirty="0"/>
              <a:t>6)LITERATURE WORK</a:t>
            </a:r>
          </a:p>
          <a:p>
            <a:pPr marL="0" indent="0">
              <a:buNone/>
            </a:pPr>
            <a:r>
              <a:rPr lang="en-US" dirty="0"/>
              <a:t>7)RESULTS &amp; DISCUSSION</a:t>
            </a:r>
          </a:p>
          <a:p>
            <a:pPr marL="0" indent="0">
              <a:buNone/>
            </a:pPr>
            <a:r>
              <a:rPr lang="en-US" dirty="0"/>
              <a:t>8)COMPARATIVE ANALYSIS</a:t>
            </a:r>
          </a:p>
          <a:p>
            <a:pPr marL="0" indent="0">
              <a:buNone/>
            </a:pPr>
            <a:r>
              <a:rPr lang="en-US" dirty="0"/>
              <a:t>9)CONCLUSION</a:t>
            </a:r>
          </a:p>
          <a:p>
            <a:pPr marL="0" indent="0">
              <a:buNone/>
            </a:pPr>
            <a:r>
              <a:rPr lang="en-US" dirty="0"/>
              <a:t>10)REFERENCES</a:t>
            </a:r>
          </a:p>
        </p:txBody>
      </p:sp>
      <p:sp>
        <p:nvSpPr>
          <p:cNvPr id="6" name="TextBox 5">
            <a:extLst>
              <a:ext uri="{FF2B5EF4-FFF2-40B4-BE49-F238E27FC236}">
                <a16:creationId xmlns:a16="http://schemas.microsoft.com/office/drawing/2014/main" id="{062365DB-8329-FF40-A608-B2392104CC8C}"/>
              </a:ext>
            </a:extLst>
          </p:cNvPr>
          <p:cNvSpPr txBox="1"/>
          <p:nvPr/>
        </p:nvSpPr>
        <p:spPr>
          <a:xfrm>
            <a:off x="9323295" y="286435"/>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7" name="Picture 2" descr="ICSMDI logo">
            <a:extLst>
              <a:ext uri="{FF2B5EF4-FFF2-40B4-BE49-F238E27FC236}">
                <a16:creationId xmlns:a16="http://schemas.microsoft.com/office/drawing/2014/main" id="{7CB7DCAE-F2C0-D86D-284C-821FE682F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778" y="228165"/>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42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9885-3DA7-3050-20DC-268493FD2B6D}"/>
              </a:ext>
            </a:extLst>
          </p:cNvPr>
          <p:cNvSpPr>
            <a:spLocks noGrp="1"/>
          </p:cNvSpPr>
          <p:nvPr>
            <p:ph type="title"/>
          </p:nvPr>
        </p:nvSpPr>
        <p:spPr>
          <a:xfrm>
            <a:off x="838200" y="365125"/>
            <a:ext cx="10515600" cy="827181"/>
          </a:xfrm>
        </p:spPr>
        <p:txBody>
          <a:bodyPr>
            <a:normAutofit/>
          </a:bodyPr>
          <a:lstStyle/>
          <a:p>
            <a:r>
              <a:rPr lang="en-US" sz="2800" b="1" dirty="0"/>
              <a:t>NEED OF THIS TOPIC:-</a:t>
            </a:r>
          </a:p>
        </p:txBody>
      </p:sp>
      <p:sp>
        <p:nvSpPr>
          <p:cNvPr id="3" name="Content Placeholder 2">
            <a:extLst>
              <a:ext uri="{FF2B5EF4-FFF2-40B4-BE49-F238E27FC236}">
                <a16:creationId xmlns:a16="http://schemas.microsoft.com/office/drawing/2014/main" id="{2C10C3F9-465B-B9EA-9FF5-68369F0EBE7F}"/>
              </a:ext>
            </a:extLst>
          </p:cNvPr>
          <p:cNvSpPr>
            <a:spLocks noGrp="1"/>
          </p:cNvSpPr>
          <p:nvPr>
            <p:ph idx="1"/>
          </p:nvPr>
        </p:nvSpPr>
        <p:spPr>
          <a:xfrm>
            <a:off x="838200" y="1081553"/>
            <a:ext cx="10515600" cy="5247529"/>
          </a:xfrm>
        </p:spPr>
        <p:txBody>
          <a:bodyPr>
            <a:noAutofit/>
          </a:bodyPr>
          <a:lstStyle/>
          <a:p>
            <a:pPr algn="l">
              <a:buFont typeface="+mj-lt"/>
              <a:buAutoNum type="arabicPeriod"/>
            </a:pPr>
            <a:r>
              <a:rPr lang="en-US" sz="1800" b="1" i="0" dirty="0">
                <a:effectLst/>
                <a:latin typeface="Söhne"/>
              </a:rPr>
              <a:t>Improved hyperspectral image capture sensor:- </a:t>
            </a:r>
            <a:r>
              <a:rPr lang="en-US" sz="1800" b="0" i="0" dirty="0">
                <a:effectLst/>
                <a:latin typeface="Söhne"/>
              </a:rPr>
              <a:t>There is a need for an improved sensor that can capture hyperspectral images with both improved spectral and spatial resolution.</a:t>
            </a:r>
          </a:p>
          <a:p>
            <a:pPr algn="l">
              <a:buFont typeface="+mj-lt"/>
              <a:buAutoNum type="arabicPeriod"/>
            </a:pPr>
            <a:r>
              <a:rPr lang="en-US" sz="1800" b="1" i="0" dirty="0">
                <a:effectLst/>
                <a:latin typeface="Söhne"/>
              </a:rPr>
              <a:t>Classification of hyperspectral images:</a:t>
            </a:r>
            <a:r>
              <a:rPr lang="en-US" sz="1800" b="0" i="0" dirty="0">
                <a:effectLst/>
                <a:latin typeface="Söhne"/>
              </a:rPr>
              <a:t>- There is a need for methods to classify the pixels in hyperspectral images based on their spectral and spatial properties.</a:t>
            </a:r>
          </a:p>
          <a:p>
            <a:pPr algn="l">
              <a:buFont typeface="+mj-lt"/>
              <a:buAutoNum type="arabicPeriod"/>
            </a:pPr>
            <a:r>
              <a:rPr lang="en-US" sz="1800" b="1" i="0" dirty="0">
                <a:effectLst/>
                <a:latin typeface="Söhne"/>
              </a:rPr>
              <a:t>Challenges in classification:-</a:t>
            </a:r>
            <a:r>
              <a:rPr lang="en-US" sz="1800" b="0" i="0" dirty="0">
                <a:effectLst/>
                <a:latin typeface="Söhne"/>
              </a:rPr>
              <a:t> There are challenges such as limited sample count and the curse of dimensionality that need to be addressed in developing effective classification methods.</a:t>
            </a:r>
          </a:p>
          <a:p>
            <a:pPr algn="l">
              <a:buFont typeface="+mj-lt"/>
              <a:buAutoNum type="arabicPeriod"/>
            </a:pPr>
            <a:r>
              <a:rPr lang="en-US" sz="1800" b="1" i="0" dirty="0">
                <a:effectLst/>
                <a:latin typeface="Söhne"/>
              </a:rPr>
              <a:t>Spatial-spectral classification:- </a:t>
            </a:r>
            <a:r>
              <a:rPr lang="en-US" sz="1800" b="0" i="0" dirty="0">
                <a:effectLst/>
                <a:latin typeface="Söhne"/>
              </a:rPr>
              <a:t>Spatial-spectral classification techniques can provide significant efficiency advantages in addressing the geographical heterogeneity of spectral signatures.</a:t>
            </a:r>
          </a:p>
          <a:p>
            <a:pPr algn="l">
              <a:buFont typeface="+mj-lt"/>
              <a:buAutoNum type="arabicPeriod"/>
            </a:pPr>
            <a:r>
              <a:rPr lang="en-US" sz="1800" b="1" i="0" dirty="0">
                <a:effectLst/>
                <a:latin typeface="Söhne"/>
              </a:rPr>
              <a:t>Importance of feature selection:- </a:t>
            </a:r>
            <a:r>
              <a:rPr lang="en-US" sz="1800" b="0" i="0" dirty="0">
                <a:effectLst/>
                <a:latin typeface="Söhne"/>
              </a:rPr>
              <a:t>It is crucial to understand which traits are most important for the classification algorithms in order to effectively classify the wide variety of represented materials.</a:t>
            </a:r>
          </a:p>
          <a:p>
            <a:pPr algn="l">
              <a:buFont typeface="+mj-lt"/>
              <a:buAutoNum type="arabicPeriod"/>
            </a:pPr>
            <a:r>
              <a:rPr lang="en-US" sz="1800" b="1" i="0" dirty="0">
                <a:effectLst/>
                <a:latin typeface="Söhne"/>
              </a:rPr>
              <a:t>Deep learning techniques:- </a:t>
            </a:r>
            <a:r>
              <a:rPr lang="en-US" sz="1800" b="0" i="0" dirty="0">
                <a:effectLst/>
                <a:latin typeface="Söhne"/>
              </a:rPr>
              <a:t>Deep learning techniques have shown promising results for categorizing and recognizing objects in various fields, and can be applied to the classification of hyperspectral images.</a:t>
            </a:r>
          </a:p>
          <a:p>
            <a:pPr algn="l">
              <a:buFont typeface="+mj-lt"/>
              <a:buAutoNum type="arabicPeriod"/>
            </a:pPr>
            <a:r>
              <a:rPr lang="en-US" sz="1800" b="1" i="0" dirty="0">
                <a:effectLst/>
                <a:latin typeface="Söhne"/>
              </a:rPr>
              <a:t>Convolutional Neural Network</a:t>
            </a:r>
            <a:r>
              <a:rPr lang="en-US" sz="1800" dirty="0">
                <a:latin typeface="Söhne"/>
              </a:rPr>
              <a:t>:-</a:t>
            </a:r>
            <a:r>
              <a:rPr lang="en-US" sz="1800" i="0" dirty="0">
                <a:effectLst/>
                <a:latin typeface="Söhne"/>
              </a:rPr>
              <a:t> </a:t>
            </a:r>
            <a:r>
              <a:rPr lang="en-US" sz="1800" b="0" i="0" dirty="0">
                <a:effectLst/>
                <a:latin typeface="Söhne"/>
              </a:rPr>
              <a:t>In this study, a neural network convolutional is used to classify the hyperspectral picture based on spectral and spatial properties (CNN). There are only a few areas in the hyperspectral picture.</a:t>
            </a:r>
          </a:p>
          <a:p>
            <a:pPr marL="0" indent="0">
              <a:buNone/>
            </a:pPr>
            <a:r>
              <a:rPr lang="en-US" sz="1800" dirty="0"/>
              <a:t> </a:t>
            </a:r>
          </a:p>
        </p:txBody>
      </p:sp>
      <p:sp>
        <p:nvSpPr>
          <p:cNvPr id="4" name="TextBox 3">
            <a:extLst>
              <a:ext uri="{FF2B5EF4-FFF2-40B4-BE49-F238E27FC236}">
                <a16:creationId xmlns:a16="http://schemas.microsoft.com/office/drawing/2014/main" id="{17287695-F7AD-8214-33AC-EE310F26414E}"/>
              </a:ext>
            </a:extLst>
          </p:cNvPr>
          <p:cNvSpPr txBox="1"/>
          <p:nvPr/>
        </p:nvSpPr>
        <p:spPr>
          <a:xfrm>
            <a:off x="9368118" y="286435"/>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3F7D861C-B27C-AD9F-151A-88D2F05BC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2424" y="205752"/>
            <a:ext cx="765694" cy="64633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FF56-6611-E723-ECF8-BC84828F94B1}"/>
              </a:ext>
            </a:extLst>
          </p:cNvPr>
          <p:cNvSpPr>
            <a:spLocks noGrp="1"/>
          </p:cNvSpPr>
          <p:nvPr>
            <p:ph type="title"/>
          </p:nvPr>
        </p:nvSpPr>
        <p:spPr>
          <a:xfrm>
            <a:off x="838200" y="365125"/>
            <a:ext cx="10515600" cy="576169"/>
          </a:xfrm>
        </p:spPr>
        <p:txBody>
          <a:bodyPr>
            <a:normAutofit fontScale="90000"/>
          </a:bodyPr>
          <a:lstStyle/>
          <a:p>
            <a:r>
              <a:rPr lang="en-US" sz="3600" b="1" dirty="0"/>
              <a:t>INDEX:-</a:t>
            </a:r>
          </a:p>
        </p:txBody>
      </p:sp>
      <p:sp>
        <p:nvSpPr>
          <p:cNvPr id="3" name="Content Placeholder 2">
            <a:extLst>
              <a:ext uri="{FF2B5EF4-FFF2-40B4-BE49-F238E27FC236}">
                <a16:creationId xmlns:a16="http://schemas.microsoft.com/office/drawing/2014/main" id="{774447A7-37FB-26BD-D940-2E638E13E116}"/>
              </a:ext>
            </a:extLst>
          </p:cNvPr>
          <p:cNvSpPr>
            <a:spLocks noGrp="1"/>
          </p:cNvSpPr>
          <p:nvPr>
            <p:ph idx="1"/>
          </p:nvPr>
        </p:nvSpPr>
        <p:spPr>
          <a:xfrm>
            <a:off x="838200" y="941294"/>
            <a:ext cx="10515600" cy="4392987"/>
          </a:xfrm>
        </p:spPr>
        <p:txBody>
          <a:bodyPr>
            <a:normAutofit/>
          </a:bodyPr>
          <a:lstStyle/>
          <a:p>
            <a:endParaRPr lang="en-US" dirty="0"/>
          </a:p>
          <a:p>
            <a:endParaRPr lang="en-US" dirty="0"/>
          </a:p>
          <a:p>
            <a:pPr marL="0" indent="0">
              <a:buNone/>
            </a:pPr>
            <a:r>
              <a:rPr lang="en-US" dirty="0"/>
              <a:t>It is a continuous block of text describing the use of hyperspectral imaging for identifying and classifying objects on the earth's surface, the challenges associated with hyperspectral data classification, and the development of various classification methods including conventional pattern recognition approaches, statistical learning methods, and deep learning techniques. The introduction also introduces the proposed approach of using a Multi-Layer Perceptron and a modified convolutional neural network for spectral-spatial classification.</a:t>
            </a:r>
          </a:p>
        </p:txBody>
      </p:sp>
      <p:sp>
        <p:nvSpPr>
          <p:cNvPr id="4" name="TextBox 3">
            <a:extLst>
              <a:ext uri="{FF2B5EF4-FFF2-40B4-BE49-F238E27FC236}">
                <a16:creationId xmlns:a16="http://schemas.microsoft.com/office/drawing/2014/main" id="{4ACEB343-9C22-4B66-EECC-68F7DB0408BD}"/>
              </a:ext>
            </a:extLst>
          </p:cNvPr>
          <p:cNvSpPr txBox="1"/>
          <p:nvPr/>
        </p:nvSpPr>
        <p:spPr>
          <a:xfrm>
            <a:off x="9314330" y="330044"/>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D6AA82B6-1242-DF03-6AD2-75D1EDE90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813" y="194288"/>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62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DFC4-C89A-7C54-AF94-510F72A133E6}"/>
              </a:ext>
            </a:extLst>
          </p:cNvPr>
          <p:cNvSpPr>
            <a:spLocks noGrp="1"/>
          </p:cNvSpPr>
          <p:nvPr>
            <p:ph type="title"/>
          </p:nvPr>
        </p:nvSpPr>
        <p:spPr>
          <a:xfrm>
            <a:off x="838200" y="365125"/>
            <a:ext cx="10515600" cy="728569"/>
          </a:xfrm>
        </p:spPr>
        <p:txBody>
          <a:bodyPr>
            <a:normAutofit/>
          </a:bodyPr>
          <a:lstStyle/>
          <a:p>
            <a:r>
              <a:rPr lang="en-US" sz="3200" b="1" dirty="0"/>
              <a:t>ABSTRACT:-</a:t>
            </a:r>
          </a:p>
        </p:txBody>
      </p:sp>
      <p:sp>
        <p:nvSpPr>
          <p:cNvPr id="3" name="Content Placeholder 2">
            <a:extLst>
              <a:ext uri="{FF2B5EF4-FFF2-40B4-BE49-F238E27FC236}">
                <a16:creationId xmlns:a16="http://schemas.microsoft.com/office/drawing/2014/main" id="{FF4936ED-50B4-FE11-63CF-6A9DAE03B2A5}"/>
              </a:ext>
            </a:extLst>
          </p:cNvPr>
          <p:cNvSpPr>
            <a:spLocks noGrp="1"/>
          </p:cNvSpPr>
          <p:nvPr>
            <p:ph idx="1"/>
          </p:nvPr>
        </p:nvSpPr>
        <p:spPr>
          <a:xfrm>
            <a:off x="838200" y="1093693"/>
            <a:ext cx="10515600" cy="5399182"/>
          </a:xfrm>
        </p:spPr>
        <p:txBody>
          <a:bodyPr>
            <a:normAutofit/>
          </a:bodyPr>
          <a:lstStyle/>
          <a:p>
            <a:r>
              <a:rPr lang="en-US" sz="2200" dirty="0">
                <a:effectLst/>
                <a:latin typeface="Times New Roman" panose="02020603050405020304" pitchFamily="18" charset="0"/>
                <a:ea typeface="SimSun" panose="02010600030101010101" pitchFamily="2" charset="-122"/>
              </a:rPr>
              <a:t>The identification of items on the surface of the earth is widely known to be possible using hyperspectral images. </a:t>
            </a:r>
          </a:p>
          <a:p>
            <a:r>
              <a:rPr lang="en-US" sz="2200" dirty="0">
                <a:effectLst/>
                <a:latin typeface="Times New Roman" panose="02020603050405020304" pitchFamily="18" charset="0"/>
                <a:ea typeface="SimSun" panose="02010600030101010101" pitchFamily="2" charset="-122"/>
              </a:rPr>
              <a:t>To do classification and identify the various items on the image, the majority of classifiers just take into account spectral information.</a:t>
            </a:r>
          </a:p>
          <a:p>
            <a:r>
              <a:rPr lang="en-US" sz="2200" dirty="0">
                <a:effectLst/>
                <a:latin typeface="Times New Roman" panose="02020603050405020304" pitchFamily="18" charset="0"/>
                <a:ea typeface="SimSun" panose="02010600030101010101" pitchFamily="2" charset="-122"/>
              </a:rPr>
              <a:t> In this study, a neural network convolutional is used to classify the hyperspectral picture based on spectral and spatial properties (CNN). </a:t>
            </a:r>
          </a:p>
          <a:p>
            <a:r>
              <a:rPr lang="en-US" sz="2200" dirty="0">
                <a:effectLst/>
                <a:latin typeface="Times New Roman" panose="02020603050405020304" pitchFamily="18" charset="0"/>
                <a:ea typeface="SimSun" panose="02010600030101010101" pitchFamily="2" charset="-122"/>
              </a:rPr>
              <a:t>There are only a few areas in the hyperspectral picture. The multilayer perceptron aids in the categorization of visual characteristics into many classes while CNN builds the upper categorical level of strategic spectral and spatial aspects in each of the patch. </a:t>
            </a:r>
          </a:p>
          <a:p>
            <a:r>
              <a:rPr lang="en-US" sz="2200" dirty="0">
                <a:effectLst/>
                <a:latin typeface="Times New Roman" panose="02020603050405020304" pitchFamily="18" charset="0"/>
                <a:ea typeface="SimSun" panose="02010600030101010101" pitchFamily="2" charset="-122"/>
              </a:rPr>
              <a:t>The patch size of 13× 13 is found to be sufficient to attain the best accuracy. Compared to other classifiers, CNN requires greater computing time for training and testing. </a:t>
            </a:r>
          </a:p>
          <a:p>
            <a:r>
              <a:rPr lang="en-US" sz="2200" dirty="0">
                <a:effectLst/>
                <a:latin typeface="Times New Roman" panose="02020603050405020304" pitchFamily="18" charset="0"/>
                <a:ea typeface="SimSun" panose="02010600030101010101" pitchFamily="2" charset="-122"/>
              </a:rPr>
              <a:t>In comparison to other classifiers, simulation findings indicate that CNN stores the hyperspectral picture with the best classification accuracy</a:t>
            </a:r>
            <a:r>
              <a:rPr lang="en-US" sz="2000" b="1" dirty="0">
                <a:effectLst/>
                <a:latin typeface="Times New Roman" panose="02020603050405020304" pitchFamily="18" charset="0"/>
                <a:ea typeface="SimSun" panose="02010600030101010101" pitchFamily="2" charset="-122"/>
              </a:rPr>
              <a:t>.</a:t>
            </a:r>
            <a:endParaRPr lang="en-US" sz="2000" dirty="0"/>
          </a:p>
        </p:txBody>
      </p:sp>
      <p:sp>
        <p:nvSpPr>
          <p:cNvPr id="4" name="TextBox 3">
            <a:extLst>
              <a:ext uri="{FF2B5EF4-FFF2-40B4-BE49-F238E27FC236}">
                <a16:creationId xmlns:a16="http://schemas.microsoft.com/office/drawing/2014/main" id="{D94827A3-731F-FED8-C379-D4797A2C9937}"/>
              </a:ext>
            </a:extLst>
          </p:cNvPr>
          <p:cNvSpPr txBox="1"/>
          <p:nvPr/>
        </p:nvSpPr>
        <p:spPr>
          <a:xfrm>
            <a:off x="9332259" y="232646"/>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019FFEF9-5580-84A7-D3C3-8A85E5573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742" y="232645"/>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66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1314-56AC-19E4-D352-49E0DA7C5908}"/>
              </a:ext>
            </a:extLst>
          </p:cNvPr>
          <p:cNvSpPr>
            <a:spLocks noGrp="1"/>
          </p:cNvSpPr>
          <p:nvPr>
            <p:ph type="title"/>
          </p:nvPr>
        </p:nvSpPr>
        <p:spPr>
          <a:xfrm>
            <a:off x="838200" y="365125"/>
            <a:ext cx="10515600" cy="952687"/>
          </a:xfrm>
        </p:spPr>
        <p:txBody>
          <a:bodyPr>
            <a:normAutofit fontScale="90000"/>
          </a:bodyPr>
          <a:lstStyle/>
          <a:p>
            <a:r>
              <a:rPr lang="en-US" sz="3200" b="1" dirty="0"/>
              <a:t>INTRODUCTION:-</a:t>
            </a:r>
            <a:br>
              <a:rPr lang="en-US" dirty="0"/>
            </a:br>
            <a:endParaRPr lang="en-US" dirty="0"/>
          </a:p>
        </p:txBody>
      </p:sp>
      <p:sp>
        <p:nvSpPr>
          <p:cNvPr id="3" name="Content Placeholder 2">
            <a:extLst>
              <a:ext uri="{FF2B5EF4-FFF2-40B4-BE49-F238E27FC236}">
                <a16:creationId xmlns:a16="http://schemas.microsoft.com/office/drawing/2014/main" id="{58B14445-3AE4-9DA8-4148-81F85F07FA23}"/>
              </a:ext>
            </a:extLst>
          </p:cNvPr>
          <p:cNvSpPr>
            <a:spLocks noGrp="1"/>
          </p:cNvSpPr>
          <p:nvPr>
            <p:ph idx="1"/>
          </p:nvPr>
        </p:nvSpPr>
        <p:spPr>
          <a:xfrm>
            <a:off x="838200" y="1029726"/>
            <a:ext cx="10515600" cy="5209709"/>
          </a:xfrm>
        </p:spPr>
        <p:txBody>
          <a:bodyPr>
            <a:noAutofit/>
          </a:bodyPr>
          <a:lstStyle/>
          <a:p>
            <a:pPr marL="0" indent="0" algn="l">
              <a:buNone/>
            </a:pPr>
            <a:r>
              <a:rPr lang="en-US" b="0" i="0" dirty="0">
                <a:effectLst/>
                <a:latin typeface="Söhne"/>
              </a:rPr>
              <a:t>1)Hyperspectral imaging is a technology that uses spectral and spatial information to identify objects on Earth's surface.</a:t>
            </a:r>
          </a:p>
          <a:p>
            <a:pPr marL="0" indent="0" algn="l">
              <a:buNone/>
            </a:pPr>
            <a:r>
              <a:rPr lang="en-US" b="0" i="0" dirty="0">
                <a:effectLst/>
                <a:latin typeface="Söhne"/>
              </a:rPr>
              <a:t>2)The classification of picture pixels based on their spectral properties is used for ground cover classifications and has applications in astronomy, surveillance, biomedical imaging, agriculture, and environmental science.</a:t>
            </a:r>
          </a:p>
          <a:p>
            <a:pPr marL="0" indent="0" algn="l">
              <a:buNone/>
            </a:pPr>
            <a:r>
              <a:rPr lang="en-US" b="0" i="0" dirty="0">
                <a:effectLst/>
                <a:latin typeface="Söhne"/>
              </a:rPr>
              <a:t>3)The limited sample count that has been labeled and the large spatialized diversity of spectral fingerprints are challenges in identifying hyperspectral images.</a:t>
            </a:r>
          </a:p>
          <a:p>
            <a:pPr marL="0" indent="0" algn="l">
              <a:buNone/>
            </a:pPr>
            <a:r>
              <a:rPr lang="en-US" dirty="0">
                <a:latin typeface="Söhne"/>
              </a:rPr>
              <a:t>4)</a:t>
            </a:r>
            <a:r>
              <a:rPr lang="en-US" b="0" i="0" dirty="0">
                <a:effectLst/>
                <a:latin typeface="Söhne"/>
              </a:rPr>
              <a:t>Current research aims to use traditional pattern recognition methods, such as k-nearest neighbors, logistic regression, and neural networks, to classify hyperspectral data</a:t>
            </a:r>
          </a:p>
          <a:p>
            <a:pPr marL="0" indent="0" algn="l">
              <a:buNone/>
            </a:pPr>
            <a:r>
              <a:rPr lang="en-US" dirty="0">
                <a:latin typeface="Söhne"/>
              </a:rPr>
              <a:t>5)</a:t>
            </a:r>
            <a:r>
              <a:rPr lang="en-US" b="0" i="0" dirty="0">
                <a:effectLst/>
                <a:latin typeface="Söhne"/>
              </a:rPr>
              <a:t>Support vector machines (SVM) are a popular classification method for hyperspectral data, but they are resistant to the Hughes effect and sensitive to the curse of dimensionality.</a:t>
            </a:r>
          </a:p>
          <a:p>
            <a:pPr marL="0" indent="0" algn="l">
              <a:buNone/>
            </a:pPr>
            <a:r>
              <a:rPr lang="en-US" dirty="0">
                <a:latin typeface="Söhne"/>
              </a:rPr>
              <a:t>6)</a:t>
            </a:r>
            <a:r>
              <a:rPr lang="en-US" b="0" i="0" dirty="0">
                <a:effectLst/>
                <a:latin typeface="Söhne"/>
              </a:rPr>
              <a:t>Spatial-spectral classification techniques provide significant efficiency advantages in addressing the geographical heterogeneity of spectral </a:t>
            </a:r>
            <a:r>
              <a:rPr lang="en-US" b="0" i="0" dirty="0" err="1">
                <a:effectLst/>
                <a:latin typeface="Söhne"/>
              </a:rPr>
              <a:t>signatures.Edge</a:t>
            </a:r>
            <a:r>
              <a:rPr lang="en-US" b="0" i="0" dirty="0">
                <a:effectLst/>
                <a:latin typeface="Söhne"/>
              </a:rPr>
              <a:t>-preserving filters like the bidirectional filter and sparse representation filter are used to provide spatial characteristics to the SVM classifier.</a:t>
            </a:r>
          </a:p>
        </p:txBody>
      </p:sp>
      <p:sp>
        <p:nvSpPr>
          <p:cNvPr id="4" name="TextBox 3">
            <a:extLst>
              <a:ext uri="{FF2B5EF4-FFF2-40B4-BE49-F238E27FC236}">
                <a16:creationId xmlns:a16="http://schemas.microsoft.com/office/drawing/2014/main" id="{0BC27F3A-A297-7ED8-0D5C-D112E9BCCBD7}"/>
              </a:ext>
            </a:extLst>
          </p:cNvPr>
          <p:cNvSpPr txBox="1"/>
          <p:nvPr/>
        </p:nvSpPr>
        <p:spPr>
          <a:xfrm>
            <a:off x="9368118" y="295399"/>
            <a:ext cx="1156447" cy="646331"/>
          </a:xfrm>
          <a:prstGeom prst="rect">
            <a:avLst/>
          </a:prstGeom>
          <a:noFill/>
        </p:spPr>
        <p:txBody>
          <a:bodyPr wrap="square">
            <a:spAutoFit/>
          </a:bodyPr>
          <a:lstStyle/>
          <a:p>
            <a:r>
              <a:rPr lang="en-US" sz="1800" b="1" dirty="0"/>
              <a:t>(ICSMDI)</a:t>
            </a:r>
            <a:br>
              <a:rPr lang="en-US" sz="1800" b="1" dirty="0"/>
            </a:br>
            <a:endParaRPr lang="en-US" dirty="0"/>
          </a:p>
        </p:txBody>
      </p:sp>
      <p:sp>
        <p:nvSpPr>
          <p:cNvPr id="5" name="Title 1">
            <a:extLst>
              <a:ext uri="{FF2B5EF4-FFF2-40B4-BE49-F238E27FC236}">
                <a16:creationId xmlns:a16="http://schemas.microsoft.com/office/drawing/2014/main" id="{8793B46E-479F-AF04-F5C8-666A7C4FB2C5}"/>
              </a:ext>
            </a:extLst>
          </p:cNvPr>
          <p:cNvSpPr txBox="1">
            <a:spLocks/>
          </p:cNvSpPr>
          <p:nvPr/>
        </p:nvSpPr>
        <p:spPr>
          <a:xfrm>
            <a:off x="838200" y="295399"/>
            <a:ext cx="10515600" cy="952687"/>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br>
            <a:endParaRPr lang="en-US" dirty="0"/>
          </a:p>
        </p:txBody>
      </p:sp>
      <p:pic>
        <p:nvPicPr>
          <p:cNvPr id="6" name="Picture 2" descr="ICSMDI logo">
            <a:extLst>
              <a:ext uri="{FF2B5EF4-FFF2-40B4-BE49-F238E27FC236}">
                <a16:creationId xmlns:a16="http://schemas.microsoft.com/office/drawing/2014/main" id="{410C4477-E9A3-77A4-619B-02CC1BE10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1" y="225673"/>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1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D73F8-E067-9EFC-79E8-7D3386417DD0}"/>
              </a:ext>
            </a:extLst>
          </p:cNvPr>
          <p:cNvSpPr>
            <a:spLocks noGrp="1"/>
          </p:cNvSpPr>
          <p:nvPr>
            <p:ph idx="1"/>
          </p:nvPr>
        </p:nvSpPr>
        <p:spPr>
          <a:xfrm>
            <a:off x="349624" y="939151"/>
            <a:ext cx="10905565" cy="5286522"/>
          </a:xfrm>
        </p:spPr>
        <p:txBody>
          <a:bodyPr>
            <a:noAutofit/>
          </a:bodyPr>
          <a:lstStyle/>
          <a:p>
            <a:pPr marL="0" indent="0" algn="l">
              <a:buNone/>
            </a:pPr>
            <a:r>
              <a:rPr lang="en-US" sz="2000" b="0" i="0" dirty="0">
                <a:effectLst/>
                <a:latin typeface="Söhne"/>
              </a:rPr>
              <a:t> </a:t>
            </a:r>
          </a:p>
          <a:p>
            <a:pPr marL="0" indent="0" algn="l">
              <a:buNone/>
            </a:pPr>
            <a:r>
              <a:rPr lang="en-US" b="0" i="0" dirty="0">
                <a:effectLst/>
                <a:latin typeface="Söhne"/>
              </a:rPr>
              <a:t>7)Deep learning techniques have demonstrated promising results in classifying and recognizing genuine objects, such as vehicles, using high-level features.</a:t>
            </a:r>
          </a:p>
          <a:p>
            <a:pPr marL="0" indent="0" algn="l">
              <a:buNone/>
            </a:pPr>
            <a:r>
              <a:rPr lang="en-US" dirty="0">
                <a:latin typeface="Söhne"/>
              </a:rPr>
              <a:t>8)</a:t>
            </a:r>
            <a:r>
              <a:rPr lang="en-US" b="0" i="0" dirty="0">
                <a:effectLst/>
                <a:latin typeface="Söhne"/>
              </a:rPr>
              <a:t>Autoencoders and logistic regression classifiers are used to combine spectral and spatially dominant data for classification.</a:t>
            </a:r>
          </a:p>
          <a:p>
            <a:pPr marL="0" indent="0" algn="l">
              <a:buNone/>
            </a:pPr>
            <a:r>
              <a:rPr lang="en-US" dirty="0">
                <a:latin typeface="Söhne"/>
              </a:rPr>
              <a:t>9)</a:t>
            </a:r>
            <a:r>
              <a:rPr lang="en-US" b="0" i="0" dirty="0">
                <a:effectLst/>
                <a:latin typeface="Söhne"/>
              </a:rPr>
              <a:t>Multi-Layer </a:t>
            </a:r>
            <a:r>
              <a:rPr lang="en-US" b="0" i="0" dirty="0" err="1">
                <a:effectLst/>
                <a:latin typeface="Söhne"/>
              </a:rPr>
              <a:t>Perceptrons</a:t>
            </a:r>
            <a:r>
              <a:rPr lang="en-US" b="0" i="0" dirty="0">
                <a:effectLst/>
                <a:latin typeface="Söhne"/>
              </a:rPr>
              <a:t> and modified Convolutional Neural Networks are recommended for building spectral-spatial features and making instantaneous predictions of different classes in the picture.</a:t>
            </a:r>
          </a:p>
          <a:p>
            <a:pPr marL="0" indent="0" algn="l">
              <a:buNone/>
            </a:pPr>
            <a:r>
              <a:rPr lang="en-US" dirty="0">
                <a:latin typeface="Söhne"/>
              </a:rPr>
              <a:t>10)</a:t>
            </a:r>
            <a:r>
              <a:rPr lang="en-US" b="0" i="0" dirty="0">
                <a:effectLst/>
                <a:latin typeface="Söhne"/>
              </a:rPr>
              <a:t>Deep learning techniques have demonstrated promising results for categorizing and recognizing genuine objects, such as vehicles or buildings.</a:t>
            </a:r>
          </a:p>
          <a:p>
            <a:pPr marL="0" indent="0" algn="l">
              <a:buNone/>
            </a:pPr>
            <a:r>
              <a:rPr lang="en-US" dirty="0">
                <a:latin typeface="Söhne"/>
              </a:rPr>
              <a:t>11)</a:t>
            </a:r>
            <a:r>
              <a:rPr lang="en-US" b="0" i="0" dirty="0">
                <a:effectLst/>
                <a:latin typeface="Söhne"/>
              </a:rPr>
              <a:t>Auto encoders can be used to develop a deep architecture that collects highest level spatialized    information from the picture in a hierarchical manner to classify each </a:t>
            </a:r>
            <a:r>
              <a:rPr lang="en-US" b="0" i="0" dirty="0" err="1">
                <a:effectLst/>
                <a:latin typeface="Söhne"/>
              </a:rPr>
              <a:t>pixel.Spectral</a:t>
            </a:r>
            <a:r>
              <a:rPr lang="en-US" b="0" i="0" dirty="0">
                <a:effectLst/>
                <a:latin typeface="Söhne"/>
              </a:rPr>
              <a:t> properties can be combined with spatially dominant data and provided as input to a logistic regression classifier.</a:t>
            </a:r>
          </a:p>
          <a:p>
            <a:pPr marL="0" indent="0" algn="l">
              <a:buNone/>
            </a:pPr>
            <a:r>
              <a:rPr lang="en-US" dirty="0">
                <a:latin typeface="Söhne"/>
              </a:rPr>
              <a:t>12)</a:t>
            </a:r>
            <a:r>
              <a:rPr lang="en-US" b="0" i="0" dirty="0">
                <a:effectLst/>
                <a:latin typeface="Söhne"/>
              </a:rPr>
              <a:t>Multi-Layer Perceptron and a modified convolutional neural network can be used to build spectral-spatial features and make instantaneous predictions of different classes in the picture.</a:t>
            </a:r>
          </a:p>
          <a:p>
            <a:endParaRPr lang="en-US" sz="2000" dirty="0"/>
          </a:p>
        </p:txBody>
      </p:sp>
      <p:sp>
        <p:nvSpPr>
          <p:cNvPr id="2" name="TextBox 1">
            <a:extLst>
              <a:ext uri="{FF2B5EF4-FFF2-40B4-BE49-F238E27FC236}">
                <a16:creationId xmlns:a16="http://schemas.microsoft.com/office/drawing/2014/main" id="{D0FFA0B4-ECB2-3B38-6093-77B68575EC1B}"/>
              </a:ext>
            </a:extLst>
          </p:cNvPr>
          <p:cNvSpPr txBox="1"/>
          <p:nvPr/>
        </p:nvSpPr>
        <p:spPr>
          <a:xfrm>
            <a:off x="9359154" y="277906"/>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4" name="Picture 2" descr="ICSMDI logo">
            <a:extLst>
              <a:ext uri="{FF2B5EF4-FFF2-40B4-BE49-F238E27FC236}">
                <a16:creationId xmlns:a16="http://schemas.microsoft.com/office/drawing/2014/main" id="{11CBD945-F624-1157-C54F-B2EDC54C5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637" y="277906"/>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87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E77D-EA42-D405-7C44-B2CFFE76F683}"/>
              </a:ext>
            </a:extLst>
          </p:cNvPr>
          <p:cNvSpPr>
            <a:spLocks noGrp="1"/>
          </p:cNvSpPr>
          <p:nvPr>
            <p:ph type="title"/>
          </p:nvPr>
        </p:nvSpPr>
        <p:spPr>
          <a:xfrm>
            <a:off x="838200" y="365125"/>
            <a:ext cx="10515600" cy="522381"/>
          </a:xfrm>
        </p:spPr>
        <p:txBody>
          <a:bodyPr>
            <a:normAutofit fontScale="90000"/>
          </a:bodyPr>
          <a:lstStyle/>
          <a:p>
            <a:r>
              <a:rPr lang="en-US" sz="3200" b="1" dirty="0"/>
              <a:t>METHODOLOGY:-</a:t>
            </a:r>
          </a:p>
        </p:txBody>
      </p:sp>
      <p:sp>
        <p:nvSpPr>
          <p:cNvPr id="3" name="Content Placeholder 2">
            <a:extLst>
              <a:ext uri="{FF2B5EF4-FFF2-40B4-BE49-F238E27FC236}">
                <a16:creationId xmlns:a16="http://schemas.microsoft.com/office/drawing/2014/main" id="{E839B78F-7FA8-922A-9B44-FC9026172886}"/>
              </a:ext>
            </a:extLst>
          </p:cNvPr>
          <p:cNvSpPr>
            <a:spLocks noGrp="1"/>
          </p:cNvSpPr>
          <p:nvPr>
            <p:ph idx="1"/>
          </p:nvPr>
        </p:nvSpPr>
        <p:spPr>
          <a:xfrm>
            <a:off x="838200" y="1021976"/>
            <a:ext cx="10515600" cy="5154987"/>
          </a:xfrm>
        </p:spPr>
        <p:txBody>
          <a:bodyPr>
            <a:normAutofit lnSpcReduction="10000"/>
          </a:bodyPr>
          <a:lstStyle/>
          <a:p>
            <a:pPr algn="l">
              <a:buFont typeface="+mj-lt"/>
              <a:buAutoNum type="arabicPeriod"/>
            </a:pPr>
            <a:r>
              <a:rPr lang="en-US" sz="2200" b="0" i="0" dirty="0">
                <a:effectLst/>
                <a:latin typeface="Söhne"/>
              </a:rPr>
              <a:t>CNN is a popular deep learning approach for image categorization and identification tasks.</a:t>
            </a:r>
          </a:p>
          <a:p>
            <a:pPr algn="l">
              <a:buFont typeface="+mj-lt"/>
              <a:buAutoNum type="arabicPeriod"/>
            </a:pPr>
            <a:r>
              <a:rPr lang="en-US" sz="2200" b="0" i="0" dirty="0">
                <a:effectLst/>
                <a:latin typeface="Söhne"/>
              </a:rPr>
              <a:t>CNN extracts features from input images to categorize them into multiple groups or categories.</a:t>
            </a:r>
          </a:p>
          <a:p>
            <a:pPr algn="l">
              <a:buFont typeface="+mj-lt"/>
              <a:buAutoNum type="arabicPeriod"/>
            </a:pPr>
            <a:r>
              <a:rPr lang="en-US" sz="2200" b="0" i="0" dirty="0">
                <a:effectLst/>
                <a:latin typeface="Söhne"/>
              </a:rPr>
              <a:t>The resolution of the input image affects how CNN perceives it as an array or matrix.</a:t>
            </a:r>
          </a:p>
          <a:p>
            <a:pPr algn="l">
              <a:buFont typeface="+mj-lt"/>
              <a:buAutoNum type="arabicPeriod"/>
            </a:pPr>
            <a:r>
              <a:rPr lang="en-US" sz="2200" b="0" i="0" dirty="0">
                <a:effectLst/>
                <a:latin typeface="Söhne"/>
              </a:rPr>
              <a:t>Convolution layer is used to extract features from input images.</a:t>
            </a:r>
          </a:p>
          <a:p>
            <a:pPr algn="l">
              <a:buFont typeface="+mj-lt"/>
              <a:buAutoNum type="arabicPeriod"/>
            </a:pPr>
            <a:r>
              <a:rPr lang="en-US" sz="2200" b="0" i="0" dirty="0">
                <a:effectLst/>
                <a:latin typeface="Söhne"/>
              </a:rPr>
              <a:t>A kernel or filter is multiplied with an image matrix to produce the convolved feature or feature map.</a:t>
            </a:r>
          </a:p>
          <a:p>
            <a:pPr algn="l">
              <a:buFont typeface="+mj-lt"/>
              <a:buAutoNum type="arabicPeriod"/>
            </a:pPr>
            <a:r>
              <a:rPr lang="en-US" sz="2200" b="0" i="0" dirty="0">
                <a:effectLst/>
                <a:latin typeface="Söhne"/>
              </a:rPr>
              <a:t>Non-linear functions like </a:t>
            </a:r>
            <a:r>
              <a:rPr lang="en-US" sz="2200" b="0" i="0" dirty="0" err="1">
                <a:effectLst/>
                <a:latin typeface="Söhne"/>
              </a:rPr>
              <a:t>ReLU</a:t>
            </a:r>
            <a:r>
              <a:rPr lang="en-US" sz="2200" b="0" i="0" dirty="0">
                <a:effectLst/>
                <a:latin typeface="Söhne"/>
              </a:rPr>
              <a:t> are used to introduce nonlinearity to the convolution network.</a:t>
            </a:r>
          </a:p>
          <a:p>
            <a:pPr algn="l">
              <a:buFont typeface="+mj-lt"/>
              <a:buAutoNum type="arabicPeriod"/>
            </a:pPr>
            <a:r>
              <a:rPr lang="en-US" sz="2200" b="0" i="0" dirty="0">
                <a:effectLst/>
                <a:latin typeface="Söhne"/>
              </a:rPr>
              <a:t>Pooling layers decrease the complexity of large images by reducing their spatial dimension</a:t>
            </a:r>
            <a:r>
              <a:rPr lang="en-US" b="0" i="0" dirty="0">
                <a:effectLst/>
                <a:latin typeface="Söhne"/>
              </a:rPr>
              <a:t>.</a:t>
            </a:r>
          </a:p>
          <a:p>
            <a:pPr>
              <a:buFont typeface="+mj-lt"/>
              <a:buAutoNum type="arabicPeriod"/>
            </a:pPr>
            <a:r>
              <a:rPr lang="en-US" sz="2000" b="0" i="0" dirty="0">
                <a:effectLst/>
                <a:latin typeface="Söhne"/>
              </a:rPr>
              <a:t>The output of the pooling layer is used to build a fully connected layer.</a:t>
            </a:r>
          </a:p>
          <a:p>
            <a:pPr algn="l">
              <a:buFont typeface="+mj-lt"/>
              <a:buAutoNum type="arabicPeriod"/>
            </a:pPr>
            <a:endParaRPr lang="en-US" b="0" i="0" dirty="0">
              <a:solidFill>
                <a:srgbClr val="374151"/>
              </a:solidFill>
              <a:effectLst/>
              <a:latin typeface="Söhne"/>
            </a:endParaRPr>
          </a:p>
          <a:p>
            <a:endParaRPr lang="en-US" dirty="0"/>
          </a:p>
        </p:txBody>
      </p:sp>
      <p:sp>
        <p:nvSpPr>
          <p:cNvPr id="4" name="TextBox 3">
            <a:extLst>
              <a:ext uri="{FF2B5EF4-FFF2-40B4-BE49-F238E27FC236}">
                <a16:creationId xmlns:a16="http://schemas.microsoft.com/office/drawing/2014/main" id="{B13E4117-0275-7497-E6D3-B095673C6226}"/>
              </a:ext>
            </a:extLst>
          </p:cNvPr>
          <p:cNvSpPr txBox="1"/>
          <p:nvPr/>
        </p:nvSpPr>
        <p:spPr>
          <a:xfrm>
            <a:off x="9386048" y="303149"/>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5" name="Picture 2" descr="ICSMDI logo">
            <a:extLst>
              <a:ext uri="{FF2B5EF4-FFF2-40B4-BE49-F238E27FC236}">
                <a16:creationId xmlns:a16="http://schemas.microsoft.com/office/drawing/2014/main" id="{B44A518A-B69A-7CAC-33F8-347AEF2B8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531" y="230653"/>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56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E0CBA-8B6A-A372-226F-6AEFBCAD599C}"/>
              </a:ext>
            </a:extLst>
          </p:cNvPr>
          <p:cNvSpPr>
            <a:spLocks noGrp="1"/>
          </p:cNvSpPr>
          <p:nvPr>
            <p:ph sz="half" idx="1"/>
          </p:nvPr>
        </p:nvSpPr>
        <p:spPr>
          <a:xfrm>
            <a:off x="309284" y="271112"/>
            <a:ext cx="6217022" cy="5836304"/>
          </a:xfrm>
        </p:spPr>
        <p:txBody>
          <a:bodyPr>
            <a:normAutofit/>
          </a:bodyPr>
          <a:lstStyle/>
          <a:p>
            <a:pPr marL="0" indent="0" algn="l">
              <a:buNone/>
            </a:pPr>
            <a:r>
              <a:rPr lang="en-US" sz="2000" b="0" i="0" dirty="0">
                <a:effectLst/>
                <a:latin typeface="Söhne"/>
              </a:rPr>
              <a:t>9.Hyperspectral images have multiple channels that enhance the computing capacity and memory resources of CNN-based systems.</a:t>
            </a:r>
          </a:p>
          <a:p>
            <a:pPr marL="0" indent="0" algn="l">
              <a:buNone/>
            </a:pPr>
            <a:r>
              <a:rPr lang="en-US" sz="2000" b="0" i="0" dirty="0">
                <a:effectLst/>
                <a:latin typeface="Söhne"/>
              </a:rPr>
              <a:t>10.Dimensionality reduction strategies like PCA can be used to reduce the spectral dimensions of hyperspectral images.</a:t>
            </a:r>
          </a:p>
          <a:p>
            <a:pPr marL="0" indent="0">
              <a:buNone/>
            </a:pPr>
            <a:r>
              <a:rPr lang="en-US" sz="2000" dirty="0"/>
              <a:t>11.</a:t>
            </a:r>
            <a:r>
              <a:rPr lang="en-US" sz="2000" b="0" i="0" dirty="0">
                <a:effectLst/>
                <a:latin typeface="Söhne"/>
              </a:rPr>
              <a:t> </a:t>
            </a:r>
            <a:r>
              <a:rPr lang="en-US" sz="2000" b="0" i="0" dirty="0" err="1">
                <a:effectLst/>
                <a:latin typeface="Söhne"/>
              </a:rPr>
              <a:t>ReLU</a:t>
            </a:r>
            <a:r>
              <a:rPr lang="en-US" sz="2000" b="0" i="0" dirty="0">
                <a:effectLst/>
                <a:latin typeface="Söhne"/>
              </a:rPr>
              <a:t>, or Rectified Linear Unit, operates on nonlinear data.</a:t>
            </a:r>
          </a:p>
          <a:p>
            <a:pPr marL="0" indent="0" algn="l">
              <a:buNone/>
            </a:pPr>
            <a:r>
              <a:rPr lang="en-US" sz="2000" b="0" i="0" dirty="0">
                <a:effectLst/>
                <a:latin typeface="Söhne"/>
              </a:rPr>
              <a:t>12.Spatial pooling reduces the image's spatial dimension by keeping most of the image's information.</a:t>
            </a:r>
          </a:p>
          <a:p>
            <a:pPr marL="0" indent="0" algn="l">
              <a:buNone/>
            </a:pPr>
            <a:r>
              <a:rPr lang="en-US" sz="2000" b="0" i="0" dirty="0">
                <a:effectLst/>
                <a:latin typeface="Söhne"/>
              </a:rPr>
              <a:t>13.The implementation process for CNN-based hyperspectral image categorization involves dimensionality reduction and patch splitting.</a:t>
            </a:r>
          </a:p>
          <a:p>
            <a:pPr marL="0" indent="0">
              <a:buNone/>
            </a:pPr>
            <a:endParaRPr lang="en-US" sz="2000" dirty="0"/>
          </a:p>
        </p:txBody>
      </p:sp>
      <p:pic>
        <p:nvPicPr>
          <p:cNvPr id="5" name="Content Placeholder 4">
            <a:extLst>
              <a:ext uri="{FF2B5EF4-FFF2-40B4-BE49-F238E27FC236}">
                <a16:creationId xmlns:a16="http://schemas.microsoft.com/office/drawing/2014/main" id="{3583C0D1-2915-B867-94FF-74214F8774A3}"/>
              </a:ext>
            </a:extLst>
          </p:cNvPr>
          <p:cNvPicPr>
            <a:picLocks noGrp="1" noChangeAspect="1"/>
          </p:cNvPicPr>
          <p:nvPr>
            <p:ph sz="half" idx="2"/>
          </p:nvPr>
        </p:nvPicPr>
        <p:blipFill>
          <a:blip r:embed="rId2"/>
          <a:stretch>
            <a:fillRect/>
          </a:stretch>
        </p:blipFill>
        <p:spPr>
          <a:xfrm>
            <a:off x="6364941" y="1431902"/>
            <a:ext cx="5517775" cy="3669015"/>
          </a:xfrm>
        </p:spPr>
      </p:pic>
      <p:sp>
        <p:nvSpPr>
          <p:cNvPr id="2" name="TextBox 1">
            <a:extLst>
              <a:ext uri="{FF2B5EF4-FFF2-40B4-BE49-F238E27FC236}">
                <a16:creationId xmlns:a16="http://schemas.microsoft.com/office/drawing/2014/main" id="{2D3656E8-6E5C-1E7B-C0FC-925EE4EBA136}"/>
              </a:ext>
            </a:extLst>
          </p:cNvPr>
          <p:cNvSpPr txBox="1"/>
          <p:nvPr/>
        </p:nvSpPr>
        <p:spPr>
          <a:xfrm>
            <a:off x="9332259" y="249564"/>
            <a:ext cx="1156447" cy="646331"/>
          </a:xfrm>
          <a:prstGeom prst="rect">
            <a:avLst/>
          </a:prstGeom>
          <a:noFill/>
        </p:spPr>
        <p:txBody>
          <a:bodyPr wrap="square">
            <a:spAutoFit/>
          </a:bodyPr>
          <a:lstStyle/>
          <a:p>
            <a:r>
              <a:rPr lang="en-US" sz="1800" b="1" dirty="0"/>
              <a:t>(ICSMDI)</a:t>
            </a:r>
            <a:br>
              <a:rPr lang="en-US" sz="1800" b="1" dirty="0"/>
            </a:br>
            <a:endParaRPr lang="en-US" dirty="0"/>
          </a:p>
        </p:txBody>
      </p:sp>
      <p:pic>
        <p:nvPicPr>
          <p:cNvPr id="4" name="Picture 2" descr="ICSMDI logo">
            <a:extLst>
              <a:ext uri="{FF2B5EF4-FFF2-40B4-BE49-F238E27FC236}">
                <a16:creationId xmlns:a16="http://schemas.microsoft.com/office/drawing/2014/main" id="{21C3DC1A-FAE6-B3B7-5255-55FABC06F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742" y="175784"/>
            <a:ext cx="757517" cy="63942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289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241</TotalTime>
  <Words>2037</Words>
  <Application>Microsoft Office PowerPoint</Application>
  <PresentationFormat>Widescreen</PresentationFormat>
  <Paragraphs>123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PT Sans</vt:lpstr>
      <vt:lpstr>Söhne</vt:lpstr>
      <vt:lpstr>Times New Roman</vt:lpstr>
      <vt:lpstr>Wingdings 3</vt:lpstr>
      <vt:lpstr>Ion</vt:lpstr>
      <vt:lpstr>   2023 3rd International Conference on Smart Data Intelligence                                               (ICSMDI)                                   March 30-31, 2023 Trichy, India                                             Session 2, Parallel Session 4                                                   Paper ID -ICSMDI431 Machine Vision Based Object Detection Using Deep Learning     Techniques </vt:lpstr>
      <vt:lpstr>OUTLINE:-</vt:lpstr>
      <vt:lpstr>NEED OF THIS TOPIC:-</vt:lpstr>
      <vt:lpstr>INDEX:-</vt:lpstr>
      <vt:lpstr>ABSTRACT:-</vt:lpstr>
      <vt:lpstr>INTRODUCTION:- </vt:lpstr>
      <vt:lpstr>PowerPoint Presentation</vt:lpstr>
      <vt:lpstr>METHODOLOGY:-</vt:lpstr>
      <vt:lpstr>PowerPoint Presentation</vt:lpstr>
      <vt:lpstr>LITERATURE WORK:-</vt:lpstr>
      <vt:lpstr>RESULTS &amp; DISCUSSION:-</vt:lpstr>
      <vt:lpstr>PowerPoint Presentation</vt:lpstr>
      <vt:lpstr>COMPARATIVE ANALYSIS:- </vt:lpstr>
      <vt:lpstr>Conclusion &amp; Future work</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3rd International Conference on Smart Data Intelligence (ICSMDI)   Machine Vision Based Object Detection Using Deep Learning Techniques</dc:title>
  <dc:creator>GARAPATI DEVA RAM GANESH</dc:creator>
  <cp:lastModifiedBy>GARAPATI DEVA RAM GANESH</cp:lastModifiedBy>
  <cp:revision>8</cp:revision>
  <dcterms:created xsi:type="dcterms:W3CDTF">2023-03-12T06:28:10Z</dcterms:created>
  <dcterms:modified xsi:type="dcterms:W3CDTF">2023-03-28T11:56:12Z</dcterms:modified>
</cp:coreProperties>
</file>