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78" r:id="rId6"/>
    <p:sldId id="285" r:id="rId7"/>
    <p:sldId id="286" r:id="rId8"/>
    <p:sldId id="258" r:id="rId9"/>
    <p:sldId id="281" r:id="rId10"/>
    <p:sldId id="287" r:id="rId11"/>
    <p:sldId id="284" r:id="rId12"/>
    <p:sldId id="282" r:id="rId13"/>
    <p:sldId id="288" r:id="rId14"/>
    <p:sldId id="289" r:id="rId15"/>
    <p:sldId id="290" r:id="rId16"/>
    <p:sldId id="291" r:id="rId17"/>
    <p:sldId id="292" r:id="rId18"/>
    <p:sldId id="293" r:id="rId19"/>
    <p:sldId id="2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98" autoAdjust="0"/>
  </p:normalViewPr>
  <p:slideViewPr>
    <p:cSldViewPr snapToGrid="0">
      <p:cViewPr>
        <p:scale>
          <a:sx n="55" d="100"/>
          <a:sy n="55" d="100"/>
        </p:scale>
        <p:origin x="1096" y="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4/25/2024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953766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279661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98766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90853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2497912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1343884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888330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156548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799353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36659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3010830" y="3657600"/>
            <a:ext cx="8685094" cy="3200400"/>
          </a:xfrm>
        </p:spPr>
        <p:txBody>
          <a:bodyPr anchor="ctr"/>
          <a:lstStyle/>
          <a:p>
            <a:pPr algn="r"/>
            <a:r>
              <a:rPr lang="en-US" sz="4400" b="1" dirty="0"/>
              <a:t>Final project BY</a:t>
            </a:r>
            <a:br>
              <a:rPr lang="en-US" dirty="0"/>
            </a:br>
            <a:r>
              <a:rPr lang="en-US" dirty="0"/>
              <a:t>DEVARAPALLI VENKATA SAI SANDEEP</a:t>
            </a:r>
            <a:br>
              <a:rPr lang="en-US" dirty="0"/>
            </a:br>
            <a:r>
              <a:rPr lang="en-US" dirty="0"/>
              <a:t>NALLANI NAGA SWETHA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703762" y="-11875"/>
            <a:ext cx="9953308" cy="1136184"/>
          </a:xfrm>
        </p:spPr>
        <p:txBody>
          <a:bodyPr/>
          <a:lstStyle/>
          <a:p>
            <a:r>
              <a:rPr lang="en-US" b="0" i="0" dirty="0">
                <a:solidFill>
                  <a:srgbClr val="2D3B45"/>
                </a:solidFill>
                <a:effectLst/>
                <a:latin typeface="LatoWeb"/>
              </a:rPr>
              <a:t>Deliverables</a:t>
            </a:r>
            <a:endParaRPr lang="en-US" dirty="0"/>
          </a:p>
        </p:txBody>
      </p:sp>
      <p:sp>
        <p:nvSpPr>
          <p:cNvPr id="16" name="Text Placeholder 2">
            <a:extLst>
              <a:ext uri="{FF2B5EF4-FFF2-40B4-BE49-F238E27FC236}">
                <a16:creationId xmlns:a16="http://schemas.microsoft.com/office/drawing/2014/main" id="{9C36EBC5-E6C3-DAA8-6B64-E9BD3CDF93D9}"/>
              </a:ext>
            </a:extLst>
          </p:cNvPr>
          <p:cNvSpPr txBox="1">
            <a:spLocks/>
          </p:cNvSpPr>
          <p:nvPr/>
        </p:nvSpPr>
        <p:spPr>
          <a:xfrm>
            <a:off x="345687" y="1294410"/>
            <a:ext cx="11418849" cy="5337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 the context of the "Running </a:t>
            </a:r>
            <a:r>
              <a:rPr lang="en-US" sz="2400" dirty="0" err="1"/>
              <a:t>WordCloud</a:t>
            </a:r>
            <a:r>
              <a:rPr lang="en-US" sz="2400" dirty="0"/>
              <a:t> on Twitter Data" project, real-time data collection played a pivotal role. The project successfully harnessed the power of the Twitter API to access the most recent tweets related to user-specified criteria. </a:t>
            </a:r>
          </a:p>
          <a:p>
            <a:r>
              <a:rPr lang="en-US" sz="2400" dirty="0"/>
              <a:t>This approach involved the continuous and immediate retrieval of Twitter data as it was posted by users, without any notable delay.</a:t>
            </a:r>
          </a:p>
          <a:p>
            <a:r>
              <a:rPr lang="en-US" sz="2400" dirty="0"/>
              <a:t>The utilization of the Twitter API enabled researchers to formulate specific criteria, such as keywords, hashtags, or other parameters, that acted as filters. These criteria ensured that the collected data was relevant to the research objectives. </a:t>
            </a:r>
          </a:p>
          <a:p>
            <a:r>
              <a:rPr lang="en-US" sz="2400" dirty="0"/>
              <a:t>For instance, if the project aimed to understand public sentiment about a particular political event, the criteria might include keywords closely associated with that event.</a:t>
            </a:r>
          </a:p>
        </p:txBody>
      </p:sp>
    </p:spTree>
    <p:extLst>
      <p:ext uri="{BB962C8B-B14F-4D97-AF65-F5344CB8AC3E}">
        <p14:creationId xmlns:p14="http://schemas.microsoft.com/office/powerpoint/2010/main" val="197879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703762" y="-11875"/>
            <a:ext cx="9953308" cy="1136184"/>
          </a:xfrm>
        </p:spPr>
        <p:txBody>
          <a:bodyPr/>
          <a:lstStyle/>
          <a:p>
            <a:r>
              <a:rPr lang="en-US" b="0" i="0" dirty="0">
                <a:solidFill>
                  <a:srgbClr val="2D3B45"/>
                </a:solidFill>
                <a:effectLst/>
                <a:latin typeface="LatoWeb"/>
              </a:rPr>
              <a:t>Deliverables</a:t>
            </a:r>
            <a:endParaRPr lang="en-US" dirty="0"/>
          </a:p>
        </p:txBody>
      </p:sp>
      <p:sp>
        <p:nvSpPr>
          <p:cNvPr id="16" name="Text Placeholder 2">
            <a:extLst>
              <a:ext uri="{FF2B5EF4-FFF2-40B4-BE49-F238E27FC236}">
                <a16:creationId xmlns:a16="http://schemas.microsoft.com/office/drawing/2014/main" id="{9C36EBC5-E6C3-DAA8-6B64-E9BD3CDF93D9}"/>
              </a:ext>
            </a:extLst>
          </p:cNvPr>
          <p:cNvSpPr txBox="1">
            <a:spLocks/>
          </p:cNvSpPr>
          <p:nvPr/>
        </p:nvSpPr>
        <p:spPr>
          <a:xfrm>
            <a:off x="345687" y="1294410"/>
            <a:ext cx="11418849" cy="526843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Over a designated time period, which could range from a matter of hours to days, this real-time data collection method amassed a substantial volume of tweets. This voluminous dataset is crucial for conducting robust analyses, providing a rich source of information to explore various aspects of the Twitter platform.</a:t>
            </a:r>
          </a:p>
          <a:p>
            <a:r>
              <a:rPr lang="en-US" sz="2400" dirty="0"/>
              <a:t>Importantly, the real-time data gathered through this process forms the cornerstone for many of the subsequent analyses conducted in the project. These analyses encompass tasks like generating word clouds to visualize the most prevalent terms, performing sentiment analysis to gauge the emotional tone of tweets, tracking trends, or scrutinizing user behaviors. By using real-time data as the foundation, the project was well-equipped to delve into these analyses, extracting valuable insights from the ever-evolving world of Twitter.</a:t>
            </a:r>
          </a:p>
          <a:p>
            <a:r>
              <a:rPr lang="en-US" sz="2400" dirty="0"/>
              <a:t>In essence, real-time data collection using the Twitter API was an instrumental strategy in this project, enabling the capture of an extensive and relevant dataset. This data, in turn, served as the bedrock for a range of subsequent analyses aimed at uncovering patterns and trends within the dynamic Twitter ecosystem, aligning with the research objectives of the project.</a:t>
            </a:r>
          </a:p>
          <a:p>
            <a:r>
              <a:rPr lang="en-US" sz="2400" dirty="0"/>
              <a:t>The acquisition of real-time data was vital for tracking ongoing trends and events. The continuous nature of Twitter conversations allows for the study of immediate reactions and responses within the platform</a:t>
            </a:r>
          </a:p>
        </p:txBody>
      </p:sp>
    </p:spTree>
    <p:extLst>
      <p:ext uri="{BB962C8B-B14F-4D97-AF65-F5344CB8AC3E}">
        <p14:creationId xmlns:p14="http://schemas.microsoft.com/office/powerpoint/2010/main" val="380092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551372" y="324831"/>
            <a:ext cx="8420100" cy="833255"/>
          </a:xfrm>
        </p:spPr>
        <p:txBody>
          <a:bodyPr/>
          <a:lstStyle/>
          <a:p>
            <a:r>
              <a:rPr lang="en-US" b="0" i="0" dirty="0">
                <a:solidFill>
                  <a:srgbClr val="2D3B45"/>
                </a:solidFill>
                <a:effectLst/>
                <a:latin typeface="LatoWeb"/>
              </a:rPr>
              <a:t>Key Findings</a:t>
            </a:r>
            <a:endParaRPr lang="en-US" dirty="0"/>
          </a:p>
        </p:txBody>
      </p:sp>
      <p:sp>
        <p:nvSpPr>
          <p:cNvPr id="16" name="Text Placeholder 2">
            <a:extLst>
              <a:ext uri="{FF2B5EF4-FFF2-40B4-BE49-F238E27FC236}">
                <a16:creationId xmlns:a16="http://schemas.microsoft.com/office/drawing/2014/main" id="{405B158E-15AE-301B-54F1-B94488FC1E84}"/>
              </a:ext>
            </a:extLst>
          </p:cNvPr>
          <p:cNvSpPr txBox="1">
            <a:spLocks/>
          </p:cNvSpPr>
          <p:nvPr/>
        </p:nvSpPr>
        <p:spPr>
          <a:xfrm>
            <a:off x="1981272" y="1245851"/>
            <a:ext cx="9850172" cy="536682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Our project led us through a data-driven exploration of Twitter data, unearthing crucial findings and insights:</a:t>
            </a:r>
          </a:p>
          <a:p>
            <a:r>
              <a:rPr lang="en-US" sz="2400" b="1" dirty="0"/>
              <a:t>Efficient Data Preparation: </a:t>
            </a:r>
            <a:r>
              <a:rPr lang="en-US" sz="2400" dirty="0"/>
              <a:t>We adeptly tackled the challenge of preparing Twitter data, skillfully removing noise and missing values. This meticulous preparation resulted in a clean, well-structured dataset ready for analysis.</a:t>
            </a:r>
          </a:p>
          <a:p>
            <a:r>
              <a:rPr lang="en-US" sz="2400" b="1" dirty="0"/>
              <a:t>Insightful Data Exploration: </a:t>
            </a:r>
            <a:r>
              <a:rPr lang="en-US" sz="2400" dirty="0"/>
              <a:t>The project took us on a thorough exploration of the dataset's characteristics. Summary statistics and an in-depth examination of missing data provided us with a robust understanding of the dataset's intricacies.</a:t>
            </a:r>
          </a:p>
          <a:p>
            <a:r>
              <a:rPr lang="en-US" sz="2400" b="1" dirty="0"/>
              <a:t>Visual Storytelling: </a:t>
            </a:r>
            <a:r>
              <a:rPr lang="en-US" sz="2400" dirty="0"/>
              <a:t>The project excelled in creating visually captivating representations. From user distribution charts to sentiment analysis word clouds, we effectively conveyed the underlying insights within the data.</a:t>
            </a:r>
          </a:p>
          <a:p>
            <a:r>
              <a:rPr lang="en-US" sz="2400" b="1" dirty="0"/>
              <a:t>User Insights: </a:t>
            </a:r>
            <a:r>
              <a:rPr lang="en-US" sz="2400" dirty="0"/>
              <a:t>In the course of our analysis, we uncovered fascinating trends related to user attributes, such as gender, followers, friends, and sentiment. These insights shed light on the diverse behaviors and attitudes of Twitter users</a:t>
            </a:r>
            <a:endParaRPr lang="en-US" sz="2000" dirty="0"/>
          </a:p>
        </p:txBody>
      </p:sp>
    </p:spTree>
    <p:extLst>
      <p:ext uri="{BB962C8B-B14F-4D97-AF65-F5344CB8AC3E}">
        <p14:creationId xmlns:p14="http://schemas.microsoft.com/office/powerpoint/2010/main" val="4190871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CE023AB-0AA0-7F8E-34D3-B0BBCB764711}"/>
              </a:ext>
            </a:extLst>
          </p:cNvPr>
          <p:cNvSpPr>
            <a:spLocks noGrp="1"/>
          </p:cNvSpPr>
          <p:nvPr>
            <p:ph type="title"/>
          </p:nvPr>
        </p:nvSpPr>
        <p:spPr>
          <a:xfrm>
            <a:off x="608760" y="706142"/>
            <a:ext cx="9429727" cy="876059"/>
          </a:xfrm>
        </p:spPr>
        <p:txBody>
          <a:bodyPr/>
          <a:lstStyle/>
          <a:p>
            <a:r>
              <a:rPr lang="en-US" b="0" i="0" dirty="0">
                <a:solidFill>
                  <a:srgbClr val="2D3B45"/>
                </a:solidFill>
                <a:effectLst/>
                <a:latin typeface="LatoWeb"/>
              </a:rPr>
              <a:t>Conclusion</a:t>
            </a:r>
            <a:endParaRPr lang="en-US" dirty="0"/>
          </a:p>
        </p:txBody>
      </p:sp>
      <p:sp>
        <p:nvSpPr>
          <p:cNvPr id="19" name="Text Placeholder 2">
            <a:extLst>
              <a:ext uri="{FF2B5EF4-FFF2-40B4-BE49-F238E27FC236}">
                <a16:creationId xmlns:a16="http://schemas.microsoft.com/office/drawing/2014/main" id="{F299FAE3-6473-75A8-D68C-E5C16CB9728C}"/>
              </a:ext>
            </a:extLst>
          </p:cNvPr>
          <p:cNvSpPr txBox="1">
            <a:spLocks/>
          </p:cNvSpPr>
          <p:nvPr/>
        </p:nvSpPr>
        <p:spPr>
          <a:xfrm>
            <a:off x="423748" y="2624447"/>
            <a:ext cx="10881562" cy="36370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22" name="Text Placeholder 2">
            <a:extLst>
              <a:ext uri="{FF2B5EF4-FFF2-40B4-BE49-F238E27FC236}">
                <a16:creationId xmlns:a16="http://schemas.microsoft.com/office/drawing/2014/main" id="{5BD2EA99-C72D-9164-D335-6F7A4AF5A235}"/>
              </a:ext>
            </a:extLst>
          </p:cNvPr>
          <p:cNvSpPr txBox="1">
            <a:spLocks/>
          </p:cNvSpPr>
          <p:nvPr/>
        </p:nvSpPr>
        <p:spPr>
          <a:xfrm>
            <a:off x="423748" y="1979271"/>
            <a:ext cx="11344504" cy="479191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This section serves as a pivotal moment in our project, allowing us to weave together the rich tapestry of findings and insights we've meticulously generated. It offers a comprehensive conclusion that harmoniously resonates with the core objectives we set out to achieve. The discussion that ensues goes beyond the mere encapsulation of results; it paints a vivid landscape of how these findings ripple through diverse realms, casting their influence on a broad spectrum of stakeholders. From the world of business, where strategic decisions are made, to the realms of academia where research thrives, our findings possess the transformative power to illuminate paths forward and refine strategies.</a:t>
            </a:r>
          </a:p>
          <a:p>
            <a:r>
              <a:rPr lang="en-US" sz="2200" dirty="0"/>
              <a:t> Throughout our journey, we've unearthed profound insights from the intricate web of Twitter data, and the implications are indeed profound. The data, once analyzed, ceases to be a collection of mere tweets; it becomes a wellspring of knowledge, a compass for decision-makers, and a source of inspiration for future explorers. Whether it's understanding customer sentiments for a product, gauging the pulse of public opinion, or deciphering the dynamics of online discourse, Twitter data analysis holds a mirror to our evolving digital society. Our work embodies the spirit of utilizing technology to not only dissect this digital realm but to harness its power for real-world applications.</a:t>
            </a:r>
            <a:endParaRPr lang="en-US" sz="3200" dirty="0"/>
          </a:p>
        </p:txBody>
      </p:sp>
    </p:spTree>
    <p:extLst>
      <p:ext uri="{BB962C8B-B14F-4D97-AF65-F5344CB8AC3E}">
        <p14:creationId xmlns:p14="http://schemas.microsoft.com/office/powerpoint/2010/main" val="1215909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551372" y="324831"/>
            <a:ext cx="8420100" cy="833255"/>
          </a:xfrm>
        </p:spPr>
        <p:txBody>
          <a:bodyPr/>
          <a:lstStyle/>
          <a:p>
            <a:r>
              <a:rPr lang="en-US" b="0" i="0" dirty="0">
                <a:solidFill>
                  <a:srgbClr val="2D3B45"/>
                </a:solidFill>
                <a:effectLst/>
                <a:latin typeface="LatoWeb"/>
              </a:rPr>
              <a:t>Limitations</a:t>
            </a:r>
            <a:endParaRPr lang="en-US" dirty="0"/>
          </a:p>
        </p:txBody>
      </p:sp>
      <p:sp>
        <p:nvSpPr>
          <p:cNvPr id="16" name="Text Placeholder 2">
            <a:extLst>
              <a:ext uri="{FF2B5EF4-FFF2-40B4-BE49-F238E27FC236}">
                <a16:creationId xmlns:a16="http://schemas.microsoft.com/office/drawing/2014/main" id="{405B158E-15AE-301B-54F1-B94488FC1E84}"/>
              </a:ext>
            </a:extLst>
          </p:cNvPr>
          <p:cNvSpPr txBox="1">
            <a:spLocks/>
          </p:cNvSpPr>
          <p:nvPr/>
        </p:nvSpPr>
        <p:spPr>
          <a:xfrm>
            <a:off x="1981272" y="1245851"/>
            <a:ext cx="9850172" cy="53668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It is essential to acknowledge the limitations of our project:</a:t>
            </a:r>
          </a:p>
          <a:p>
            <a:r>
              <a:rPr lang="en-US" sz="2400" dirty="0"/>
              <a:t>The quality and content of our analysis are intrinsically linked to the quality and content of the dataset provided. Variations in data quality can significantly impact the insights drawn.</a:t>
            </a:r>
          </a:p>
          <a:p>
            <a:r>
              <a:rPr lang="en-US" sz="2400" dirty="0"/>
              <a:t>Twitter data is inherently dynamic, demanding continuous monitoring for real-time trend analysis. Our project focused on a static dataset, but capturing evolving trends would require a real-time data analysis infrastructure.</a:t>
            </a:r>
          </a:p>
          <a:p>
            <a:r>
              <a:rPr lang="en-US" sz="2400" dirty="0"/>
              <a:t> Sentiment analysis, while valuable, may not always provide nuanced insights into the complex spectrum of human emotions and opinions.</a:t>
            </a:r>
          </a:p>
        </p:txBody>
      </p:sp>
    </p:spTree>
    <p:extLst>
      <p:ext uri="{BB962C8B-B14F-4D97-AF65-F5344CB8AC3E}">
        <p14:creationId xmlns:p14="http://schemas.microsoft.com/office/powerpoint/2010/main" val="11915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CE023AB-0AA0-7F8E-34D3-B0BBCB764711}"/>
              </a:ext>
            </a:extLst>
          </p:cNvPr>
          <p:cNvSpPr>
            <a:spLocks noGrp="1"/>
          </p:cNvSpPr>
          <p:nvPr>
            <p:ph type="title"/>
          </p:nvPr>
        </p:nvSpPr>
        <p:spPr>
          <a:xfrm>
            <a:off x="608760" y="706142"/>
            <a:ext cx="9429727" cy="876059"/>
          </a:xfrm>
        </p:spPr>
        <p:txBody>
          <a:bodyPr/>
          <a:lstStyle/>
          <a:p>
            <a:r>
              <a:rPr lang="en-US" b="0" i="0" dirty="0">
                <a:solidFill>
                  <a:srgbClr val="2D3B45"/>
                </a:solidFill>
                <a:effectLst/>
                <a:latin typeface="LatoWeb"/>
              </a:rPr>
              <a:t>Future work</a:t>
            </a:r>
            <a:endParaRPr lang="en-US" dirty="0"/>
          </a:p>
        </p:txBody>
      </p:sp>
      <p:sp>
        <p:nvSpPr>
          <p:cNvPr id="19" name="Text Placeholder 2">
            <a:extLst>
              <a:ext uri="{FF2B5EF4-FFF2-40B4-BE49-F238E27FC236}">
                <a16:creationId xmlns:a16="http://schemas.microsoft.com/office/drawing/2014/main" id="{F299FAE3-6473-75A8-D68C-E5C16CB9728C}"/>
              </a:ext>
            </a:extLst>
          </p:cNvPr>
          <p:cNvSpPr txBox="1">
            <a:spLocks/>
          </p:cNvSpPr>
          <p:nvPr/>
        </p:nvSpPr>
        <p:spPr>
          <a:xfrm>
            <a:off x="423748" y="2624447"/>
            <a:ext cx="10881562" cy="36370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22" name="Text Placeholder 2">
            <a:extLst>
              <a:ext uri="{FF2B5EF4-FFF2-40B4-BE49-F238E27FC236}">
                <a16:creationId xmlns:a16="http://schemas.microsoft.com/office/drawing/2014/main" id="{5BD2EA99-C72D-9164-D335-6F7A4AF5A235}"/>
              </a:ext>
            </a:extLst>
          </p:cNvPr>
          <p:cNvSpPr txBox="1">
            <a:spLocks/>
          </p:cNvSpPr>
          <p:nvPr/>
        </p:nvSpPr>
        <p:spPr>
          <a:xfrm>
            <a:off x="423748" y="1876301"/>
            <a:ext cx="11344504" cy="460552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This section is our portal to the future, a place where we don't just look forward; we leap forward. It's a space where we venture beyond the boundaries of the present project and cast our gaze upon the uncharted horizons of research. Our "Running </a:t>
            </a:r>
            <a:r>
              <a:rPr lang="en-US" sz="2200" dirty="0" err="1"/>
              <a:t>WordCloud</a:t>
            </a:r>
            <a:r>
              <a:rPr lang="en-US" sz="2200" dirty="0"/>
              <a:t> on Twitter Data" project serves as the inception of a fascinating journey. The future research avenues it unveils are akin to undiscovered constellations in the vast universe of data science. One such avenue invites us to enhance the precision and accuracy of sentiment analysis, to paint a more vivid picture of human emotions and opinions. Another path extends toward the embrace of advanced Natural Language Processing (NLP) techniques, enabling us to unlock even deeper insights, discern more intricate patterns, and unveil the subtle nuances of human expression.   </a:t>
            </a:r>
          </a:p>
          <a:p>
            <a:r>
              <a:rPr lang="en-US" sz="2200" dirty="0"/>
              <a:t>This journey doesn't culminate here; it extends as far as our curiosity and ambition can carry it. The project's ongoing relevance and its potential for expansion are indicative of the boundless opportunities that await us in the ever-evolving landscape of data science and digital communication. Our "Running </a:t>
            </a:r>
            <a:r>
              <a:rPr lang="en-US" sz="2200" dirty="0" err="1"/>
              <a:t>WordCloud</a:t>
            </a:r>
            <a:r>
              <a:rPr lang="en-US" sz="2200" dirty="0"/>
              <a:t> on Twitter Data" project is not a final destination; it's a launching point for the explorations of tomorrow. </a:t>
            </a:r>
            <a:endParaRPr lang="en-US" sz="3200" dirty="0"/>
          </a:p>
        </p:txBody>
      </p:sp>
    </p:spTree>
    <p:extLst>
      <p:ext uri="{BB962C8B-B14F-4D97-AF65-F5344CB8AC3E}">
        <p14:creationId xmlns:p14="http://schemas.microsoft.com/office/powerpoint/2010/main" val="349437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2462486-F2CE-781E-17FE-88D4AE2A87B3}"/>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8" name="Title 1">
            <a:extLst>
              <a:ext uri="{FF2B5EF4-FFF2-40B4-BE49-F238E27FC236}">
                <a16:creationId xmlns:a16="http://schemas.microsoft.com/office/drawing/2014/main" id="{30B95F18-3572-1739-E75A-878656E13284}"/>
              </a:ext>
            </a:extLst>
          </p:cNvPr>
          <p:cNvSpPr>
            <a:spLocks noGrp="1"/>
          </p:cNvSpPr>
          <p:nvPr>
            <p:ph type="title"/>
          </p:nvPr>
        </p:nvSpPr>
        <p:spPr>
          <a:xfrm>
            <a:off x="607133" y="2763499"/>
            <a:ext cx="10977733" cy="1331002"/>
          </a:xfrm>
        </p:spPr>
        <p:txBody>
          <a:bodyPr>
            <a:normAutofit/>
          </a:bodyPr>
          <a:lstStyle/>
          <a:p>
            <a:pPr algn="ctr"/>
            <a:r>
              <a:rPr lang="en-US" sz="8000" b="0" i="0" dirty="0">
                <a:solidFill>
                  <a:srgbClr val="2D3B45"/>
                </a:solidFill>
                <a:effectLst/>
                <a:latin typeface="LatoWeb"/>
              </a:rPr>
              <a:t>THANK YOU</a:t>
            </a:r>
            <a:endParaRPr lang="en-US" sz="8000" dirty="0"/>
          </a:p>
        </p:txBody>
      </p:sp>
    </p:spTree>
    <p:extLst>
      <p:ext uri="{BB962C8B-B14F-4D97-AF65-F5344CB8AC3E}">
        <p14:creationId xmlns:p14="http://schemas.microsoft.com/office/powerpoint/2010/main" val="125108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7169480" y="1460795"/>
            <a:ext cx="4179570" cy="3377354"/>
          </a:xfrm>
        </p:spPr>
        <p:txBody>
          <a:bodyPr/>
          <a:lstStyle/>
          <a:p>
            <a:r>
              <a:rPr lang="en-US" sz="4400" dirty="0"/>
              <a:t>RUNNING WORDCLOUD ON TWITTER DATA</a:t>
            </a:r>
          </a:p>
        </p:txBody>
      </p:sp>
    </p:spTree>
    <p:extLst>
      <p:ext uri="{BB962C8B-B14F-4D97-AF65-F5344CB8AC3E}">
        <p14:creationId xmlns:p14="http://schemas.microsoft.com/office/powerpoint/2010/main" val="60879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703762" y="-11875"/>
            <a:ext cx="9953308" cy="1136184"/>
          </a:xfrm>
        </p:spPr>
        <p:txBody>
          <a:bodyPr/>
          <a:lstStyle/>
          <a:p>
            <a:r>
              <a:rPr lang="en-US" b="0" i="0" dirty="0">
                <a:solidFill>
                  <a:srgbClr val="2D3B45"/>
                </a:solidFill>
                <a:effectLst/>
                <a:latin typeface="LatoWeb"/>
              </a:rPr>
              <a:t>Abstract</a:t>
            </a:r>
            <a:endParaRPr lang="en-US" dirty="0"/>
          </a:p>
        </p:txBody>
      </p:sp>
      <p:sp>
        <p:nvSpPr>
          <p:cNvPr id="16" name="Text Placeholder 2">
            <a:extLst>
              <a:ext uri="{FF2B5EF4-FFF2-40B4-BE49-F238E27FC236}">
                <a16:creationId xmlns:a16="http://schemas.microsoft.com/office/drawing/2014/main" id="{9C36EBC5-E6C3-DAA8-6B64-E9BD3CDF93D9}"/>
              </a:ext>
            </a:extLst>
          </p:cNvPr>
          <p:cNvSpPr txBox="1">
            <a:spLocks/>
          </p:cNvSpPr>
          <p:nvPr/>
        </p:nvSpPr>
        <p:spPr>
          <a:xfrm>
            <a:off x="345687" y="1294410"/>
            <a:ext cx="11418849" cy="53201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 In today’s world where we have access, to an amount of information the skill to extract insights from large volumes of text has become more and more important. The project called "Running </a:t>
            </a:r>
            <a:r>
              <a:rPr lang="en-US" sz="2400" dirty="0" err="1"/>
              <a:t>WordCloud</a:t>
            </a:r>
            <a:r>
              <a:rPr lang="en-US" sz="2400" dirty="0"/>
              <a:t> on Twitter data" aims to utilize the capabilities of natural language processing (NLP) and data visualization to convert the changing content, on Twitter into an appealing and informative word cloud.</a:t>
            </a:r>
          </a:p>
          <a:p>
            <a:r>
              <a:rPr lang="en-US" sz="2400" dirty="0"/>
              <a:t>This project addresses the need for efficient and user-friendly tools to explore trending topics, keywords, and public sentiment on the Twitter platform. The generated word cloud serves as an intuitive and visually appealing representation of word frequency, with larger words indicating higher prevalence. </a:t>
            </a:r>
          </a:p>
          <a:p>
            <a:r>
              <a:rPr lang="en-US" sz="2400" dirty="0"/>
              <a:t>Utilizing the Twitter API, we collect real-time and historical tweet data based on user-specified criteria, such as hashtags, keywords, or user accounts. We employ data preprocessing techniques, including text cleaning, tokenization, and stop word removal, to prepare the Twitter text for analysis.</a:t>
            </a:r>
          </a:p>
        </p:txBody>
      </p:sp>
    </p:spTree>
    <p:extLst>
      <p:ext uri="{BB962C8B-B14F-4D97-AF65-F5344CB8AC3E}">
        <p14:creationId xmlns:p14="http://schemas.microsoft.com/office/powerpoint/2010/main" val="352757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703762" y="-11875"/>
            <a:ext cx="9953308" cy="1136184"/>
          </a:xfrm>
        </p:spPr>
        <p:txBody>
          <a:bodyPr/>
          <a:lstStyle/>
          <a:p>
            <a:r>
              <a:rPr lang="en-US" b="0" i="0" dirty="0">
                <a:solidFill>
                  <a:srgbClr val="2D3B45"/>
                </a:solidFill>
                <a:effectLst/>
                <a:latin typeface="LatoWeb"/>
              </a:rPr>
              <a:t>Abstract</a:t>
            </a:r>
            <a:endParaRPr lang="en-US" dirty="0"/>
          </a:p>
        </p:txBody>
      </p:sp>
      <p:sp>
        <p:nvSpPr>
          <p:cNvPr id="16" name="Text Placeholder 2">
            <a:extLst>
              <a:ext uri="{FF2B5EF4-FFF2-40B4-BE49-F238E27FC236}">
                <a16:creationId xmlns:a16="http://schemas.microsoft.com/office/drawing/2014/main" id="{9C36EBC5-E6C3-DAA8-6B64-E9BD3CDF93D9}"/>
              </a:ext>
            </a:extLst>
          </p:cNvPr>
          <p:cNvSpPr txBox="1">
            <a:spLocks/>
          </p:cNvSpPr>
          <p:nvPr/>
        </p:nvSpPr>
        <p:spPr>
          <a:xfrm>
            <a:off x="345687" y="1294410"/>
            <a:ext cx="11418849" cy="53201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heart of the project lies in the analysis of word frequencies within the Twitter data. By employing Python-based NLP libraries, we calculate the occurrence of each word and identify the most frequent terms. These findings are then translated into a captivating word cloud visualization that allows users to quickly discern the most prominent topics of discussion on Twitter.</a:t>
            </a:r>
          </a:p>
          <a:p>
            <a:r>
              <a:rPr lang="en-US" sz="2400" dirty="0"/>
              <a:t>In conclusion, "Running </a:t>
            </a:r>
            <a:r>
              <a:rPr lang="en-US" sz="2400" dirty="0" err="1"/>
              <a:t>WordCloud</a:t>
            </a:r>
            <a:r>
              <a:rPr lang="en-US" sz="2400" dirty="0"/>
              <a:t> on Twitter data" offers a valuable tool for anyone interested in monitoring Twitter trends, conducting sentiment analysis, or simply exploring the vibrant landscape of social media discussions. This project empowers users with a visually rich and accessible means of gaining insights from the wealth of textual data shared on Twitter. </a:t>
            </a:r>
          </a:p>
        </p:txBody>
      </p:sp>
    </p:spTree>
    <p:extLst>
      <p:ext uri="{BB962C8B-B14F-4D97-AF65-F5344CB8AC3E}">
        <p14:creationId xmlns:p14="http://schemas.microsoft.com/office/powerpoint/2010/main" val="4006766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139" y="662265"/>
            <a:ext cx="7288282" cy="884122"/>
          </a:xfrm>
        </p:spPr>
        <p:txBody>
          <a:bodyPr/>
          <a:lstStyle/>
          <a:p>
            <a:pPr algn="l"/>
            <a:r>
              <a:rPr lang="en-US" b="0" i="0" dirty="0">
                <a:solidFill>
                  <a:srgbClr val="2D3B45"/>
                </a:solidFill>
                <a:effectLst/>
                <a:latin typeface="LatoWeb"/>
              </a:rPr>
              <a:t>Statement of project objectives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501805" y="1815225"/>
            <a:ext cx="9467385" cy="4451760"/>
          </a:xfrm>
        </p:spPr>
        <p:txBody>
          <a:bodyPr>
            <a:normAutofit fontScale="92500" lnSpcReduction="20000"/>
          </a:bodyPr>
          <a:lstStyle/>
          <a:p>
            <a:pPr marL="285750" indent="-285750">
              <a:buFont typeface="Arial" panose="020B0604020202020204" pitchFamily="34" charset="0"/>
              <a:buChar char="•"/>
            </a:pPr>
            <a:r>
              <a:rPr lang="en-US" b="0" dirty="0"/>
              <a:t>Twitter users collectively send out over 500 million tweets every day, covering a vast spectrum of topics, events, and sentiments. This flood of information creates a digital mosaic of global discussions. Yet, within this mosaic, valuable insights, emerging trends, and public sentiment often remain hidden, obscured by the sheer volume of data.</a:t>
            </a:r>
          </a:p>
          <a:p>
            <a:pPr marL="285750" indent="-285750">
              <a:buFont typeface="Arial" panose="020B0604020202020204" pitchFamily="34" charset="0"/>
              <a:buChar char="•"/>
            </a:pPr>
            <a:r>
              <a:rPr lang="en-US" b="0" dirty="0"/>
              <a:t>To create meaningful word clouds from Twitter data, natural language processing (NLP) techniques come into play. NLP enables us to preprocess the text, tokenize it into words, remove noise, and calculate word frequencies. These fundamental NLP tasks are crucial for generating word clouds that accurately reflect the most significant terms within a corpus of tweets.</a:t>
            </a:r>
          </a:p>
          <a:p>
            <a:pPr marL="285750" indent="-285750">
              <a:buFont typeface="Arial" panose="020B0604020202020204" pitchFamily="34" charset="0"/>
              <a:buChar char="•"/>
            </a:pPr>
            <a:r>
              <a:rPr lang="en-US" b="0" dirty="0"/>
              <a:t>The project seeks to bridge the gap between the colossal Twitter dataset and actionable insights. The aim is to develop a tool that empowers users to explore, understand, and engage with Twitter's diverse conversations. By harnessing the power of word clouds and NLP, the project strives to transform the challenge of data abundance into an opportunity for discovery and understanding.</a:t>
            </a:r>
          </a:p>
          <a:p>
            <a:pPr marL="285750" indent="-285750">
              <a:buFont typeface="Arial" panose="020B0604020202020204" pitchFamily="34" charset="0"/>
              <a:buChar char="•"/>
            </a:pPr>
            <a:r>
              <a:rPr lang="en-US" b="0" dirty="0"/>
              <a:t>In the subsequent sections of this proposal, we will outline the methodology, objectives, and the plan for creating visually captivating word clouds from Twitter data. The mission is to empower users with a tool that unveils the wealth of insights hidden within the constant stream of Twitter's text-based conversations.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551372" y="324831"/>
            <a:ext cx="8420100" cy="833255"/>
          </a:xfrm>
        </p:spPr>
        <p:txBody>
          <a:bodyPr/>
          <a:lstStyle/>
          <a:p>
            <a:r>
              <a:rPr lang="en-US" b="0" i="0" dirty="0">
                <a:solidFill>
                  <a:srgbClr val="2D3B45"/>
                </a:solidFill>
                <a:effectLst/>
                <a:latin typeface="LatoWeb"/>
              </a:rPr>
              <a:t>Approach</a:t>
            </a:r>
            <a:endParaRPr lang="en-US" dirty="0"/>
          </a:p>
        </p:txBody>
      </p:sp>
      <p:sp>
        <p:nvSpPr>
          <p:cNvPr id="16" name="Text Placeholder 2">
            <a:extLst>
              <a:ext uri="{FF2B5EF4-FFF2-40B4-BE49-F238E27FC236}">
                <a16:creationId xmlns:a16="http://schemas.microsoft.com/office/drawing/2014/main" id="{405B158E-15AE-301B-54F1-B94488FC1E84}"/>
              </a:ext>
            </a:extLst>
          </p:cNvPr>
          <p:cNvSpPr txBox="1">
            <a:spLocks/>
          </p:cNvSpPr>
          <p:nvPr/>
        </p:nvSpPr>
        <p:spPr>
          <a:xfrm>
            <a:off x="1981272" y="1245851"/>
            <a:ext cx="9850172" cy="5366825"/>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Accessing Twitter's API: To gather ongoing and verifiable Twitter information, we will use Twitter's Programming interface. This Programming interface permits us to get to tweets, client data, and other pertinent information. We will follow Twitter's help out and Programming interface rules to guarantee moral and lawful information assortment.</a:t>
            </a:r>
          </a:p>
          <a:p>
            <a:r>
              <a:rPr lang="en-US" sz="2400" dirty="0"/>
              <a:t>Data Filtering: Given the vast volume of Twitter data, we will implement filters to gather tweets related to specific topics, hashtags, or keywords. This ensures that the data collected is relevant to our analysis and word cloud generation. </a:t>
            </a:r>
          </a:p>
          <a:p>
            <a:r>
              <a:rPr lang="en-US" sz="2400" dirty="0"/>
              <a:t>Storing Data: The gathered Twitter information will be put away in a reasonable organization for additional handling. We will consider utilizing disseminated capacity frameworks like Hadoop Circulated Record Framework (HDFS) or cloud-based capacity answers for adaptability.</a:t>
            </a:r>
          </a:p>
          <a:p>
            <a:r>
              <a:rPr lang="en-US" sz="2400" dirty="0"/>
              <a:t>Data cleaning part includes tokenization, removal of stop words and lemmatization.</a:t>
            </a:r>
          </a:p>
        </p:txBody>
      </p:sp>
    </p:spTree>
    <p:extLst>
      <p:ext uri="{BB962C8B-B14F-4D97-AF65-F5344CB8AC3E}">
        <p14:creationId xmlns:p14="http://schemas.microsoft.com/office/powerpoint/2010/main" val="10345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551372" y="324831"/>
            <a:ext cx="8420100" cy="833255"/>
          </a:xfrm>
        </p:spPr>
        <p:txBody>
          <a:bodyPr/>
          <a:lstStyle/>
          <a:p>
            <a:r>
              <a:rPr lang="en-US" b="0" i="0" dirty="0">
                <a:solidFill>
                  <a:srgbClr val="2D3B45"/>
                </a:solidFill>
                <a:effectLst/>
                <a:latin typeface="LatoWeb"/>
              </a:rPr>
              <a:t>Approach</a:t>
            </a:r>
            <a:endParaRPr lang="en-US" dirty="0"/>
          </a:p>
        </p:txBody>
      </p:sp>
      <p:sp>
        <p:nvSpPr>
          <p:cNvPr id="16" name="Text Placeholder 2">
            <a:extLst>
              <a:ext uri="{FF2B5EF4-FFF2-40B4-BE49-F238E27FC236}">
                <a16:creationId xmlns:a16="http://schemas.microsoft.com/office/drawing/2014/main" id="{405B158E-15AE-301B-54F1-B94488FC1E84}"/>
              </a:ext>
            </a:extLst>
          </p:cNvPr>
          <p:cNvSpPr txBox="1">
            <a:spLocks/>
          </p:cNvSpPr>
          <p:nvPr/>
        </p:nvSpPr>
        <p:spPr>
          <a:xfrm>
            <a:off x="1981272" y="1245851"/>
            <a:ext cx="9850172" cy="53668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Natural Language Processing (NLP) Techniques:</a:t>
            </a:r>
          </a:p>
          <a:p>
            <a:r>
              <a:rPr lang="en-US" sz="2000" dirty="0"/>
              <a:t>Sentiment Analysis: Understanding the sentiment of tweets can add an extra layer of context to word clouds. We may perform sentiment analysis to categorize tweets as positive, negative, or neutral.</a:t>
            </a:r>
          </a:p>
          <a:p>
            <a:r>
              <a:rPr lang="en-US" sz="2000" dirty="0"/>
              <a:t>Entity Recognition: Identifying entities like people, locations, and organizations can provide valuable insights. We will explore entity recognition techniques to extract this information. </a:t>
            </a:r>
          </a:p>
          <a:p>
            <a:pPr marL="0" indent="0">
              <a:buNone/>
            </a:pPr>
            <a:r>
              <a:rPr lang="en-US" sz="2400" b="1" dirty="0"/>
              <a:t>Word Cloud Generation:</a:t>
            </a:r>
          </a:p>
          <a:p>
            <a:r>
              <a:rPr lang="en-US" sz="2000" dirty="0"/>
              <a:t>Word Frequency Calculation: To create a word cloud, we will calculate the frequency of each token in the preprocessed Twitter data.</a:t>
            </a:r>
          </a:p>
          <a:p>
            <a:r>
              <a:rPr lang="en-US" sz="2000" dirty="0"/>
              <a:t>Word Cloud Visualization: We will utilize Python libraries such as </a:t>
            </a:r>
            <a:r>
              <a:rPr lang="en-US" sz="2000" dirty="0" err="1"/>
              <a:t>WordCloud</a:t>
            </a:r>
            <a:r>
              <a:rPr lang="en-US" sz="2000" dirty="0"/>
              <a:t> and Matplotlib to generate and visualize word clouds. These visualizations will provide an engaging and informative representation of the most frequent terms in the Twitter data.</a:t>
            </a:r>
          </a:p>
        </p:txBody>
      </p:sp>
    </p:spTree>
    <p:extLst>
      <p:ext uri="{BB962C8B-B14F-4D97-AF65-F5344CB8AC3E}">
        <p14:creationId xmlns:p14="http://schemas.microsoft.com/office/powerpoint/2010/main" val="226685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CE023AB-0AA0-7F8E-34D3-B0BBCB764711}"/>
              </a:ext>
            </a:extLst>
          </p:cNvPr>
          <p:cNvSpPr>
            <a:spLocks noGrp="1"/>
          </p:cNvSpPr>
          <p:nvPr>
            <p:ph type="title"/>
          </p:nvPr>
        </p:nvSpPr>
        <p:spPr>
          <a:xfrm>
            <a:off x="608760" y="706142"/>
            <a:ext cx="9429727" cy="876059"/>
          </a:xfrm>
        </p:spPr>
        <p:txBody>
          <a:bodyPr/>
          <a:lstStyle/>
          <a:p>
            <a:r>
              <a:rPr lang="en-US" b="0" i="0" dirty="0">
                <a:solidFill>
                  <a:srgbClr val="2D3B45"/>
                </a:solidFill>
                <a:effectLst/>
                <a:latin typeface="LatoWeb"/>
              </a:rPr>
              <a:t>Evaluation methodology</a:t>
            </a:r>
            <a:endParaRPr lang="en-US" dirty="0"/>
          </a:p>
        </p:txBody>
      </p:sp>
      <p:sp>
        <p:nvSpPr>
          <p:cNvPr id="19" name="Text Placeholder 2">
            <a:extLst>
              <a:ext uri="{FF2B5EF4-FFF2-40B4-BE49-F238E27FC236}">
                <a16:creationId xmlns:a16="http://schemas.microsoft.com/office/drawing/2014/main" id="{F299FAE3-6473-75A8-D68C-E5C16CB9728C}"/>
              </a:ext>
            </a:extLst>
          </p:cNvPr>
          <p:cNvSpPr txBox="1">
            <a:spLocks/>
          </p:cNvSpPr>
          <p:nvPr/>
        </p:nvSpPr>
        <p:spPr>
          <a:xfrm>
            <a:off x="423748" y="2624447"/>
            <a:ext cx="10881562" cy="36370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22" name="Text Placeholder 2">
            <a:extLst>
              <a:ext uri="{FF2B5EF4-FFF2-40B4-BE49-F238E27FC236}">
                <a16:creationId xmlns:a16="http://schemas.microsoft.com/office/drawing/2014/main" id="{5BD2EA99-C72D-9164-D335-6F7A4AF5A235}"/>
              </a:ext>
            </a:extLst>
          </p:cNvPr>
          <p:cNvSpPr txBox="1">
            <a:spLocks/>
          </p:cNvSpPr>
          <p:nvPr/>
        </p:nvSpPr>
        <p:spPr>
          <a:xfrm>
            <a:off x="423748" y="1876301"/>
            <a:ext cx="11344504" cy="46055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t>Big Data Processing: </a:t>
            </a:r>
          </a:p>
          <a:p>
            <a:r>
              <a:rPr lang="en-US" sz="2000" dirty="0"/>
              <a:t>Apache Spark Implementation: To deal with the huge volume of Twitter information, we will carry out the whole information handling pipeline inside Apache Flash. This structure offers versatility and dispersed figuring capacities important for huge information investigation.</a:t>
            </a:r>
          </a:p>
          <a:p>
            <a:pPr marL="0" indent="0">
              <a:buNone/>
            </a:pPr>
            <a:r>
              <a:rPr lang="en-US" sz="2200" b="1" dirty="0"/>
              <a:t>Parallel Processing: </a:t>
            </a:r>
          </a:p>
          <a:p>
            <a:r>
              <a:rPr lang="en-US" sz="2000" dirty="0"/>
              <a:t>Apache Flash's equal handling abilities will be used to guarantee proficient information handling, particularly while managing constant information streams. </a:t>
            </a:r>
          </a:p>
          <a:p>
            <a:pPr marL="0" indent="0">
              <a:buNone/>
            </a:pPr>
            <a:r>
              <a:rPr lang="en-US" sz="2200" b="1" dirty="0"/>
              <a:t>Evaluation: </a:t>
            </a:r>
          </a:p>
          <a:p>
            <a:pPr marL="0" indent="0">
              <a:buNone/>
            </a:pPr>
            <a:r>
              <a:rPr lang="en-US" sz="2200" b="1" dirty="0"/>
              <a:t>Execution Measurements: </a:t>
            </a:r>
          </a:p>
          <a:p>
            <a:r>
              <a:rPr lang="en-US" sz="2000" dirty="0"/>
              <a:t>We will assess the honorable exhibition cloud age and UI by considering measurements, for example, reaction time, client commitment, and customization viability.</a:t>
            </a:r>
            <a:endParaRPr lang="en-US" sz="3200" dirty="0"/>
          </a:p>
        </p:txBody>
      </p:sp>
    </p:spTree>
    <p:extLst>
      <p:ext uri="{BB962C8B-B14F-4D97-AF65-F5344CB8AC3E}">
        <p14:creationId xmlns:p14="http://schemas.microsoft.com/office/powerpoint/2010/main" val="240357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703762" y="-11875"/>
            <a:ext cx="9953308" cy="1136184"/>
          </a:xfrm>
        </p:spPr>
        <p:txBody>
          <a:bodyPr/>
          <a:lstStyle/>
          <a:p>
            <a:r>
              <a:rPr lang="en-US" b="0" i="0" dirty="0">
                <a:solidFill>
                  <a:srgbClr val="2D3B45"/>
                </a:solidFill>
                <a:effectLst/>
                <a:latin typeface="LatoWeb"/>
              </a:rPr>
              <a:t>Deliverables</a:t>
            </a:r>
            <a:endParaRPr lang="en-US" dirty="0"/>
          </a:p>
        </p:txBody>
      </p:sp>
      <p:sp>
        <p:nvSpPr>
          <p:cNvPr id="16" name="Text Placeholder 2">
            <a:extLst>
              <a:ext uri="{FF2B5EF4-FFF2-40B4-BE49-F238E27FC236}">
                <a16:creationId xmlns:a16="http://schemas.microsoft.com/office/drawing/2014/main" id="{9C36EBC5-E6C3-DAA8-6B64-E9BD3CDF93D9}"/>
              </a:ext>
            </a:extLst>
          </p:cNvPr>
          <p:cNvSpPr txBox="1">
            <a:spLocks/>
          </p:cNvSpPr>
          <p:nvPr/>
        </p:nvSpPr>
        <p:spPr>
          <a:xfrm>
            <a:off x="345687" y="1294410"/>
            <a:ext cx="11418849" cy="53378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Deliverables provides insights into the study's outcomes and their broader implications. This unveils the most important discoveries from analyzing Twitter data using </a:t>
            </a:r>
            <a:r>
              <a:rPr lang="en-US" sz="2400" dirty="0" err="1"/>
              <a:t>WordCloud</a:t>
            </a:r>
            <a:r>
              <a:rPr lang="en-US" sz="2400" dirty="0"/>
              <a:t> and then delves deep into interpreting these findings. </a:t>
            </a:r>
          </a:p>
          <a:p>
            <a:r>
              <a:rPr lang="en-US" sz="2400" dirty="0"/>
              <a:t>It discusses the use of Natural Language Processing (NLP), data visualization techniques, implications, limitations, and potential future directions, ultimately concluding with a summary of the main findings.</a:t>
            </a:r>
          </a:p>
          <a:p>
            <a:r>
              <a:rPr lang="en-US" sz="2400" dirty="0"/>
              <a:t>It is offering a comprehensive exploration of the results and their significance, providing valuable insights into the use of NLP and data visualization techniques in Twitter data analysis. </a:t>
            </a:r>
          </a:p>
          <a:p>
            <a:r>
              <a:rPr lang="en-US" sz="2400" dirty="0"/>
              <a:t>By analyzing the distribution of real-time tweets over time, we identified peak activity periods and trends in user engagement</a:t>
            </a:r>
          </a:p>
        </p:txBody>
      </p:sp>
    </p:spTree>
    <p:extLst>
      <p:ext uri="{BB962C8B-B14F-4D97-AF65-F5344CB8AC3E}">
        <p14:creationId xmlns:p14="http://schemas.microsoft.com/office/powerpoint/2010/main" val="63692980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{8F2E64B0-7C3C-41A4-8A63-F2864B148739}tf67328976_win32</Template>
  <TotalTime>134</TotalTime>
  <Words>2202</Words>
  <Application>Microsoft Office PowerPoint</Application>
  <PresentationFormat>Widescreen</PresentationFormat>
  <Paragraphs>84</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LatoWeb</vt:lpstr>
      <vt:lpstr>Tenorite</vt:lpstr>
      <vt:lpstr>Custom</vt:lpstr>
      <vt:lpstr>Final project BY DEVARAPALLI VENKATA SAI SANDEEP NALLANI NAGA SWETHA</vt:lpstr>
      <vt:lpstr>RUNNING WORDCLOUD ON TWITTER DATA</vt:lpstr>
      <vt:lpstr>Abstract</vt:lpstr>
      <vt:lpstr>Abstract</vt:lpstr>
      <vt:lpstr>Statement of project objectives</vt:lpstr>
      <vt:lpstr>Approach</vt:lpstr>
      <vt:lpstr>Approach</vt:lpstr>
      <vt:lpstr>Evaluation methodology</vt:lpstr>
      <vt:lpstr>Deliverables</vt:lpstr>
      <vt:lpstr>Deliverables</vt:lpstr>
      <vt:lpstr>Deliverables</vt:lpstr>
      <vt:lpstr>Key Findings</vt:lpstr>
      <vt:lpstr>Conclusion</vt:lpstr>
      <vt:lpstr>Limitations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BY DEVARAPALLI VENKATA SAI SANDEEP NALLANI NAGA SWETHA</dc:title>
  <dc:creator>VENKATA SAI SANDEEP DEVARAPALLI</dc:creator>
  <cp:lastModifiedBy>VENKATA SAI SANDEEP DEVARAPALLI</cp:lastModifiedBy>
  <cp:revision>7</cp:revision>
  <dcterms:created xsi:type="dcterms:W3CDTF">2024-03-29T01:11:28Z</dcterms:created>
  <dcterms:modified xsi:type="dcterms:W3CDTF">2024-04-25T21:34:25Z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