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7235" y="2053970"/>
            <a:ext cx="409752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56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5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4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5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4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409" y="360679"/>
            <a:ext cx="112191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2525" y="1785619"/>
            <a:ext cx="734695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9775" y="6498417"/>
            <a:ext cx="1731010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69842"/>
            <a:ext cx="1498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3" name="object 3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56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5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3" name="object 1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4047490" y="2054225"/>
            <a:ext cx="515493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15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Devaraj</a:t>
            </a:r>
            <a:r>
              <a:rPr spc="-70" dirty="0"/>
              <a:t> </a:t>
            </a:r>
            <a:r>
              <a:rPr dirty="0"/>
              <a:t>S</a:t>
            </a:r>
            <a:br>
              <a:rPr dirty="0"/>
            </a:br>
            <a:r>
              <a:rPr lang="en-US" dirty="0"/>
              <a:t>711721104029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484620" y="3734117"/>
            <a:ext cx="186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5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4804"/>
            <a:ext cx="10120630" cy="6513195"/>
            <a:chOff x="0" y="344804"/>
            <a:chExt cx="10120630" cy="6513195"/>
          </a:xfrm>
        </p:grpSpPr>
        <p:sp>
          <p:nvSpPr>
            <p:cNvPr id="3" name="object 3"/>
            <p:cNvSpPr/>
            <p:nvPr/>
          </p:nvSpPr>
          <p:spPr>
            <a:xfrm>
              <a:off x="9663430" y="56197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61069" y="344804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314325" y="0"/>
                  </a:lnTo>
                  <a:lnTo>
                    <a:pt x="314325" y="32385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6409" y="360679"/>
            <a:ext cx="2491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dirty="0"/>
              <a:t>SUL</a:t>
            </a:r>
            <a:r>
              <a:rPr spc="-5" dirty="0"/>
              <a:t>T</a:t>
            </a:r>
            <a:r>
              <a:rPr dirty="0"/>
              <a:t>S</a:t>
            </a:r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6" y="2164079"/>
              <a:ext cx="3781044" cy="20772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8011" y="1202436"/>
              <a:ext cx="5266944" cy="41605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277218" y="6469842"/>
            <a:ext cx="2228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56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5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9775" y="811212"/>
            <a:ext cx="388620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5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b="1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b="1" spc="-5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181350" y="2516505"/>
            <a:ext cx="46685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 panose="020F0502020204030204"/>
                <a:cs typeface="Calibri" panose="020F0502020204030204"/>
              </a:rPr>
              <a:t>Deep Learning Approach for </a:t>
            </a:r>
            <a:r>
              <a:rPr sz="3200" spc="-7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Classification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56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5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5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4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475" y="6511118"/>
            <a:ext cx="17056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3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20623"/>
            <a:ext cx="2352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</a:t>
            </a:r>
            <a:r>
              <a:rPr spc="-5" dirty="0"/>
              <a:t>E</a:t>
            </a:r>
            <a:r>
              <a:rPr dirty="0"/>
              <a:t>NDA</a:t>
            </a:r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804830" y="1480413"/>
            <a:ext cx="3568700" cy="3683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3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Introduction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Statement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Overview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End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Users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19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Proposition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Key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Features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Modelling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Approach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indent="-355600">
              <a:lnSpc>
                <a:spcPct val="100000"/>
              </a:lnSpc>
              <a:spcBef>
                <a:spcPts val="120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Conclusion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27365" y="7524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6640"/>
            <a:ext cx="391287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23365" algn="ctr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PROBLEM</a:t>
            </a:r>
            <a:endParaRPr sz="4250"/>
          </a:p>
          <a:p>
            <a:pPr marL="901700" algn="ctr">
              <a:lnSpc>
                <a:spcPct val="100000"/>
              </a:lnSpc>
            </a:pPr>
            <a:r>
              <a:rPr sz="4250" spc="-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1194" y="2131695"/>
            <a:ext cx="703580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247015" indent="-361950">
              <a:lnSpc>
                <a:spcPct val="100000"/>
              </a:lnSpc>
              <a:spcBef>
                <a:spcPts val="100"/>
              </a:spcBef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remains</a:t>
            </a:r>
            <a:r>
              <a:rPr sz="2100" dirty="0">
                <a:latin typeface="Calibri" panose="020F0502020204030204"/>
                <a:cs typeface="Calibri" panose="020F0502020204030204"/>
              </a:rPr>
              <a:t> 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significant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concern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globally,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with millions of </a:t>
            </a:r>
            <a:r>
              <a:rPr sz="2100" dirty="0">
                <a:latin typeface="Calibri" panose="020F0502020204030204"/>
                <a:cs typeface="Calibri" panose="020F0502020204030204"/>
              </a:rPr>
              <a:t>new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cases diagnosed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year.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015" marR="508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Despite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advancements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medical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technology,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accurate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timely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continues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 be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challenge.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015" marR="8890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Manual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interpretation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mammography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histopathology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subjective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prone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inter-observer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variability.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015" marR="52895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There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pressing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need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automated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systems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that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enhance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accuracy 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efficiency of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7211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212"/>
            <a:ext cx="509206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PROJECT</a:t>
            </a:r>
            <a:r>
              <a:rPr sz="4250" spc="-50" dirty="0"/>
              <a:t> </a:t>
            </a:r>
            <a:r>
              <a:rPr sz="4250" spc="-5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4055" y="1933575"/>
            <a:ext cx="6620509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59690" indent="-361950">
              <a:lnSpc>
                <a:spcPct val="100000"/>
              </a:lnSpc>
              <a:spcBef>
                <a:spcPts val="100"/>
              </a:spcBef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Our project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focuses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developing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deep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learning-based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for automated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 classification.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7683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By leveraging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neural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networks (CNNs),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we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aim</a:t>
            </a:r>
            <a:r>
              <a:rPr sz="2100" dirty="0">
                <a:latin typeface="Calibri" panose="020F0502020204030204"/>
                <a:cs typeface="Calibri" panose="020F0502020204030204"/>
              </a:rPr>
              <a:t> 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mammography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histopathology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images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classify tumors as benign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malignant.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11684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encompasses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collection,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preprocessing,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model development,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training,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validation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phases.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508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Our ultimate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goal is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create</a:t>
            </a:r>
            <a:r>
              <a:rPr sz="2100" dirty="0">
                <a:latin typeface="Calibri" panose="020F0502020204030204"/>
                <a:cs typeface="Calibri" panose="020F0502020204030204"/>
              </a:rPr>
              <a:t> 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tool that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assist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professionals in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making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accurate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timely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diagnoses,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leading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improved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outcomes..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57134" y="10083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78458"/>
            <a:ext cx="5045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15" dirty="0"/>
              <a:t> </a:t>
            </a:r>
            <a:r>
              <a:rPr sz="3200" spc="-5" dirty="0"/>
              <a:t>ARE</a:t>
            </a:r>
            <a:r>
              <a:rPr sz="3200" spc="-15" dirty="0"/>
              <a:t> </a:t>
            </a:r>
            <a:r>
              <a:rPr sz="3200" spc="-5" dirty="0"/>
              <a:t>THE</a:t>
            </a:r>
            <a:r>
              <a:rPr sz="3200" spc="-10" dirty="0"/>
              <a:t> </a:t>
            </a:r>
            <a:r>
              <a:rPr sz="3200" spc="-5" dirty="0"/>
              <a:t>END</a:t>
            </a:r>
            <a:r>
              <a:rPr sz="3200" spc="-15" dirty="0"/>
              <a:t> </a:t>
            </a:r>
            <a:r>
              <a:rPr sz="3200" spc="-5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3764" y="1722120"/>
            <a:ext cx="802132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443230" indent="-361950">
              <a:lnSpc>
                <a:spcPct val="100000"/>
              </a:lnSpc>
              <a:spcBef>
                <a:spcPts val="100"/>
              </a:spcBef>
              <a:buChar char="●"/>
              <a:tabLst>
                <a:tab pos="374015" algn="l"/>
                <a:tab pos="37465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primary </a:t>
            </a:r>
            <a:r>
              <a:rPr sz="2100" dirty="0">
                <a:latin typeface="Calibri" panose="020F0502020204030204"/>
                <a:cs typeface="Calibri" panose="020F0502020204030204"/>
              </a:rPr>
              <a:t>end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users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 our solution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professionals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involved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including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radiologists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pathologists.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7302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By providing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them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reliable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efficient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tool for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analysis,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aim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enhance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their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diagnostic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capabilities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streamline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decision-making process.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5080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Patients 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their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families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also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benefit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faster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diagnosis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treatment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initiation,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potentially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improving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survival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rates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quality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life.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74650" marR="272415" indent="-361950">
              <a:lnSpc>
                <a:spcPct val="100000"/>
              </a:lnSpc>
              <a:buChar char="●"/>
              <a:tabLst>
                <a:tab pos="374015" algn="l"/>
                <a:tab pos="374650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Additionally,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institutions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policymakers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may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benefit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100" dirty="0">
                <a:latin typeface="Calibri" panose="020F0502020204030204"/>
                <a:cs typeface="Calibri" panose="020F0502020204030204"/>
              </a:rPr>
              <a:t> the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system's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ability</a:t>
            </a:r>
            <a:r>
              <a:rPr sz="2100" dirty="0">
                <a:latin typeface="Calibri" panose="020F0502020204030204"/>
                <a:cs typeface="Calibri" panose="020F0502020204030204"/>
              </a:rPr>
              <a:t> to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optimize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resource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allocation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reduce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costs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associated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manual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image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interpretation.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13980" y="116268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49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530" y="347345"/>
            <a:ext cx="68459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35600" algn="l"/>
              </a:tabLst>
            </a:pPr>
            <a:r>
              <a:rPr sz="3600" dirty="0"/>
              <a:t>Y</a:t>
            </a:r>
            <a:r>
              <a:rPr sz="3600" spc="-5" dirty="0"/>
              <a:t>O</a:t>
            </a:r>
            <a:r>
              <a:rPr sz="3600" dirty="0"/>
              <a:t>UR </a:t>
            </a:r>
            <a:r>
              <a:rPr sz="3600" spc="-5" dirty="0"/>
              <a:t>SO</a:t>
            </a:r>
            <a:r>
              <a:rPr sz="3600" dirty="0"/>
              <a:t>LUT</a:t>
            </a:r>
            <a:r>
              <a:rPr sz="3600" spc="-5" dirty="0"/>
              <a:t>IO</a:t>
            </a:r>
            <a:r>
              <a:rPr sz="3600" dirty="0"/>
              <a:t>N AND </a:t>
            </a:r>
            <a:r>
              <a:rPr sz="3600" spc="-5" dirty="0"/>
              <a:t>I</a:t>
            </a:r>
            <a:r>
              <a:rPr sz="3600" dirty="0"/>
              <a:t>TS	VALUE  </a:t>
            </a:r>
            <a:r>
              <a:rPr sz="3600" spc="-5" dirty="0"/>
              <a:t>PROPOSITION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7080" y="1899284"/>
            <a:ext cx="828675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deep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learning-based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offers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several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key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benefits: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53975" indent="-325755" algn="just">
              <a:lnSpc>
                <a:spcPct val="100000"/>
              </a:lnSpc>
              <a:buChar char="●"/>
              <a:tabLst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Improved diagnostic accuracy: </a:t>
            </a:r>
            <a:r>
              <a:rPr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analyzing digital images with advanced algorithms,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detect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subtle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indicative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cancer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precision.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429895" indent="-325755" algn="just">
              <a:lnSpc>
                <a:spcPct val="100000"/>
              </a:lnSpc>
              <a:buChar char="●"/>
              <a:tabLst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Enhanced efficiency: Automation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image analysis reduces the </a:t>
            </a:r>
            <a:r>
              <a:rPr sz="1800" dirty="0">
                <a:latin typeface="Calibri" panose="020F0502020204030204"/>
                <a:cs typeface="Calibri" panose="020F0502020204030204"/>
              </a:rPr>
              <a:t>time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required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diagnosis, enabling prompt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initiation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treatment.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5080" indent="-325755" algn="just">
              <a:lnSpc>
                <a:spcPct val="100000"/>
              </a:lnSpc>
              <a:buChar char="●"/>
              <a:tabLst>
                <a:tab pos="33845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Cost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savings: </a:t>
            </a:r>
            <a:r>
              <a:rPr sz="1800" dirty="0">
                <a:latin typeface="Calibri" panose="020F0502020204030204"/>
                <a:cs typeface="Calibri" panose="020F0502020204030204"/>
              </a:rPr>
              <a:t>By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minimizing the need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manual review and interpretation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images,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 solution can help healthcare institutions optimize resource utilization and reduce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operating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costs.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8455" marR="233045" indent="-325755">
              <a:lnSpc>
                <a:spcPct val="100000"/>
              </a:lnSpc>
              <a:buChar char="●"/>
              <a:tabLst>
                <a:tab pos="337820" algn="l"/>
                <a:tab pos="33845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Empowering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professionals: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user-friendly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intuitive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make</a:t>
            </a:r>
            <a:r>
              <a:rPr sz="1800" dirty="0">
                <a:latin typeface="Calibri" panose="020F0502020204030204"/>
                <a:cs typeface="Calibri" panose="020F0502020204030204"/>
              </a:rPr>
              <a:t> it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easy</a:t>
            </a:r>
            <a:r>
              <a:rPr sz="1800" dirty="0">
                <a:latin typeface="Calibri" panose="020F0502020204030204"/>
                <a:cs typeface="Calibri" panose="020F0502020204030204"/>
              </a:rPr>
              <a:t> for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radiologists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pathologists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integrate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tool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their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existing workflow,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without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for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extensive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deep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techniques.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511118"/>
            <a:ext cx="17056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3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31225" y="10871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49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0778"/>
            <a:ext cx="74733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" dirty="0"/>
              <a:t>THE</a:t>
            </a:r>
            <a:r>
              <a:rPr sz="4250" spc="-15" dirty="0"/>
              <a:t> </a:t>
            </a:r>
            <a:r>
              <a:rPr sz="4250" spc="-5" dirty="0"/>
              <a:t>WOW</a:t>
            </a:r>
            <a:r>
              <a:rPr sz="4250" spc="-15" dirty="0"/>
              <a:t> </a:t>
            </a:r>
            <a:r>
              <a:rPr sz="4250" dirty="0"/>
              <a:t>IN</a:t>
            </a:r>
            <a:r>
              <a:rPr sz="4250" spc="-15" dirty="0"/>
              <a:t> </a:t>
            </a:r>
            <a:r>
              <a:rPr sz="4250" spc="-5" dirty="0"/>
              <a:t>YOUR</a:t>
            </a:r>
            <a:r>
              <a:rPr sz="4250" spc="-15" dirty="0"/>
              <a:t> </a:t>
            </a:r>
            <a:r>
              <a:rPr sz="4250" spc="-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422525" y="1785619"/>
            <a:ext cx="641985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5080" indent="-355600" algn="just">
              <a:lnSpc>
                <a:spcPct val="100000"/>
              </a:lnSpc>
              <a:spcBef>
                <a:spcPts val="105"/>
              </a:spcBef>
              <a:buChar char="●"/>
              <a:tabLst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What sets our solution apart is its ability to surpass human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certain aspects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breast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cancer diagnosis.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marR="408305" indent="-355600" algn="just">
              <a:lnSpc>
                <a:spcPct val="100000"/>
              </a:lnSpc>
              <a:buChar char="●"/>
              <a:tabLst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Through extensive training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large datasets, our deep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 model has achieved remarkable accuracy and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reliability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classifying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tumors.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marR="417830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system's adaptive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learning capabilities enable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continuously improve over time, ensuring ongoing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reliability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effectiveness.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68300" marR="127000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Moreover,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our solution is scalable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can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customized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to suit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specific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needs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preferences of different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healthcare settings,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small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clinics 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large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hospitals.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77218" y="6469842"/>
            <a:ext cx="1498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5450"/>
            <a:ext cx="9810750" cy="5162550"/>
            <a:chOff x="0" y="1695450"/>
            <a:chExt cx="9810750" cy="5162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314325" y="0"/>
                  </a:lnTo>
                  <a:lnTo>
                    <a:pt x="314325" y="32385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775" y="266382"/>
            <a:ext cx="33070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MODELLING</a:t>
            </a:r>
            <a:endParaRPr spc="-5" dirty="0"/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45279" y="1200911"/>
              <a:ext cx="3717035" cy="46954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277218" y="6469842"/>
            <a:ext cx="2228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spc="-5" dirty="0">
                <a:latin typeface="Trebuchet MS" panose="020B0603020202020204"/>
                <a:cs typeface="Trebuchet MS" panose="020B0603020202020204"/>
              </a:rPr>
              <a:t>3/21/2024</a:t>
            </a:r>
            <a:r>
              <a:rPr b="0" spc="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pc="-5" dirty="0"/>
              <a:t>Annual</a:t>
            </a:r>
            <a:r>
              <a:rPr spc="-15" dirty="0"/>
              <a:t> </a:t>
            </a:r>
            <a:r>
              <a:rPr spc="-5" dirty="0"/>
              <a:t>Review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3665</Words>
  <Application>WPS Presentation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Office Theme</vt:lpstr>
      <vt:lpstr>Devaraj S</vt:lpstr>
      <vt:lpstr>PowerPoint 演示文稿</vt:lpstr>
      <vt:lpstr>AGENDA</vt:lpstr>
      <vt:lpstr>STATEMENT</vt:lpstr>
      <vt:lpstr>PROJECT OVERVIEW</vt:lpstr>
      <vt:lpstr>WHO ARE THE END USERS?</vt:lpstr>
      <vt:lpstr>YOUR SOLUTION AND ITS	VALUE 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Devaraj S 711721104029</dc:title>
  <dc:creator/>
  <cp:lastModifiedBy>devar</cp:lastModifiedBy>
  <cp:revision>2</cp:revision>
  <dcterms:created xsi:type="dcterms:W3CDTF">2024-05-07T03:49:55Z</dcterms:created>
  <dcterms:modified xsi:type="dcterms:W3CDTF">2024-05-07T03:51:04Z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2024-05-07T05:30:00Z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2024-05-07T05:30:00Z</vt:filetime>
  </property>
  <property fmtid="{D5CDD505-2E9C-101B-9397-08002B2CF9AE}" pid="5" name="ICV">
    <vt:lpwstr>0C06696A5403448583EB054D6C37E138_13</vt:lpwstr>
  </property>
  <property fmtid="{D5CDD505-2E9C-101B-9397-08002B2CF9AE}" pid="6" name="KSOProductBuildVer">
    <vt:lpwstr>1033-12.2.0.13472</vt:lpwstr>
  </property>
</Properties>
</file>