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78" r:id="rId2"/>
    <p:sldId id="280" r:id="rId3"/>
    <p:sldId id="279" r:id="rId4"/>
    <p:sldId id="281" r:id="rId5"/>
    <p:sldId id="282" r:id="rId6"/>
    <p:sldId id="283" r:id="rId7"/>
    <p:sldId id="284" r:id="rId8"/>
    <p:sldId id="285" r:id="rId9"/>
    <p:sldId id="286" r:id="rId10"/>
    <p:sldId id="28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428AC-4635-4C5C-8EFF-72DBD5DBE461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8D9FEE-D4DF-4F44-8F82-D4A28B0AC8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76022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2D7E-9DB7-458F-9E8D-56D51FCE3CFE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92C7-5517-4ABD-965F-C992585004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2D7E-9DB7-458F-9E8D-56D51FCE3CFE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92C7-5517-4ABD-965F-C992585004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2D7E-9DB7-458F-9E8D-56D51FCE3CFE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92C7-5517-4ABD-965F-C992585004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2D7E-9DB7-458F-9E8D-56D51FCE3CFE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92C7-5517-4ABD-965F-C992585004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2D7E-9DB7-458F-9E8D-56D51FCE3CFE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92C7-5517-4ABD-965F-C992585004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2D7E-9DB7-458F-9E8D-56D51FCE3CFE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92C7-5517-4ABD-965F-C992585004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2D7E-9DB7-458F-9E8D-56D51FCE3CFE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92C7-5517-4ABD-965F-C992585004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2D7E-9DB7-458F-9E8D-56D51FCE3CFE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92C7-5517-4ABD-965F-C992585004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2D7E-9DB7-458F-9E8D-56D51FCE3CFE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92C7-5517-4ABD-965F-C992585004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2D7E-9DB7-458F-9E8D-56D51FCE3CFE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3A92C7-5517-4ABD-965F-C992585004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2D7E-9DB7-458F-9E8D-56D51FCE3CFE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92C7-5517-4ABD-965F-C992585004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97A2D7E-9DB7-458F-9E8D-56D51FCE3CFE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823A92C7-5517-4ABD-965F-C992585004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Coefficient of determination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itchFamily="2" charset="2"/>
                  <a:buChar char="v"/>
                </a:pPr>
                <a:r>
                  <a:rPr lang="en-US" sz="2400" dirty="0" smtClean="0"/>
                  <a:t>The square of correlation coefficient is called  coefficient of determination </a:t>
                </a:r>
              </a:p>
              <a:p>
                <a:pPr>
                  <a:buFont typeface="Wingdings" pitchFamily="2" charset="2"/>
                  <a:buChar char="v"/>
                </a:pPr>
                <a:r>
                  <a:rPr lang="en-US" sz="2400" dirty="0"/>
                  <a:t/>
                </a:r>
                <a:r>
                  <a:rPr lang="en-US" sz="2400" dirty="0" smtClean="0"/>
                  <a:t>coefficient of  determination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400" b="1" i="1" smtClean="0"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dirty="0" smtClean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1" i="1" dirty="0" smtClean="0"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sz="2400" b="1" i="1" dirty="0" smtClean="0"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pPr/>
                <a:r>
                  <a:rPr lang="en-US" sz="2400" dirty="0" smtClean="0"/>
                  <a:t>       0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≤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40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𝟏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sz="2400" b="1" dirty="0" smtClean="0">
                  <a:ea typeface="Cambria Math"/>
                </a:endParaRPr>
              </a:p>
              <a:p>
                <a:pPr/>
                <a:r>
                  <a:rPr lang="en-US" sz="2400" dirty="0" smtClean="0"/>
                  <a:t>  to determine  the  validity of  result  it is useful 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16" t="-1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06299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regression coefficient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itchFamily="2" charset="2"/>
                  <a:buChar char="v"/>
                </a:pPr>
                <a:r>
                  <a:rPr lang="en-US" sz="2000" dirty="0" smtClean="0"/>
                  <a:t>Correlation coefficient is  geometric  mean of two regression coefficients </a:t>
                </a:r>
              </a:p>
              <a:p>
                <a:pPr>
                  <a:buFont typeface="Wingdings" pitchFamily="2" charset="2"/>
                  <a:buChar char="v"/>
                </a:pPr>
                <a:r>
                  <a:rPr lang="en-US" sz="2000" dirty="0" smtClean="0"/>
                  <a:t>r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𝒚𝒙</m:t>
                        </m:r>
                      </m:sub>
                    </m:sSub>
                  </m:oMath>
                </a14:m>
                <a:r>
                  <a:rPr lang="en-US" sz="2000" dirty="0"/>
                  <a:t/>
                </a:r>
                <a:r>
                  <a:rPr lang="en-US" sz="2000" dirty="0"/>
                  <a:t>,</a:t>
                </a:r>
                <a:r>
                  <a:rPr lang="en-US" sz="2000" dirty="0"/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𝒚𝒙</m:t>
                        </m:r>
                      </m:sub>
                    </m:sSub>
                  </m:oMath>
                </a14:m>
                <a:r>
                  <a:rPr lang="en-US" sz="2000" dirty="0" smtClean="0"/>
                  <a:t> always have  the same sign </a:t>
                </a:r>
              </a:p>
              <a:p>
                <a:pPr>
                  <a:buFont typeface="Wingdings" pitchFamily="2" charset="2"/>
                  <a:buChar char="v"/>
                </a:pPr>
                <a:r>
                  <a:rPr lang="en-US" sz="2000" dirty="0"/>
                  <a:t/>
                </a:r>
                <a:r>
                  <a:rPr lang="en-US" sz="2000" dirty="0" smtClean="0"/>
                  <a:t>if one coefficient  is  more then one then other  is less then one </a:t>
                </a:r>
              </a:p>
              <a:p>
                <a:pPr>
                  <a:buFont typeface="Wingdings" pitchFamily="2" charset="2"/>
                  <a:buChar char="v"/>
                </a:pPr>
                <a:r>
                  <a:rPr lang="en-US" sz="2000" dirty="0" smtClean="0"/>
                  <a:t>Regression coefficients are  free from change of origin but  not free from change of scale </a:t>
                </a:r>
              </a:p>
              <a:p>
                <a:pPr>
                  <a:buFont typeface="Wingdings" pitchFamily="2" charset="2"/>
                  <a:buChar char="v"/>
                </a:pPr>
                <a:r>
                  <a:rPr lang="en-US" sz="2000" dirty="0" smtClean="0"/>
                  <a:t>If two variables  have  perfect linear correlation then regression coefficients are reciprocal of each other </a:t>
                </a:r>
              </a:p>
              <a:p>
                <a:pPr>
                  <a:buFont typeface="Wingdings" pitchFamily="2" charset="2"/>
                  <a:buChar char="q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48" t="-852" r="-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28173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REGRESSION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931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REGRASSION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 RELATIONSHIP BETWEEN  DEPENDENT AND INDEPENDENT VARIABLES  IS CALLED REGRESSION  EQUATION </a:t>
            </a:r>
          </a:p>
          <a:p>
            <a:r>
              <a:rPr lang="en-US" sz="2000" dirty="0" smtClean="0"/>
              <a:t>Concept of regression was given by sir Francis Galton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If a functional relationship between a dependent and independent variables  is   linear then it is known as  simple regression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If </a:t>
            </a:r>
            <a:r>
              <a:rPr lang="en-US" dirty="0"/>
              <a:t>a functional relationship between a dependent </a:t>
            </a:r>
            <a:r>
              <a:rPr lang="en-US" dirty="0" smtClean="0"/>
              <a:t>and  two or more  </a:t>
            </a:r>
            <a:r>
              <a:rPr lang="en-US" dirty="0"/>
              <a:t>independent variables  is  </a:t>
            </a:r>
            <a:r>
              <a:rPr lang="en-US" dirty="0" smtClean="0"/>
              <a:t>linear </a:t>
            </a:r>
            <a:r>
              <a:rPr lang="en-US" dirty="0"/>
              <a:t>then it is known as </a:t>
            </a:r>
            <a:r>
              <a:rPr lang="en-US" dirty="0" smtClean="0"/>
              <a:t> multiple  regression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In a  regression equation a dependent random variable is known as explained or response  and  independent random variable  is called  explanatory variable  or </a:t>
            </a:r>
            <a:r>
              <a:rPr lang="en-US" dirty="0" err="1" smtClean="0"/>
              <a:t>regressor</a:t>
            </a:r>
            <a:r>
              <a:rPr lang="en-US" dirty="0" smtClean="0"/>
              <a:t>   </a:t>
            </a: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9609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Lines of regression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1066800"/>
                <a:ext cx="7520940" cy="3579849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Two lines of regression </a:t>
                </a:r>
              </a:p>
              <a:p>
                <a:r>
                  <a:rPr lang="en-US" dirty="0" smtClean="0"/>
                  <a:t>i.   Regression line  of  Y on X  </a:t>
                </a:r>
              </a:p>
              <a:p>
                <a:pPr marL="0" indent="0"/>
                <a:r>
                  <a:rPr lang="en-US" dirty="0" smtClean="0"/>
                  <a:t>It  is  use to  predict or  estimate  the value  of   y for the given value of X  </a:t>
                </a:r>
              </a:p>
              <a:p>
                <a:pPr marL="0" indent="0"/>
                <a:r>
                  <a:rPr lang="en-US" dirty="0"/>
                  <a:t>Regression line  of  Y on </a:t>
                </a:r>
                <a:r>
                  <a:rPr lang="en-US" dirty="0" smtClean="0"/>
                  <a:t>X  is </a:t>
                </a:r>
              </a:p>
              <a:p>
                <a:pPr marL="0" indent="0"/>
                <a:r>
                  <a:rPr lang="en-US" dirty="0" smtClean="0"/>
                  <a:t>Y=  a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𝒚𝒙</m:t>
                        </m:r>
                      </m:sub>
                    </m:sSub>
                  </m:oMath>
                </a14:m>
                <a:r>
                  <a:rPr lang="en-US" dirty="0" smtClean="0"/>
                  <a:t> x</a:t>
                </a:r>
              </a:p>
              <a:p>
                <a:pPr marL="0" indent="0"/>
                <a:r>
                  <a:rPr lang="en-US" dirty="0" smtClean="0"/>
                  <a:t>ii.  </a:t>
                </a:r>
                <a:r>
                  <a:rPr lang="en-US" dirty="0"/>
                  <a:t>Regression line  of  X on Y It  is  use to  predict or  estimate  the value  of    </a:t>
                </a:r>
                <a:r>
                  <a:rPr lang="en-US" dirty="0" smtClean="0"/>
                  <a:t>x   for </a:t>
                </a:r>
                <a:r>
                  <a:rPr lang="en-US" dirty="0"/>
                  <a:t>the given value of  </a:t>
                </a:r>
                <a:r>
                  <a:rPr lang="en-US" dirty="0" smtClean="0"/>
                  <a:t>y </a:t>
                </a:r>
              </a:p>
              <a:p>
                <a:pPr marL="0" indent="0"/>
                <a:r>
                  <a:rPr lang="en-US" dirty="0" smtClean="0"/>
                  <a:t>Regression </a:t>
                </a:r>
                <a:r>
                  <a:rPr lang="en-US" dirty="0"/>
                  <a:t>line  of  </a:t>
                </a:r>
                <a:r>
                  <a:rPr lang="en-US" dirty="0" smtClean="0"/>
                  <a:t>X on Y </a:t>
                </a:r>
                <a:endParaRPr lang="en-US" dirty="0"/>
              </a:p>
              <a:p>
                <a:pPr marL="0" indent="0"/>
                <a:r>
                  <a:rPr lang="en-US" dirty="0" smtClean="0"/>
                  <a:t>x=  </a:t>
                </a:r>
                <a:r>
                  <a:rPr lang="en-US" dirty="0"/>
                  <a:t>a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𝒚𝒙</m:t>
                        </m:r>
                      </m:sub>
                    </m:sSub>
                  </m:oMath>
                </a14:m>
                <a:r>
                  <a:rPr lang="en-US" dirty="0"/>
                  <a:t> y</a:t>
                </a:r>
                <a:endParaRPr lang="en-US" dirty="0"/>
              </a:p>
              <a:p>
                <a:pPr marL="0" indent="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𝒚𝒙</m:t>
                        </m:r>
                      </m:sub>
                    </m:sSub>
                  </m:oMath>
                </a14:m>
                <a:r>
                  <a:rPr lang="en-US" sz="2000" dirty="0"/>
                  <a:t/>
                </a:r>
                <a:r>
                  <a:rPr lang="en-US" sz="2000" dirty="0" smtClean="0"/>
                  <a:t>,</a:t>
                </a:r>
                <a:r>
                  <a:rPr lang="en-US" sz="2000" dirty="0"/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𝒚𝒙</m:t>
                        </m:r>
                      </m:sub>
                    </m:sSub>
                  </m:oMath>
                </a14:m>
                <a:r>
                  <a:rPr lang="en-US" sz="2000" dirty="0"/>
                  <a:t/>
                </a:r>
                <a:r>
                  <a:rPr lang="en-US" sz="2000" dirty="0" smtClean="0"/>
                  <a:t> are called regression coefficients </a:t>
                </a:r>
              </a:p>
              <a:p>
                <a:pPr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066800"/>
                <a:ext cx="7520940" cy="3579849"/>
              </a:xfrm>
              <a:blipFill rotWithShape="1">
                <a:blip r:embed="rId2"/>
                <a:stretch>
                  <a:fillRect l="-405" t="-511" b="-9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416546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co efficient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𝒚𝒙</m:t>
                        </m:r>
                      </m:sub>
                    </m:sSub>
                  </m:oMath>
                </a14:m>
                <a:r>
                  <a:rPr lang="en-US" dirty="0"/>
                  <a:t/>
                </a:r>
                <a:r>
                  <a:rPr lang="en-US" dirty="0"/>
                  <a:t>,</a:t>
                </a:r>
                <a:r>
                  <a:rPr lang="en-US" dirty="0"/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𝒚𝒙</m:t>
                        </m:r>
                      </m:sub>
                    </m:sSub>
                  </m:oMath>
                </a14:m>
                <a:r>
                  <a:rPr lang="en-US" dirty="0"/>
                  <a:t/>
                </a:r>
                <a:r>
                  <a:rPr lang="en-US" dirty="0"/>
                  <a:t/>
                </a:r>
                <a:r>
                  <a:rPr lang="en-US" dirty="0" smtClean="0"/>
                  <a:t>are </a:t>
                </a:r>
                <a:r>
                  <a:rPr lang="en-US" dirty="0"/>
                  <a:t>regression coefficients </a:t>
                </a:r>
                <a:r>
                  <a:rPr lang="en-US" dirty="0" smtClean="0"/>
                  <a:t/>
                </a:r>
              </a:p>
              <a:p>
                <a:pPr marL="0" indent="0"/>
                <a:r>
                  <a:rPr lang="en-US" dirty="0" smtClean="0"/>
                  <a:t>Regression coefficient  is  a measure of change in  in dependent  variable  </a:t>
                </a:r>
              </a:p>
              <a:p>
                <a:pPr marL="0" indent="0"/>
                <a:r>
                  <a:rPr lang="en-US" sz="2400" dirty="0" smtClean="0"/>
                  <a:t>IMPORTANCE OF REGRESSION COEFFICIENT</a:t>
                </a:r>
              </a:p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 smtClean="0"/>
                  <a:t>Helpful  in establishing  a functional relationship between two  or more variables </a:t>
                </a:r>
              </a:p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/>
                  <a:t>It  is  use to  predict or  estimate  the value  of   y for the given value of X </a:t>
                </a:r>
                <a:endParaRPr lang="en-US" dirty="0" smtClean="0"/>
              </a:p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 smtClean="0"/>
                  <a:t>Regression </a:t>
                </a:r>
                <a:r>
                  <a:rPr lang="en-US" dirty="0"/>
                  <a:t>line  of  X on Y It  is  use to  predict or  estimate  the value  of    x   for the given value of  </a:t>
                </a:r>
                <a:r>
                  <a:rPr lang="en-US" dirty="0" smtClean="0"/>
                  <a:t>y</a:t>
                </a:r>
              </a:p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/>
                  <a:t/>
                </a:r>
                <a:r>
                  <a:rPr lang="en-US" dirty="0" smtClean="0"/>
                  <a:t>useful to measure change in dependent variable </a:t>
                </a:r>
              </a:p>
              <a:p>
                <a:pPr marL="0" indent="0"/>
                <a:endParaRPr lang="en-US" dirty="0"/>
              </a:p>
              <a:p>
                <a:pPr>
                  <a:buFont typeface="+mj-lt"/>
                  <a:buAutoNum type="arabicPeriod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16" t="-511" b="-9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01959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dirty="0" smtClean="0"/>
              <a:t>The degree and direction of  relationship between variables can be known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dirty="0"/>
              <a:t>If value of one variable is known the value of other variable can </a:t>
            </a:r>
            <a:r>
              <a:rPr lang="en-US" dirty="0" smtClean="0"/>
              <a:t>not be </a:t>
            </a:r>
            <a:r>
              <a:rPr lang="en-US" dirty="0"/>
              <a:t>estimated 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dirty="0" smtClean="0"/>
              <a:t>Correlation coefficient  lies between -1 and 1 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dirty="0"/>
              <a:t>Correlation </a:t>
            </a:r>
            <a:r>
              <a:rPr lang="en-US" dirty="0" smtClean="0"/>
              <a:t>coefficient is free from change of origin and scale 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dirty="0" smtClean="0"/>
              <a:t>With the help of </a:t>
            </a:r>
            <a:r>
              <a:rPr lang="en-US" dirty="0"/>
              <a:t>Correlation coefficient regression </a:t>
            </a:r>
            <a:r>
              <a:rPr lang="en-US" dirty="0" smtClean="0"/>
              <a:t>coefficient  can be obtained 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dirty="0" smtClean="0"/>
              <a:t>Independent and dependent  variables  have no </a:t>
            </a:r>
            <a:r>
              <a:rPr lang="en-US" dirty="0"/>
              <a:t>practical </a:t>
            </a:r>
            <a:r>
              <a:rPr lang="en-US" dirty="0" smtClean="0"/>
              <a:t>significance in correlation analysis </a:t>
            </a:r>
            <a:endParaRPr lang="en-US" dirty="0"/>
          </a:p>
          <a:p>
            <a:pPr marL="457200" indent="-457200">
              <a:buFont typeface="Wingdings" pitchFamily="2" charset="2"/>
              <a:buChar char="v"/>
            </a:pPr>
            <a:endParaRPr lang="en-US" dirty="0" smtClean="0"/>
          </a:p>
          <a:p>
            <a:pPr marL="457200" indent="-457200"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dirty="0" smtClean="0"/>
              <a:t>The nature of  relationship can be known 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dirty="0" smtClean="0"/>
              <a:t>If value of one variable is known the value of other variable can be estimated 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dirty="0" smtClean="0"/>
              <a:t>Only one regression coefficient can be greater then one 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dirty="0" smtClean="0"/>
              <a:t> regression coefficient </a:t>
            </a:r>
            <a:r>
              <a:rPr lang="en-US" dirty="0"/>
              <a:t>is free from change of origin </a:t>
            </a:r>
            <a:r>
              <a:rPr lang="en-US" dirty="0" smtClean="0"/>
              <a:t>but not free from  change of scale </a:t>
            </a:r>
            <a:endParaRPr lang="en-US" dirty="0"/>
          </a:p>
          <a:p>
            <a:pPr marL="457200" indent="-457200">
              <a:buFont typeface="Wingdings" pitchFamily="2" charset="2"/>
              <a:buChar char="v"/>
            </a:pPr>
            <a:r>
              <a:rPr lang="en-US" dirty="0"/>
              <a:t>With the help of regression coefficient </a:t>
            </a:r>
            <a:r>
              <a:rPr lang="en-US" dirty="0" smtClean="0"/>
              <a:t>Correlation coefficient can be  obtained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dirty="0"/>
              <a:t>Independent and dependent  variables  have </a:t>
            </a:r>
            <a:r>
              <a:rPr lang="en-US" dirty="0" smtClean="0"/>
              <a:t>practical significance </a:t>
            </a:r>
            <a:r>
              <a:rPr lang="en-US" dirty="0"/>
              <a:t>in </a:t>
            </a:r>
            <a:r>
              <a:rPr lang="en-US" dirty="0" smtClean="0"/>
              <a:t>regression analysis </a:t>
            </a:r>
            <a:endParaRPr lang="en-US" dirty="0"/>
          </a:p>
          <a:p>
            <a:pPr marL="457200" indent="-457200"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between  correlation and regression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0131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equations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2800" dirty="0" smtClean="0"/>
              <a:t>Equation of regression line can be obtained by  two methods </a:t>
            </a:r>
          </a:p>
          <a:p>
            <a:pPr>
              <a:buFont typeface="+mj-lt"/>
              <a:buAutoNum type="arabicPeriod"/>
            </a:pPr>
            <a:r>
              <a:rPr lang="en-US" sz="2800" dirty="0" smtClean="0"/>
              <a:t> scatter diagram method </a:t>
            </a:r>
          </a:p>
          <a:p>
            <a:pPr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method of least  square </a:t>
            </a:r>
          </a:p>
          <a:p>
            <a:pPr marL="0" indent="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42714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diagram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734300" cy="4114800"/>
          </a:xfrm>
        </p:spPr>
        <p:txBody>
          <a:bodyPr>
            <a:noAutofit/>
          </a:bodyPr>
          <a:lstStyle/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 this method independent variables values are shown along the x-axis and dependent variable Y’s values shown  along the y-axis 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Now pair (x , y) wise points are plotted on the graph paper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then a freehand curve is drawn from which most of points are at minimum distance .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Obtained diagram is called scatter diagram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Equation of line  obtained by taking  co-ordinates of any two  points on a given curve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Such a line is called a line of best fit and it is known as regression  line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xmlns="" val="152428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52400"/>
            <a:ext cx="7520940" cy="762000"/>
          </a:xfrm>
        </p:spPr>
        <p:txBody>
          <a:bodyPr/>
          <a:lstStyle/>
          <a:p>
            <a:r>
              <a:rPr lang="en-US" dirty="0"/>
              <a:t> method of least  square 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60" y="1100628"/>
                <a:ext cx="7520940" cy="5757372"/>
              </a:xfrm>
            </p:spPr>
            <p:txBody>
              <a:bodyPr>
                <a:normAutofit lnSpcReduction="10000"/>
              </a:bodyPr>
              <a:lstStyle/>
              <a:p>
                <a:pPr lvl="0"/>
                <a:r>
                  <a:rPr lang="en-US" dirty="0" smtClean="0"/>
                  <a:t>In this method of regression </a:t>
                </a:r>
                <a:r>
                  <a:rPr lang="en-US" dirty="0"/>
                  <a:t>Relation between two  variable expressed by  a line  of  regression .</a:t>
                </a:r>
              </a:p>
              <a:p>
                <a:pPr lvl="0"/>
                <a:r>
                  <a:rPr lang="en-US" dirty="0"/>
                  <a:t>In this </a:t>
                </a:r>
                <a:r>
                  <a:rPr lang="en-US" dirty="0" smtClean="0"/>
                  <a:t>method </a:t>
                </a:r>
                <a:r>
                  <a:rPr lang="en-US" dirty="0"/>
                  <a:t>of least </a:t>
                </a:r>
                <a:r>
                  <a:rPr lang="en-US" dirty="0" smtClean="0"/>
                  <a:t>square , square of   deviation  between dependent variables and its estimated values is minimized using two normal equations  </a:t>
                </a:r>
              </a:p>
              <a:p>
                <a:pPr lvl="0"/>
                <a:r>
                  <a:rPr lang="en-US" sz="2400" dirty="0" smtClean="0"/>
                  <a:t/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360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sz="3600" b="1" i="1" smtClean="0">
                            <a:latin typeface="Cambria Math"/>
                          </a:rPr>
                          <m:t>𝒚</m:t>
                        </m:r>
                        <m:r>
                          <a:rPr lang="en-US" sz="3600" b="1" i="1" smtClean="0">
                            <a:latin typeface="Cambria Math"/>
                          </a:rPr>
                          <m:t>=</m:t>
                        </m:r>
                        <m:r>
                          <a:rPr lang="en-US" sz="3600" b="1" i="1" smtClean="0">
                            <a:latin typeface="Cambria Math"/>
                          </a:rPr>
                          <m:t>𝒏𝒂</m:t>
                        </m:r>
                        <m:r>
                          <a:rPr lang="en-US" sz="3600" b="1" i="1" smtClean="0">
                            <a:latin typeface="Cambria Math"/>
                          </a:rPr>
                          <m:t>+</m:t>
                        </m:r>
                      </m:e>
                    </m:nary>
                  </m:oMath>
                </a14:m>
                <a:r>
                  <a:rPr lang="en-US" sz="3600" dirty="0" smtClean="0"/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en-US" sz="3600" i="1">
                            <a:latin typeface="Cambria Math"/>
                          </a:rPr>
                          <m:t>𝒚𝒙</m:t>
                        </m:r>
                      </m:sub>
                    </m:sSub>
                  </m:oMath>
                </a14:m>
                <a:r>
                  <a:rPr lang="en-US" sz="3600" dirty="0"/>
                  <a:t/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3600" i="1" dirty="0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sz="3600" b="1" i="1" dirty="0" smtClean="0">
                            <a:latin typeface="Cambria Math"/>
                          </a:rPr>
                          <m:t>𝒙</m:t>
                        </m:r>
                        <m:r>
                          <a:rPr lang="en-US" sz="3600" b="1" i="1" dirty="0" smtClean="0">
                            <a:latin typeface="Cambria Math"/>
                          </a:rPr>
                          <m:t>      </m:t>
                        </m:r>
                      </m:e>
                    </m:nary>
                  </m:oMath>
                </a14:m>
                <a:endParaRPr lang="en-US" sz="36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/>
                        </a:rPr>
                        <m:t>𝒂𝒏𝒅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3200" i="1" dirty="0">
                              <a:latin typeface="+mj-lt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3200" b="1" i="1" dirty="0">
                              <a:latin typeface="+mj-lt"/>
                            </a:rPr>
                            <m:t>𝒙𝒚</m:t>
                          </m:r>
                          <m:r>
                            <a:rPr lang="en-US" sz="3200" b="1" i="1" dirty="0">
                              <a:latin typeface="+mj-lt"/>
                            </a:rPr>
                            <m:t>=</m:t>
                          </m:r>
                          <m:r>
                            <a:rPr lang="en-US" sz="3200" b="1" i="1" dirty="0">
                              <a:latin typeface="+mj-lt"/>
                            </a:rPr>
                            <m:t>𝒂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200" i="1" dirty="0">
                                  <a:latin typeface="+mj-lt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3200" b="1" i="1" dirty="0">
                                  <a:latin typeface="+mj-lt"/>
                                </a:rPr>
                                <m:t>𝒙</m:t>
                              </m:r>
                              <m:r>
                                <a:rPr lang="en-US" sz="3200" b="1" i="1" dirty="0">
                                  <a:latin typeface="+mj-lt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+mj-lt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latin typeface="+mj-lt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+mj-lt"/>
                                    </a:rPr>
                                    <m:t>𝒚𝒙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3200" i="1">
                                      <a:latin typeface="+mj-lt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3200" i="1">
                                          <a:latin typeface="+mj-lt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1" i="1">
                                          <a:latin typeface="+mj-lt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3200" b="1" i="1">
                                          <a:latin typeface="+mj-lt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m:rPr>
                                  <m:nor/>
                                </m:rPr>
                                <a:rPr lang="en-US" sz="3200" dirty="0">
                                  <a:latin typeface="+mj-lt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3200" i="1" dirty="0">
                                  <a:latin typeface="+mj-lt"/>
                                </a:rPr>
                                <m:t>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3200" dirty="0" smtClean="0">
                  <a:latin typeface="+mj-lt"/>
                </a:endParaRPr>
              </a:p>
              <a:p>
                <a:pPr/>
                <a:r>
                  <a:rPr lang="en-US" sz="2400" dirty="0" smtClean="0"/>
                  <a:t>Values  of   a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𝒚𝒙</m:t>
                        </m:r>
                      </m:sub>
                    </m:sSub>
                  </m:oMath>
                </a14:m>
                <a:r>
                  <a:rPr lang="en-US" sz="2400" dirty="0" smtClean="0"/>
                  <a:t> can be obtained  then </a:t>
                </a:r>
                <a:r>
                  <a:rPr lang="en-US" sz="2400" dirty="0" err="1" smtClean="0"/>
                  <a:t>regressin</a:t>
                </a:r>
                <a:r>
                  <a:rPr lang="en-US" sz="2400" dirty="0" smtClean="0"/>
                  <a:t> line of y on x  can be  obtained using </a:t>
                </a:r>
              </a:p>
              <a:p>
                <a:pPr/>
                <a:r>
                  <a:rPr lang="en-US" sz="2400" dirty="0"/>
                  <a:t/>
                </a:r>
                <a:r>
                  <a:rPr lang="en-US" sz="2400" dirty="0" smtClean="0"/>
                  <a:t>        y-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sz="2400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𝒚𝒙</m:t>
                        </m:r>
                      </m:sub>
                    </m:sSub>
                  </m:oMath>
                </a14:m>
                <a:r>
                  <a:rPr lang="en-US" sz="2400" dirty="0" smtClean="0"/>
                  <a:t>(x-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1" i="1" dirty="0" smtClean="0">
                            <a:latin typeface="Cambria Math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2400" dirty="0" smtClean="0"/>
                  <a:t> )</a:t>
                </a:r>
              </a:p>
              <a:p>
                <a:pPr/>
                <a:r>
                  <a:rPr lang="en-US" sz="2400" dirty="0" smtClean="0"/>
                  <a:t>Regression coefficient of regression line of y on x 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𝒚𝒙</m:t>
                        </m:r>
                      </m:sub>
                    </m:sSub>
                  </m:oMath>
                </a14:m>
                <a:r>
                  <a:rPr lang="en-US" sz="2400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𝒄𝒐𝒗</m:t>
                        </m:r>
                        <m:r>
                          <a:rPr lang="en-US" sz="2400" i="1">
                            <a:latin typeface="Cambria Math"/>
                          </a:rPr>
                          <m:t> (</m:t>
                        </m:r>
                        <m:r>
                          <a:rPr lang="en-US" sz="2400" i="1">
                            <a:latin typeface="Cambria Math"/>
                          </a:rPr>
                          <m:t>𝒙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𝒚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sz="2400" i="1" dirty="0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400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sz="2400" i="1" dirty="0">
                                    <a:latin typeface="Cambria Math"/>
                                  </a:rPr>
                                  <m:t>𝒙</m:t>
                                </m:r>
                              </m:sub>
                            </m:sSub>
                          </m:e>
                          <m:sup>
                            <m:r>
                              <a:rPr lang="en-US" sz="2400" i="1" dirty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 smtClean="0"/>
                  <a:t/>
                </a:r>
              </a:p>
              <a:p>
                <a:pPr/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60" y="1100628"/>
                <a:ext cx="7520940" cy="5757372"/>
              </a:xfrm>
              <a:blipFill rotWithShape="1">
                <a:blip r:embed="rId2"/>
                <a:stretch>
                  <a:fillRect l="-1216" t="-742" b="-6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24094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417</TotalTime>
  <Words>358</Words>
  <Application>Microsoft Office PowerPoint</Application>
  <PresentationFormat>On-screen Show (4:3)</PresentationFormat>
  <Paragraphs>39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Angles</vt:lpstr>
      <vt:lpstr>Coefficient of determination </vt:lpstr>
      <vt:lpstr>REGRESSION </vt:lpstr>
      <vt:lpstr>REGRASSION </vt:lpstr>
      <vt:lpstr>Lines of regression </vt:lpstr>
      <vt:lpstr>Regression co efficient </vt:lpstr>
      <vt:lpstr>Difference between  correlation and regression </vt:lpstr>
      <vt:lpstr>Regression equations </vt:lpstr>
      <vt:lpstr>scatter diagram method</vt:lpstr>
      <vt:lpstr> method of least  square  </vt:lpstr>
      <vt:lpstr>Properties of regression coefficient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Correlation and regression</dc:title>
  <dc:creator>Win 8.1</dc:creator>
  <cp:lastModifiedBy>KP</cp:lastModifiedBy>
  <cp:revision>37</cp:revision>
  <dcterms:created xsi:type="dcterms:W3CDTF">2016-09-18T02:33:20Z</dcterms:created>
  <dcterms:modified xsi:type="dcterms:W3CDTF">2020-02-06T01:55:17Z</dcterms:modified>
</cp:coreProperties>
</file>