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319" r:id="rId8"/>
    <p:sldId id="267" r:id="rId9"/>
    <p:sldId id="320" r:id="rId10"/>
    <p:sldId id="311" r:id="rId11"/>
    <p:sldId id="264" r:id="rId12"/>
    <p:sldId id="261" r:id="rId13"/>
    <p:sldId id="265" r:id="rId14"/>
    <p:sldId id="266" r:id="rId15"/>
    <p:sldId id="268" r:id="rId16"/>
    <p:sldId id="321" r:id="rId17"/>
    <p:sldId id="270" r:id="rId18"/>
    <p:sldId id="272" r:id="rId19"/>
    <p:sldId id="322" r:id="rId20"/>
    <p:sldId id="273" r:id="rId21"/>
    <p:sldId id="274" r:id="rId22"/>
    <p:sldId id="315" r:id="rId23"/>
    <p:sldId id="276" r:id="rId24"/>
    <p:sldId id="277" r:id="rId25"/>
    <p:sldId id="278" r:id="rId26"/>
    <p:sldId id="316" r:id="rId27"/>
    <p:sldId id="279" r:id="rId28"/>
    <p:sldId id="323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94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25" r:id="rId46"/>
    <p:sldId id="306" r:id="rId47"/>
    <p:sldId id="307" r:id="rId48"/>
    <p:sldId id="308" r:id="rId49"/>
    <p:sldId id="309" r:id="rId50"/>
    <p:sldId id="310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60" autoAdjust="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7-14T08:18:37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13072 17115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7-14T08:18:1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15056,'0'0,"0"0,0 25,0 0,0-25,0 25,0-25,0 49,0 1,0 0,0-1,0 1,0 24,0 1,0-26,0 26,0-50,0 24,0 1,0 24,0-24,0-1,0 26,0 24,0 0,-25 0,25-49,0-25,0 25,0-50,0 24,0-24,0 25,0 25,0-25,0 24,0 1,0 24,-25-49,25 0,0-25,0 25,0-25,0 24,0 1,0-25</inkml:trace>
  <inkml:trace contextRef="#ctx0" brushRef="#br0" timeOffset="8100.0191">10220 15106,'25'0,"-25"0,24 0,-24 0,0 0,25 0,0 0,0 0,0 0,24 0,-24 0,0 0,25 0,24 0,-49 0,0 0,24 25,-24-25,0 0,0 0,-1 0,1 0,0 0,0 0,0 0,-1 25,26-25,-25 24,0-24,-25 25,49-25,-24 0,0 0,0 0,-1 0,1 0,25 0,-50 0,49 0,-24 0,-25 0,50 0,-25 0,0 0,-1 0,26 0,-25 0,24 0,-24 0,25 0,-1 0,1 0,24 0,-24 0,24 0,-24 0,0 0,-1 0,26 0,-26 0,-24 0,25 0,24 0,0 0,51 0,-26 0,0 0,-49 0,24 0,-24 0,24 0,-24 0,-1 0,26 0,-26 0,1 0,24 0,25 0,-49 0,0 0,24 0,-24 0,-25 0,49 0,-49 0,0 0,24 0,-24 0,25 0,-26 0,51 0,-1 0,-24 0,-1 0,1 0,0 0,24 0,-24 0,-1-25,-24 25,25 0,-25 0,-1 0,26 0,-25 0,-25 0,25 0,-1 0,-24 0,25 0,-25 0,25 0,0 0,-25 0,25 0,24 25,1 0,-25-25,24 0,-24 25,0-25,24 25,-49-25,50 0,0 0,-26 0,26 0,24 0,1 0,-1 0,-24 0,-1 0,-24 0,0 0,0 0,0 0,0 0,-1 0,1 0,0 0,0 0,0 0,-1 0,1 0,0 0,0 0,0 0,-25 0,24 0,1 0,0 0,-25 0,25 0,0 0,-25 0,24 0,-24 0,25 0,-25 0,0 0,0 24,0 1,0 0,0-25,0 50,0-1,0-24,0 0,0 25,0-1,0-49,0 50,0-25,0-1,0 1,0 0,0 0,0 0,0-25,0 49,0-49,0 25,0 0,0 0,0 24,0-24,0 0,0 24,0-49,0 25,0 0,0 0,0-25,0 25,0-25,0 24,0 1,0-25,0 25,0-25,0 25,0-25,0 25,0-1,0-24,0 25,0 25,0-50,0 25,0 0,0-25,0 24,0 1,0 0,0 0,0-25,0 25,0-25,0 24,0 1,0 0,0-25,0 50,0-50,0 49,0-24,0-25,0 25,0 0,0-25,0 24,0-24,0 25,0-25,0 25,25 0,-25-25,0 25,0-25,0 24,0-24,0 0,-25 0,-24 0,-1 25,0-25,-24 0,0 25,-1-25,-24 0,-25 0,25 0,49 0,-24 0,-1 25,26-25,-1 0,25 0,-24 25,24-25,-25 0,1 0,24 0,-25 0,25 0,-24 0,24 0,-25 0,26 0,-26 0,50 0,-25 0,0 0,1 0,-1 0,0 0,0 0,-25 24,1-24,-1 0,1 0,-51 25,26-25,0 0,-1 0,1 0,-25 0,24 0,26 25,-1-25,-24 0,24 0,25 0,-25 0,1 0,-50 0,49 0,0 0,1 0,-1 0,-24 0,-1-25,75 25,-49 0,24 0,-25 0,26 0,-1 0,-25 0,1 0,24-25,-25 1,1 24,-26 0,25 0,26 0,-26 0,0-25,1 0,-1 25,1 0,24 0,0-25,-25 25,26 0,-1 0,-25 0,1 0,-26 0,1 0,-1 0,1 0,0 0,24 0,-24 0,-1 0,25-25,1 25,24 0,-49 0,74 0,-25 0,-50 0,51 0,-26 0,0 0,1 0,49 0,-25 0,0 0,0 0,25 0,-24 0,24 0,-25 0,-25 0,50 0,-25 0,1 0,24 0,-25 0,0 0,0 0,25 0,-25 0,25 0,-49 0,49 0,-25 0,25 0,-25 0,25 0,-25 0,1 0,24-24,0 24,-25 0,25 0,0 0,-25 0,0 0,25 0,-25 0,25-25,0 25,-25 0,25 0,-24 0,-1 0,25 0,-25 0,25 0,-25-25,0 25,25-25,0 25,-24 0</inkml:trace>
  <inkml:trace contextRef="#ctx0" brushRef="#br0" timeOffset="20785.0453">13023 15230,'0'0,"0"0,0 25,0 0,0-25,0 24,0-24,0 25,0 0,0 0,0 49,0-49,0 0,0 0,0 49,0-49,0 0,0 24,0-24,0 0,0 0,0 0,0-1,0 26,0-50,0 50,0-50,0 24,0 26,0-50,0 25,0 0,0-1,0 1,0-25,0 25,0 0,0-25,0 25,0 24,0-24,0 0,0-25,0 25,0-1,0 1,0 25,0-25,0 0,0-1,0 26,0-25,0 0,0-25,0 24,0-24,0 25,0 0,0 25,0-26,0 1,0 0,0-25,0 50,0-50,0 24,0-24,0 25,0 0,0-25,0 25,0-25,0 25,0-25,0 24,0 1,0-25,0 25,0-25,25 0,-25 25,0-25,24 25,-24-1,0-24,0 25,0-25</inkml:trace>
  <inkml:trace contextRef="#ctx0" brushRef="#br0" timeOffset="35855.0856">12775 13915,'0'0,"0"0,-25 0,0 0,25 0,-25 0,25 0,-24 0,-1 0,25 0,-25 0,25 0,-25 0,25 0,0 25,0-25,-25 25,1 0,24-25,-25 0,25 25,0-25,-25 0,25 24,0-24,0 25,0 0,0-25,0 25,0-25,0 25,0-1,0-24,0 25,25-25,-25 0,0 25,25-25,-1 25,-24 0,25-25,-25 0,50 24,-50-24,25 0,-25 25,24-25,1 25,-25-25,25 0,-25 25,0-25,25 25,-25 0,0-25,0 0,0 24,25-24,-25 0,24 25,-24-25,0 25,0 0,0-25,0 25,0-25,0 24,-24 1,24-25,0 25,-25-25,25 0,0 25,-25-25,25 25,-25-25,0 0,25 24,-24-24,24 0,-25 0,0 0,25 0,-25 0,25 0,0 0,-25 0,25 0,-24-24,24 24,-25-25,25 25,0 0,-25-25,25 25,0-25,0 0,0 25,-25-24,25 24,0-50,0 50,0-25,0 25,0-25,0 1,0 24,0-25,0 25,0-25,0 25,0 0,0-25,0 25,0-25,25 25,-25 0,0 0,0-25,25 25,-25-24,0-1,0 25,25 0,-25 0,0-25,0 25,24-25,-24 25,25 0,-25-25,0 25,25 0,0 0,-25 0,0-24,25 24,-25 0,0-25,24 25,-24 0,25 0,-25 0,25 0,-25-25,0 25,25-25,-25 25,0 0,25 0,-1 0,-24-25,25 25,-25 0,25 0,-25-24,25 24,-25 0,25 0,-25 0,0-25,24 0,1 25,-25-25,0 25,0-25,0 1,0 24,0 0,0 0,-25 0,25 0,-24 0,24 0,-25 0,0 0,25 0,-25 0,25 0,-25 0,25 0,-24 0,-1 0,25 0,-25 0,25 24,0-24,-25 0,0 0</inkml:trace>
  <inkml:trace contextRef="#ctx0" brushRef="#br0" timeOffset="38799.0922">10815 15925,'0'0,"0"0,-25 0,25 24,0-24,-24 25,24-25,0 25,0-25,0 25,0 0,0-25,0 24,0 1,0 0,0-25,0 25,0-25,0 25,0-1,0-24,0 25,0-25,0 25,0-25,0 0,24 0,-24 25,25-25,-25 0,25 0,-25 0,25 0,0 0,-25 0,24 0,-24-25,25 25,0 0,-25 0,25 0,-25-25,0 25,25 0,-25 0,24 0,-24 0,25 0,-25 0,25 0,-25 0,0 0,0 0,0 25,0-25,0 25,0 0,0-25,0 24,0-24,0 25,0 0,0 0,0-25,0 25,0 0,0-25,0 24,0-24,0 0,0 25,0-25,0 25,0 0,0 0,-25-25,25 24,-25 1,25-25,0 25</inkml:trace>
  <inkml:trace contextRef="#ctx0" brushRef="#br0" timeOffset="41554.096">11411 16197,'0'0,"0"0,-25 0,25 25,0-25,0 25,0 0,0-25,0 25,0-1,0 1,0 0,0 0,0 0,0-25,0 25,0-25,0 24,0 1,0-25,0 25,0-25,0 0,0 25,0-25,0 25,25-25,-1 0,-24 0,25 0,-25 0,0-25,25 25,0 0,-25 0,25 0,-25 0,0 0,24 0,-24-25,0 25,0 0,25 0,0-25,-25 0,25 25,-25-24,25 24,-25 0,0-25,0 25,0-25,0 0,0 25,0-25,0 25,0 0,0-25,0 25,-25-24,25 24,0-25,-25 25,0 0,25 0,0 0,0-25,-25 25,25 0,0 0,-24 0,24-25,0 0,0 25,0 0,-25 0,0 0,25 0,-25 0,25 0,-25 0,1 0,24 0,-25 0,25 0,-25 0,25 0</inkml:trace>
  <inkml:trace contextRef="#ctx0" brushRef="#br0" timeOffset="46090.1078">12105 15850,'0'0,"-25"0,25 0,-25 0,1 0,24 0,-25 0,25 0,-25 0,25 0,-25 0,25 25,-25-25,25 25,0-25,-24 0,24 25,0-25,0 0,0 24,-25 1,0-25,25 25,0-25,0 25,0 0,0-25,0 24,0-24,0 25,0-25,0 25,0 0,0-25,0 25,25-25,-25 24,0 1,25-25,-25 0,0 25,24-25,1 0,-25 0,25 0,-25 0,25 0,0 0,-1 0,-24 0,25 0,-25 0,25 0,0 0,-25 0,25 0,-25 0,0 0,0-25,0 0,0 25,0-24,0 24,0-25,0 0,0 25,0-25,0 25,0-25,0 25,0-24,0-1,0 25,0-25,0 25,0 0,0-25,0 0,0 25,0-24,0 24,0-25,0 25,0-25,0 0,0 25,0-25,0 25,0 0,0 0,0 0,0 25,0 0,0 0,-25 0,25 24,0-24,0-25,0 50,0-1,0-24,0 25,0-26,0 1,0 0,0 25,0-50,0 24,0-24,0 25,0 0,0-25,0 50,0-50,0 25,-25-25,25 49,0-49,0 25,0-25,0 25,0-25,0 25,0-1,0-24,0 25,0-25,0 25,0-25,0 25,0 0,0-25,0 24,0-24</inkml:trace>
  <inkml:trace contextRef="#ctx0" brushRef="#br0" timeOffset="49672.114">12676 15900,'-25'0,"0"0,25 0,-25 0,25 0,-25 0,1 0,24 0,-25 0,0 0,25 0,-25 0,0 25,25-25,-25 0,25 24,0-24,-24 0,-1 25,25-25,0 25,-25 0,25-25,-25 0,0 25,25-1,0 1,0-25,-24 0,24 25,0 0,0 0,-25-25,25 24,0-24,0 25,0 0,0-25,0 25,0-25,0 25,0-25,0 24,0 1,0-25,0 25,0-25,0 25,0 0,0-25,0 25,0-25,0 24,0-24,0 0,0 25,25-25,-25 25,0-25,24 0,1 25,-25-25,25 25,-25-25,25 0,0 0,-25 24,24-24,-24 0,25 0,-25 0,25 0,0 0,0 0,-25 0,0 0,25 0,-1 0,-24-24,0 24,0 0,25 0,-25-25,0 25,0-25,0 0,0 25,0-25,0 25,0-24,0 24,0-25,0 0,-25 25,1-25,24 25,0 0,-25 0,25-25,0 25,0-25,-25 25,25 0,0 0,0-24,-25 24,0 0,25-25,-25 25,25 0,0-25,-24 0,-1 25,25 0,-25 0,25 0,0-25,-25 25,25 0</inkml:trace>
  <inkml:trace contextRef="#ctx0" brushRef="#br0" timeOffset="56779.1402">13444 15900,'25'0,"-25"0,0 0,0 0,0 25,0-25,0 24,0 1,25-25,-25 25,0 0,0 0,0-25,0 24,0-24,0 25,0 0,0 0,0 0,0-1,0 1,0 0,25 0,-25-25,0 25,0-25,0 24,0 1,0-25,0 25,0 0,0 0,0-25,0 25,0-25,0 24,0-24,0 25,0 0,0-25,0 25,0-25,0 25,0-1,0-24,0 25,0-25,0 0,0 0,0 0,0-25,0 1,0-1,0 25,0-25,0 0,0 25,0-25,0-24,0 49,0-25,0 25,0-25,0 0,0 25,0-25,0 25,0-24,0-1,0 25,0-25,0 25,0-25,0 25,0-49,0 49,0-25,0 25,0-25,0 0,0 25,0-25,0 25,0-24,0-1,0 25,0-25,0 25,0-25,0 25,0-25,0 1,0 24,0-25,0 25,0 0,0-25,25 0,-25 25,0-25,0 25,0 0,25 0,-25-24,0 24,24 0,1 0,-25 0,25 0,-25 0,25 0,-25 0,0 0,25 0,-1 0,-24 24,0-24,25 25,-25-25,25 25,-25-25,0 25,25-25,-25 25,0-1,0-24,0 0,25 25,-25-25,0 25,0-25,0 25,0 0,0-25,0 24,0-24,0 25,0 0,0-25,0 25,0-25,0 25,0-25,-25 24,0 1,0-25,25 0,-25 25,1-25,24 0,0 0,-25 0,25 25,0-25,-25 0,25 25,-25-25,25 0,0 0,0 0,50 0,-25 0,-25 0,24 0,-24 0,25 0,-25 0,25 0,0 0,-25 0,25 0,-25 0,24 0,1 0,-25 0,25 0,-25 0,25 0,-25 0,25 0,-1 0,-24 24,0-24,0 0,25 0,-25 25,0 0,0-25,0 0,0 25,0-25,0 25,0-25,0 25,0-1,0-24,0 25,0-25,0 25,0 0,0-25,0 25,0-25,0 24,0-24,0 0,0 25,0-25,0 25,0-25,0 0,-25 25,25-25,0 25,-24-25,24 24,-25-24,25 25,-25-25,0 0,0 25,25-25,-24 0,24 0,-25 0,0 25,25-25,-25 0,25 0,-25 0,1 0,24 0,-25 0,25 0,0 0,-25 0,25 0,-25 0,0 0,25 0,-24 0,24-25,-25 25,25 0,0-25,-25 25,0-25,25 25,0-24,-25 24,25 0,0-25,-25 25,1 0,24-25</inkml:trace>
  <inkml:trace contextRef="#ctx0" brushRef="#br0" timeOffset="60120.1486">14089 15949,'0'0,"25"25,-25 0,0 25,0-50,0 24,0 1,0 0,25 0,-25-25,0 49,0-24,25 0,-25-25,25 25,-25-25,0 25,0-25,0 0,24 0,-24 49,0-49,25 0,-25 25,25-25,-25 25,0-25,0 25,25-25,-25 0,25 0,-25 25,24-25,-24 0,25 0,-25 0,25 0,-25 0,25 0,0 0,-25 0,0 0,0 0,0-25,0 0,0 25,0-25,0 25,0-25,0 25,0-49,0 49,0-25,0 0,0 0,0 25,0-25,0 1,0-1,0 25,0-25,-25 0,25 0,0 25,0-24,0 24,0-25,0 0</inkml:trace>
  <inkml:trace contextRef="#ctx0" brushRef="#br0" timeOffset="62207.155">14982 15999,'-24'0,"24"0,-25 0,0 0,25 0,-25 0,25 0,-25 0,1 0,24 25,-25-25,25 0,-25 25,25-25,0 24,-25-24,25 25,-25-25,25 0,0 25,0-25,0 25,0 0,0-1,0-24,0 25,0 0,25 0,-25-25,0 25,25-25,-25 24,0-24,25 0,0 25,-25-25,24 0,-24 25,25-25,-25 0,25 25,0-25,-25 0,0 25,25-25,-25 0,24 25,1-25,-25 24,0 1,0-25,0 25,0-25,0 25,0 0,0-25,0 24,-25-24,25 0,-24 25,24-25,0 0,-25 25,0-25,25 0,-25 25,25-25,-25 0,25 0,-24 0,-1 0,25 0,-25 0,25 0,-25 0,0 0,25 0,-24 0,24 0,0-25,-25 25,25 0,-25 0</inkml:trace>
  <inkml:trace contextRef="#ctx0" brushRef="#br0" timeOffset="65472.1596">15106 15875,'0'0,"0"0,25 0,-25 0,25 0,0 25,0 0,-1-25,1 49,0-49,0 25,0 0,-1-25,-24 25,25-25,0 0,0 24,-25 1,25-25,-1 25,-24-25,25 0,-25 25,25-25,-25 25,0-25,25 0,0 0,-25 0,0 0,0-25,24 25,-24-25,0 25,0-25,0 25,0-25,0 1,0-1,0 25,25 0,-25-25,0 0,0 25,0-25,0 25,25 0,-25-24,0-1,0 25,0-25,0 25,0-25,0 25,0 0,0 0,0 0,0 0,0 50,0-50,0 25,-25-25,25 24,0-24,0 25,-25 0,25 0,0-25,-24 25,24-1,0-24,-25 25,25-25,-25 25,25 0,-25-25,25 25,-25-1,25 1,0-25,0 25,-24-25,24 0,0 25,-25-25,25 25,0-1,-25 1,25-25,-25 0,25 25,0 0,0-25,-25 0,25 25,0-25,0 25,0-1,-24-24,24 25,-25-25,25 0,0 25,0-25,0 25,-25 0,25-25,0 24,0-24,0 25,0 0,0-25,0 25,0-25,0 25,0-25,0 24,0 1,0-25,0 25,0-25</inkml:trace>
  <inkml:trace contextRef="#ctx0" brushRef="#br0" timeOffset="1.96293E6">13941 6548,'0'0,"0"-24,0 24,148-25,1 25,-25 0,25 0,25-25,-50 25,-25 0,0 0,-24 0,-1 0,-49 0,0 0,-25 0,24 0,-24 0,25 0,-25 0,50 0,-25 0,24 0,1 0,99 0,-50-25,-25 25,-24-25,24 25,-24 0,-25-24,24 24,1 0,-25 0,0 0,-1 0,1 0,25 0,-1 0,1 0,-25 0,0 0,24 0,-49 0,25 0,-25 0,25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 b="1"/>
            </a:lvl1pPr>
            <a:lvl2pPr>
              <a:defRPr sz="3200" b="1">
                <a:solidFill>
                  <a:srgbClr val="FF000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B957-19FE-4EE1-9B99-C9307D099D08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2450-CB4D-4B02-9E1A-3262256EA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Word_97_-_2003_Document2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3.doc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4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Chapter 3: Memory Management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1600"/>
            <a:ext cx="8305800" cy="44958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/>
              <a:t>Memory Management – 15% (Ch.2 &amp; Ch.3)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Paged Memory Allocation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Demand Paging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Page Replacement Policies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Segmented Memory Allocation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Segmented/Demand Paged Memory Allocation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48" y="533400"/>
            <a:ext cx="9082652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9200"/>
            <a:ext cx="7772400" cy="56388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Consider the example of </a:t>
            </a:r>
            <a:r>
              <a:rPr lang="en-US" sz="2600" b="1" dirty="0" smtClean="0"/>
              <a:t>JOB 1</a:t>
            </a:r>
            <a:r>
              <a:rPr lang="en-US" sz="2600" dirty="0" smtClean="0"/>
              <a:t> with 350 lines.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At compilation time every job is divided into pages: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-	Page 0 contains the first hundred lines.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-	Page 1 contains the second hundred lines.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-	Page 2 contains the third hundred lines.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	-	Page 3 contains the last fifty lines.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6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Program has 350 lines.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	-	Referred to by system as line 0 through line 349.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2192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90600"/>
            <a:ext cx="7620000" cy="1600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/>
              <a:t>Example where </a:t>
            </a:r>
            <a:r>
              <a:rPr lang="en-US" sz="2000" b="1" dirty="0" smtClean="0"/>
              <a:t>JOB 1</a:t>
            </a:r>
            <a:r>
              <a:rPr lang="en-US" sz="2000" dirty="0" smtClean="0"/>
              <a:t> of 350 lines (or bytes) is divided into pages of 100 lines each.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/>
              <a:t>Requires the entire job to be loaded in main memory.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/>
              <a:t>Still a problem of internal fragmentation in the last page.	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47800" y="2973387"/>
          <a:ext cx="8001000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5629656" imgH="2414016" progId="Word.Document.8">
                  <p:embed/>
                </p:oleObj>
              </mc:Choice>
              <mc:Fallback>
                <p:oleObj name="Document" r:id="rId4" imgW="5629656" imgH="241401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3387"/>
                        <a:ext cx="8001000" cy="342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724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Displacement</a:t>
            </a:r>
            <a:r>
              <a:rPr lang="en-US" sz="2400" dirty="0" smtClean="0">
                <a:solidFill>
                  <a:srgbClr val="FF0000"/>
                </a:solidFill>
              </a:rPr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offset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-	</a:t>
            </a:r>
            <a:r>
              <a:rPr lang="en-US" sz="2400" dirty="0" smtClean="0">
                <a:solidFill>
                  <a:srgbClr val="FF0000"/>
                </a:solidFill>
              </a:rPr>
              <a:t>Indicates how far a line is from the beginning of its page.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-	A factor used to locate the line within its page frame.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-	It is a relative factor</a:t>
            </a:r>
            <a:r>
              <a:rPr lang="en-US" sz="24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For example,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lines 0, 100, 200, and 300 has displacement of zero.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 To access line 214 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go to Page 2 and then go to line 14 (fifteenth line).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The OS uses an algorithm (simple arithmetic calculation) to calculate the page and displacement.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9200"/>
            <a:ext cx="7772400" cy="4724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Dividing the line number by the page size, keeping the remainder as an integer gives the address of given program line.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The resulting Quotient gives the page number  and the remainder is the displacement within that page.</a:t>
            </a:r>
          </a:p>
          <a:p>
            <a:endParaRPr lang="en-US" sz="2000" dirty="0" smtClean="0"/>
          </a:p>
          <a:p>
            <a:pPr lvl="2">
              <a:buFontTx/>
              <a:buNone/>
            </a:pPr>
            <a:r>
              <a:rPr lang="en-US" sz="2000" dirty="0" smtClean="0"/>
              <a:t>	                              Page number</a:t>
            </a:r>
            <a:r>
              <a:rPr lang="en-US" sz="2000" u="sng" dirty="0" smtClean="0"/>
              <a:t> </a:t>
            </a:r>
          </a:p>
          <a:p>
            <a:pPr lvl="2">
              <a:buFontTx/>
              <a:buNone/>
            </a:pPr>
            <a:r>
              <a:rPr lang="en-US" sz="2000" dirty="0" smtClean="0"/>
              <a:t>	      Page size	 line number to be located</a:t>
            </a:r>
          </a:p>
          <a:p>
            <a:pPr lvl="2">
              <a:buFontTx/>
              <a:buNone/>
            </a:pPr>
            <a:r>
              <a:rPr lang="en-US" sz="2000" dirty="0" smtClean="0"/>
              <a:t>	 		</a:t>
            </a:r>
            <a:r>
              <a:rPr lang="en-US" sz="2000" u="sng" dirty="0" smtClean="0"/>
              <a:t>xxx </a:t>
            </a:r>
          </a:p>
          <a:p>
            <a:pPr lvl="2">
              <a:buFontTx/>
              <a:buNone/>
            </a:pPr>
            <a:r>
              <a:rPr lang="en-US" sz="2000" dirty="0" smtClean="0"/>
              <a:t>	  		    xxx </a:t>
            </a:r>
          </a:p>
          <a:p>
            <a:pPr lvl="2">
              <a:buFontTx/>
              <a:buNone/>
            </a:pPr>
            <a:r>
              <a:rPr lang="en-US" sz="2000" dirty="0" smtClean="0"/>
              <a:t>	  		    </a:t>
            </a:r>
            <a:r>
              <a:rPr lang="en-US" sz="2000" u="sng" dirty="0" smtClean="0"/>
              <a:t>xxx </a:t>
            </a:r>
          </a:p>
          <a:p>
            <a:pPr>
              <a:buFontTx/>
              <a:buNone/>
            </a:pPr>
            <a:r>
              <a:rPr lang="en-US" sz="2000" dirty="0" smtClean="0"/>
              <a:t>	   			       </a:t>
            </a:r>
            <a:r>
              <a:rPr lang="en-US" sz="2000" b="1" dirty="0" smtClean="0"/>
              <a:t>Displacement 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581400" y="3916680"/>
            <a:ext cx="2971800" cy="381000"/>
            <a:chOff x="3581400" y="2636520"/>
            <a:chExt cx="2971800" cy="38100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581400" y="263652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581400" y="263652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8600"/>
            <a:ext cx="8763000" cy="1143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To find the exact location of a line in main memory</a:t>
            </a: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30680"/>
            <a:ext cx="7772400" cy="5227320"/>
          </a:xfrm>
        </p:spPr>
        <p:txBody>
          <a:bodyPr>
            <a:noAutofit/>
          </a:bodyPr>
          <a:lstStyle/>
          <a:p>
            <a:pPr marL="9144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Find the displacement and page number using the algorithm.</a:t>
            </a:r>
          </a:p>
          <a:p>
            <a:pPr marL="9144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Refer to job’s PMT and identify the corresponding page frame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find the exact location of a line in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1200150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en-US" sz="2600" dirty="0" smtClean="0"/>
              <a:t>Get the address of the beginning of page frame using:</a:t>
            </a:r>
          </a:p>
          <a:p>
            <a:pPr marL="914400" indent="-457200">
              <a:lnSpc>
                <a:spcPct val="150000"/>
              </a:lnSpc>
              <a:buNone/>
            </a:pPr>
            <a:r>
              <a:rPr lang="en-US" sz="2600" dirty="0" smtClean="0"/>
              <a:t>	ADDR_PAGE_FRAME = PAGE_FRAME_NO * PAGE_SIZE</a:t>
            </a:r>
          </a:p>
          <a:p>
            <a:pPr marL="914400" indent="-457200">
              <a:lnSpc>
                <a:spcPct val="150000"/>
              </a:lnSpc>
              <a:buAutoNum type="arabicPeriod" startAt="4"/>
            </a:pPr>
            <a:r>
              <a:rPr lang="en-US" sz="2600" dirty="0" smtClean="0"/>
              <a:t>Add the displacement to the starting address of page frame to compute the precise location in memory using:</a:t>
            </a:r>
          </a:p>
          <a:p>
            <a:pPr marL="914400" indent="-457200">
              <a:lnSpc>
                <a:spcPct val="150000"/>
              </a:lnSpc>
              <a:buNone/>
            </a:pPr>
            <a:r>
              <a:rPr lang="en-US" sz="2600" dirty="0" smtClean="0"/>
              <a:t>	ADDR_IN_MEM = ADDR_PAGE_FRAME + DISPL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7760"/>
            <a:ext cx="8686800" cy="4434840"/>
          </a:xfrm>
        </p:spPr>
        <p:txBody>
          <a:bodyPr>
            <a:noAutofit/>
          </a:bodyPr>
          <a:lstStyle/>
          <a:p>
            <a:pPr marL="457200" indent="-457200" algn="ctr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Advantages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Allows jobs to be allocated in non-contiguous memory locations.</a:t>
            </a:r>
          </a:p>
          <a:p>
            <a:pPr marL="457200" lvl="1" indent="-457200" algn="ctr">
              <a:lnSpc>
                <a:spcPct val="150000"/>
              </a:lnSpc>
              <a:buNone/>
            </a:pPr>
            <a:r>
              <a:rPr lang="en-US" sz="2600" dirty="0" smtClean="0"/>
              <a:t>	-	Memory used more efficiently; more jobs can fit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-457200" algn="ctr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Disadvantages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Size of page is crucial (not too small, not too large).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Increased overhead occurs.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Reduces, but does not eliminate, internal fragmentation. 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Demand Paging 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1560"/>
            <a:ext cx="8458200" cy="55016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Demand paging made virtual memory widely available.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3200" dirty="0" smtClean="0"/>
              <a:t>	-	</a:t>
            </a:r>
            <a:r>
              <a:rPr lang="en-US" sz="3200" dirty="0" smtClean="0">
                <a:solidFill>
                  <a:srgbClr val="FF0000"/>
                </a:solidFill>
              </a:rPr>
              <a:t>Can give appearance of an almost infinite or nonfinite amount of physical memory.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The use of a high-speed direct access storage device that can work directly with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Pages  must be passed quickly from secondary storage to MM and back  again 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How and when the pages are passed (or “swapped”) depends on predefined policies.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Memory Management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4958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Previous memory allocation schemes required the entire program to be loaded in main memory.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Major problems encountered were: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	-	</a:t>
            </a:r>
            <a:r>
              <a:rPr lang="en-US" sz="2400" dirty="0" smtClean="0">
                <a:solidFill>
                  <a:srgbClr val="FF0000"/>
                </a:solidFill>
              </a:rPr>
              <a:t>Fragmentation.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-	Overhead due to relocation.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/>
              <a:t>New improved memory allocation schemes help in: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/>
              <a:t>	</a:t>
            </a:r>
            <a:r>
              <a:rPr lang="en-IN" sz="2400" dirty="0" smtClean="0"/>
              <a:t>-	</a:t>
            </a:r>
            <a:r>
              <a:rPr lang="en-US" sz="2400" dirty="0" smtClean="0"/>
              <a:t>Eliminating need </a:t>
            </a:r>
            <a:r>
              <a:rPr lang="en-US" sz="2400" dirty="0" smtClean="0">
                <a:solidFill>
                  <a:srgbClr val="FF0000"/>
                </a:solidFill>
              </a:rPr>
              <a:t>to store programs contiguously.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-	Eliminating need for entire program to reside in memory 	during execution.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Tables in Demand Paging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1560"/>
            <a:ext cx="8001000" cy="55016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Job Table.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Page Map Table (with 3 new fields).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600" dirty="0" smtClean="0"/>
              <a:t>	-	STATUS:  </a:t>
            </a:r>
            <a:r>
              <a:rPr lang="en-US" sz="2600" dirty="0" smtClean="0">
                <a:solidFill>
                  <a:srgbClr val="FF0000"/>
                </a:solidFill>
              </a:rPr>
              <a:t>If requested page is already in memory</a:t>
            </a:r>
            <a:r>
              <a:rPr lang="en-US" sz="2600" dirty="0" smtClean="0"/>
              <a:t>.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600" dirty="0" smtClean="0"/>
              <a:t>	-	MODIFIED</a:t>
            </a:r>
            <a:r>
              <a:rPr lang="en-US" sz="2600" dirty="0" smtClean="0">
                <a:solidFill>
                  <a:srgbClr val="FF0000"/>
                </a:solidFill>
              </a:rPr>
              <a:t>: Determines if page contents have bee			modified</a:t>
            </a:r>
            <a:r>
              <a:rPr lang="en-US" sz="2600" dirty="0" smtClean="0"/>
              <a:t>.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600" dirty="0" smtClean="0"/>
              <a:t>	-	REFRENCED</a:t>
            </a:r>
            <a:r>
              <a:rPr lang="en-US" sz="2600" dirty="0" smtClean="0">
                <a:solidFill>
                  <a:srgbClr val="FF0000"/>
                </a:solidFill>
              </a:rPr>
              <a:t>: Determines if the page has been 				referenced recently.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Memory Map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Demand Paging (DP)</a:t>
            </a:r>
            <a:endParaRPr lang="en-US" sz="3600" b="1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838200" y="1295400"/>
          <a:ext cx="76962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6026301" imgH="2424471" progId="Word.Document.8">
                  <p:embed/>
                </p:oleObj>
              </mc:Choice>
              <mc:Fallback>
                <p:oleObj name="Document" r:id="rId4" imgW="6026301" imgH="242447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76962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4876800"/>
            <a:ext cx="219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Page Map Table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363" y="304800"/>
            <a:ext cx="903863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Demand Paging (DP)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1560"/>
            <a:ext cx="8001000" cy="55016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Such a swap requires close interaction between: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Hardware Components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	Software Algorithms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	Policy Schemes</a:t>
            </a:r>
          </a:p>
          <a:p>
            <a:pPr marL="457200" indent="-45720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Hardware components: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 smtClean="0"/>
              <a:t>	-	Generate address of the required page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 smtClean="0"/>
              <a:t>	-	Find the page number.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 smtClean="0"/>
              <a:t>	-	Determine whether the page is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Hardware Instruction Processing Algorithm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1560"/>
            <a:ext cx="8001000" cy="5501640"/>
          </a:xfrm>
        </p:spPr>
        <p:txBody>
          <a:bodyPr>
            <a:noAutofit/>
          </a:bodyPr>
          <a:lstStyle/>
          <a:p>
            <a:pPr marL="381000" indent="-381000">
              <a:buFontTx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Start processing instruction</a:t>
            </a:r>
          </a:p>
          <a:p>
            <a:pPr marL="381000" indent="-381000"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Generate data address</a:t>
            </a:r>
          </a:p>
          <a:p>
            <a:pPr marL="381000" indent="-381000">
              <a:buFontTx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Compute page number</a:t>
            </a:r>
          </a:p>
          <a:p>
            <a:pPr marL="381000" indent="-381000"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If page is in memory</a:t>
            </a:r>
          </a:p>
          <a:p>
            <a:pPr marL="381000" indent="-381000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		Then</a:t>
            </a:r>
          </a:p>
          <a:p>
            <a:pPr marL="381000" indent="-381000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		 get data and finish instruction</a:t>
            </a:r>
          </a:p>
          <a:p>
            <a:pPr marL="381000" indent="-381000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		 advance to next instruction</a:t>
            </a:r>
          </a:p>
          <a:p>
            <a:pPr marL="381000" indent="-381000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		 return to step 1</a:t>
            </a:r>
          </a:p>
          <a:p>
            <a:pPr marL="381000" indent="-381000"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Else</a:t>
            </a:r>
          </a:p>
          <a:p>
            <a:pPr marL="381000" indent="-381000"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 		generate page interrupt</a:t>
            </a:r>
          </a:p>
          <a:p>
            <a:pPr marL="381000" indent="-381000"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	call </a:t>
            </a:r>
            <a:r>
              <a:rPr lang="en-US" sz="2800" b="1" dirty="0" smtClean="0">
                <a:cs typeface="Times New Roman" pitchFamily="18" charset="0"/>
              </a:rPr>
              <a:t>page fault handler                     </a:t>
            </a:r>
            <a:r>
              <a:rPr lang="en-US" sz="2800" dirty="0" smtClean="0">
                <a:cs typeface="Times New Roman" pitchFamily="18" charset="0"/>
              </a:rPr>
              <a:t>End if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Page Fault Handler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1560"/>
            <a:ext cx="8001000" cy="55016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When Page is not found in main memory </a:t>
            </a:r>
            <a:r>
              <a:rPr lang="en-US" sz="2800" b="1" dirty="0" smtClean="0"/>
              <a:t>Page Fault Handler</a:t>
            </a:r>
            <a:r>
              <a:rPr lang="en-US" sz="2800" dirty="0" smtClean="0"/>
              <a:t> (section of OS that resolves these problems) comes into picture.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Determines if free page frames are there in main memory.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Decides to swap some pages out of main memory if enough free page frames are not available in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D8D7D8"/>
              </a:clrFrom>
              <a:clrTo>
                <a:srgbClr val="D8D7D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2581"/>
            <a:ext cx="9144000" cy="687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Page Fault Handler Algorithm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1560"/>
            <a:ext cx="8001000" cy="5501640"/>
          </a:xfrm>
        </p:spPr>
        <p:txBody>
          <a:bodyPr>
            <a:noAutofit/>
          </a:bodyPr>
          <a:lstStyle/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sz="3200" dirty="0" smtClean="0">
                <a:cs typeface="Times New Roman" pitchFamily="18" charset="0"/>
              </a:rPr>
              <a:t>If there is no free page frame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		Then	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		Select page to be swapped out using page removal algorithm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 		Update job’s PMT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 	  	If content of page had been changed then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 	    	     Write page to disk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		End if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	End if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32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 Handler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2.	Use page number from step 3 (0f algorithm 1)to get disk address where the requested page is stored.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3.	Read page into memory.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4.	Update job’s PMT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5.	Update MMT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6.	Restart interrupted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Disadvantage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1560"/>
            <a:ext cx="8001000" cy="55016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 smtClean="0">
                <a:cs typeface="Times New Roman" pitchFamily="18" charset="0"/>
              </a:rPr>
              <a:t>Thrashing</a:t>
            </a:r>
            <a:r>
              <a:rPr lang="en-US" sz="2400" dirty="0" smtClean="0">
                <a:cs typeface="Times New Roman" pitchFamily="18" charset="0"/>
              </a:rPr>
              <a:t> – an excessive amount of page swapping back and forth between main memory and secondary storage.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A page is removed from memory but is called back shortly thereafter.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Can occur across jobs, when a large number of jobs are vying for a relatively few number of free pages.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Can happen within a job (e.g., in loops that cross page boundaries).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cs typeface="Times New Roman" pitchFamily="18" charset="0"/>
              </a:rPr>
              <a:t>Page fault </a:t>
            </a:r>
            <a:r>
              <a:rPr lang="en-US" sz="2400" dirty="0" smtClean="0">
                <a:cs typeface="Times New Roman" pitchFamily="18" charset="0"/>
              </a:rPr>
              <a:t>– a failure to find a page in memory.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724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PAGES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Based on dividing each incoming job into pages of equal size.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SECTORS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	The section of a disk are called sectors.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PAGE FRAME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The memory block size or sections on main memory are known as page frames.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The scheme works efficiently when the pages, sectors and page frames are all of the same size.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6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-	</a:t>
            </a:r>
            <a:r>
              <a:rPr lang="en-US" sz="2600" dirty="0" smtClean="0">
                <a:solidFill>
                  <a:srgbClr val="FF0000"/>
                </a:solidFill>
              </a:rPr>
              <a:t>Page size must be Same as memory block size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 smtClean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 sectors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	The section of a disk are called sectors.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The memory block size or sections on main memory are known as </a:t>
            </a:r>
            <a:r>
              <a:rPr lang="en-US" sz="2600" b="1" dirty="0" smtClean="0"/>
              <a:t>page frames</a:t>
            </a:r>
            <a:r>
              <a:rPr lang="en-US" sz="26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The scheme works efficiently when the pages, sectors and page frames are all of the same size.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1560"/>
            <a:ext cx="8001000" cy="550164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Policy that selects page to be removed is crucial to system efficiency.  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	-	Selection of algorithm is critical.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First-in first-out (FIFO)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policy</a:t>
            </a:r>
            <a:r>
              <a:rPr lang="en-US" sz="2400" dirty="0" smtClean="0">
                <a:cs typeface="Times New Roman" pitchFamily="18" charset="0"/>
              </a:rPr>
              <a:t>* – best page to remove is one that has been in memory the longest.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Least-recently-used (LRU)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policy</a:t>
            </a:r>
            <a:r>
              <a:rPr lang="en-US" sz="2400" dirty="0" smtClean="0">
                <a:cs typeface="Times New Roman" pitchFamily="18" charset="0"/>
              </a:rPr>
              <a:t>* – chooses pages least recently accessed to be swapped out.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Most recently used (MRU)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policy</a:t>
            </a:r>
            <a:r>
              <a:rPr lang="en-US" sz="2400" dirty="0" smtClean="0">
                <a:cs typeface="Times New Roman" pitchFamily="18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Least frequently used  (LFU)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policy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14400"/>
            <a:ext cx="8001000" cy="1600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FIFO Policy - Consider four pages A, B, C and D for a Job.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The job to be processed needs its pages in the following sequence: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 smtClean="0"/>
              <a:t>	A, B, A, C, A, B, D, B, A, C, D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000" dirty="0" smtClean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371600" y="2606675"/>
          <a:ext cx="6705600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r:id="rId3" imgW="4620768" imgH="2718816" progId="">
                  <p:embed/>
                </p:oleObj>
              </mc:Choice>
              <mc:Fallback>
                <p:oleObj r:id="rId3" imgW="4620768" imgH="271881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06675"/>
                        <a:ext cx="6705600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9200"/>
            <a:ext cx="7848600" cy="4267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When program is ready to be processed all 4 pages are on secondary storage.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Throughout program, 11 page requests are issued.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When program calls a page that isn’t already in memory, a page interrupt is issued (shown by *).  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Results in 9 page interrupts.</a:t>
            </a:r>
            <a:r>
              <a:rPr lang="en-US" sz="2400" dirty="0" smtClean="0"/>
              <a:t>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Hence the failure rate of the system is 9 / 11 i.e. almost 82%.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Success rate of the system is 2 / 11 i.e. almost 18%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9200"/>
            <a:ext cx="7848600" cy="4267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High failure rate shown in previous example caused by: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	-	Limited amount of memory available.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	-	Order in which pages are requested by program (can’t change).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There is no guarantee that more memory will always result in better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14400"/>
            <a:ext cx="8001000" cy="1600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LRU Policy - Consider four pages A, B, C and D for a Job.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The job to be processed needs its pages in the following sequence: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 smtClean="0"/>
              <a:t>	A, B, A, C, A, B, D, B, A, C, D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000" dirty="0" smtClean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19200" y="2438400"/>
          <a:ext cx="7018338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r:id="rId3" imgW="4581144" imgH="2718816" progId="">
                  <p:embed/>
                </p:oleObj>
              </mc:Choice>
              <mc:Fallback>
                <p:oleObj r:id="rId3" imgW="4581144" imgH="271881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7018338" cy="416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267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8 page interrupts result.</a:t>
            </a:r>
            <a:r>
              <a:rPr lang="en-US" sz="2400" dirty="0" smtClean="0"/>
              <a:t>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Hence the failure rate of the system is 8 / 11 i.e. almost 64%.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Success rate of the system is 3 / 11 i.e. almost 27%.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The efficiency of LRU is only slightly better than with FIFO.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19200"/>
            <a:ext cx="7848600" cy="6096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000" b="1" dirty="0" smtClean="0"/>
              <a:t>Four possible combinations of modified and referenced bits: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066800" y="2362200"/>
            <a:ext cx="7010400" cy="3390900"/>
            <a:chOff x="-3" y="-3"/>
            <a:chExt cx="3597" cy="2136"/>
          </a:xfrm>
        </p:grpSpPr>
        <p:grpSp>
          <p:nvGrpSpPr>
            <p:cNvPr id="7" name="Group 65"/>
            <p:cNvGrpSpPr>
              <a:grpSpLocks/>
            </p:cNvGrpSpPr>
            <p:nvPr/>
          </p:nvGrpSpPr>
          <p:grpSpPr bwMode="auto">
            <a:xfrm>
              <a:off x="-3" y="0"/>
              <a:ext cx="3594" cy="2130"/>
              <a:chOff x="-3" y="0"/>
              <a:chExt cx="3594" cy="213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489" cy="403"/>
                <a:chOff x="0" y="0"/>
                <a:chExt cx="489" cy="403"/>
              </a:xfrm>
            </p:grpSpPr>
            <p:sp>
              <p:nvSpPr>
                <p:cNvPr id="67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 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68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489" y="0"/>
                <a:ext cx="698" cy="403"/>
                <a:chOff x="489" y="0"/>
                <a:chExt cx="698" cy="403"/>
              </a:xfrm>
            </p:grpSpPr>
            <p:sp>
              <p:nvSpPr>
                <p:cNvPr id="65" name="Rectangle 6"/>
                <p:cNvSpPr>
                  <a:spLocks noChangeArrowheads="1"/>
                </p:cNvSpPr>
                <p:nvPr/>
              </p:nvSpPr>
              <p:spPr bwMode="auto">
                <a:xfrm>
                  <a:off x="532" y="0"/>
                  <a:ext cx="6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b="1" dirty="0">
                      <a:cs typeface="Times New Roman" pitchFamily="18" charset="0"/>
                    </a:rPr>
                    <a:t>Modified</a:t>
                  </a:r>
                  <a:endParaRPr lang="en-US" dirty="0">
                    <a:cs typeface="Times New Roman" pitchFamily="18" charset="0"/>
                  </a:endParaRPr>
                </a:p>
                <a:p>
                  <a:pPr algn="ctr"/>
                  <a:endParaRPr lang="en-US" sz="2800" dirty="0"/>
                </a:p>
              </p:txBody>
            </p:sp>
            <p:sp>
              <p:nvSpPr>
                <p:cNvPr id="66" name="Rectangle 27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6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1187" y="0"/>
                <a:ext cx="806" cy="403"/>
                <a:chOff x="1187" y="0"/>
                <a:chExt cx="806" cy="403"/>
              </a:xfrm>
            </p:grpSpPr>
            <p:sp>
              <p:nvSpPr>
                <p:cNvPr id="63" name="Rectangle 7"/>
                <p:cNvSpPr>
                  <a:spLocks noChangeArrowheads="1"/>
                </p:cNvSpPr>
                <p:nvPr/>
              </p:nvSpPr>
              <p:spPr bwMode="auto">
                <a:xfrm>
                  <a:off x="1230" y="0"/>
                  <a:ext cx="72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b="1">
                      <a:cs typeface="Times New Roman" pitchFamily="18" charset="0"/>
                    </a:rPr>
                    <a:t>Referenced</a:t>
                  </a:r>
                  <a:endParaRPr lang="en-US">
                    <a:cs typeface="Times New Roman" pitchFamily="18" charset="0"/>
                  </a:endParaRP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64" name="Rectangle 29"/>
                <p:cNvSpPr>
                  <a:spLocks noChangeArrowheads="1"/>
                </p:cNvSpPr>
                <p:nvPr/>
              </p:nvSpPr>
              <p:spPr bwMode="auto">
                <a:xfrm>
                  <a:off x="1187" y="0"/>
                  <a:ext cx="80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1993" y="0"/>
                <a:ext cx="1598" cy="403"/>
                <a:chOff x="1993" y="0"/>
                <a:chExt cx="1598" cy="403"/>
              </a:xfrm>
            </p:grpSpPr>
            <p:sp>
              <p:nvSpPr>
                <p:cNvPr id="61" name="Rectangle 8"/>
                <p:cNvSpPr>
                  <a:spLocks noChangeArrowheads="1"/>
                </p:cNvSpPr>
                <p:nvPr/>
              </p:nvSpPr>
              <p:spPr bwMode="auto">
                <a:xfrm>
                  <a:off x="2036" y="0"/>
                  <a:ext cx="15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b="1">
                      <a:cs typeface="Times New Roman" pitchFamily="18" charset="0"/>
                    </a:rPr>
                    <a:t>Meaning</a:t>
                  </a:r>
                  <a:endParaRPr lang="en-US">
                    <a:cs typeface="Times New Roman" pitchFamily="18" charset="0"/>
                  </a:endParaRP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62" name="Rectangle 31"/>
                <p:cNvSpPr>
                  <a:spLocks noChangeArrowheads="1"/>
                </p:cNvSpPr>
                <p:nvPr/>
              </p:nvSpPr>
              <p:spPr bwMode="auto">
                <a:xfrm>
                  <a:off x="1993" y="0"/>
                  <a:ext cx="15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-3" y="403"/>
                <a:ext cx="492" cy="403"/>
                <a:chOff x="-3" y="403"/>
                <a:chExt cx="492" cy="403"/>
              </a:xfrm>
            </p:grpSpPr>
            <p:sp>
              <p:nvSpPr>
                <p:cNvPr id="59" name="Rectangle 9"/>
                <p:cNvSpPr>
                  <a:spLocks noChangeArrowheads="1"/>
                </p:cNvSpPr>
                <p:nvPr/>
              </p:nvSpPr>
              <p:spPr bwMode="auto">
                <a:xfrm>
                  <a:off x="-3" y="403"/>
                  <a:ext cx="44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dirty="0">
                      <a:cs typeface="Times New Roman" pitchFamily="18" charset="0"/>
                    </a:rPr>
                    <a:t>Case </a:t>
                  </a:r>
                  <a:r>
                    <a:rPr lang="en-US" dirty="0" smtClean="0">
                      <a:cs typeface="Times New Roman" pitchFamily="18" charset="0"/>
                    </a:rPr>
                    <a:t>1</a:t>
                  </a:r>
                  <a:endParaRPr lang="en-US" sz="2800" dirty="0"/>
                </a:p>
              </p:txBody>
            </p:sp>
            <p:sp>
              <p:nvSpPr>
                <p:cNvPr id="6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8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489" y="403"/>
                <a:ext cx="698" cy="403"/>
                <a:chOff x="489" y="403"/>
                <a:chExt cx="698" cy="403"/>
              </a:xfrm>
            </p:grpSpPr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" y="403"/>
                  <a:ext cx="6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0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58" name="Rectangle 35"/>
                <p:cNvSpPr>
                  <a:spLocks noChangeArrowheads="1"/>
                </p:cNvSpPr>
                <p:nvPr/>
              </p:nvSpPr>
              <p:spPr bwMode="auto">
                <a:xfrm>
                  <a:off x="489" y="403"/>
                  <a:ext cx="6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187" y="403"/>
                <a:ext cx="806" cy="403"/>
                <a:chOff x="1187" y="403"/>
                <a:chExt cx="806" cy="403"/>
              </a:xfrm>
            </p:grpSpPr>
            <p:sp>
              <p:nvSpPr>
                <p:cNvPr id="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230" y="403"/>
                  <a:ext cx="72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0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56" name="Rectangle 37"/>
                <p:cNvSpPr>
                  <a:spLocks noChangeArrowheads="1"/>
                </p:cNvSpPr>
                <p:nvPr/>
              </p:nvSpPr>
              <p:spPr bwMode="auto">
                <a:xfrm>
                  <a:off x="1187" y="403"/>
                  <a:ext cx="80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993" y="403"/>
                <a:ext cx="1598" cy="403"/>
                <a:chOff x="1993" y="403"/>
                <a:chExt cx="1598" cy="403"/>
              </a:xfrm>
            </p:grpSpPr>
            <p:sp>
              <p:nvSpPr>
                <p:cNvPr id="53" name="Rectangle 12"/>
                <p:cNvSpPr>
                  <a:spLocks noChangeArrowheads="1"/>
                </p:cNvSpPr>
                <p:nvPr/>
              </p:nvSpPr>
              <p:spPr bwMode="auto">
                <a:xfrm>
                  <a:off x="2036" y="403"/>
                  <a:ext cx="15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Not modified AND not referenced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54" name="Rectangle 39"/>
                <p:cNvSpPr>
                  <a:spLocks noChangeArrowheads="1"/>
                </p:cNvSpPr>
                <p:nvPr/>
              </p:nvSpPr>
              <p:spPr bwMode="auto">
                <a:xfrm>
                  <a:off x="1993" y="403"/>
                  <a:ext cx="15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-3" y="806"/>
                <a:ext cx="492" cy="403"/>
                <a:chOff x="-3" y="806"/>
                <a:chExt cx="492" cy="403"/>
              </a:xfrm>
            </p:grpSpPr>
            <p:sp>
              <p:nvSpPr>
                <p:cNvPr id="51" name="Rectangle 13"/>
                <p:cNvSpPr>
                  <a:spLocks noChangeArrowheads="1"/>
                </p:cNvSpPr>
                <p:nvPr/>
              </p:nvSpPr>
              <p:spPr bwMode="auto">
                <a:xfrm>
                  <a:off x="-3" y="806"/>
                  <a:ext cx="44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dirty="0">
                      <a:cs typeface="Times New Roman" pitchFamily="18" charset="0"/>
                    </a:rPr>
                    <a:t>Case 2</a:t>
                  </a:r>
                </a:p>
                <a:p>
                  <a:pPr algn="ctr"/>
                  <a:endParaRPr lang="en-US" sz="2800" dirty="0"/>
                </a:p>
              </p:txBody>
            </p:sp>
            <p:sp>
              <p:nvSpPr>
                <p:cNvPr id="52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48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8" name="Group 44"/>
              <p:cNvGrpSpPr>
                <a:grpSpLocks/>
              </p:cNvGrpSpPr>
              <p:nvPr/>
            </p:nvGrpSpPr>
            <p:grpSpPr bwMode="auto">
              <a:xfrm>
                <a:off x="489" y="806"/>
                <a:ext cx="698" cy="403"/>
                <a:chOff x="489" y="806"/>
                <a:chExt cx="698" cy="403"/>
              </a:xfrm>
            </p:grpSpPr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532" y="806"/>
                  <a:ext cx="6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0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50" name="Rectangle 43"/>
                <p:cNvSpPr>
                  <a:spLocks noChangeArrowheads="1"/>
                </p:cNvSpPr>
                <p:nvPr/>
              </p:nvSpPr>
              <p:spPr bwMode="auto">
                <a:xfrm>
                  <a:off x="489" y="806"/>
                  <a:ext cx="6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19" name="Group 46"/>
              <p:cNvGrpSpPr>
                <a:grpSpLocks/>
              </p:cNvGrpSpPr>
              <p:nvPr/>
            </p:nvGrpSpPr>
            <p:grpSpPr bwMode="auto">
              <a:xfrm>
                <a:off x="1187" y="806"/>
                <a:ext cx="806" cy="403"/>
                <a:chOff x="1187" y="806"/>
                <a:chExt cx="806" cy="403"/>
              </a:xfrm>
            </p:grpSpPr>
            <p:sp>
              <p:nvSpPr>
                <p:cNvPr id="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230" y="806"/>
                  <a:ext cx="72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1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1187" y="806"/>
                  <a:ext cx="80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0" name="Group 48"/>
              <p:cNvGrpSpPr>
                <a:grpSpLocks/>
              </p:cNvGrpSpPr>
              <p:nvPr/>
            </p:nvGrpSpPr>
            <p:grpSpPr bwMode="auto">
              <a:xfrm>
                <a:off x="1993" y="806"/>
                <a:ext cx="1598" cy="403"/>
                <a:chOff x="1993" y="806"/>
                <a:chExt cx="1598" cy="403"/>
              </a:xfrm>
            </p:grpSpPr>
            <p:sp>
              <p:nvSpPr>
                <p:cNvPr id="45" name="Rectangle 16"/>
                <p:cNvSpPr>
                  <a:spLocks noChangeArrowheads="1"/>
                </p:cNvSpPr>
                <p:nvPr/>
              </p:nvSpPr>
              <p:spPr bwMode="auto">
                <a:xfrm>
                  <a:off x="2036" y="806"/>
                  <a:ext cx="15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Not modified BUT was referenced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46" name="Rectangle 47"/>
                <p:cNvSpPr>
                  <a:spLocks noChangeArrowheads="1"/>
                </p:cNvSpPr>
                <p:nvPr/>
              </p:nvSpPr>
              <p:spPr bwMode="auto">
                <a:xfrm>
                  <a:off x="1993" y="806"/>
                  <a:ext cx="15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1" name="Group 50"/>
              <p:cNvGrpSpPr>
                <a:grpSpLocks/>
              </p:cNvGrpSpPr>
              <p:nvPr/>
            </p:nvGrpSpPr>
            <p:grpSpPr bwMode="auto">
              <a:xfrm>
                <a:off x="-3" y="1209"/>
                <a:ext cx="492" cy="518"/>
                <a:chOff x="-3" y="1209"/>
                <a:chExt cx="492" cy="518"/>
              </a:xfrm>
            </p:grpSpPr>
            <p:sp>
              <p:nvSpPr>
                <p:cNvPr id="43" name="Rectangle 17"/>
                <p:cNvSpPr>
                  <a:spLocks noChangeArrowheads="1"/>
                </p:cNvSpPr>
                <p:nvPr/>
              </p:nvSpPr>
              <p:spPr bwMode="auto">
                <a:xfrm>
                  <a:off x="-3" y="1209"/>
                  <a:ext cx="46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dirty="0" smtClean="0">
                      <a:cs typeface="Times New Roman" pitchFamily="18" charset="0"/>
                    </a:rPr>
                    <a:t>Case 3</a:t>
                  </a:r>
                  <a:endParaRPr lang="en-US" dirty="0">
                    <a:cs typeface="Times New Roman" pitchFamily="18" charset="0"/>
                  </a:endParaRPr>
                </a:p>
                <a:p>
                  <a:pPr algn="ctr"/>
                  <a:endParaRPr lang="en-US" sz="2800" dirty="0"/>
                </a:p>
              </p:txBody>
            </p:sp>
            <p:sp>
              <p:nvSpPr>
                <p:cNvPr id="44" name="Rectangle 49"/>
                <p:cNvSpPr>
                  <a:spLocks noChangeArrowheads="1"/>
                </p:cNvSpPr>
                <p:nvPr/>
              </p:nvSpPr>
              <p:spPr bwMode="auto">
                <a:xfrm>
                  <a:off x="-3" y="1209"/>
                  <a:ext cx="49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489" y="1209"/>
                <a:ext cx="698" cy="518"/>
                <a:chOff x="489" y="1209"/>
                <a:chExt cx="698" cy="518"/>
              </a:xfrm>
            </p:grpSpPr>
            <p:sp>
              <p:nvSpPr>
                <p:cNvPr id="41" name="Rectangle 18"/>
                <p:cNvSpPr>
                  <a:spLocks noChangeArrowheads="1"/>
                </p:cNvSpPr>
                <p:nvPr/>
              </p:nvSpPr>
              <p:spPr bwMode="auto">
                <a:xfrm>
                  <a:off x="532" y="1209"/>
                  <a:ext cx="61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1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42" name="Rectangle 51"/>
                <p:cNvSpPr>
                  <a:spLocks noChangeArrowheads="1"/>
                </p:cNvSpPr>
                <p:nvPr/>
              </p:nvSpPr>
              <p:spPr bwMode="auto">
                <a:xfrm>
                  <a:off x="489" y="1209"/>
                  <a:ext cx="69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3" name="Group 54"/>
              <p:cNvGrpSpPr>
                <a:grpSpLocks/>
              </p:cNvGrpSpPr>
              <p:nvPr/>
            </p:nvGrpSpPr>
            <p:grpSpPr bwMode="auto">
              <a:xfrm>
                <a:off x="1187" y="1209"/>
                <a:ext cx="806" cy="518"/>
                <a:chOff x="1187" y="1209"/>
                <a:chExt cx="806" cy="518"/>
              </a:xfrm>
            </p:grpSpPr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1230" y="1209"/>
                  <a:ext cx="72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0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1187" y="1209"/>
                  <a:ext cx="80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1993" y="1209"/>
                <a:ext cx="1598" cy="518"/>
                <a:chOff x="1993" y="1209"/>
                <a:chExt cx="1598" cy="518"/>
              </a:xfrm>
            </p:grpSpPr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2036" y="1209"/>
                  <a:ext cx="151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Was modified BUT not referenced (impossible?)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38" name="Rectangle 55"/>
                <p:cNvSpPr>
                  <a:spLocks noChangeArrowheads="1"/>
                </p:cNvSpPr>
                <p:nvPr/>
              </p:nvSpPr>
              <p:spPr bwMode="auto">
                <a:xfrm>
                  <a:off x="1993" y="1209"/>
                  <a:ext cx="159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5" name="Group 58"/>
              <p:cNvGrpSpPr>
                <a:grpSpLocks/>
              </p:cNvGrpSpPr>
              <p:nvPr/>
            </p:nvGrpSpPr>
            <p:grpSpPr bwMode="auto">
              <a:xfrm>
                <a:off x="-3" y="1727"/>
                <a:ext cx="492" cy="403"/>
                <a:chOff x="-3" y="1727"/>
                <a:chExt cx="492" cy="403"/>
              </a:xfrm>
            </p:grpSpPr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-3" y="1727"/>
                  <a:ext cx="44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dirty="0">
                      <a:cs typeface="Times New Roman" pitchFamily="18" charset="0"/>
                    </a:rPr>
                    <a:t>Case 4</a:t>
                  </a:r>
                </a:p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48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489" y="1727"/>
                <a:ext cx="698" cy="403"/>
                <a:chOff x="489" y="1727"/>
                <a:chExt cx="698" cy="403"/>
              </a:xfrm>
            </p:grpSpPr>
            <p:sp>
              <p:nvSpPr>
                <p:cNvPr id="33" name="Rectangle 22"/>
                <p:cNvSpPr>
                  <a:spLocks noChangeArrowheads="1"/>
                </p:cNvSpPr>
                <p:nvPr/>
              </p:nvSpPr>
              <p:spPr bwMode="auto">
                <a:xfrm>
                  <a:off x="532" y="1727"/>
                  <a:ext cx="6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1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34" name="Rectangle 59"/>
                <p:cNvSpPr>
                  <a:spLocks noChangeArrowheads="1"/>
                </p:cNvSpPr>
                <p:nvPr/>
              </p:nvSpPr>
              <p:spPr bwMode="auto">
                <a:xfrm>
                  <a:off x="489" y="1727"/>
                  <a:ext cx="6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7" name="Group 62"/>
              <p:cNvGrpSpPr>
                <a:grpSpLocks/>
              </p:cNvGrpSpPr>
              <p:nvPr/>
            </p:nvGrpSpPr>
            <p:grpSpPr bwMode="auto">
              <a:xfrm>
                <a:off x="1187" y="1727"/>
                <a:ext cx="806" cy="403"/>
                <a:chOff x="1187" y="1727"/>
                <a:chExt cx="806" cy="403"/>
              </a:xfrm>
            </p:grpSpPr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230" y="1727"/>
                  <a:ext cx="72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1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32" name="Rectangle 61"/>
                <p:cNvSpPr>
                  <a:spLocks noChangeArrowheads="1"/>
                </p:cNvSpPr>
                <p:nvPr/>
              </p:nvSpPr>
              <p:spPr bwMode="auto">
                <a:xfrm>
                  <a:off x="1187" y="1727"/>
                  <a:ext cx="80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1993" y="1727"/>
                <a:ext cx="1598" cy="403"/>
                <a:chOff x="1993" y="1727"/>
                <a:chExt cx="1598" cy="403"/>
              </a:xfrm>
            </p:grpSpPr>
            <p:sp>
              <p:nvSpPr>
                <p:cNvPr id="29" name="Rectangle 24"/>
                <p:cNvSpPr>
                  <a:spLocks noChangeArrowheads="1"/>
                </p:cNvSpPr>
                <p:nvPr/>
              </p:nvSpPr>
              <p:spPr bwMode="auto">
                <a:xfrm>
                  <a:off x="2036" y="1727"/>
                  <a:ext cx="151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>
                      <a:cs typeface="Times New Roman" pitchFamily="18" charset="0"/>
                    </a:rPr>
                    <a:t>Was modified AND referenced</a:t>
                  </a:r>
                </a:p>
                <a:p>
                  <a:pPr algn="ctr"/>
                  <a:endParaRPr lang="en-US" sz="2800"/>
                </a:p>
              </p:txBody>
            </p:sp>
            <p:sp>
              <p:nvSpPr>
                <p:cNvPr id="30" name="Rectangle 63"/>
                <p:cNvSpPr>
                  <a:spLocks noChangeArrowheads="1"/>
                </p:cNvSpPr>
                <p:nvPr/>
              </p:nvSpPr>
              <p:spPr bwMode="auto">
                <a:xfrm>
                  <a:off x="1993" y="1727"/>
                  <a:ext cx="15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</p:grpSp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>
              <a:off x="-3" y="-3"/>
              <a:ext cx="3597" cy="21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 Replacement Policies and Concepts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37338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 smtClean="0">
                <a:cs typeface="Times New Roman" pitchFamily="18" charset="0"/>
              </a:rPr>
              <a:t>Advantages and Disadvantages of Demand Paging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First scheme in which a job was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no longer constrained by the size of physical memory (virtual memory).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Uses memory more efficiently than previous schemes because sections of a job is not at all loaded into memory unless specifically requested.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Increased overhead caused by tables and page interrupts.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Segmented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5486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segment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is a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logical unit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such as: main program, subroutine, procedure, function etc.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Each job is divided into </a:t>
            </a:r>
            <a:r>
              <a:rPr lang="en-US" sz="2400" b="1" dirty="0" smtClean="0">
                <a:cs typeface="Times New Roman" pitchFamily="18" charset="0"/>
              </a:rPr>
              <a:t>several segments of different sizes</a:t>
            </a:r>
            <a:r>
              <a:rPr lang="en-US" sz="2400" dirty="0" smtClean="0">
                <a:cs typeface="Times New Roman" pitchFamily="18" charset="0"/>
              </a:rPr>
              <a:t>, mainly carried out with an objective of reducing page faults.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Moreover Main memory is not divided into page frames because size of each segment is different.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Memory is allocated dynamically like dynamic partitions.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Segmented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990600"/>
            <a:ext cx="7848600" cy="5486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 smtClean="0">
                <a:cs typeface="Times New Roman" pitchFamily="18" charset="0"/>
              </a:rPr>
              <a:t>Segment Map Table</a:t>
            </a:r>
            <a:endParaRPr lang="en-US" sz="24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Each segment is numbered and a Segment Map Table (SMT) is generated for each job.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Segment Map Table Contains: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Times New Roman" pitchFamily="18" charset="0"/>
              </a:rPr>
              <a:t>	-	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Segment numbers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	-	Length of segment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	-	Access rights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	-	Status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	-	Location of segment in memory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TASK OF MEMORY MANAGER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4724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 smtClean="0"/>
              <a:t>Before executing a program, memory manager: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-	Determines number of pages in program.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	-	Locates enough empty page frames in main memory.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-	Loads all of the program’s pages into them. (not necessarily 	contiguous)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Segmented Memory Allocation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67000" y="1447800"/>
          <a:ext cx="36077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523702"/>
                <a:gridCol w="673331"/>
                <a:gridCol w="673331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Segment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Address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1471196"/>
            <a:ext cx="68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349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199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0</a:t>
            </a:r>
          </a:p>
          <a:p>
            <a:pPr algn="r"/>
            <a:r>
              <a:rPr lang="en-US" sz="1400" b="1" dirty="0" smtClean="0"/>
              <a:t>.</a:t>
            </a:r>
          </a:p>
          <a:p>
            <a:pPr algn="r"/>
            <a:r>
              <a:rPr lang="en-US" sz="1400" b="1" dirty="0" smtClean="0"/>
              <a:t>.</a:t>
            </a:r>
          </a:p>
          <a:p>
            <a:pPr algn="r"/>
            <a:r>
              <a:rPr lang="en-US" dirty="0" smtClean="0"/>
              <a:t>99</a:t>
            </a:r>
          </a:p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838200" y="1295400"/>
            <a:ext cx="8001000" cy="5105400"/>
            <a:chOff x="838200" y="1295400"/>
            <a:chExt cx="8001000" cy="5105400"/>
          </a:xfrm>
        </p:grpSpPr>
        <p:sp>
          <p:nvSpPr>
            <p:cNvPr id="8" name="TextBox 7"/>
            <p:cNvSpPr txBox="1"/>
            <p:nvPr/>
          </p:nvSpPr>
          <p:spPr>
            <a:xfrm>
              <a:off x="3413717" y="3200400"/>
              <a:ext cx="207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Segment Map Table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810000"/>
              <a:ext cx="10668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Subroutine </a:t>
              </a: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5410200"/>
              <a:ext cx="10668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prstClr val="black"/>
                  </a:solidFill>
                </a:rPr>
                <a:t>Subroutine 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600200"/>
              <a:ext cx="1066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Program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43800" y="1447800"/>
              <a:ext cx="1295400" cy="495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05000" y="21336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</p:cNvCxnSpPr>
            <p:nvPr/>
          </p:nvCxnSpPr>
          <p:spPr>
            <a:xfrm>
              <a:off x="1905000" y="4419600"/>
              <a:ext cx="2286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1181100" y="3467100"/>
              <a:ext cx="19050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33600" y="2514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905000" y="5821680"/>
              <a:ext cx="4572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898366" y="4358640"/>
              <a:ext cx="2942114" cy="1603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362200" y="2895600"/>
              <a:ext cx="32004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543800" y="2590800"/>
              <a:ext cx="12954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543800" y="3124200"/>
              <a:ext cx="12954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43800" y="4267200"/>
              <a:ext cx="12954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4953000"/>
              <a:ext cx="12954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43800" y="5561012"/>
              <a:ext cx="12954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665720" y="1691640"/>
              <a:ext cx="1060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Operating </a:t>
              </a:r>
            </a:p>
            <a:p>
              <a:pPr algn="ctr"/>
              <a:r>
                <a:rPr lang="en-US" sz="1600" dirty="0" smtClean="0"/>
                <a:t>System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62551" y="2667000"/>
              <a:ext cx="7175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Empty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41920" y="3383280"/>
              <a:ext cx="8936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Main </a:t>
              </a:r>
            </a:p>
            <a:p>
              <a:pPr algn="ctr"/>
              <a:r>
                <a:rPr lang="en-US" sz="1600" dirty="0" smtClean="0"/>
                <a:t>Program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57160" y="4312920"/>
              <a:ext cx="8936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Other </a:t>
              </a:r>
            </a:p>
            <a:p>
              <a:pPr algn="ctr"/>
              <a:r>
                <a:rPr lang="en-US" sz="1600" dirty="0" smtClean="0"/>
                <a:t>Program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5791200"/>
              <a:ext cx="8936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Other </a:t>
              </a:r>
            </a:p>
            <a:p>
              <a:pPr algn="ctr"/>
              <a:r>
                <a:rPr lang="en-US" sz="1600" dirty="0" smtClean="0"/>
                <a:t>Program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43800" y="5059680"/>
              <a:ext cx="1269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Subroutine A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0" y="1295400"/>
              <a:ext cx="685800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</a:p>
            <a:p>
              <a:pPr algn="r"/>
              <a:r>
                <a:rPr lang="en-US" dirty="0" smtClean="0"/>
                <a:t>.</a:t>
              </a:r>
            </a:p>
            <a:p>
              <a:pPr algn="r"/>
              <a:r>
                <a:rPr lang="en-US" dirty="0" smtClean="0"/>
                <a:t>.</a:t>
              </a:r>
            </a:p>
            <a:p>
              <a:pPr algn="r"/>
              <a:r>
                <a:rPr lang="en-US" dirty="0" smtClean="0"/>
                <a:t>.</a:t>
              </a:r>
            </a:p>
            <a:p>
              <a:pPr algn="r"/>
              <a:r>
                <a:rPr lang="en-US" dirty="0" smtClean="0"/>
                <a:t>3000</a:t>
              </a:r>
            </a:p>
            <a:p>
              <a:pPr algn="r"/>
              <a:endParaRPr lang="en-US" dirty="0" smtClean="0"/>
            </a:p>
            <a:p>
              <a:pPr algn="r"/>
              <a:r>
                <a:rPr lang="en-US" dirty="0" smtClean="0"/>
                <a:t>4000</a:t>
              </a:r>
            </a:p>
            <a:p>
              <a:pPr algn="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endParaRPr lang="en-US" sz="1400" dirty="0" smtClean="0"/>
            </a:p>
            <a:p>
              <a:pPr algn="r"/>
              <a:endParaRPr lang="en-US" sz="1400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dirty="0" smtClean="0"/>
                <a:t>7000</a:t>
              </a:r>
            </a:p>
          </p:txBody>
        </p:sp>
        <p:cxnSp>
          <p:nvCxnSpPr>
            <p:cNvPr id="43" name="Elbow Connector 42"/>
            <p:cNvCxnSpPr/>
            <p:nvPr/>
          </p:nvCxnSpPr>
          <p:spPr>
            <a:xfrm>
              <a:off x="6278880" y="2133600"/>
              <a:ext cx="731520" cy="10058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>
              <a:off x="6263640" y="2499360"/>
              <a:ext cx="731520" cy="2423160"/>
            </a:xfrm>
            <a:prstGeom prst="bentConnector3">
              <a:avLst>
                <a:gd name="adj1" fmla="val 3125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981200" y="6076890"/>
            <a:ext cx="5482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Segment Map Table tracks each segment for Job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Segmented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36320"/>
            <a:ext cx="9144000" cy="5486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Tables 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Times New Roman" pitchFamily="18" charset="0"/>
              </a:rPr>
              <a:t>	-	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Job Table (JT) </a:t>
            </a:r>
            <a:r>
              <a:rPr lang="en-US" sz="2400" dirty="0" smtClean="0">
                <a:cs typeface="Times New Roman" pitchFamily="18" charset="0"/>
              </a:rPr>
              <a:t>lists every job in process (one for whole system).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Times New Roman" pitchFamily="18" charset="0"/>
              </a:rPr>
              <a:t>	-	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Segment Map Table </a:t>
            </a:r>
            <a:r>
              <a:rPr lang="en-US" sz="2400" dirty="0" smtClean="0">
                <a:cs typeface="Times New Roman" pitchFamily="18" charset="0"/>
              </a:rPr>
              <a:t>lists details about each segment (one for 	each job).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Times New Roman" pitchFamily="18" charset="0"/>
              </a:rPr>
              <a:t>	-	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Memory Map Table </a:t>
            </a:r>
            <a:r>
              <a:rPr lang="en-US" sz="2400" dirty="0" smtClean="0">
                <a:cs typeface="Times New Roman" pitchFamily="18" charset="0"/>
              </a:rPr>
              <a:t>monitors allocation of main memory (one for 	whole system).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Segmented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341120"/>
            <a:ext cx="8382000" cy="345948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DISADVANTGE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Return of external fragmentation as memory is allocated dynamically.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Recompaction of available memory is necessary from time to time.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Difference between Paging and Segmentation: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cs typeface="Times New Roman" pitchFamily="18" charset="0"/>
              </a:rPr>
              <a:t>	-	Pages are of fixed size.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cs typeface="Times New Roman" pitchFamily="18" charset="0"/>
              </a:rPr>
              <a:t>	-	Segments consists of variable sizes.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Segmented / Demand Paged Memory Allocation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341120"/>
            <a:ext cx="7848600" cy="467868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Combination of segmentation and demand paging.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Times New Roman" pitchFamily="18" charset="0"/>
              </a:rPr>
              <a:t>	-	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Logical benefits of segmentation.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	-	Physical benefits of paging</a:t>
            </a:r>
            <a:r>
              <a:rPr lang="en-US" sz="2400" dirty="0" smtClean="0">
                <a:cs typeface="Times New Roman" pitchFamily="18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Subdivides each segment into pages of equal size, smaller than most segments, and more easily manipulated than whole segments.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Eliminates many problems of segmentation because it uses fixed length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Segmented / Demand Paged Memory Allocation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95400"/>
            <a:ext cx="8382000" cy="467868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Tables: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Job Table </a:t>
            </a:r>
            <a:r>
              <a:rPr lang="en-US" sz="2000" dirty="0" smtClean="0">
                <a:cs typeface="Times New Roman" pitchFamily="18" charset="0"/>
              </a:rPr>
              <a:t>lists every job in process (one for whole system).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Segment Map Table </a:t>
            </a:r>
            <a:r>
              <a:rPr lang="en-US" sz="2000" dirty="0" smtClean="0">
                <a:cs typeface="Times New Roman" pitchFamily="18" charset="0"/>
              </a:rPr>
              <a:t>lists details about each segment (one for each job).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	-	E.g., protection data, access data.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Page Map Table </a:t>
            </a:r>
            <a:r>
              <a:rPr lang="en-US" sz="2000" dirty="0" smtClean="0">
                <a:cs typeface="Times New Roman" pitchFamily="18" charset="0"/>
              </a:rPr>
              <a:t>lists details about every page (one for each segment).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	-	E.g., status, modified, and referenced bits 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Memory Map Table </a:t>
            </a:r>
            <a:r>
              <a:rPr lang="en-US" sz="2000" dirty="0" smtClean="0">
                <a:cs typeface="Times New Roman" pitchFamily="18" charset="0"/>
              </a:rPr>
              <a:t>monitors allocation of page frames in main memory (one for whole system).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 descr="G:\dally\New folder (3)\417d518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Segmented / Demand Paged Memory Allocation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467868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DISADVANTAGE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cs typeface="Times New Roman" pitchFamily="18" charset="0"/>
              </a:rPr>
              <a:t>	-	Overhead required for the extra tables.</a:t>
            </a:r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	-	Time required to reference segment table and page table.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Virtual Memory - VM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467868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The capability of moving pages between primary memory and secondary memory gave way to new concept known as </a:t>
            </a:r>
            <a:r>
              <a:rPr lang="en-US" sz="2800" b="1" dirty="0" smtClean="0">
                <a:cs typeface="Times New Roman" pitchFamily="18" charset="0"/>
              </a:rPr>
              <a:t>Virtual Memory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In other words </a:t>
            </a:r>
            <a:r>
              <a:rPr lang="en-US" sz="2800" b="1" dirty="0" smtClean="0">
                <a:cs typeface="Times New Roman" pitchFamily="18" charset="0"/>
              </a:rPr>
              <a:t>Virtual Memory </a:t>
            </a:r>
            <a:r>
              <a:rPr lang="en-US" sz="2800" dirty="0" smtClean="0"/>
              <a:t>is, using a disk as an extension of RAM so that the effective size of usable memory grows correspondingly.</a:t>
            </a:r>
            <a:endParaRPr lang="en-US" sz="28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Virtual Memory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066800"/>
            <a:ext cx="7848600" cy="467868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Virtual memory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is a feature of an operating system that enables a process to use a memory (RAM) address space that is independent of other processes running in the same system, and use a space that is larger than the actual amount of RAM present, temporarily relegating some contents from RAM to a disk, with little or no overhead.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VM is implemented through demand paging and segmentation schemes</a:t>
            </a:r>
            <a:r>
              <a:rPr lang="en-US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0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81000" y="508000"/>
          <a:ext cx="8763000" cy="6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4" imgW="7075549" imgH="4080322" progId="Word.Document.8">
                  <p:embed/>
                </p:oleObj>
              </mc:Choice>
              <mc:Fallback>
                <p:oleObj name="Document" r:id="rId4" imgW="7075549" imgH="408032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8000"/>
                        <a:ext cx="8763000" cy="635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22960"/>
            <a:ext cx="7772400" cy="4724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Memory Manger requires three tables: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b="1" dirty="0" smtClean="0"/>
              <a:t>Job Table (JT)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/>
              <a:t>	</a:t>
            </a:r>
            <a:r>
              <a:rPr lang="en-US" sz="2600" dirty="0" smtClean="0"/>
              <a:t>-</a:t>
            </a:r>
            <a:r>
              <a:rPr lang="en-US" sz="2600" b="1" dirty="0" smtClean="0"/>
              <a:t>	</a:t>
            </a:r>
            <a:r>
              <a:rPr lang="en-US" sz="2600" dirty="0" smtClean="0"/>
              <a:t>Consists of 2 entries for each active job.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	-	Maintains size of job &amp; memory location of its page map table.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	-	Job table is Dynamic – grows/shrinks as jobs loaded/completed.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38200"/>
            <a:ext cx="8610600" cy="55626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Works well in a multiprogramming environment because most programs spend a lot of time waiting.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Job’s size is no longer restricted to the size of main memory 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Memory is used more efficiently.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Eliminates external fragmentation when used with paging and eliminates internal fragmentation when used with segmentation.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Increased processor hardware costs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Increased overhead for handling paging interrupts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Increased software complexity to prevent thrashing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22960"/>
            <a:ext cx="7772400" cy="230124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smtClean="0"/>
              <a:t>Example</a:t>
            </a:r>
            <a:r>
              <a:rPr lang="en-US" sz="3200" dirty="0" smtClean="0"/>
              <a:t> of Job Table: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80975" y="1676400"/>
          <a:ext cx="86630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5994250" imgH="2138221" progId="Word.Document.8">
                  <p:embed/>
                </p:oleObj>
              </mc:Choice>
              <mc:Fallback>
                <p:oleObj name="Document" r:id="rId4" imgW="5994250" imgH="213822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75" y="1676400"/>
                        <a:ext cx="86630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sz="2600" dirty="0" smtClean="0"/>
              <a:t>Page Map Table (PMT)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	-	Consists of one entry per page.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/>
              <a:t>	-	Maintains Page number &amp; corresponding page frame memory 	address.  Page numbers are sequential (Page 0, Page 1 …)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Paged Memory Allocation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44880"/>
            <a:ext cx="7772400" cy="3124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The PMT represents location of the line with respect to the job’s pages.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Hence each job page must be correlated to the corresponding page frame and is done through </a:t>
            </a:r>
            <a:r>
              <a:rPr lang="en-US" sz="2600" b="1" dirty="0" smtClean="0"/>
              <a:t>Page Map Table (PMT)</a:t>
            </a:r>
            <a:r>
              <a:rPr lang="en-US" sz="2600" dirty="0" smtClean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4267200"/>
          <a:ext cx="6324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178"/>
                <a:gridCol w="327942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Job 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0" y="6172200"/>
            <a:ext cx="2924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 of PMT for JOB 1</a:t>
            </a: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05920" y="61614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6560" y="6152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2950" indent="-7429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Memory Map Table (MMT)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-	Consists of 1 entry for each page frame.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-	Maintains location of each page frame and free/busy status for 	each one.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43560" y="2304000"/>
              <a:ext cx="2286360" cy="3866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4200" y="2294640"/>
                <a:ext cx="2305080" cy="388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1450</Words>
  <Application>Microsoft Office PowerPoint</Application>
  <PresentationFormat>On-screen Show (4:3)</PresentationFormat>
  <Paragraphs>370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 Theme</vt:lpstr>
      <vt:lpstr>Document</vt:lpstr>
      <vt:lpstr>Chapter 3: Memory Management</vt:lpstr>
      <vt:lpstr>Memory Management</vt:lpstr>
      <vt:lpstr>Paged Memory Allocation</vt:lpstr>
      <vt:lpstr>TASK OF MEMORY MANAGER</vt:lpstr>
      <vt:lpstr>Paged Memory Allocation</vt:lpstr>
      <vt:lpstr>Paged Memory Allocation</vt:lpstr>
      <vt:lpstr>Paged Memory Allocation</vt:lpstr>
      <vt:lpstr>Paged Memory Allocation</vt:lpstr>
      <vt:lpstr>Paged Memory Allocation</vt:lpstr>
      <vt:lpstr>PowerPoint Presentation</vt:lpstr>
      <vt:lpstr>Paged Memory Allocation</vt:lpstr>
      <vt:lpstr>Paged Memory Allocation</vt:lpstr>
      <vt:lpstr>Paged Memory Allocation</vt:lpstr>
      <vt:lpstr>Paged Memory Allocation</vt:lpstr>
      <vt:lpstr>To find the exact location of a line in main memory</vt:lpstr>
      <vt:lpstr>To find the exact location of a line in main memory</vt:lpstr>
      <vt:lpstr>Paged Memory Allocation</vt:lpstr>
      <vt:lpstr>Demand Paging </vt:lpstr>
      <vt:lpstr>Demand Paging </vt:lpstr>
      <vt:lpstr>Tables in Demand Paging</vt:lpstr>
      <vt:lpstr>Demand Paging (DP)</vt:lpstr>
      <vt:lpstr>PowerPoint Presentation</vt:lpstr>
      <vt:lpstr>Demand Paging (DP)</vt:lpstr>
      <vt:lpstr>Hardware Instruction Processing Algorithm</vt:lpstr>
      <vt:lpstr>Page Fault Handler</vt:lpstr>
      <vt:lpstr>PowerPoint Presentation</vt:lpstr>
      <vt:lpstr>Page Fault Handler Algorithm</vt:lpstr>
      <vt:lpstr>Page Fault Handler Algorithm</vt:lpstr>
      <vt:lpstr>Disadvantage</vt:lpstr>
      <vt:lpstr>Page Replacement Policies and Concepts</vt:lpstr>
      <vt:lpstr>Page Replacement Policies and Concepts</vt:lpstr>
      <vt:lpstr>Page Replacement Policies and Concepts</vt:lpstr>
      <vt:lpstr>Page Replacement Policies and Concepts</vt:lpstr>
      <vt:lpstr>Page Replacement Policies and Concepts</vt:lpstr>
      <vt:lpstr>Page Replacement Policies and Concepts</vt:lpstr>
      <vt:lpstr>Page Replacement Policies and Concepts</vt:lpstr>
      <vt:lpstr>Page Replacement Policies and Concepts</vt:lpstr>
      <vt:lpstr>Segmented Memory Allocation</vt:lpstr>
      <vt:lpstr>Segmented Memory Allocation</vt:lpstr>
      <vt:lpstr>Segmented Memory Allocation</vt:lpstr>
      <vt:lpstr>Segmented Memory Allocation</vt:lpstr>
      <vt:lpstr>Segmented Memory Allocation</vt:lpstr>
      <vt:lpstr>Segmented / Demand Paged Memory Allocation</vt:lpstr>
      <vt:lpstr>Segmented / Demand Paged Memory Allocation</vt:lpstr>
      <vt:lpstr>PowerPoint Presentation</vt:lpstr>
      <vt:lpstr>Segmented / Demand Paged Memory Allocation</vt:lpstr>
      <vt:lpstr>Virtual Memory - VM</vt:lpstr>
      <vt:lpstr>Virtual Memory</vt:lpstr>
      <vt:lpstr>PowerPoint Presentation</vt:lpstr>
      <vt:lpstr>ADVANTAGES</vt:lpstr>
      <vt:lpstr>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Memory Management</dc:title>
  <dc:creator>ARCHIT</dc:creator>
  <cp:lastModifiedBy>DELL</cp:lastModifiedBy>
  <cp:revision>263</cp:revision>
  <dcterms:created xsi:type="dcterms:W3CDTF">2012-01-26T22:46:37Z</dcterms:created>
  <dcterms:modified xsi:type="dcterms:W3CDTF">2020-07-26T09:22:46Z</dcterms:modified>
</cp:coreProperties>
</file>