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4"/>
  </p:notesMasterIdLst>
  <p:sldIdLst>
    <p:sldId id="256" r:id="rId2"/>
    <p:sldId id="302" r:id="rId3"/>
    <p:sldId id="308" r:id="rId4"/>
    <p:sldId id="309" r:id="rId5"/>
    <p:sldId id="260" r:id="rId6"/>
    <p:sldId id="261" r:id="rId7"/>
    <p:sldId id="320" r:id="rId8"/>
    <p:sldId id="322" r:id="rId9"/>
    <p:sldId id="323" r:id="rId10"/>
    <p:sldId id="324" r:id="rId11"/>
    <p:sldId id="325" r:id="rId12"/>
    <p:sldId id="263" r:id="rId13"/>
    <p:sldId id="355" r:id="rId14"/>
    <p:sldId id="356" r:id="rId15"/>
    <p:sldId id="357" r:id="rId16"/>
    <p:sldId id="358" r:id="rId17"/>
    <p:sldId id="360" r:id="rId18"/>
    <p:sldId id="361" r:id="rId19"/>
    <p:sldId id="362" r:id="rId20"/>
    <p:sldId id="363" r:id="rId21"/>
    <p:sldId id="364" r:id="rId22"/>
    <p:sldId id="365" r:id="rId23"/>
    <p:sldId id="366" r:id="rId24"/>
    <p:sldId id="367" r:id="rId25"/>
    <p:sldId id="264" r:id="rId26"/>
    <p:sldId id="272" r:id="rId27"/>
    <p:sldId id="273" r:id="rId28"/>
    <p:sldId id="280" r:id="rId29"/>
    <p:sldId id="282" r:id="rId30"/>
    <p:sldId id="315" r:id="rId31"/>
    <p:sldId id="347" r:id="rId32"/>
    <p:sldId id="348" r:id="rId33"/>
    <p:sldId id="349" r:id="rId34"/>
    <p:sldId id="350" r:id="rId35"/>
    <p:sldId id="351" r:id="rId36"/>
    <p:sldId id="352" r:id="rId37"/>
    <p:sldId id="317" r:id="rId38"/>
    <p:sldId id="353" r:id="rId39"/>
    <p:sldId id="321" r:id="rId40"/>
    <p:sldId id="326" r:id="rId41"/>
    <p:sldId id="331" r:id="rId42"/>
    <p:sldId id="332" r:id="rId43"/>
    <p:sldId id="333" r:id="rId44"/>
    <p:sldId id="334" r:id="rId45"/>
    <p:sldId id="339" r:id="rId46"/>
    <p:sldId id="327" r:id="rId47"/>
    <p:sldId id="328" r:id="rId48"/>
    <p:sldId id="329" r:id="rId49"/>
    <p:sldId id="330" r:id="rId50"/>
    <p:sldId id="345" r:id="rId51"/>
    <p:sldId id="346" r:id="rId52"/>
    <p:sldId id="35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A676AF-0E07-4AE2-849E-641AEAF21254}"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99E5BF5C-F3B0-4A14-991A-86F183D6AC24}">
      <dgm:prSet phldrT="[Text]"/>
      <dgm:spPr/>
      <dgm:t>
        <a:bodyPr/>
        <a:lstStyle/>
        <a:p>
          <a:r>
            <a:rPr lang="en-US" dirty="0"/>
            <a:t>Information System</a:t>
          </a:r>
        </a:p>
      </dgm:t>
    </dgm:pt>
    <dgm:pt modelId="{C8A5BE00-C8D8-4BF9-A426-1706B0BA328C}" type="parTrans" cxnId="{F84DB2D2-9D7F-425B-BC40-1CB71EECFF87}">
      <dgm:prSet/>
      <dgm:spPr/>
      <dgm:t>
        <a:bodyPr/>
        <a:lstStyle/>
        <a:p>
          <a:endParaRPr lang="en-US"/>
        </a:p>
      </dgm:t>
    </dgm:pt>
    <dgm:pt modelId="{66E196FA-F5FE-458A-A73B-C7081327DF4F}" type="sibTrans" cxnId="{F84DB2D2-9D7F-425B-BC40-1CB71EECFF87}">
      <dgm:prSet/>
      <dgm:spPr/>
      <dgm:t>
        <a:bodyPr/>
        <a:lstStyle/>
        <a:p>
          <a:endParaRPr lang="en-US"/>
        </a:p>
      </dgm:t>
    </dgm:pt>
    <dgm:pt modelId="{8425F3CF-219F-4028-8989-7DA86AD62197}">
      <dgm:prSet phldrT="[Text]"/>
      <dgm:spPr/>
      <dgm:t>
        <a:bodyPr/>
        <a:lstStyle/>
        <a:p>
          <a:r>
            <a:rPr lang="en-US" dirty="0"/>
            <a:t>People</a:t>
          </a:r>
        </a:p>
      </dgm:t>
    </dgm:pt>
    <dgm:pt modelId="{2E82D8B3-DE34-4BE1-AE41-773614B74B18}" type="parTrans" cxnId="{5E7BDB0F-B5F1-4BBB-9DA5-8D6549C807EC}">
      <dgm:prSet/>
      <dgm:spPr/>
      <dgm:t>
        <a:bodyPr/>
        <a:lstStyle/>
        <a:p>
          <a:endParaRPr lang="en-US"/>
        </a:p>
      </dgm:t>
    </dgm:pt>
    <dgm:pt modelId="{4F941B75-D71C-4E4A-98CF-3EDBA60C16AA}" type="sibTrans" cxnId="{5E7BDB0F-B5F1-4BBB-9DA5-8D6549C807EC}">
      <dgm:prSet/>
      <dgm:spPr/>
      <dgm:t>
        <a:bodyPr/>
        <a:lstStyle/>
        <a:p>
          <a:endParaRPr lang="en-US"/>
        </a:p>
      </dgm:t>
    </dgm:pt>
    <dgm:pt modelId="{92CA5386-5EC6-4C72-8576-7D2EB7D911BF}">
      <dgm:prSet phldrT="[Text]"/>
      <dgm:spPr/>
      <dgm:t>
        <a:bodyPr/>
        <a:lstStyle/>
        <a:p>
          <a:r>
            <a:rPr lang="en-US" dirty="0"/>
            <a:t>Processes</a:t>
          </a:r>
        </a:p>
      </dgm:t>
    </dgm:pt>
    <dgm:pt modelId="{A62A90D4-11E7-4F2F-91F9-EEE2E185D5FE}" type="parTrans" cxnId="{DA89DC99-1982-451E-8957-5BCDC146C38D}">
      <dgm:prSet/>
      <dgm:spPr/>
      <dgm:t>
        <a:bodyPr/>
        <a:lstStyle/>
        <a:p>
          <a:endParaRPr lang="en-US"/>
        </a:p>
      </dgm:t>
    </dgm:pt>
    <dgm:pt modelId="{890199F3-DE9B-40AB-8175-D0388572D4FA}" type="sibTrans" cxnId="{DA89DC99-1982-451E-8957-5BCDC146C38D}">
      <dgm:prSet/>
      <dgm:spPr/>
      <dgm:t>
        <a:bodyPr/>
        <a:lstStyle/>
        <a:p>
          <a:endParaRPr lang="en-US"/>
        </a:p>
      </dgm:t>
    </dgm:pt>
    <dgm:pt modelId="{E0AD3746-64B9-4003-A920-47586F4F5E25}">
      <dgm:prSet phldrT="[Text]"/>
      <dgm:spPr/>
      <dgm:t>
        <a:bodyPr/>
        <a:lstStyle/>
        <a:p>
          <a:r>
            <a:rPr lang="en-US" dirty="0"/>
            <a:t>Data</a:t>
          </a:r>
        </a:p>
      </dgm:t>
    </dgm:pt>
    <dgm:pt modelId="{69ADB4F0-4E9A-4DB7-B79E-2B8BF0C2F7CD}" type="parTrans" cxnId="{F5F4D24B-4AF3-49EB-AD83-1B6CCD5B1212}">
      <dgm:prSet/>
      <dgm:spPr/>
      <dgm:t>
        <a:bodyPr/>
        <a:lstStyle/>
        <a:p>
          <a:endParaRPr lang="en-US"/>
        </a:p>
      </dgm:t>
    </dgm:pt>
    <dgm:pt modelId="{F96CA372-9613-45AD-9FA7-FAFDE4333779}" type="sibTrans" cxnId="{F5F4D24B-4AF3-49EB-AD83-1B6CCD5B1212}">
      <dgm:prSet/>
      <dgm:spPr/>
      <dgm:t>
        <a:bodyPr/>
        <a:lstStyle/>
        <a:p>
          <a:endParaRPr lang="en-US"/>
        </a:p>
      </dgm:t>
    </dgm:pt>
    <dgm:pt modelId="{E96C69BA-375F-47DD-A629-0C261D662B7A}">
      <dgm:prSet phldrT="[Text]"/>
      <dgm:spPr/>
      <dgm:t>
        <a:bodyPr/>
        <a:lstStyle/>
        <a:p>
          <a:r>
            <a:rPr lang="en-US" dirty="0"/>
            <a:t>Software</a:t>
          </a:r>
        </a:p>
      </dgm:t>
    </dgm:pt>
    <dgm:pt modelId="{8676DE46-0583-4B96-AAE8-61D206D6B087}" type="parTrans" cxnId="{14C3F10C-39CD-43F1-8389-E90BD74B3F73}">
      <dgm:prSet/>
      <dgm:spPr/>
      <dgm:t>
        <a:bodyPr/>
        <a:lstStyle/>
        <a:p>
          <a:endParaRPr lang="en-US"/>
        </a:p>
      </dgm:t>
    </dgm:pt>
    <dgm:pt modelId="{38849CCE-AFAB-4244-95C9-4CBE3F46BD52}" type="sibTrans" cxnId="{14C3F10C-39CD-43F1-8389-E90BD74B3F73}">
      <dgm:prSet/>
      <dgm:spPr/>
      <dgm:t>
        <a:bodyPr/>
        <a:lstStyle/>
        <a:p>
          <a:endParaRPr lang="en-US"/>
        </a:p>
      </dgm:t>
    </dgm:pt>
    <dgm:pt modelId="{5D14A74F-FD38-4030-BE24-6675D3C90F0E}">
      <dgm:prSet/>
      <dgm:spPr/>
      <dgm:t>
        <a:bodyPr/>
        <a:lstStyle/>
        <a:p>
          <a:r>
            <a:rPr lang="en-US" dirty="0"/>
            <a:t>Hardware</a:t>
          </a:r>
        </a:p>
      </dgm:t>
    </dgm:pt>
    <dgm:pt modelId="{129CBCC6-B45D-479B-A704-0BF6DB87853B}" type="parTrans" cxnId="{AD442990-9465-4E9D-8151-2DC747150DEC}">
      <dgm:prSet/>
      <dgm:spPr/>
      <dgm:t>
        <a:bodyPr/>
        <a:lstStyle/>
        <a:p>
          <a:endParaRPr lang="en-US"/>
        </a:p>
      </dgm:t>
    </dgm:pt>
    <dgm:pt modelId="{5875F747-932E-45FF-B215-62FC7A6E40F9}" type="sibTrans" cxnId="{AD442990-9465-4E9D-8151-2DC747150DEC}">
      <dgm:prSet/>
      <dgm:spPr/>
      <dgm:t>
        <a:bodyPr/>
        <a:lstStyle/>
        <a:p>
          <a:endParaRPr lang="en-US"/>
        </a:p>
      </dgm:t>
    </dgm:pt>
    <dgm:pt modelId="{59A0B43A-D9A9-4C17-9190-51352025E24C}" type="pres">
      <dgm:prSet presAssocID="{F4A676AF-0E07-4AE2-849E-641AEAF21254}" presName="Name0" presStyleCnt="0">
        <dgm:presLayoutVars>
          <dgm:chMax val="1"/>
          <dgm:dir/>
          <dgm:animLvl val="ctr"/>
          <dgm:resizeHandles val="exact"/>
        </dgm:presLayoutVars>
      </dgm:prSet>
      <dgm:spPr/>
    </dgm:pt>
    <dgm:pt modelId="{8E8B6043-2CCA-4D79-8C97-A77E5CF1A810}" type="pres">
      <dgm:prSet presAssocID="{99E5BF5C-F3B0-4A14-991A-86F183D6AC24}" presName="centerShape" presStyleLbl="node0" presStyleIdx="0" presStyleCnt="1"/>
      <dgm:spPr/>
    </dgm:pt>
    <dgm:pt modelId="{EBDC6094-1376-426F-B372-8B9EA4330E10}" type="pres">
      <dgm:prSet presAssocID="{8425F3CF-219F-4028-8989-7DA86AD62197}" presName="node" presStyleLbl="node1" presStyleIdx="0" presStyleCnt="5">
        <dgm:presLayoutVars>
          <dgm:bulletEnabled val="1"/>
        </dgm:presLayoutVars>
      </dgm:prSet>
      <dgm:spPr/>
    </dgm:pt>
    <dgm:pt modelId="{F5CEF46D-C2BF-4CDC-A600-AC1FEBB9E2AF}" type="pres">
      <dgm:prSet presAssocID="{8425F3CF-219F-4028-8989-7DA86AD62197}" presName="dummy" presStyleCnt="0"/>
      <dgm:spPr/>
    </dgm:pt>
    <dgm:pt modelId="{437236F1-C99D-4090-85A5-9D801E01B437}" type="pres">
      <dgm:prSet presAssocID="{4F941B75-D71C-4E4A-98CF-3EDBA60C16AA}" presName="sibTrans" presStyleLbl="sibTrans2D1" presStyleIdx="0" presStyleCnt="5"/>
      <dgm:spPr/>
    </dgm:pt>
    <dgm:pt modelId="{995015D7-B204-47CD-A423-21DF95D06C83}" type="pres">
      <dgm:prSet presAssocID="{92CA5386-5EC6-4C72-8576-7D2EB7D911BF}" presName="node" presStyleLbl="node1" presStyleIdx="1" presStyleCnt="5">
        <dgm:presLayoutVars>
          <dgm:bulletEnabled val="1"/>
        </dgm:presLayoutVars>
      </dgm:prSet>
      <dgm:spPr/>
    </dgm:pt>
    <dgm:pt modelId="{91F4FCB4-F9BB-44BD-BD85-78805BC0F1E8}" type="pres">
      <dgm:prSet presAssocID="{92CA5386-5EC6-4C72-8576-7D2EB7D911BF}" presName="dummy" presStyleCnt="0"/>
      <dgm:spPr/>
    </dgm:pt>
    <dgm:pt modelId="{32204A80-9F20-47DC-86B8-36C4EB0FDE04}" type="pres">
      <dgm:prSet presAssocID="{890199F3-DE9B-40AB-8175-D0388572D4FA}" presName="sibTrans" presStyleLbl="sibTrans2D1" presStyleIdx="1" presStyleCnt="5"/>
      <dgm:spPr/>
    </dgm:pt>
    <dgm:pt modelId="{F3A94926-050A-46AF-BE21-72C95D8526BC}" type="pres">
      <dgm:prSet presAssocID="{E0AD3746-64B9-4003-A920-47586F4F5E25}" presName="node" presStyleLbl="node1" presStyleIdx="2" presStyleCnt="5">
        <dgm:presLayoutVars>
          <dgm:bulletEnabled val="1"/>
        </dgm:presLayoutVars>
      </dgm:prSet>
      <dgm:spPr/>
    </dgm:pt>
    <dgm:pt modelId="{39C5C308-D82B-4BE4-A1DA-1D9BFBCB6481}" type="pres">
      <dgm:prSet presAssocID="{E0AD3746-64B9-4003-A920-47586F4F5E25}" presName="dummy" presStyleCnt="0"/>
      <dgm:spPr/>
    </dgm:pt>
    <dgm:pt modelId="{25CBFDAC-864C-4E96-9F00-9412B6922292}" type="pres">
      <dgm:prSet presAssocID="{F96CA372-9613-45AD-9FA7-FAFDE4333779}" presName="sibTrans" presStyleLbl="sibTrans2D1" presStyleIdx="2" presStyleCnt="5"/>
      <dgm:spPr/>
    </dgm:pt>
    <dgm:pt modelId="{DB19AC07-AB21-40DB-BB71-A709D739B49B}" type="pres">
      <dgm:prSet presAssocID="{E96C69BA-375F-47DD-A629-0C261D662B7A}" presName="node" presStyleLbl="node1" presStyleIdx="3" presStyleCnt="5">
        <dgm:presLayoutVars>
          <dgm:bulletEnabled val="1"/>
        </dgm:presLayoutVars>
      </dgm:prSet>
      <dgm:spPr/>
    </dgm:pt>
    <dgm:pt modelId="{3AB9EAD5-1724-4347-A46F-60220EED06DB}" type="pres">
      <dgm:prSet presAssocID="{E96C69BA-375F-47DD-A629-0C261D662B7A}" presName="dummy" presStyleCnt="0"/>
      <dgm:spPr/>
    </dgm:pt>
    <dgm:pt modelId="{2A9BC7AF-7510-4711-9357-6193BB0E5561}" type="pres">
      <dgm:prSet presAssocID="{38849CCE-AFAB-4244-95C9-4CBE3F46BD52}" presName="sibTrans" presStyleLbl="sibTrans2D1" presStyleIdx="3" presStyleCnt="5"/>
      <dgm:spPr/>
    </dgm:pt>
    <dgm:pt modelId="{4FEDF1EC-80DE-4AB4-BB83-172DF37D4540}" type="pres">
      <dgm:prSet presAssocID="{5D14A74F-FD38-4030-BE24-6675D3C90F0E}" presName="node" presStyleLbl="node1" presStyleIdx="4" presStyleCnt="5">
        <dgm:presLayoutVars>
          <dgm:bulletEnabled val="1"/>
        </dgm:presLayoutVars>
      </dgm:prSet>
      <dgm:spPr/>
    </dgm:pt>
    <dgm:pt modelId="{0C77D44D-AF51-4D0B-8D1A-59F7C9CC0FFD}" type="pres">
      <dgm:prSet presAssocID="{5D14A74F-FD38-4030-BE24-6675D3C90F0E}" presName="dummy" presStyleCnt="0"/>
      <dgm:spPr/>
    </dgm:pt>
    <dgm:pt modelId="{E6C4628E-F717-4DE6-A97E-55417A3A2F18}" type="pres">
      <dgm:prSet presAssocID="{5875F747-932E-45FF-B215-62FC7A6E40F9}" presName="sibTrans" presStyleLbl="sibTrans2D1" presStyleIdx="4" presStyleCnt="5"/>
      <dgm:spPr/>
    </dgm:pt>
  </dgm:ptLst>
  <dgm:cxnLst>
    <dgm:cxn modelId="{14C3F10C-39CD-43F1-8389-E90BD74B3F73}" srcId="{99E5BF5C-F3B0-4A14-991A-86F183D6AC24}" destId="{E96C69BA-375F-47DD-A629-0C261D662B7A}" srcOrd="3" destOrd="0" parTransId="{8676DE46-0583-4B96-AAE8-61D206D6B087}" sibTransId="{38849CCE-AFAB-4244-95C9-4CBE3F46BD52}"/>
    <dgm:cxn modelId="{5E7BDB0F-B5F1-4BBB-9DA5-8D6549C807EC}" srcId="{99E5BF5C-F3B0-4A14-991A-86F183D6AC24}" destId="{8425F3CF-219F-4028-8989-7DA86AD62197}" srcOrd="0" destOrd="0" parTransId="{2E82D8B3-DE34-4BE1-AE41-773614B74B18}" sibTransId="{4F941B75-D71C-4E4A-98CF-3EDBA60C16AA}"/>
    <dgm:cxn modelId="{AB95E833-EEA6-4AFB-A174-E7394FCC5687}" type="presOf" srcId="{890199F3-DE9B-40AB-8175-D0388572D4FA}" destId="{32204A80-9F20-47DC-86B8-36C4EB0FDE04}" srcOrd="0" destOrd="0" presId="urn:microsoft.com/office/officeart/2005/8/layout/radial6"/>
    <dgm:cxn modelId="{332FFE39-5A88-4B17-9F6A-367400950762}" type="presOf" srcId="{5875F747-932E-45FF-B215-62FC7A6E40F9}" destId="{E6C4628E-F717-4DE6-A97E-55417A3A2F18}" srcOrd="0" destOrd="0" presId="urn:microsoft.com/office/officeart/2005/8/layout/radial6"/>
    <dgm:cxn modelId="{4239213B-C617-4A6A-BAFA-62C56E8843E6}" type="presOf" srcId="{E0AD3746-64B9-4003-A920-47586F4F5E25}" destId="{F3A94926-050A-46AF-BE21-72C95D8526BC}" srcOrd="0" destOrd="0" presId="urn:microsoft.com/office/officeart/2005/8/layout/radial6"/>
    <dgm:cxn modelId="{2B2A3743-672E-40AA-BE13-803C46DBE691}" type="presOf" srcId="{38849CCE-AFAB-4244-95C9-4CBE3F46BD52}" destId="{2A9BC7AF-7510-4711-9357-6193BB0E5561}" srcOrd="0" destOrd="0" presId="urn:microsoft.com/office/officeart/2005/8/layout/radial6"/>
    <dgm:cxn modelId="{F5F4D24B-4AF3-49EB-AD83-1B6CCD5B1212}" srcId="{99E5BF5C-F3B0-4A14-991A-86F183D6AC24}" destId="{E0AD3746-64B9-4003-A920-47586F4F5E25}" srcOrd="2" destOrd="0" parTransId="{69ADB4F0-4E9A-4DB7-B79E-2B8BF0C2F7CD}" sibTransId="{F96CA372-9613-45AD-9FA7-FAFDE4333779}"/>
    <dgm:cxn modelId="{09B91C84-7544-41DD-87E7-B650772A7DE4}" type="presOf" srcId="{5D14A74F-FD38-4030-BE24-6675D3C90F0E}" destId="{4FEDF1EC-80DE-4AB4-BB83-172DF37D4540}" srcOrd="0" destOrd="0" presId="urn:microsoft.com/office/officeart/2005/8/layout/radial6"/>
    <dgm:cxn modelId="{417B8289-EFA3-4F2F-8D30-EBB7250AD7B3}" type="presOf" srcId="{99E5BF5C-F3B0-4A14-991A-86F183D6AC24}" destId="{8E8B6043-2CCA-4D79-8C97-A77E5CF1A810}" srcOrd="0" destOrd="0" presId="urn:microsoft.com/office/officeart/2005/8/layout/radial6"/>
    <dgm:cxn modelId="{AD442990-9465-4E9D-8151-2DC747150DEC}" srcId="{99E5BF5C-F3B0-4A14-991A-86F183D6AC24}" destId="{5D14A74F-FD38-4030-BE24-6675D3C90F0E}" srcOrd="4" destOrd="0" parTransId="{129CBCC6-B45D-479B-A704-0BF6DB87853B}" sibTransId="{5875F747-932E-45FF-B215-62FC7A6E40F9}"/>
    <dgm:cxn modelId="{DA89DC99-1982-451E-8957-5BCDC146C38D}" srcId="{99E5BF5C-F3B0-4A14-991A-86F183D6AC24}" destId="{92CA5386-5EC6-4C72-8576-7D2EB7D911BF}" srcOrd="1" destOrd="0" parTransId="{A62A90D4-11E7-4F2F-91F9-EEE2E185D5FE}" sibTransId="{890199F3-DE9B-40AB-8175-D0388572D4FA}"/>
    <dgm:cxn modelId="{2A16EB9A-CF77-433E-99DB-E0163B1DF3AC}" type="presOf" srcId="{92CA5386-5EC6-4C72-8576-7D2EB7D911BF}" destId="{995015D7-B204-47CD-A423-21DF95D06C83}" srcOrd="0" destOrd="0" presId="urn:microsoft.com/office/officeart/2005/8/layout/radial6"/>
    <dgm:cxn modelId="{396D0E9C-B957-4423-9329-E2E9D5F26C6C}" type="presOf" srcId="{4F941B75-D71C-4E4A-98CF-3EDBA60C16AA}" destId="{437236F1-C99D-4090-85A5-9D801E01B437}" srcOrd="0" destOrd="0" presId="urn:microsoft.com/office/officeart/2005/8/layout/radial6"/>
    <dgm:cxn modelId="{7D964BBE-C72A-46A1-A2B7-170079027F60}" type="presOf" srcId="{8425F3CF-219F-4028-8989-7DA86AD62197}" destId="{EBDC6094-1376-426F-B372-8B9EA4330E10}" srcOrd="0" destOrd="0" presId="urn:microsoft.com/office/officeart/2005/8/layout/radial6"/>
    <dgm:cxn modelId="{17C8FDC7-BCE7-4363-9FE8-08B2778028C7}" type="presOf" srcId="{F4A676AF-0E07-4AE2-849E-641AEAF21254}" destId="{59A0B43A-D9A9-4C17-9190-51352025E24C}" srcOrd="0" destOrd="0" presId="urn:microsoft.com/office/officeart/2005/8/layout/radial6"/>
    <dgm:cxn modelId="{ADC3AECB-6371-499D-92CA-D29E46BA96EB}" type="presOf" srcId="{E96C69BA-375F-47DD-A629-0C261D662B7A}" destId="{DB19AC07-AB21-40DB-BB71-A709D739B49B}" srcOrd="0" destOrd="0" presId="urn:microsoft.com/office/officeart/2005/8/layout/radial6"/>
    <dgm:cxn modelId="{F84DB2D2-9D7F-425B-BC40-1CB71EECFF87}" srcId="{F4A676AF-0E07-4AE2-849E-641AEAF21254}" destId="{99E5BF5C-F3B0-4A14-991A-86F183D6AC24}" srcOrd="0" destOrd="0" parTransId="{C8A5BE00-C8D8-4BF9-A426-1706B0BA328C}" sibTransId="{66E196FA-F5FE-458A-A73B-C7081327DF4F}"/>
    <dgm:cxn modelId="{F7F9E4E9-DAEA-4F63-BE9E-108E46E1668C}" type="presOf" srcId="{F96CA372-9613-45AD-9FA7-FAFDE4333779}" destId="{25CBFDAC-864C-4E96-9F00-9412B6922292}" srcOrd="0" destOrd="0" presId="urn:microsoft.com/office/officeart/2005/8/layout/radial6"/>
    <dgm:cxn modelId="{8DEAAB4A-CAA2-4AFB-892A-3B2AD6E3FBD0}" type="presParOf" srcId="{59A0B43A-D9A9-4C17-9190-51352025E24C}" destId="{8E8B6043-2CCA-4D79-8C97-A77E5CF1A810}" srcOrd="0" destOrd="0" presId="urn:microsoft.com/office/officeart/2005/8/layout/radial6"/>
    <dgm:cxn modelId="{CEFE6D84-1F54-4F32-9F9B-21AE8798186A}" type="presParOf" srcId="{59A0B43A-D9A9-4C17-9190-51352025E24C}" destId="{EBDC6094-1376-426F-B372-8B9EA4330E10}" srcOrd="1" destOrd="0" presId="urn:microsoft.com/office/officeart/2005/8/layout/radial6"/>
    <dgm:cxn modelId="{5F4973E4-C337-47F8-8E8F-8424C159116B}" type="presParOf" srcId="{59A0B43A-D9A9-4C17-9190-51352025E24C}" destId="{F5CEF46D-C2BF-4CDC-A600-AC1FEBB9E2AF}" srcOrd="2" destOrd="0" presId="urn:microsoft.com/office/officeart/2005/8/layout/radial6"/>
    <dgm:cxn modelId="{D396EB73-1441-41C5-8A94-DC93622F8642}" type="presParOf" srcId="{59A0B43A-D9A9-4C17-9190-51352025E24C}" destId="{437236F1-C99D-4090-85A5-9D801E01B437}" srcOrd="3" destOrd="0" presId="urn:microsoft.com/office/officeart/2005/8/layout/radial6"/>
    <dgm:cxn modelId="{8C7F0F37-70E6-49CA-A323-33198D25DFC4}" type="presParOf" srcId="{59A0B43A-D9A9-4C17-9190-51352025E24C}" destId="{995015D7-B204-47CD-A423-21DF95D06C83}" srcOrd="4" destOrd="0" presId="urn:microsoft.com/office/officeart/2005/8/layout/radial6"/>
    <dgm:cxn modelId="{4AD8F4D7-1054-41FA-B85E-97D8BF88768D}" type="presParOf" srcId="{59A0B43A-D9A9-4C17-9190-51352025E24C}" destId="{91F4FCB4-F9BB-44BD-BD85-78805BC0F1E8}" srcOrd="5" destOrd="0" presId="urn:microsoft.com/office/officeart/2005/8/layout/radial6"/>
    <dgm:cxn modelId="{2F662CAD-CF03-49A4-9FA5-EEB3F880D398}" type="presParOf" srcId="{59A0B43A-D9A9-4C17-9190-51352025E24C}" destId="{32204A80-9F20-47DC-86B8-36C4EB0FDE04}" srcOrd="6" destOrd="0" presId="urn:microsoft.com/office/officeart/2005/8/layout/radial6"/>
    <dgm:cxn modelId="{496FD5AE-F1DA-4CC2-A423-550FE3920BE9}" type="presParOf" srcId="{59A0B43A-D9A9-4C17-9190-51352025E24C}" destId="{F3A94926-050A-46AF-BE21-72C95D8526BC}" srcOrd="7" destOrd="0" presId="urn:microsoft.com/office/officeart/2005/8/layout/radial6"/>
    <dgm:cxn modelId="{5A66A41D-FCA4-4F4D-8B50-8C43B2D8E562}" type="presParOf" srcId="{59A0B43A-D9A9-4C17-9190-51352025E24C}" destId="{39C5C308-D82B-4BE4-A1DA-1D9BFBCB6481}" srcOrd="8" destOrd="0" presId="urn:microsoft.com/office/officeart/2005/8/layout/radial6"/>
    <dgm:cxn modelId="{6F66639B-64F9-4FDF-A8F8-5B1F9B7797A3}" type="presParOf" srcId="{59A0B43A-D9A9-4C17-9190-51352025E24C}" destId="{25CBFDAC-864C-4E96-9F00-9412B6922292}" srcOrd="9" destOrd="0" presId="urn:microsoft.com/office/officeart/2005/8/layout/radial6"/>
    <dgm:cxn modelId="{FE3BAC0B-0BDE-44D5-9D99-89CA342BCE04}" type="presParOf" srcId="{59A0B43A-D9A9-4C17-9190-51352025E24C}" destId="{DB19AC07-AB21-40DB-BB71-A709D739B49B}" srcOrd="10" destOrd="0" presId="urn:microsoft.com/office/officeart/2005/8/layout/radial6"/>
    <dgm:cxn modelId="{FA966A60-89B3-42C9-99B9-7B2EFFFE67E3}" type="presParOf" srcId="{59A0B43A-D9A9-4C17-9190-51352025E24C}" destId="{3AB9EAD5-1724-4347-A46F-60220EED06DB}" srcOrd="11" destOrd="0" presId="urn:microsoft.com/office/officeart/2005/8/layout/radial6"/>
    <dgm:cxn modelId="{E317E873-1026-4B33-A81A-B1F0B92B9ABD}" type="presParOf" srcId="{59A0B43A-D9A9-4C17-9190-51352025E24C}" destId="{2A9BC7AF-7510-4711-9357-6193BB0E5561}" srcOrd="12" destOrd="0" presId="urn:microsoft.com/office/officeart/2005/8/layout/radial6"/>
    <dgm:cxn modelId="{0C2282EF-1D37-4C07-B87A-0BC6E1F01865}" type="presParOf" srcId="{59A0B43A-D9A9-4C17-9190-51352025E24C}" destId="{4FEDF1EC-80DE-4AB4-BB83-172DF37D4540}" srcOrd="13" destOrd="0" presId="urn:microsoft.com/office/officeart/2005/8/layout/radial6"/>
    <dgm:cxn modelId="{5094618C-624B-4790-8479-0CF219A8253D}" type="presParOf" srcId="{59A0B43A-D9A9-4C17-9190-51352025E24C}" destId="{0C77D44D-AF51-4D0B-8D1A-59F7C9CC0FFD}" srcOrd="14" destOrd="0" presId="urn:microsoft.com/office/officeart/2005/8/layout/radial6"/>
    <dgm:cxn modelId="{FC2CD74D-D458-4DB4-B3AD-9BC60D002414}" type="presParOf" srcId="{59A0B43A-D9A9-4C17-9190-51352025E24C}" destId="{E6C4628E-F717-4DE6-A97E-55417A3A2F18}"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5435ED-A157-486A-B454-BA34CBD97702}" type="doc">
      <dgm:prSet loTypeId="urn:microsoft.com/office/officeart/2005/8/layout/gear1" loCatId="process" qsTypeId="urn:microsoft.com/office/officeart/2005/8/quickstyle/simple1" qsCatId="simple" csTypeId="urn:microsoft.com/office/officeart/2005/8/colors/colorful3" csCatId="colorful" phldr="0"/>
      <dgm:spPr/>
    </dgm:pt>
    <dgm:pt modelId="{F5F6D241-02A6-4407-93A5-BDF12A36C276}">
      <dgm:prSet phldrT="[Text]" phldr="1"/>
      <dgm:spPr/>
      <dgm:t>
        <a:bodyPr/>
        <a:lstStyle/>
        <a:p>
          <a:endParaRPr lang="en-US" dirty="0"/>
        </a:p>
      </dgm:t>
    </dgm:pt>
    <dgm:pt modelId="{CB3F6389-D7B4-4659-9E3C-115120E896F9}" type="parTrans" cxnId="{223AAE3A-CEDE-46E5-B7F0-2251552C2E4F}">
      <dgm:prSet/>
      <dgm:spPr/>
      <dgm:t>
        <a:bodyPr/>
        <a:lstStyle/>
        <a:p>
          <a:endParaRPr lang="en-US"/>
        </a:p>
      </dgm:t>
    </dgm:pt>
    <dgm:pt modelId="{6AD650C8-0906-4C11-A24F-07456EBFD8AB}" type="sibTrans" cxnId="{223AAE3A-CEDE-46E5-B7F0-2251552C2E4F}">
      <dgm:prSet/>
      <dgm:spPr/>
      <dgm:t>
        <a:bodyPr/>
        <a:lstStyle/>
        <a:p>
          <a:endParaRPr lang="en-US"/>
        </a:p>
      </dgm:t>
    </dgm:pt>
    <dgm:pt modelId="{DB89F543-8DDF-4471-97C6-18F7E60C7317}">
      <dgm:prSet phldrT="[Text]" phldr="1"/>
      <dgm:spPr/>
      <dgm:t>
        <a:bodyPr/>
        <a:lstStyle/>
        <a:p>
          <a:endParaRPr lang="en-US"/>
        </a:p>
      </dgm:t>
    </dgm:pt>
    <dgm:pt modelId="{90098ADE-F6E9-4C31-9DA0-0F374FD50F49}" type="parTrans" cxnId="{30E55044-EF93-465B-9329-B02C5434D65C}">
      <dgm:prSet/>
      <dgm:spPr/>
      <dgm:t>
        <a:bodyPr/>
        <a:lstStyle/>
        <a:p>
          <a:endParaRPr lang="en-US"/>
        </a:p>
      </dgm:t>
    </dgm:pt>
    <dgm:pt modelId="{98E8BDEC-C37F-42CE-9145-49C57C96DC8E}" type="sibTrans" cxnId="{30E55044-EF93-465B-9329-B02C5434D65C}">
      <dgm:prSet/>
      <dgm:spPr/>
      <dgm:t>
        <a:bodyPr/>
        <a:lstStyle/>
        <a:p>
          <a:endParaRPr lang="en-US"/>
        </a:p>
      </dgm:t>
    </dgm:pt>
    <dgm:pt modelId="{FF3F2F90-0AE3-41B9-8251-8AF1BAABC0ED}">
      <dgm:prSet phldrT="[Text]" phldr="1"/>
      <dgm:spPr/>
      <dgm:t>
        <a:bodyPr/>
        <a:lstStyle/>
        <a:p>
          <a:endParaRPr lang="en-US"/>
        </a:p>
      </dgm:t>
    </dgm:pt>
    <dgm:pt modelId="{13E4D0F2-B1B9-4BCD-8736-9914A6BDDF22}" type="parTrans" cxnId="{B8BE0792-FC2B-4F86-ADB9-9D51049B89D9}">
      <dgm:prSet/>
      <dgm:spPr/>
      <dgm:t>
        <a:bodyPr/>
        <a:lstStyle/>
        <a:p>
          <a:endParaRPr lang="en-US"/>
        </a:p>
      </dgm:t>
    </dgm:pt>
    <dgm:pt modelId="{1675D942-F67E-4024-A1DB-49F8540F269D}" type="sibTrans" cxnId="{B8BE0792-FC2B-4F86-ADB9-9D51049B89D9}">
      <dgm:prSet/>
      <dgm:spPr/>
      <dgm:t>
        <a:bodyPr/>
        <a:lstStyle/>
        <a:p>
          <a:endParaRPr lang="en-US"/>
        </a:p>
      </dgm:t>
    </dgm:pt>
    <dgm:pt modelId="{D41AC650-62C5-486D-85EC-D68CC7EA9D10}" type="pres">
      <dgm:prSet presAssocID="{FA5435ED-A157-486A-B454-BA34CBD97702}" presName="composite" presStyleCnt="0">
        <dgm:presLayoutVars>
          <dgm:chMax val="3"/>
          <dgm:animLvl val="lvl"/>
          <dgm:resizeHandles val="exact"/>
        </dgm:presLayoutVars>
      </dgm:prSet>
      <dgm:spPr/>
    </dgm:pt>
    <dgm:pt modelId="{9523B323-5C59-4F54-900D-5EF387BA5B74}" type="pres">
      <dgm:prSet presAssocID="{F5F6D241-02A6-4407-93A5-BDF12A36C276}" presName="gear1" presStyleLbl="node1" presStyleIdx="0" presStyleCnt="3">
        <dgm:presLayoutVars>
          <dgm:chMax val="1"/>
          <dgm:bulletEnabled val="1"/>
        </dgm:presLayoutVars>
      </dgm:prSet>
      <dgm:spPr/>
    </dgm:pt>
    <dgm:pt modelId="{F152FDF7-F3AE-4B57-9595-C437490B1FFF}" type="pres">
      <dgm:prSet presAssocID="{F5F6D241-02A6-4407-93A5-BDF12A36C276}" presName="gear1srcNode" presStyleLbl="node1" presStyleIdx="0" presStyleCnt="3"/>
      <dgm:spPr/>
    </dgm:pt>
    <dgm:pt modelId="{13192E8E-3742-4985-B82F-48D9FE563CA9}" type="pres">
      <dgm:prSet presAssocID="{F5F6D241-02A6-4407-93A5-BDF12A36C276}" presName="gear1dstNode" presStyleLbl="node1" presStyleIdx="0" presStyleCnt="3"/>
      <dgm:spPr/>
    </dgm:pt>
    <dgm:pt modelId="{7CB986D2-E3E9-4795-AD2E-BD530566378E}" type="pres">
      <dgm:prSet presAssocID="{DB89F543-8DDF-4471-97C6-18F7E60C7317}" presName="gear2" presStyleLbl="node1" presStyleIdx="1" presStyleCnt="3">
        <dgm:presLayoutVars>
          <dgm:chMax val="1"/>
          <dgm:bulletEnabled val="1"/>
        </dgm:presLayoutVars>
      </dgm:prSet>
      <dgm:spPr/>
    </dgm:pt>
    <dgm:pt modelId="{8DD6005A-02F1-42F4-B81B-657F6176303D}" type="pres">
      <dgm:prSet presAssocID="{DB89F543-8DDF-4471-97C6-18F7E60C7317}" presName="gear2srcNode" presStyleLbl="node1" presStyleIdx="1" presStyleCnt="3"/>
      <dgm:spPr/>
    </dgm:pt>
    <dgm:pt modelId="{3D4B3D2A-75D3-46EE-8B7D-935BDAD3D57F}" type="pres">
      <dgm:prSet presAssocID="{DB89F543-8DDF-4471-97C6-18F7E60C7317}" presName="gear2dstNode" presStyleLbl="node1" presStyleIdx="1" presStyleCnt="3"/>
      <dgm:spPr/>
    </dgm:pt>
    <dgm:pt modelId="{DE437566-CA2E-4840-95AB-CDF0B84A9473}" type="pres">
      <dgm:prSet presAssocID="{FF3F2F90-0AE3-41B9-8251-8AF1BAABC0ED}" presName="gear3" presStyleLbl="node1" presStyleIdx="2" presStyleCnt="3"/>
      <dgm:spPr/>
    </dgm:pt>
    <dgm:pt modelId="{0A55693B-5101-4365-8EB9-169BF5418C54}" type="pres">
      <dgm:prSet presAssocID="{FF3F2F90-0AE3-41B9-8251-8AF1BAABC0ED}" presName="gear3tx" presStyleLbl="node1" presStyleIdx="2" presStyleCnt="3">
        <dgm:presLayoutVars>
          <dgm:chMax val="1"/>
          <dgm:bulletEnabled val="1"/>
        </dgm:presLayoutVars>
      </dgm:prSet>
      <dgm:spPr/>
    </dgm:pt>
    <dgm:pt modelId="{95539A38-969F-4E94-ABCF-F67F4E159355}" type="pres">
      <dgm:prSet presAssocID="{FF3F2F90-0AE3-41B9-8251-8AF1BAABC0ED}" presName="gear3srcNode" presStyleLbl="node1" presStyleIdx="2" presStyleCnt="3"/>
      <dgm:spPr/>
    </dgm:pt>
    <dgm:pt modelId="{4AA7AE9B-B783-4186-8697-3E0A8D01C293}" type="pres">
      <dgm:prSet presAssocID="{FF3F2F90-0AE3-41B9-8251-8AF1BAABC0ED}" presName="gear3dstNode" presStyleLbl="node1" presStyleIdx="2" presStyleCnt="3"/>
      <dgm:spPr/>
    </dgm:pt>
    <dgm:pt modelId="{478853FB-FFB0-4324-B5E8-8BF7BA7AA76C}" type="pres">
      <dgm:prSet presAssocID="{6AD650C8-0906-4C11-A24F-07456EBFD8AB}" presName="connector1" presStyleLbl="sibTrans2D1" presStyleIdx="0" presStyleCnt="3"/>
      <dgm:spPr/>
    </dgm:pt>
    <dgm:pt modelId="{6E194F03-8DBF-4111-ABC0-E5F031025557}" type="pres">
      <dgm:prSet presAssocID="{98E8BDEC-C37F-42CE-9145-49C57C96DC8E}" presName="connector2" presStyleLbl="sibTrans2D1" presStyleIdx="1" presStyleCnt="3"/>
      <dgm:spPr/>
    </dgm:pt>
    <dgm:pt modelId="{C52D23B0-4B28-4D2B-A2C4-E0841F1195E2}" type="pres">
      <dgm:prSet presAssocID="{1675D942-F67E-4024-A1DB-49F8540F269D}" presName="connector3" presStyleLbl="sibTrans2D1" presStyleIdx="2" presStyleCnt="3" custLinFactX="417314" custLinFactY="86283" custLinFactNeighborX="500000" custLinFactNeighborY="100000"/>
      <dgm:spPr/>
    </dgm:pt>
  </dgm:ptLst>
  <dgm:cxnLst>
    <dgm:cxn modelId="{D8C0F303-F943-41F5-9E3C-1E9BBE47EE84}" type="presOf" srcId="{F5F6D241-02A6-4407-93A5-BDF12A36C276}" destId="{F152FDF7-F3AE-4B57-9595-C437490B1FFF}" srcOrd="1" destOrd="0" presId="urn:microsoft.com/office/officeart/2005/8/layout/gear1"/>
    <dgm:cxn modelId="{4FD96019-131C-4923-8826-62231A78B63C}" type="presOf" srcId="{FF3F2F90-0AE3-41B9-8251-8AF1BAABC0ED}" destId="{4AA7AE9B-B783-4186-8697-3E0A8D01C293}" srcOrd="3" destOrd="0" presId="urn:microsoft.com/office/officeart/2005/8/layout/gear1"/>
    <dgm:cxn modelId="{FCFFAE31-BA1B-461A-AD0D-818F218FEAF8}" type="presOf" srcId="{FF3F2F90-0AE3-41B9-8251-8AF1BAABC0ED}" destId="{0A55693B-5101-4365-8EB9-169BF5418C54}" srcOrd="1" destOrd="0" presId="urn:microsoft.com/office/officeart/2005/8/layout/gear1"/>
    <dgm:cxn modelId="{223AAE3A-CEDE-46E5-B7F0-2251552C2E4F}" srcId="{FA5435ED-A157-486A-B454-BA34CBD97702}" destId="{F5F6D241-02A6-4407-93A5-BDF12A36C276}" srcOrd="0" destOrd="0" parTransId="{CB3F6389-D7B4-4659-9E3C-115120E896F9}" sibTransId="{6AD650C8-0906-4C11-A24F-07456EBFD8AB}"/>
    <dgm:cxn modelId="{03844962-68AF-41A8-9DCD-5F7485876F82}" type="presOf" srcId="{DB89F543-8DDF-4471-97C6-18F7E60C7317}" destId="{3D4B3D2A-75D3-46EE-8B7D-935BDAD3D57F}" srcOrd="2" destOrd="0" presId="urn:microsoft.com/office/officeart/2005/8/layout/gear1"/>
    <dgm:cxn modelId="{30E55044-EF93-465B-9329-B02C5434D65C}" srcId="{FA5435ED-A157-486A-B454-BA34CBD97702}" destId="{DB89F543-8DDF-4471-97C6-18F7E60C7317}" srcOrd="1" destOrd="0" parTransId="{90098ADE-F6E9-4C31-9DA0-0F374FD50F49}" sibTransId="{98E8BDEC-C37F-42CE-9145-49C57C96DC8E}"/>
    <dgm:cxn modelId="{ED2C404F-E46E-43F4-8E83-1C2254C1CBA0}" type="presOf" srcId="{1675D942-F67E-4024-A1DB-49F8540F269D}" destId="{C52D23B0-4B28-4D2B-A2C4-E0841F1195E2}" srcOrd="0" destOrd="0" presId="urn:microsoft.com/office/officeart/2005/8/layout/gear1"/>
    <dgm:cxn modelId="{2480B872-E043-4D98-8989-26740A7661E9}" type="presOf" srcId="{98E8BDEC-C37F-42CE-9145-49C57C96DC8E}" destId="{6E194F03-8DBF-4111-ABC0-E5F031025557}" srcOrd="0" destOrd="0" presId="urn:microsoft.com/office/officeart/2005/8/layout/gear1"/>
    <dgm:cxn modelId="{64B05077-19E8-4189-866D-3B8207D72CA3}" type="presOf" srcId="{DB89F543-8DDF-4471-97C6-18F7E60C7317}" destId="{8DD6005A-02F1-42F4-B81B-657F6176303D}" srcOrd="1" destOrd="0" presId="urn:microsoft.com/office/officeart/2005/8/layout/gear1"/>
    <dgm:cxn modelId="{38E34C5A-5656-404F-A48B-DD526EF42E2C}" type="presOf" srcId="{DB89F543-8DDF-4471-97C6-18F7E60C7317}" destId="{7CB986D2-E3E9-4795-AD2E-BD530566378E}" srcOrd="0" destOrd="0" presId="urn:microsoft.com/office/officeart/2005/8/layout/gear1"/>
    <dgm:cxn modelId="{5EB2B17C-5B6E-497C-81C6-EEC99A1A2DBE}" type="presOf" srcId="{FF3F2F90-0AE3-41B9-8251-8AF1BAABC0ED}" destId="{95539A38-969F-4E94-ABCF-F67F4E159355}" srcOrd="2" destOrd="0" presId="urn:microsoft.com/office/officeart/2005/8/layout/gear1"/>
    <dgm:cxn modelId="{A9FAD180-2559-4FA4-946F-04218BBF54D6}" type="presOf" srcId="{FA5435ED-A157-486A-B454-BA34CBD97702}" destId="{D41AC650-62C5-486D-85EC-D68CC7EA9D10}" srcOrd="0" destOrd="0" presId="urn:microsoft.com/office/officeart/2005/8/layout/gear1"/>
    <dgm:cxn modelId="{B8BE0792-FC2B-4F86-ADB9-9D51049B89D9}" srcId="{FA5435ED-A157-486A-B454-BA34CBD97702}" destId="{FF3F2F90-0AE3-41B9-8251-8AF1BAABC0ED}" srcOrd="2" destOrd="0" parTransId="{13E4D0F2-B1B9-4BCD-8736-9914A6BDDF22}" sibTransId="{1675D942-F67E-4024-A1DB-49F8540F269D}"/>
    <dgm:cxn modelId="{56424CA4-745D-49A6-9A42-774527A03027}" type="presOf" srcId="{6AD650C8-0906-4C11-A24F-07456EBFD8AB}" destId="{478853FB-FFB0-4324-B5E8-8BF7BA7AA76C}" srcOrd="0" destOrd="0" presId="urn:microsoft.com/office/officeart/2005/8/layout/gear1"/>
    <dgm:cxn modelId="{212B80B6-AE59-41E2-86B4-C7594DF9F4E7}" type="presOf" srcId="{FF3F2F90-0AE3-41B9-8251-8AF1BAABC0ED}" destId="{DE437566-CA2E-4840-95AB-CDF0B84A9473}" srcOrd="0" destOrd="0" presId="urn:microsoft.com/office/officeart/2005/8/layout/gear1"/>
    <dgm:cxn modelId="{844D12B8-2239-460C-B444-785BF7A0F05B}" type="presOf" srcId="{F5F6D241-02A6-4407-93A5-BDF12A36C276}" destId="{9523B323-5C59-4F54-900D-5EF387BA5B74}" srcOrd="0" destOrd="0" presId="urn:microsoft.com/office/officeart/2005/8/layout/gear1"/>
    <dgm:cxn modelId="{673F7FC7-6A8C-4623-A9EC-61BFD77BC037}" type="presOf" srcId="{F5F6D241-02A6-4407-93A5-BDF12A36C276}" destId="{13192E8E-3742-4985-B82F-48D9FE563CA9}" srcOrd="2" destOrd="0" presId="urn:microsoft.com/office/officeart/2005/8/layout/gear1"/>
    <dgm:cxn modelId="{784B1827-F68C-4568-B97C-8BA9B906A2B0}" type="presParOf" srcId="{D41AC650-62C5-486D-85EC-D68CC7EA9D10}" destId="{9523B323-5C59-4F54-900D-5EF387BA5B74}" srcOrd="0" destOrd="0" presId="urn:microsoft.com/office/officeart/2005/8/layout/gear1"/>
    <dgm:cxn modelId="{BF592E93-FAB8-4132-942B-94F78B1B5E5E}" type="presParOf" srcId="{D41AC650-62C5-486D-85EC-D68CC7EA9D10}" destId="{F152FDF7-F3AE-4B57-9595-C437490B1FFF}" srcOrd="1" destOrd="0" presId="urn:microsoft.com/office/officeart/2005/8/layout/gear1"/>
    <dgm:cxn modelId="{2D06D559-6535-446D-9CB9-D888EACA4F2A}" type="presParOf" srcId="{D41AC650-62C5-486D-85EC-D68CC7EA9D10}" destId="{13192E8E-3742-4985-B82F-48D9FE563CA9}" srcOrd="2" destOrd="0" presId="urn:microsoft.com/office/officeart/2005/8/layout/gear1"/>
    <dgm:cxn modelId="{E5BF6335-3EEB-4EE4-B862-6FE253302216}" type="presParOf" srcId="{D41AC650-62C5-486D-85EC-D68CC7EA9D10}" destId="{7CB986D2-E3E9-4795-AD2E-BD530566378E}" srcOrd="3" destOrd="0" presId="urn:microsoft.com/office/officeart/2005/8/layout/gear1"/>
    <dgm:cxn modelId="{6028B247-5835-4FA5-BB71-0AD963FE6872}" type="presParOf" srcId="{D41AC650-62C5-486D-85EC-D68CC7EA9D10}" destId="{8DD6005A-02F1-42F4-B81B-657F6176303D}" srcOrd="4" destOrd="0" presId="urn:microsoft.com/office/officeart/2005/8/layout/gear1"/>
    <dgm:cxn modelId="{D78E805E-3EF5-4EE9-99C8-66C3B0A12ADB}" type="presParOf" srcId="{D41AC650-62C5-486D-85EC-D68CC7EA9D10}" destId="{3D4B3D2A-75D3-46EE-8B7D-935BDAD3D57F}" srcOrd="5" destOrd="0" presId="urn:microsoft.com/office/officeart/2005/8/layout/gear1"/>
    <dgm:cxn modelId="{6437D0AF-3842-4096-A957-F89C89EB0A07}" type="presParOf" srcId="{D41AC650-62C5-486D-85EC-D68CC7EA9D10}" destId="{DE437566-CA2E-4840-95AB-CDF0B84A9473}" srcOrd="6" destOrd="0" presId="urn:microsoft.com/office/officeart/2005/8/layout/gear1"/>
    <dgm:cxn modelId="{B9D45A49-F196-4801-9755-871A51371E87}" type="presParOf" srcId="{D41AC650-62C5-486D-85EC-D68CC7EA9D10}" destId="{0A55693B-5101-4365-8EB9-169BF5418C54}" srcOrd="7" destOrd="0" presId="urn:microsoft.com/office/officeart/2005/8/layout/gear1"/>
    <dgm:cxn modelId="{77981CBF-7BAF-4CC2-B2D4-CEA64CE8255C}" type="presParOf" srcId="{D41AC650-62C5-486D-85EC-D68CC7EA9D10}" destId="{95539A38-969F-4E94-ABCF-F67F4E159355}" srcOrd="8" destOrd="0" presId="urn:microsoft.com/office/officeart/2005/8/layout/gear1"/>
    <dgm:cxn modelId="{D356883B-4880-46E8-BB11-50C830B50B05}" type="presParOf" srcId="{D41AC650-62C5-486D-85EC-D68CC7EA9D10}" destId="{4AA7AE9B-B783-4186-8697-3E0A8D01C293}" srcOrd="9" destOrd="0" presId="urn:microsoft.com/office/officeart/2005/8/layout/gear1"/>
    <dgm:cxn modelId="{DAB9EB17-3724-410B-9963-D3FDB1A2DCFF}" type="presParOf" srcId="{D41AC650-62C5-486D-85EC-D68CC7EA9D10}" destId="{478853FB-FFB0-4324-B5E8-8BF7BA7AA76C}" srcOrd="10" destOrd="0" presId="urn:microsoft.com/office/officeart/2005/8/layout/gear1"/>
    <dgm:cxn modelId="{A6B98FF6-BC5F-41C8-9A6D-4F182573D223}" type="presParOf" srcId="{D41AC650-62C5-486D-85EC-D68CC7EA9D10}" destId="{6E194F03-8DBF-4111-ABC0-E5F031025557}" srcOrd="11" destOrd="0" presId="urn:microsoft.com/office/officeart/2005/8/layout/gear1"/>
    <dgm:cxn modelId="{3BF0C916-277D-4323-8C54-DD50B6404855}" type="presParOf" srcId="{D41AC650-62C5-486D-85EC-D68CC7EA9D10}" destId="{C52D23B0-4B28-4D2B-A2C4-E0841F1195E2}" srcOrd="12" destOrd="0" presId="urn:microsoft.com/office/officeart/2005/8/layout/gear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4E8EB3-545C-496E-9F38-7250611E19B5}" type="doc">
      <dgm:prSet loTypeId="urn:microsoft.com/office/officeart/2005/8/layout/pyramid2" loCatId="pyramid" qsTypeId="urn:microsoft.com/office/officeart/2005/8/quickstyle/3d2" qsCatId="3D" csTypeId="urn:microsoft.com/office/officeart/2005/8/colors/accent1_2" csCatId="accent1" phldr="1"/>
      <dgm:spPr/>
    </dgm:pt>
    <dgm:pt modelId="{4D9CC611-72B2-4484-A523-71ACE13876D8}">
      <dgm:prSet phldrT="[Text]"/>
      <dgm:spPr/>
      <dgm:t>
        <a:bodyPr/>
        <a:lstStyle/>
        <a:p>
          <a:r>
            <a:rPr lang="en-US" dirty="0"/>
            <a:t>Top Managers</a:t>
          </a:r>
        </a:p>
      </dgm:t>
    </dgm:pt>
    <dgm:pt modelId="{6EEF3B44-FE38-4F22-9531-9BC911FC9A5F}" type="parTrans" cxnId="{DDB62FF8-343C-4D54-AE45-A25E8C4E5932}">
      <dgm:prSet/>
      <dgm:spPr/>
      <dgm:t>
        <a:bodyPr/>
        <a:lstStyle/>
        <a:p>
          <a:endParaRPr lang="en-US"/>
        </a:p>
      </dgm:t>
    </dgm:pt>
    <dgm:pt modelId="{71AC7875-198F-4485-8142-ABE809EC76F3}" type="sibTrans" cxnId="{DDB62FF8-343C-4D54-AE45-A25E8C4E5932}">
      <dgm:prSet/>
      <dgm:spPr/>
      <dgm:t>
        <a:bodyPr/>
        <a:lstStyle/>
        <a:p>
          <a:endParaRPr lang="en-US"/>
        </a:p>
      </dgm:t>
    </dgm:pt>
    <dgm:pt modelId="{78177B1A-DEE7-4E85-B7F7-C2F575B74227}">
      <dgm:prSet phldrT="[Text]"/>
      <dgm:spPr/>
      <dgm:t>
        <a:bodyPr/>
        <a:lstStyle/>
        <a:p>
          <a:r>
            <a:rPr lang="en-US" dirty="0"/>
            <a:t>Middle Managers &amp; Knowledge Workers</a:t>
          </a:r>
        </a:p>
      </dgm:t>
    </dgm:pt>
    <dgm:pt modelId="{40C39CE4-6ACE-486F-B6E7-61F0FE263707}" type="parTrans" cxnId="{ECB94B24-54AA-4138-B35E-702C8429C2FD}">
      <dgm:prSet/>
      <dgm:spPr/>
      <dgm:t>
        <a:bodyPr/>
        <a:lstStyle/>
        <a:p>
          <a:endParaRPr lang="en-US"/>
        </a:p>
      </dgm:t>
    </dgm:pt>
    <dgm:pt modelId="{D4828CEE-A2C5-4DC0-9EC5-57083E0E0AEF}" type="sibTrans" cxnId="{ECB94B24-54AA-4138-B35E-702C8429C2FD}">
      <dgm:prSet/>
      <dgm:spPr/>
      <dgm:t>
        <a:bodyPr/>
        <a:lstStyle/>
        <a:p>
          <a:endParaRPr lang="en-US"/>
        </a:p>
      </dgm:t>
    </dgm:pt>
    <dgm:pt modelId="{F845AE9D-3E04-460C-8846-C6A1C224AB2C}">
      <dgm:prSet phldrT="[Text]"/>
      <dgm:spPr/>
      <dgm:t>
        <a:bodyPr/>
        <a:lstStyle/>
        <a:p>
          <a:r>
            <a:rPr lang="en-US" dirty="0"/>
            <a:t>Supervisors &amp; </a:t>
          </a:r>
        </a:p>
        <a:p>
          <a:r>
            <a:rPr lang="en-US" dirty="0"/>
            <a:t>Team Leaders</a:t>
          </a:r>
        </a:p>
      </dgm:t>
    </dgm:pt>
    <dgm:pt modelId="{B0C08166-C7B9-4E59-8717-1811AFA13CE8}" type="parTrans" cxnId="{D8850AB6-8121-41FA-8AB9-CC1CF1A3EC55}">
      <dgm:prSet/>
      <dgm:spPr/>
      <dgm:t>
        <a:bodyPr/>
        <a:lstStyle/>
        <a:p>
          <a:endParaRPr lang="en-US"/>
        </a:p>
      </dgm:t>
    </dgm:pt>
    <dgm:pt modelId="{2DDA2836-B654-49B5-92FB-AFB34EA6DC5E}" type="sibTrans" cxnId="{D8850AB6-8121-41FA-8AB9-CC1CF1A3EC55}">
      <dgm:prSet/>
      <dgm:spPr/>
      <dgm:t>
        <a:bodyPr/>
        <a:lstStyle/>
        <a:p>
          <a:endParaRPr lang="en-US"/>
        </a:p>
      </dgm:t>
    </dgm:pt>
    <dgm:pt modelId="{F5ED85AB-5509-42F6-B83D-8D0CAB8AE9CF}">
      <dgm:prSet/>
      <dgm:spPr/>
      <dgm:t>
        <a:bodyPr/>
        <a:lstStyle/>
        <a:p>
          <a:r>
            <a:rPr lang="en-US" dirty="0"/>
            <a:t>Operational Employees</a:t>
          </a:r>
        </a:p>
      </dgm:t>
    </dgm:pt>
    <dgm:pt modelId="{045FD0CF-1BDE-4B7C-922D-7D15B58B55A4}" type="parTrans" cxnId="{EBA8EED2-DD30-49C2-80F6-91582334A879}">
      <dgm:prSet/>
      <dgm:spPr/>
      <dgm:t>
        <a:bodyPr/>
        <a:lstStyle/>
        <a:p>
          <a:endParaRPr lang="en-US"/>
        </a:p>
      </dgm:t>
    </dgm:pt>
    <dgm:pt modelId="{C84C4023-C10B-422E-A701-26AE2052D835}" type="sibTrans" cxnId="{EBA8EED2-DD30-49C2-80F6-91582334A879}">
      <dgm:prSet/>
      <dgm:spPr/>
      <dgm:t>
        <a:bodyPr/>
        <a:lstStyle/>
        <a:p>
          <a:endParaRPr lang="en-US"/>
        </a:p>
      </dgm:t>
    </dgm:pt>
    <dgm:pt modelId="{F90E11C8-D079-46C3-95C4-16DA122D3313}" type="pres">
      <dgm:prSet presAssocID="{D54E8EB3-545C-496E-9F38-7250611E19B5}" presName="compositeShape" presStyleCnt="0">
        <dgm:presLayoutVars>
          <dgm:dir/>
          <dgm:resizeHandles/>
        </dgm:presLayoutVars>
      </dgm:prSet>
      <dgm:spPr/>
    </dgm:pt>
    <dgm:pt modelId="{6C939B60-59ED-4B61-B1F3-2B79B7700139}" type="pres">
      <dgm:prSet presAssocID="{D54E8EB3-545C-496E-9F38-7250611E19B5}" presName="pyramid" presStyleLbl="node1" presStyleIdx="0" presStyleCnt="1"/>
      <dgm:spPr/>
    </dgm:pt>
    <dgm:pt modelId="{BA3FFE3F-EB3F-44F6-B85B-A2BEEBD9EDFA}" type="pres">
      <dgm:prSet presAssocID="{D54E8EB3-545C-496E-9F38-7250611E19B5}" presName="theList" presStyleCnt="0"/>
      <dgm:spPr/>
    </dgm:pt>
    <dgm:pt modelId="{E3E33A7A-6529-483D-8D85-225A84ED21D7}" type="pres">
      <dgm:prSet presAssocID="{4D9CC611-72B2-4484-A523-71ACE13876D8}" presName="aNode" presStyleLbl="fgAcc1" presStyleIdx="0" presStyleCnt="4" custLinFactY="4301" custLinFactNeighborX="-45772" custLinFactNeighborY="100000">
        <dgm:presLayoutVars>
          <dgm:bulletEnabled val="1"/>
        </dgm:presLayoutVars>
      </dgm:prSet>
      <dgm:spPr/>
    </dgm:pt>
    <dgm:pt modelId="{62D8CE4B-53D8-49B2-8573-EEEABD8E74F8}" type="pres">
      <dgm:prSet presAssocID="{4D9CC611-72B2-4484-A523-71ACE13876D8}" presName="aSpace" presStyleCnt="0"/>
      <dgm:spPr/>
    </dgm:pt>
    <dgm:pt modelId="{8D74BDAE-3E8B-4522-A42E-3B3E9B7BAC72}" type="pres">
      <dgm:prSet presAssocID="{78177B1A-DEE7-4E85-B7F7-C2F575B74227}" presName="aNode" presStyleLbl="fgAcc1" presStyleIdx="1" presStyleCnt="4" custLinFactY="17390" custLinFactNeighborX="-48062" custLinFactNeighborY="100000">
        <dgm:presLayoutVars>
          <dgm:bulletEnabled val="1"/>
        </dgm:presLayoutVars>
      </dgm:prSet>
      <dgm:spPr/>
    </dgm:pt>
    <dgm:pt modelId="{7BAE0BEB-A199-4E80-895E-46B052281CA1}" type="pres">
      <dgm:prSet presAssocID="{78177B1A-DEE7-4E85-B7F7-C2F575B74227}" presName="aSpace" presStyleCnt="0"/>
      <dgm:spPr/>
    </dgm:pt>
    <dgm:pt modelId="{443602C9-7E0E-44AB-A2D5-EBE7441BD71D}" type="pres">
      <dgm:prSet presAssocID="{F845AE9D-3E04-460C-8846-C6A1C224AB2C}" presName="aNode" presStyleLbl="fgAcc1" presStyleIdx="2" presStyleCnt="4" custLinFactY="30480" custLinFactNeighborX="-48062" custLinFactNeighborY="100000">
        <dgm:presLayoutVars>
          <dgm:bulletEnabled val="1"/>
        </dgm:presLayoutVars>
      </dgm:prSet>
      <dgm:spPr/>
    </dgm:pt>
    <dgm:pt modelId="{0B72280F-480F-4CCF-81A8-67EA0B0F8BED}" type="pres">
      <dgm:prSet presAssocID="{F845AE9D-3E04-460C-8846-C6A1C224AB2C}" presName="aSpace" presStyleCnt="0"/>
      <dgm:spPr/>
    </dgm:pt>
    <dgm:pt modelId="{5982B3D1-6D86-45AB-B3F8-4613473A146D}" type="pres">
      <dgm:prSet presAssocID="{F5ED85AB-5509-42F6-B83D-8D0CAB8AE9CF}" presName="aNode" presStyleLbl="fgAcc1" presStyleIdx="3" presStyleCnt="4" custLinFactY="51942" custLinFactNeighborX="-45772" custLinFactNeighborY="100000">
        <dgm:presLayoutVars>
          <dgm:bulletEnabled val="1"/>
        </dgm:presLayoutVars>
      </dgm:prSet>
      <dgm:spPr/>
    </dgm:pt>
    <dgm:pt modelId="{FA1AF9C5-D6BE-4070-99C3-196E0F7D72BD}" type="pres">
      <dgm:prSet presAssocID="{F5ED85AB-5509-42F6-B83D-8D0CAB8AE9CF}" presName="aSpace" presStyleCnt="0"/>
      <dgm:spPr/>
    </dgm:pt>
  </dgm:ptLst>
  <dgm:cxnLst>
    <dgm:cxn modelId="{ABF60500-D592-4D23-81AE-5B1A73F88C00}" type="presOf" srcId="{F845AE9D-3E04-460C-8846-C6A1C224AB2C}" destId="{443602C9-7E0E-44AB-A2D5-EBE7441BD71D}" srcOrd="0" destOrd="0" presId="urn:microsoft.com/office/officeart/2005/8/layout/pyramid2"/>
    <dgm:cxn modelId="{3822841F-9452-469F-B283-5813B3D5B294}" type="presOf" srcId="{D54E8EB3-545C-496E-9F38-7250611E19B5}" destId="{F90E11C8-D079-46C3-95C4-16DA122D3313}" srcOrd="0" destOrd="0" presId="urn:microsoft.com/office/officeart/2005/8/layout/pyramid2"/>
    <dgm:cxn modelId="{ECB94B24-54AA-4138-B35E-702C8429C2FD}" srcId="{D54E8EB3-545C-496E-9F38-7250611E19B5}" destId="{78177B1A-DEE7-4E85-B7F7-C2F575B74227}" srcOrd="1" destOrd="0" parTransId="{40C39CE4-6ACE-486F-B6E7-61F0FE263707}" sibTransId="{D4828CEE-A2C5-4DC0-9EC5-57083E0E0AEF}"/>
    <dgm:cxn modelId="{FAABFC97-B06B-45DC-A0A9-B5841DE636E2}" type="presOf" srcId="{F5ED85AB-5509-42F6-B83D-8D0CAB8AE9CF}" destId="{5982B3D1-6D86-45AB-B3F8-4613473A146D}" srcOrd="0" destOrd="0" presId="urn:microsoft.com/office/officeart/2005/8/layout/pyramid2"/>
    <dgm:cxn modelId="{D8850AB6-8121-41FA-8AB9-CC1CF1A3EC55}" srcId="{D54E8EB3-545C-496E-9F38-7250611E19B5}" destId="{F845AE9D-3E04-460C-8846-C6A1C224AB2C}" srcOrd="2" destOrd="0" parTransId="{B0C08166-C7B9-4E59-8717-1811AFA13CE8}" sibTransId="{2DDA2836-B654-49B5-92FB-AFB34EA6DC5E}"/>
    <dgm:cxn modelId="{6E8560BC-6BBE-4E50-B90A-56F33F4A4852}" type="presOf" srcId="{4D9CC611-72B2-4484-A523-71ACE13876D8}" destId="{E3E33A7A-6529-483D-8D85-225A84ED21D7}" srcOrd="0" destOrd="0" presId="urn:microsoft.com/office/officeart/2005/8/layout/pyramid2"/>
    <dgm:cxn modelId="{EBA8EED2-DD30-49C2-80F6-91582334A879}" srcId="{D54E8EB3-545C-496E-9F38-7250611E19B5}" destId="{F5ED85AB-5509-42F6-B83D-8D0CAB8AE9CF}" srcOrd="3" destOrd="0" parTransId="{045FD0CF-1BDE-4B7C-922D-7D15B58B55A4}" sibTransId="{C84C4023-C10B-422E-A701-26AE2052D835}"/>
    <dgm:cxn modelId="{54346AE1-7479-4334-AA27-927BA15EB822}" type="presOf" srcId="{78177B1A-DEE7-4E85-B7F7-C2F575B74227}" destId="{8D74BDAE-3E8B-4522-A42E-3B3E9B7BAC72}" srcOrd="0" destOrd="0" presId="urn:microsoft.com/office/officeart/2005/8/layout/pyramid2"/>
    <dgm:cxn modelId="{DDB62FF8-343C-4D54-AE45-A25E8C4E5932}" srcId="{D54E8EB3-545C-496E-9F38-7250611E19B5}" destId="{4D9CC611-72B2-4484-A523-71ACE13876D8}" srcOrd="0" destOrd="0" parTransId="{6EEF3B44-FE38-4F22-9531-9BC911FC9A5F}" sibTransId="{71AC7875-198F-4485-8142-ABE809EC76F3}"/>
    <dgm:cxn modelId="{3E55337F-A7ED-49E2-A9E0-FBA60A52E03C}" type="presParOf" srcId="{F90E11C8-D079-46C3-95C4-16DA122D3313}" destId="{6C939B60-59ED-4B61-B1F3-2B79B7700139}" srcOrd="0" destOrd="0" presId="urn:microsoft.com/office/officeart/2005/8/layout/pyramid2"/>
    <dgm:cxn modelId="{B6E95E0F-E4C2-4494-B0B5-6282DB9F78EB}" type="presParOf" srcId="{F90E11C8-D079-46C3-95C4-16DA122D3313}" destId="{BA3FFE3F-EB3F-44F6-B85B-A2BEEBD9EDFA}" srcOrd="1" destOrd="0" presId="urn:microsoft.com/office/officeart/2005/8/layout/pyramid2"/>
    <dgm:cxn modelId="{2CB9D255-F428-4825-8EE0-65BE77C9BD16}" type="presParOf" srcId="{BA3FFE3F-EB3F-44F6-B85B-A2BEEBD9EDFA}" destId="{E3E33A7A-6529-483D-8D85-225A84ED21D7}" srcOrd="0" destOrd="0" presId="urn:microsoft.com/office/officeart/2005/8/layout/pyramid2"/>
    <dgm:cxn modelId="{9A26F886-7697-493A-A2D6-84CBE0FB6F89}" type="presParOf" srcId="{BA3FFE3F-EB3F-44F6-B85B-A2BEEBD9EDFA}" destId="{62D8CE4B-53D8-49B2-8573-EEEABD8E74F8}" srcOrd="1" destOrd="0" presId="urn:microsoft.com/office/officeart/2005/8/layout/pyramid2"/>
    <dgm:cxn modelId="{1F054E80-8263-40D1-8B00-1DB3BF79C136}" type="presParOf" srcId="{BA3FFE3F-EB3F-44F6-B85B-A2BEEBD9EDFA}" destId="{8D74BDAE-3E8B-4522-A42E-3B3E9B7BAC72}" srcOrd="2" destOrd="0" presId="urn:microsoft.com/office/officeart/2005/8/layout/pyramid2"/>
    <dgm:cxn modelId="{1F22E809-3907-4CF1-851A-7B7CB5E60C3E}" type="presParOf" srcId="{BA3FFE3F-EB3F-44F6-B85B-A2BEEBD9EDFA}" destId="{7BAE0BEB-A199-4E80-895E-46B052281CA1}" srcOrd="3" destOrd="0" presId="urn:microsoft.com/office/officeart/2005/8/layout/pyramid2"/>
    <dgm:cxn modelId="{485B9CDF-0A3C-4C70-8783-0F6BDFC199A3}" type="presParOf" srcId="{BA3FFE3F-EB3F-44F6-B85B-A2BEEBD9EDFA}" destId="{443602C9-7E0E-44AB-A2D5-EBE7441BD71D}" srcOrd="4" destOrd="0" presId="urn:microsoft.com/office/officeart/2005/8/layout/pyramid2"/>
    <dgm:cxn modelId="{25B7349A-B507-4A0F-9624-FAB92ECC4919}" type="presParOf" srcId="{BA3FFE3F-EB3F-44F6-B85B-A2BEEBD9EDFA}" destId="{0B72280F-480F-4CCF-81A8-67EA0B0F8BED}" srcOrd="5" destOrd="0" presId="urn:microsoft.com/office/officeart/2005/8/layout/pyramid2"/>
    <dgm:cxn modelId="{6DCE5857-993B-4D59-B6C7-E92CE5CF6143}" type="presParOf" srcId="{BA3FFE3F-EB3F-44F6-B85B-A2BEEBD9EDFA}" destId="{5982B3D1-6D86-45AB-B3F8-4613473A146D}" srcOrd="6" destOrd="0" presId="urn:microsoft.com/office/officeart/2005/8/layout/pyramid2"/>
    <dgm:cxn modelId="{4EBD084C-2B23-41B2-BAA0-14E51EA79530}" type="presParOf" srcId="{BA3FFE3F-EB3F-44F6-B85B-A2BEEBD9EDFA}" destId="{FA1AF9C5-D6BE-4070-99C3-196E0F7D72BD}"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F5C980-1EB4-41EA-AD3F-5D43467D68EC}" type="doc">
      <dgm:prSet loTypeId="urn:microsoft.com/office/officeart/2005/8/layout/radial5" loCatId="cycle" qsTypeId="urn:microsoft.com/office/officeart/2005/8/quickstyle/3d9" qsCatId="3D" csTypeId="urn:microsoft.com/office/officeart/2005/8/colors/accent1_2" csCatId="accent1" phldr="1"/>
      <dgm:spPr/>
      <dgm:t>
        <a:bodyPr/>
        <a:lstStyle/>
        <a:p>
          <a:endParaRPr lang="en-US"/>
        </a:p>
      </dgm:t>
    </dgm:pt>
    <dgm:pt modelId="{12F0B25D-9671-43A7-B189-5702A8443298}">
      <dgm:prSet phldrT="[Text]"/>
      <dgm:spPr/>
      <dgm:t>
        <a:bodyPr/>
        <a:lstStyle/>
        <a:p>
          <a:r>
            <a:rPr lang="en-US" dirty="0"/>
            <a:t>Customer Order Processing</a:t>
          </a:r>
        </a:p>
      </dgm:t>
    </dgm:pt>
    <dgm:pt modelId="{8E2D210E-6970-4702-8319-FE4F5558FDB2}" type="parTrans" cxnId="{90C59721-8774-4C22-8ACD-CE8BEC5D5828}">
      <dgm:prSet/>
      <dgm:spPr/>
      <dgm:t>
        <a:bodyPr/>
        <a:lstStyle/>
        <a:p>
          <a:endParaRPr lang="en-US"/>
        </a:p>
      </dgm:t>
    </dgm:pt>
    <dgm:pt modelId="{D199AC88-D5C4-49C9-92A5-CCD389FC2DEC}" type="sibTrans" cxnId="{90C59721-8774-4C22-8ACD-CE8BEC5D5828}">
      <dgm:prSet/>
      <dgm:spPr/>
      <dgm:t>
        <a:bodyPr/>
        <a:lstStyle/>
        <a:p>
          <a:endParaRPr lang="en-US"/>
        </a:p>
      </dgm:t>
    </dgm:pt>
    <dgm:pt modelId="{819B791E-69C9-4E29-BFC1-9EB18549AF27}">
      <dgm:prSet phldrT="[Text]"/>
      <dgm:spPr/>
      <dgm:t>
        <a:bodyPr/>
        <a:lstStyle/>
        <a:p>
          <a:r>
            <a:rPr lang="en-US" dirty="0"/>
            <a:t>Verify Customer Data</a:t>
          </a:r>
        </a:p>
      </dgm:t>
    </dgm:pt>
    <dgm:pt modelId="{04210B1F-2286-4D03-9611-0783C4006044}" type="parTrans" cxnId="{58D5ECA4-1950-4651-B91B-0AF831278A13}">
      <dgm:prSet/>
      <dgm:spPr/>
      <dgm:t>
        <a:bodyPr/>
        <a:lstStyle/>
        <a:p>
          <a:endParaRPr lang="en-US"/>
        </a:p>
      </dgm:t>
    </dgm:pt>
    <dgm:pt modelId="{3F2F3026-E586-4478-9CD2-623E1E9A1A01}" type="sibTrans" cxnId="{58D5ECA4-1950-4651-B91B-0AF831278A13}">
      <dgm:prSet/>
      <dgm:spPr/>
      <dgm:t>
        <a:bodyPr/>
        <a:lstStyle/>
        <a:p>
          <a:endParaRPr lang="en-US"/>
        </a:p>
      </dgm:t>
    </dgm:pt>
    <dgm:pt modelId="{9931CE79-3300-448E-A484-BAA6201ABAC5}">
      <dgm:prSet phldrT="[Text]"/>
      <dgm:spPr/>
      <dgm:t>
        <a:bodyPr/>
        <a:lstStyle/>
        <a:p>
          <a:r>
            <a:rPr lang="en-US" dirty="0"/>
            <a:t>Check Credit Status</a:t>
          </a:r>
        </a:p>
      </dgm:t>
    </dgm:pt>
    <dgm:pt modelId="{65C8FF49-51D8-474F-B512-E932A156433E}" type="parTrans" cxnId="{1A811CD8-F8DE-495B-8EC4-6682F3D7ED9F}">
      <dgm:prSet/>
      <dgm:spPr/>
      <dgm:t>
        <a:bodyPr/>
        <a:lstStyle/>
        <a:p>
          <a:endParaRPr lang="en-US"/>
        </a:p>
      </dgm:t>
    </dgm:pt>
    <dgm:pt modelId="{7752EB61-662C-4DE7-A20B-897B9ABF609A}" type="sibTrans" cxnId="{1A811CD8-F8DE-495B-8EC4-6682F3D7ED9F}">
      <dgm:prSet/>
      <dgm:spPr/>
      <dgm:t>
        <a:bodyPr/>
        <a:lstStyle/>
        <a:p>
          <a:endParaRPr lang="en-US"/>
        </a:p>
      </dgm:t>
    </dgm:pt>
    <dgm:pt modelId="{98E81B50-3DAB-4BB0-A57F-F231EFD68EAF}">
      <dgm:prSet phldrT="[Text]"/>
      <dgm:spPr/>
      <dgm:t>
        <a:bodyPr/>
        <a:lstStyle/>
        <a:p>
          <a:r>
            <a:rPr lang="en-US" dirty="0"/>
            <a:t>Post to accounts receivable</a:t>
          </a:r>
        </a:p>
      </dgm:t>
    </dgm:pt>
    <dgm:pt modelId="{E445234A-FB29-41B8-8631-BBAF07F01455}" type="parTrans" cxnId="{66A60A16-F118-418A-972E-6CD5226F75A2}">
      <dgm:prSet/>
      <dgm:spPr/>
      <dgm:t>
        <a:bodyPr/>
        <a:lstStyle/>
        <a:p>
          <a:endParaRPr lang="en-US"/>
        </a:p>
      </dgm:t>
    </dgm:pt>
    <dgm:pt modelId="{7433F663-0C39-4C14-9F5C-D35A06AC24A0}" type="sibTrans" cxnId="{66A60A16-F118-418A-972E-6CD5226F75A2}">
      <dgm:prSet/>
      <dgm:spPr/>
      <dgm:t>
        <a:bodyPr/>
        <a:lstStyle/>
        <a:p>
          <a:endParaRPr lang="en-US"/>
        </a:p>
      </dgm:t>
    </dgm:pt>
    <dgm:pt modelId="{97AB105E-EF09-4B5C-A49A-B01E877FBABF}">
      <dgm:prSet phldrT="[Text]"/>
      <dgm:spPr/>
      <dgm:t>
        <a:bodyPr/>
        <a:lstStyle/>
        <a:p>
          <a:r>
            <a:rPr lang="en-US" dirty="0"/>
            <a:t>Check In-stock status</a:t>
          </a:r>
        </a:p>
      </dgm:t>
    </dgm:pt>
    <dgm:pt modelId="{B9DCE9F0-04DE-4EBA-9A6F-EF1F6AC3EAC8}" type="parTrans" cxnId="{D7AA6730-F2BF-4798-BD56-0109247AA033}">
      <dgm:prSet/>
      <dgm:spPr/>
      <dgm:t>
        <a:bodyPr/>
        <a:lstStyle/>
        <a:p>
          <a:endParaRPr lang="en-US"/>
        </a:p>
      </dgm:t>
    </dgm:pt>
    <dgm:pt modelId="{403D6BF8-DFE5-4BDF-BDA2-BA702DEFE547}" type="sibTrans" cxnId="{D7AA6730-F2BF-4798-BD56-0109247AA033}">
      <dgm:prSet/>
      <dgm:spPr/>
      <dgm:t>
        <a:bodyPr/>
        <a:lstStyle/>
        <a:p>
          <a:endParaRPr lang="en-US"/>
        </a:p>
      </dgm:t>
    </dgm:pt>
    <dgm:pt modelId="{B6E7C555-2A06-4B64-A43C-7E3D70C230B6}">
      <dgm:prSet/>
      <dgm:spPr/>
      <dgm:t>
        <a:bodyPr/>
        <a:lstStyle/>
        <a:p>
          <a:r>
            <a:rPr lang="en-US" dirty="0"/>
            <a:t>Adjust Inventory Data</a:t>
          </a:r>
        </a:p>
      </dgm:t>
    </dgm:pt>
    <dgm:pt modelId="{4C9A3F87-3DB5-4FC8-959A-4738638DD4AD}" type="parTrans" cxnId="{13B3E253-B89D-470A-B92A-34F41EFCD403}">
      <dgm:prSet/>
      <dgm:spPr/>
      <dgm:t>
        <a:bodyPr/>
        <a:lstStyle/>
        <a:p>
          <a:endParaRPr lang="en-US"/>
        </a:p>
      </dgm:t>
    </dgm:pt>
    <dgm:pt modelId="{AF34CAAC-BE5C-495B-B014-AF8615E938A5}" type="sibTrans" cxnId="{13B3E253-B89D-470A-B92A-34F41EFCD403}">
      <dgm:prSet/>
      <dgm:spPr/>
      <dgm:t>
        <a:bodyPr/>
        <a:lstStyle/>
        <a:p>
          <a:endParaRPr lang="en-US"/>
        </a:p>
      </dgm:t>
    </dgm:pt>
    <dgm:pt modelId="{91394368-24A5-4EC2-A039-698070C60126}">
      <dgm:prSet/>
      <dgm:spPr/>
      <dgm:t>
        <a:bodyPr/>
        <a:lstStyle/>
        <a:p>
          <a:r>
            <a:rPr lang="en-US" dirty="0"/>
            <a:t>Update Sales Activity File</a:t>
          </a:r>
        </a:p>
      </dgm:t>
    </dgm:pt>
    <dgm:pt modelId="{CF17C54B-5C48-4C0D-957E-BFDC17A2E86D}" type="parTrans" cxnId="{360E6361-BA3F-4E0F-BBEF-AE6DE9409E59}">
      <dgm:prSet/>
      <dgm:spPr/>
      <dgm:t>
        <a:bodyPr/>
        <a:lstStyle/>
        <a:p>
          <a:endParaRPr lang="en-US"/>
        </a:p>
      </dgm:t>
    </dgm:pt>
    <dgm:pt modelId="{5B46E794-1735-4234-BAEB-E26C58B3B648}" type="sibTrans" cxnId="{360E6361-BA3F-4E0F-BBEF-AE6DE9409E59}">
      <dgm:prSet/>
      <dgm:spPr/>
      <dgm:t>
        <a:bodyPr/>
        <a:lstStyle/>
        <a:p>
          <a:endParaRPr lang="en-US"/>
        </a:p>
      </dgm:t>
    </dgm:pt>
    <dgm:pt modelId="{009C6A4B-A2A8-43C3-A991-AA19DB17DBB2}" type="pres">
      <dgm:prSet presAssocID="{71F5C980-1EB4-41EA-AD3F-5D43467D68EC}" presName="Name0" presStyleCnt="0">
        <dgm:presLayoutVars>
          <dgm:chMax val="1"/>
          <dgm:dir/>
          <dgm:animLvl val="ctr"/>
          <dgm:resizeHandles val="exact"/>
        </dgm:presLayoutVars>
      </dgm:prSet>
      <dgm:spPr/>
    </dgm:pt>
    <dgm:pt modelId="{32BD1D78-DEE0-4FE2-AC50-AED08E6DAF3E}" type="pres">
      <dgm:prSet presAssocID="{12F0B25D-9671-43A7-B189-5702A8443298}" presName="centerShape" presStyleLbl="node0" presStyleIdx="0" presStyleCnt="1"/>
      <dgm:spPr/>
    </dgm:pt>
    <dgm:pt modelId="{1A9BEF60-5FDE-418C-A012-49652E47E0FB}" type="pres">
      <dgm:prSet presAssocID="{04210B1F-2286-4D03-9611-0783C4006044}" presName="parTrans" presStyleLbl="sibTrans2D1" presStyleIdx="0" presStyleCnt="6" custLinFactNeighborX="-30618" custLinFactNeighborY="-25902"/>
      <dgm:spPr/>
    </dgm:pt>
    <dgm:pt modelId="{E35C27FA-BD57-4A3D-B81D-7DD5106AB087}" type="pres">
      <dgm:prSet presAssocID="{04210B1F-2286-4D03-9611-0783C4006044}" presName="connectorText" presStyleLbl="sibTrans2D1" presStyleIdx="0" presStyleCnt="6"/>
      <dgm:spPr/>
    </dgm:pt>
    <dgm:pt modelId="{28AE771F-33E0-41EC-95D3-48FB7AE35EBF}" type="pres">
      <dgm:prSet presAssocID="{819B791E-69C9-4E29-BFC1-9EB18549AF27}" presName="node" presStyleLbl="node1" presStyleIdx="0" presStyleCnt="6">
        <dgm:presLayoutVars>
          <dgm:bulletEnabled val="1"/>
        </dgm:presLayoutVars>
      </dgm:prSet>
      <dgm:spPr/>
    </dgm:pt>
    <dgm:pt modelId="{5B3C8DD1-0337-412C-BA73-AA236AEF9346}" type="pres">
      <dgm:prSet presAssocID="{65C8FF49-51D8-474F-B512-E932A156433E}" presName="parTrans" presStyleLbl="sibTrans2D1" presStyleIdx="1" presStyleCnt="6" custLinFactNeighborX="32080" custLinFactNeighborY="-20602"/>
      <dgm:spPr/>
    </dgm:pt>
    <dgm:pt modelId="{EC6FA532-F16B-4357-BC1F-0B854F73199F}" type="pres">
      <dgm:prSet presAssocID="{65C8FF49-51D8-474F-B512-E932A156433E}" presName="connectorText" presStyleLbl="sibTrans2D1" presStyleIdx="1" presStyleCnt="6"/>
      <dgm:spPr/>
    </dgm:pt>
    <dgm:pt modelId="{F7C936DE-E364-4944-B592-F83C16F8FE8C}" type="pres">
      <dgm:prSet presAssocID="{9931CE79-3300-448E-A484-BAA6201ABAC5}" presName="node" presStyleLbl="node1" presStyleIdx="1" presStyleCnt="6">
        <dgm:presLayoutVars>
          <dgm:bulletEnabled val="1"/>
        </dgm:presLayoutVars>
      </dgm:prSet>
      <dgm:spPr/>
    </dgm:pt>
    <dgm:pt modelId="{E2AE20EC-3F2F-4793-942B-ED9AA762BB4E}" type="pres">
      <dgm:prSet presAssocID="{E445234A-FB29-41B8-8631-BBAF07F01455}" presName="parTrans" presStyleLbl="sibTrans2D1" presStyleIdx="2" presStyleCnt="6"/>
      <dgm:spPr/>
    </dgm:pt>
    <dgm:pt modelId="{A8A28B44-1D18-4136-AB56-ED98CFAFF4DF}" type="pres">
      <dgm:prSet presAssocID="{E445234A-FB29-41B8-8631-BBAF07F01455}" presName="connectorText" presStyleLbl="sibTrans2D1" presStyleIdx="2" presStyleCnt="6"/>
      <dgm:spPr/>
    </dgm:pt>
    <dgm:pt modelId="{2373152F-540B-48A4-A675-695924BC6775}" type="pres">
      <dgm:prSet presAssocID="{98E81B50-3DAB-4BB0-A57F-F231EFD68EAF}" presName="node" presStyleLbl="node1" presStyleIdx="2" presStyleCnt="6">
        <dgm:presLayoutVars>
          <dgm:bulletEnabled val="1"/>
        </dgm:presLayoutVars>
      </dgm:prSet>
      <dgm:spPr/>
    </dgm:pt>
    <dgm:pt modelId="{2D711EE0-207A-4A47-9401-20F4CD2588FB}" type="pres">
      <dgm:prSet presAssocID="{B9DCE9F0-04DE-4EBA-9A6F-EF1F6AC3EAC8}" presName="parTrans" presStyleLbl="sibTrans2D1" presStyleIdx="3" presStyleCnt="6"/>
      <dgm:spPr/>
    </dgm:pt>
    <dgm:pt modelId="{994D3431-67C1-4E4D-B412-0D5DCCA903DA}" type="pres">
      <dgm:prSet presAssocID="{B9DCE9F0-04DE-4EBA-9A6F-EF1F6AC3EAC8}" presName="connectorText" presStyleLbl="sibTrans2D1" presStyleIdx="3" presStyleCnt="6"/>
      <dgm:spPr/>
    </dgm:pt>
    <dgm:pt modelId="{12BF5552-0CF1-4B1B-9122-5FE4B1521AEC}" type="pres">
      <dgm:prSet presAssocID="{97AB105E-EF09-4B5C-A49A-B01E877FBABF}" presName="node" presStyleLbl="node1" presStyleIdx="3" presStyleCnt="6">
        <dgm:presLayoutVars>
          <dgm:bulletEnabled val="1"/>
        </dgm:presLayoutVars>
      </dgm:prSet>
      <dgm:spPr/>
    </dgm:pt>
    <dgm:pt modelId="{740881D7-E19A-4E15-A7AB-FCE5C53D7A76}" type="pres">
      <dgm:prSet presAssocID="{4C9A3F87-3DB5-4FC8-959A-4738638DD4AD}" presName="parTrans" presStyleLbl="sibTrans2D1" presStyleIdx="4" presStyleCnt="6"/>
      <dgm:spPr/>
    </dgm:pt>
    <dgm:pt modelId="{5753F8E0-EF2E-4763-B4BA-C646F60F75AF}" type="pres">
      <dgm:prSet presAssocID="{4C9A3F87-3DB5-4FC8-959A-4738638DD4AD}" presName="connectorText" presStyleLbl="sibTrans2D1" presStyleIdx="4" presStyleCnt="6"/>
      <dgm:spPr/>
    </dgm:pt>
    <dgm:pt modelId="{23C0BC3E-6CBD-4328-9097-8C3B674D4865}" type="pres">
      <dgm:prSet presAssocID="{B6E7C555-2A06-4B64-A43C-7E3D70C230B6}" presName="node" presStyleLbl="node1" presStyleIdx="4" presStyleCnt="6">
        <dgm:presLayoutVars>
          <dgm:bulletEnabled val="1"/>
        </dgm:presLayoutVars>
      </dgm:prSet>
      <dgm:spPr/>
    </dgm:pt>
    <dgm:pt modelId="{BB899829-7D78-4102-8AD6-B12CF32C4960}" type="pres">
      <dgm:prSet presAssocID="{CF17C54B-5C48-4C0D-957E-BFDC17A2E86D}" presName="parTrans" presStyleLbl="sibTrans2D1" presStyleIdx="5" presStyleCnt="6"/>
      <dgm:spPr/>
    </dgm:pt>
    <dgm:pt modelId="{0D8A7324-FDD4-4838-AE2E-9E8C08F91DB8}" type="pres">
      <dgm:prSet presAssocID="{CF17C54B-5C48-4C0D-957E-BFDC17A2E86D}" presName="connectorText" presStyleLbl="sibTrans2D1" presStyleIdx="5" presStyleCnt="6"/>
      <dgm:spPr/>
    </dgm:pt>
    <dgm:pt modelId="{6D18F000-2E76-43EC-B7E0-A9E40E822696}" type="pres">
      <dgm:prSet presAssocID="{91394368-24A5-4EC2-A039-698070C60126}" presName="node" presStyleLbl="node1" presStyleIdx="5" presStyleCnt="6">
        <dgm:presLayoutVars>
          <dgm:bulletEnabled val="1"/>
        </dgm:presLayoutVars>
      </dgm:prSet>
      <dgm:spPr/>
    </dgm:pt>
  </dgm:ptLst>
  <dgm:cxnLst>
    <dgm:cxn modelId="{DDB64506-E637-4FD6-A552-13BE46B344A3}" type="presOf" srcId="{91394368-24A5-4EC2-A039-698070C60126}" destId="{6D18F000-2E76-43EC-B7E0-A9E40E822696}" srcOrd="0" destOrd="0" presId="urn:microsoft.com/office/officeart/2005/8/layout/radial5"/>
    <dgm:cxn modelId="{5D1C560E-7931-449E-A58D-4E9E8747509F}" type="presOf" srcId="{65C8FF49-51D8-474F-B512-E932A156433E}" destId="{EC6FA532-F16B-4357-BC1F-0B854F73199F}" srcOrd="1" destOrd="0" presId="urn:microsoft.com/office/officeart/2005/8/layout/radial5"/>
    <dgm:cxn modelId="{B2622011-30B9-448C-BB51-F017E48C845E}" type="presOf" srcId="{E445234A-FB29-41B8-8631-BBAF07F01455}" destId="{E2AE20EC-3F2F-4793-942B-ED9AA762BB4E}" srcOrd="0" destOrd="0" presId="urn:microsoft.com/office/officeart/2005/8/layout/radial5"/>
    <dgm:cxn modelId="{66A60A16-F118-418A-972E-6CD5226F75A2}" srcId="{12F0B25D-9671-43A7-B189-5702A8443298}" destId="{98E81B50-3DAB-4BB0-A57F-F231EFD68EAF}" srcOrd="2" destOrd="0" parTransId="{E445234A-FB29-41B8-8631-BBAF07F01455}" sibTransId="{7433F663-0C39-4C14-9F5C-D35A06AC24A0}"/>
    <dgm:cxn modelId="{90C59721-8774-4C22-8ACD-CE8BEC5D5828}" srcId="{71F5C980-1EB4-41EA-AD3F-5D43467D68EC}" destId="{12F0B25D-9671-43A7-B189-5702A8443298}" srcOrd="0" destOrd="0" parTransId="{8E2D210E-6970-4702-8319-FE4F5558FDB2}" sibTransId="{D199AC88-D5C4-49C9-92A5-CCD389FC2DEC}"/>
    <dgm:cxn modelId="{D96FF32D-E7E3-46B4-9455-ECB4BFDBB017}" type="presOf" srcId="{4C9A3F87-3DB5-4FC8-959A-4738638DD4AD}" destId="{5753F8E0-EF2E-4763-B4BA-C646F60F75AF}" srcOrd="1" destOrd="0" presId="urn:microsoft.com/office/officeart/2005/8/layout/radial5"/>
    <dgm:cxn modelId="{D7AA6730-F2BF-4798-BD56-0109247AA033}" srcId="{12F0B25D-9671-43A7-B189-5702A8443298}" destId="{97AB105E-EF09-4B5C-A49A-B01E877FBABF}" srcOrd="3" destOrd="0" parTransId="{B9DCE9F0-04DE-4EBA-9A6F-EF1F6AC3EAC8}" sibTransId="{403D6BF8-DFE5-4BDF-BDA2-BA702DEFE547}"/>
    <dgm:cxn modelId="{79EB9838-807D-48AA-B88F-2FD956C2C3A3}" type="presOf" srcId="{B9DCE9F0-04DE-4EBA-9A6F-EF1F6AC3EAC8}" destId="{994D3431-67C1-4E4D-B412-0D5DCCA903DA}" srcOrd="1" destOrd="0" presId="urn:microsoft.com/office/officeart/2005/8/layout/radial5"/>
    <dgm:cxn modelId="{40497F39-8C02-4826-A052-1D8B941385B0}" type="presOf" srcId="{4C9A3F87-3DB5-4FC8-959A-4738638DD4AD}" destId="{740881D7-E19A-4E15-A7AB-FCE5C53D7A76}" srcOrd="0" destOrd="0" presId="urn:microsoft.com/office/officeart/2005/8/layout/radial5"/>
    <dgm:cxn modelId="{360E6361-BA3F-4E0F-BBEF-AE6DE9409E59}" srcId="{12F0B25D-9671-43A7-B189-5702A8443298}" destId="{91394368-24A5-4EC2-A039-698070C60126}" srcOrd="5" destOrd="0" parTransId="{CF17C54B-5C48-4C0D-957E-BFDC17A2E86D}" sibTransId="{5B46E794-1735-4234-BAEB-E26C58B3B648}"/>
    <dgm:cxn modelId="{8CCCE44C-8AA7-4140-9F7D-6F78E450CE0C}" type="presOf" srcId="{65C8FF49-51D8-474F-B512-E932A156433E}" destId="{5B3C8DD1-0337-412C-BA73-AA236AEF9346}" srcOrd="0" destOrd="0" presId="urn:microsoft.com/office/officeart/2005/8/layout/radial5"/>
    <dgm:cxn modelId="{A5775F4F-5ECF-477B-959C-115B01E7D849}" type="presOf" srcId="{04210B1F-2286-4D03-9611-0783C4006044}" destId="{E35C27FA-BD57-4A3D-B81D-7DD5106AB087}" srcOrd="1" destOrd="0" presId="urn:microsoft.com/office/officeart/2005/8/layout/radial5"/>
    <dgm:cxn modelId="{89716352-870A-499D-8B4B-267C37159697}" type="presOf" srcId="{E445234A-FB29-41B8-8631-BBAF07F01455}" destId="{A8A28B44-1D18-4136-AB56-ED98CFAFF4DF}" srcOrd="1" destOrd="0" presId="urn:microsoft.com/office/officeart/2005/8/layout/radial5"/>
    <dgm:cxn modelId="{AFDB2453-CF14-46A9-83CC-6226C75110CC}" type="presOf" srcId="{B6E7C555-2A06-4B64-A43C-7E3D70C230B6}" destId="{23C0BC3E-6CBD-4328-9097-8C3B674D4865}" srcOrd="0" destOrd="0" presId="urn:microsoft.com/office/officeart/2005/8/layout/radial5"/>
    <dgm:cxn modelId="{13B3E253-B89D-470A-B92A-34F41EFCD403}" srcId="{12F0B25D-9671-43A7-B189-5702A8443298}" destId="{B6E7C555-2A06-4B64-A43C-7E3D70C230B6}" srcOrd="4" destOrd="0" parTransId="{4C9A3F87-3DB5-4FC8-959A-4738638DD4AD}" sibTransId="{AF34CAAC-BE5C-495B-B014-AF8615E938A5}"/>
    <dgm:cxn modelId="{65EC505A-DE14-49FB-904E-4D7530EC1770}" type="presOf" srcId="{9931CE79-3300-448E-A484-BAA6201ABAC5}" destId="{F7C936DE-E364-4944-B592-F83C16F8FE8C}" srcOrd="0" destOrd="0" presId="urn:microsoft.com/office/officeart/2005/8/layout/radial5"/>
    <dgm:cxn modelId="{0433C591-7789-466C-B36A-25D0F24FAE99}" type="presOf" srcId="{CF17C54B-5C48-4C0D-957E-BFDC17A2E86D}" destId="{BB899829-7D78-4102-8AD6-B12CF32C4960}" srcOrd="0" destOrd="0" presId="urn:microsoft.com/office/officeart/2005/8/layout/radial5"/>
    <dgm:cxn modelId="{036D9896-AC0C-4428-9A52-B95F417DAD79}" type="presOf" srcId="{98E81B50-3DAB-4BB0-A57F-F231EFD68EAF}" destId="{2373152F-540B-48A4-A675-695924BC6775}" srcOrd="0" destOrd="0" presId="urn:microsoft.com/office/officeart/2005/8/layout/radial5"/>
    <dgm:cxn modelId="{C632319C-F4F9-4347-97CE-6886FEFE6A6A}" type="presOf" srcId="{71F5C980-1EB4-41EA-AD3F-5D43467D68EC}" destId="{009C6A4B-A2A8-43C3-A991-AA19DB17DBB2}" srcOrd="0" destOrd="0" presId="urn:microsoft.com/office/officeart/2005/8/layout/radial5"/>
    <dgm:cxn modelId="{58D5ECA4-1950-4651-B91B-0AF831278A13}" srcId="{12F0B25D-9671-43A7-B189-5702A8443298}" destId="{819B791E-69C9-4E29-BFC1-9EB18549AF27}" srcOrd="0" destOrd="0" parTransId="{04210B1F-2286-4D03-9611-0783C4006044}" sibTransId="{3F2F3026-E586-4478-9CD2-623E1E9A1A01}"/>
    <dgm:cxn modelId="{DE3DFDB0-E31B-4FFE-AB99-0AD70E374A8B}" type="presOf" srcId="{04210B1F-2286-4D03-9611-0783C4006044}" destId="{1A9BEF60-5FDE-418C-A012-49652E47E0FB}" srcOrd="0" destOrd="0" presId="urn:microsoft.com/office/officeart/2005/8/layout/radial5"/>
    <dgm:cxn modelId="{C48984C2-5969-4646-8C58-C4BC580D224E}" type="presOf" srcId="{97AB105E-EF09-4B5C-A49A-B01E877FBABF}" destId="{12BF5552-0CF1-4B1B-9122-5FE4B1521AEC}" srcOrd="0" destOrd="0" presId="urn:microsoft.com/office/officeart/2005/8/layout/radial5"/>
    <dgm:cxn modelId="{E383EDCA-F4C7-4BA3-B90E-6510EFC8EF46}" type="presOf" srcId="{B9DCE9F0-04DE-4EBA-9A6F-EF1F6AC3EAC8}" destId="{2D711EE0-207A-4A47-9401-20F4CD2588FB}" srcOrd="0" destOrd="0" presId="urn:microsoft.com/office/officeart/2005/8/layout/radial5"/>
    <dgm:cxn modelId="{1A811CD8-F8DE-495B-8EC4-6682F3D7ED9F}" srcId="{12F0B25D-9671-43A7-B189-5702A8443298}" destId="{9931CE79-3300-448E-A484-BAA6201ABAC5}" srcOrd="1" destOrd="0" parTransId="{65C8FF49-51D8-474F-B512-E932A156433E}" sibTransId="{7752EB61-662C-4DE7-A20B-897B9ABF609A}"/>
    <dgm:cxn modelId="{DCDAD7D8-20FD-4027-90B6-6B6002C7974C}" type="presOf" srcId="{819B791E-69C9-4E29-BFC1-9EB18549AF27}" destId="{28AE771F-33E0-41EC-95D3-48FB7AE35EBF}" srcOrd="0" destOrd="0" presId="urn:microsoft.com/office/officeart/2005/8/layout/radial5"/>
    <dgm:cxn modelId="{E53534EB-41C1-43F9-B67A-6510C55F4EA0}" type="presOf" srcId="{CF17C54B-5C48-4C0D-957E-BFDC17A2E86D}" destId="{0D8A7324-FDD4-4838-AE2E-9E8C08F91DB8}" srcOrd="1" destOrd="0" presId="urn:microsoft.com/office/officeart/2005/8/layout/radial5"/>
    <dgm:cxn modelId="{BA13A7FB-9588-42A3-ADEA-F98798B0730B}" type="presOf" srcId="{12F0B25D-9671-43A7-B189-5702A8443298}" destId="{32BD1D78-DEE0-4FE2-AC50-AED08E6DAF3E}" srcOrd="0" destOrd="0" presId="urn:microsoft.com/office/officeart/2005/8/layout/radial5"/>
    <dgm:cxn modelId="{3AD205C6-8ACA-4961-B1E2-3BE7CF9EEAC9}" type="presParOf" srcId="{009C6A4B-A2A8-43C3-A991-AA19DB17DBB2}" destId="{32BD1D78-DEE0-4FE2-AC50-AED08E6DAF3E}" srcOrd="0" destOrd="0" presId="urn:microsoft.com/office/officeart/2005/8/layout/radial5"/>
    <dgm:cxn modelId="{9AEEB8A6-08F7-44DB-91F1-A0AFCD07069F}" type="presParOf" srcId="{009C6A4B-A2A8-43C3-A991-AA19DB17DBB2}" destId="{1A9BEF60-5FDE-418C-A012-49652E47E0FB}" srcOrd="1" destOrd="0" presId="urn:microsoft.com/office/officeart/2005/8/layout/radial5"/>
    <dgm:cxn modelId="{8C8EDEF3-FA23-45A1-94FF-BEAAAEBB9661}" type="presParOf" srcId="{1A9BEF60-5FDE-418C-A012-49652E47E0FB}" destId="{E35C27FA-BD57-4A3D-B81D-7DD5106AB087}" srcOrd="0" destOrd="0" presId="urn:microsoft.com/office/officeart/2005/8/layout/radial5"/>
    <dgm:cxn modelId="{07DF9190-7EC1-4460-BDF1-E98C33998134}" type="presParOf" srcId="{009C6A4B-A2A8-43C3-A991-AA19DB17DBB2}" destId="{28AE771F-33E0-41EC-95D3-48FB7AE35EBF}" srcOrd="2" destOrd="0" presId="urn:microsoft.com/office/officeart/2005/8/layout/radial5"/>
    <dgm:cxn modelId="{6A294F8A-65C0-4DA1-AAB5-77E1EEE9DA58}" type="presParOf" srcId="{009C6A4B-A2A8-43C3-A991-AA19DB17DBB2}" destId="{5B3C8DD1-0337-412C-BA73-AA236AEF9346}" srcOrd="3" destOrd="0" presId="urn:microsoft.com/office/officeart/2005/8/layout/radial5"/>
    <dgm:cxn modelId="{7574AFEA-EE0E-4E7B-BB9F-DAFFCB17C72A}" type="presParOf" srcId="{5B3C8DD1-0337-412C-BA73-AA236AEF9346}" destId="{EC6FA532-F16B-4357-BC1F-0B854F73199F}" srcOrd="0" destOrd="0" presId="urn:microsoft.com/office/officeart/2005/8/layout/radial5"/>
    <dgm:cxn modelId="{F1F724B1-C137-4608-8E31-9C2981AF67C9}" type="presParOf" srcId="{009C6A4B-A2A8-43C3-A991-AA19DB17DBB2}" destId="{F7C936DE-E364-4944-B592-F83C16F8FE8C}" srcOrd="4" destOrd="0" presId="urn:microsoft.com/office/officeart/2005/8/layout/radial5"/>
    <dgm:cxn modelId="{1F5B87EE-16D7-4D74-AED8-307CA1471B41}" type="presParOf" srcId="{009C6A4B-A2A8-43C3-A991-AA19DB17DBB2}" destId="{E2AE20EC-3F2F-4793-942B-ED9AA762BB4E}" srcOrd="5" destOrd="0" presId="urn:microsoft.com/office/officeart/2005/8/layout/radial5"/>
    <dgm:cxn modelId="{12572C8E-1594-4339-811C-A4A44EABD969}" type="presParOf" srcId="{E2AE20EC-3F2F-4793-942B-ED9AA762BB4E}" destId="{A8A28B44-1D18-4136-AB56-ED98CFAFF4DF}" srcOrd="0" destOrd="0" presId="urn:microsoft.com/office/officeart/2005/8/layout/radial5"/>
    <dgm:cxn modelId="{50E0474B-97B1-4FEC-A8A3-96077C4F8783}" type="presParOf" srcId="{009C6A4B-A2A8-43C3-A991-AA19DB17DBB2}" destId="{2373152F-540B-48A4-A675-695924BC6775}" srcOrd="6" destOrd="0" presId="urn:microsoft.com/office/officeart/2005/8/layout/radial5"/>
    <dgm:cxn modelId="{8A8C1606-EE48-46F9-A0D2-E4F724B67D81}" type="presParOf" srcId="{009C6A4B-A2A8-43C3-A991-AA19DB17DBB2}" destId="{2D711EE0-207A-4A47-9401-20F4CD2588FB}" srcOrd="7" destOrd="0" presId="urn:microsoft.com/office/officeart/2005/8/layout/radial5"/>
    <dgm:cxn modelId="{55282B3F-1C8B-4567-BE3C-D3F53B8F4C3B}" type="presParOf" srcId="{2D711EE0-207A-4A47-9401-20F4CD2588FB}" destId="{994D3431-67C1-4E4D-B412-0D5DCCA903DA}" srcOrd="0" destOrd="0" presId="urn:microsoft.com/office/officeart/2005/8/layout/radial5"/>
    <dgm:cxn modelId="{44E298AA-F55A-464E-BECB-323294E30D02}" type="presParOf" srcId="{009C6A4B-A2A8-43C3-A991-AA19DB17DBB2}" destId="{12BF5552-0CF1-4B1B-9122-5FE4B1521AEC}" srcOrd="8" destOrd="0" presId="urn:microsoft.com/office/officeart/2005/8/layout/radial5"/>
    <dgm:cxn modelId="{C82CEF9F-0A63-41DF-A039-1951058C5A52}" type="presParOf" srcId="{009C6A4B-A2A8-43C3-A991-AA19DB17DBB2}" destId="{740881D7-E19A-4E15-A7AB-FCE5C53D7A76}" srcOrd="9" destOrd="0" presId="urn:microsoft.com/office/officeart/2005/8/layout/radial5"/>
    <dgm:cxn modelId="{0C2126FC-941B-4D18-9832-27B19E8BDCC9}" type="presParOf" srcId="{740881D7-E19A-4E15-A7AB-FCE5C53D7A76}" destId="{5753F8E0-EF2E-4763-B4BA-C646F60F75AF}" srcOrd="0" destOrd="0" presId="urn:microsoft.com/office/officeart/2005/8/layout/radial5"/>
    <dgm:cxn modelId="{03D3534F-C760-48E5-B846-ECD5E57D285E}" type="presParOf" srcId="{009C6A4B-A2A8-43C3-A991-AA19DB17DBB2}" destId="{23C0BC3E-6CBD-4328-9097-8C3B674D4865}" srcOrd="10" destOrd="0" presId="urn:microsoft.com/office/officeart/2005/8/layout/radial5"/>
    <dgm:cxn modelId="{E2371661-E7A7-4E5A-86C2-E605890443B2}" type="presParOf" srcId="{009C6A4B-A2A8-43C3-A991-AA19DB17DBB2}" destId="{BB899829-7D78-4102-8AD6-B12CF32C4960}" srcOrd="11" destOrd="0" presId="urn:microsoft.com/office/officeart/2005/8/layout/radial5"/>
    <dgm:cxn modelId="{5B89985A-3BBA-471C-9A0B-5DD754E2BFB8}" type="presParOf" srcId="{BB899829-7D78-4102-8AD6-B12CF32C4960}" destId="{0D8A7324-FDD4-4838-AE2E-9E8C08F91DB8}" srcOrd="0" destOrd="0" presId="urn:microsoft.com/office/officeart/2005/8/layout/radial5"/>
    <dgm:cxn modelId="{3AFAA2A1-75A6-4010-A7AD-B68D5B19C770}" type="presParOf" srcId="{009C6A4B-A2A8-43C3-A991-AA19DB17DBB2}" destId="{6D18F000-2E76-43EC-B7E0-A9E40E822696}"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A2BB8-DBE1-49DC-8920-7450A456AAEF}" type="doc">
      <dgm:prSet loTypeId="urn:microsoft.com/office/officeart/2005/8/layout/radial4" loCatId="relationship" qsTypeId="urn:microsoft.com/office/officeart/2005/8/quickstyle/simple1" qsCatId="simple" csTypeId="urn:microsoft.com/office/officeart/2005/8/colors/accent0_3" csCatId="mainScheme" phldr="1"/>
      <dgm:spPr/>
      <dgm:t>
        <a:bodyPr/>
        <a:lstStyle/>
        <a:p>
          <a:endParaRPr lang="en-IN"/>
        </a:p>
      </dgm:t>
    </dgm:pt>
    <dgm:pt modelId="{41905E7B-1728-4BB5-8CFB-2B68E607287D}">
      <dgm:prSet phldrT="[Text]"/>
      <dgm:spPr/>
      <dgm:t>
        <a:bodyPr/>
        <a:lstStyle/>
        <a:p>
          <a:r>
            <a:rPr lang="en-US" b="1" dirty="0">
              <a:effectLst>
                <a:outerShdw blurRad="38100" dist="38100" dir="2700000" algn="tl">
                  <a:srgbClr val="000000">
                    <a:alpha val="43137"/>
                  </a:srgbClr>
                </a:outerShdw>
              </a:effectLst>
            </a:rPr>
            <a:t>Systems Request</a:t>
          </a:r>
          <a:endParaRPr lang="en-IN" b="1" dirty="0">
            <a:effectLst>
              <a:outerShdw blurRad="38100" dist="38100" dir="2700000" algn="tl">
                <a:srgbClr val="000000">
                  <a:alpha val="43137"/>
                </a:srgbClr>
              </a:outerShdw>
            </a:effectLst>
          </a:endParaRPr>
        </a:p>
      </dgm:t>
    </dgm:pt>
    <dgm:pt modelId="{BE506367-6B36-4B37-8D7B-9DFE6C9ECBCD}" type="parTrans" cxnId="{9F9633DE-8796-402A-B1BF-794B7DBEA409}">
      <dgm:prSet/>
      <dgm:spPr/>
      <dgm:t>
        <a:bodyPr/>
        <a:lstStyle/>
        <a:p>
          <a:endParaRPr lang="en-IN"/>
        </a:p>
      </dgm:t>
    </dgm:pt>
    <dgm:pt modelId="{C220B936-0FB4-450F-A2D6-656AA21CF412}" type="sibTrans" cxnId="{9F9633DE-8796-402A-B1BF-794B7DBEA409}">
      <dgm:prSet/>
      <dgm:spPr/>
      <dgm:t>
        <a:bodyPr/>
        <a:lstStyle/>
        <a:p>
          <a:endParaRPr lang="en-IN"/>
        </a:p>
      </dgm:t>
    </dgm:pt>
    <dgm:pt modelId="{9FCDAF16-B8AF-4C0E-B60B-1B21E93954A7}">
      <dgm:prSet phldrT="[Text]"/>
      <dgm:spPr/>
      <dgm:t>
        <a:bodyPr/>
        <a:lstStyle/>
        <a:p>
          <a:r>
            <a:rPr lang="en-US" dirty="0"/>
            <a:t>Improved Services</a:t>
          </a:r>
          <a:endParaRPr lang="en-IN" dirty="0"/>
        </a:p>
      </dgm:t>
    </dgm:pt>
    <dgm:pt modelId="{DF9529D2-DB17-46FF-B90A-15BE9223C0C1}" type="parTrans" cxnId="{123C7338-4934-47A1-A0DF-BF800CAD872D}">
      <dgm:prSet/>
      <dgm:spPr/>
      <dgm:t>
        <a:bodyPr/>
        <a:lstStyle/>
        <a:p>
          <a:endParaRPr lang="en-IN"/>
        </a:p>
      </dgm:t>
    </dgm:pt>
    <dgm:pt modelId="{73DEFC1B-381A-43B2-B176-69C5AE0C8A78}" type="sibTrans" cxnId="{123C7338-4934-47A1-A0DF-BF800CAD872D}">
      <dgm:prSet/>
      <dgm:spPr/>
      <dgm:t>
        <a:bodyPr/>
        <a:lstStyle/>
        <a:p>
          <a:endParaRPr lang="en-IN"/>
        </a:p>
      </dgm:t>
    </dgm:pt>
    <dgm:pt modelId="{49AC5EC9-E7D0-49EE-8928-4F8BB481F4CF}">
      <dgm:prSet phldrT="[Text]"/>
      <dgm:spPr/>
      <dgm:t>
        <a:bodyPr/>
        <a:lstStyle/>
        <a:p>
          <a:r>
            <a:rPr lang="en-US" dirty="0"/>
            <a:t>Better Performance</a:t>
          </a:r>
          <a:endParaRPr lang="en-IN" dirty="0"/>
        </a:p>
      </dgm:t>
    </dgm:pt>
    <dgm:pt modelId="{A7FCF393-5A4F-40FE-B8B2-7A752A9A6BF7}" type="parTrans" cxnId="{85A86B4D-38B3-4102-B988-E8AFE95E72E0}">
      <dgm:prSet/>
      <dgm:spPr/>
      <dgm:t>
        <a:bodyPr/>
        <a:lstStyle/>
        <a:p>
          <a:endParaRPr lang="en-IN"/>
        </a:p>
      </dgm:t>
    </dgm:pt>
    <dgm:pt modelId="{0674265D-F595-4DE1-932F-5FF3DF1837A0}" type="sibTrans" cxnId="{85A86B4D-38B3-4102-B988-E8AFE95E72E0}">
      <dgm:prSet/>
      <dgm:spPr/>
      <dgm:t>
        <a:bodyPr/>
        <a:lstStyle/>
        <a:p>
          <a:endParaRPr lang="en-IN"/>
        </a:p>
      </dgm:t>
    </dgm:pt>
    <dgm:pt modelId="{0C185B3C-2378-4855-BBBA-47CBF03A5D8D}">
      <dgm:prSet phldrT="[Text]"/>
      <dgm:spPr/>
      <dgm:t>
        <a:bodyPr/>
        <a:lstStyle/>
        <a:p>
          <a:r>
            <a:rPr lang="en-US" dirty="0"/>
            <a:t>More Information</a:t>
          </a:r>
          <a:endParaRPr lang="en-IN" dirty="0"/>
        </a:p>
      </dgm:t>
    </dgm:pt>
    <dgm:pt modelId="{1F005B11-B2E2-4FD6-996D-1DDF50625EC0}" type="parTrans" cxnId="{E740E721-7B0D-4DAC-AB27-2001A11B180F}">
      <dgm:prSet/>
      <dgm:spPr/>
      <dgm:t>
        <a:bodyPr/>
        <a:lstStyle/>
        <a:p>
          <a:endParaRPr lang="en-IN"/>
        </a:p>
      </dgm:t>
    </dgm:pt>
    <dgm:pt modelId="{45630CDE-E109-4331-9B97-DB6612D8CDBB}" type="sibTrans" cxnId="{E740E721-7B0D-4DAC-AB27-2001A11B180F}">
      <dgm:prSet/>
      <dgm:spPr/>
      <dgm:t>
        <a:bodyPr/>
        <a:lstStyle/>
        <a:p>
          <a:endParaRPr lang="en-IN"/>
        </a:p>
      </dgm:t>
    </dgm:pt>
    <dgm:pt modelId="{16AB01AD-2C6A-43D7-BAC0-9BC2B23BA64D}">
      <dgm:prSet phldrT="[Text]"/>
      <dgm:spPr/>
      <dgm:t>
        <a:bodyPr/>
        <a:lstStyle/>
        <a:p>
          <a:r>
            <a:rPr lang="en-US" dirty="0"/>
            <a:t>Support for New Products &amp; Services</a:t>
          </a:r>
          <a:endParaRPr lang="en-IN" dirty="0"/>
        </a:p>
      </dgm:t>
    </dgm:pt>
    <dgm:pt modelId="{492E1533-DB02-4B90-80FF-B3C603240E0E}" type="parTrans" cxnId="{54ACB4BC-EA97-41DE-ABFD-A721DA4E1511}">
      <dgm:prSet/>
      <dgm:spPr/>
      <dgm:t>
        <a:bodyPr/>
        <a:lstStyle/>
        <a:p>
          <a:endParaRPr lang="en-IN"/>
        </a:p>
      </dgm:t>
    </dgm:pt>
    <dgm:pt modelId="{2A1D172F-C5B3-45E9-9F67-A36F9CA93C85}" type="sibTrans" cxnId="{54ACB4BC-EA97-41DE-ABFD-A721DA4E1511}">
      <dgm:prSet/>
      <dgm:spPr/>
      <dgm:t>
        <a:bodyPr/>
        <a:lstStyle/>
        <a:p>
          <a:endParaRPr lang="en-IN"/>
        </a:p>
      </dgm:t>
    </dgm:pt>
    <dgm:pt modelId="{F3F7D356-77C4-4DAC-9D96-F4A99FEA3F31}">
      <dgm:prSet phldrT="[Text]"/>
      <dgm:spPr/>
      <dgm:t>
        <a:bodyPr/>
        <a:lstStyle/>
        <a:p>
          <a:r>
            <a:rPr lang="en-US" dirty="0"/>
            <a:t>Stronger Controls</a:t>
          </a:r>
          <a:endParaRPr lang="en-IN" dirty="0"/>
        </a:p>
      </dgm:t>
    </dgm:pt>
    <dgm:pt modelId="{5B9D0C11-695F-4B60-9EC6-D4FBA2D7264B}" type="parTrans" cxnId="{2D00394B-48FF-42FD-8B4B-61ADC6B501E3}">
      <dgm:prSet/>
      <dgm:spPr/>
      <dgm:t>
        <a:bodyPr/>
        <a:lstStyle/>
        <a:p>
          <a:endParaRPr lang="en-IN"/>
        </a:p>
      </dgm:t>
    </dgm:pt>
    <dgm:pt modelId="{818D3213-F3FB-463D-8A2D-99F384F91931}" type="sibTrans" cxnId="{2D00394B-48FF-42FD-8B4B-61ADC6B501E3}">
      <dgm:prSet/>
      <dgm:spPr/>
      <dgm:t>
        <a:bodyPr/>
        <a:lstStyle/>
        <a:p>
          <a:endParaRPr lang="en-IN"/>
        </a:p>
      </dgm:t>
    </dgm:pt>
    <dgm:pt modelId="{FFEC12CD-8B33-4F03-80D3-D8FE589AD1C4}">
      <dgm:prSet/>
      <dgm:spPr/>
      <dgm:t>
        <a:bodyPr/>
        <a:lstStyle/>
        <a:p>
          <a:r>
            <a:rPr lang="en-US" dirty="0"/>
            <a:t>Reduced Cost</a:t>
          </a:r>
          <a:endParaRPr lang="en-IN" dirty="0"/>
        </a:p>
      </dgm:t>
    </dgm:pt>
    <dgm:pt modelId="{89341210-775F-4AEC-86AF-865699D1CD70}" type="parTrans" cxnId="{E1D9FE6A-E3BB-468A-B28C-D6FF9E4709BA}">
      <dgm:prSet/>
      <dgm:spPr/>
      <dgm:t>
        <a:bodyPr/>
        <a:lstStyle/>
        <a:p>
          <a:endParaRPr lang="en-IN"/>
        </a:p>
      </dgm:t>
    </dgm:pt>
    <dgm:pt modelId="{5BA73BF2-4936-49A2-85AA-3715CC6D6EEA}" type="sibTrans" cxnId="{E1D9FE6A-E3BB-468A-B28C-D6FF9E4709BA}">
      <dgm:prSet/>
      <dgm:spPr/>
      <dgm:t>
        <a:bodyPr/>
        <a:lstStyle/>
        <a:p>
          <a:endParaRPr lang="en-IN"/>
        </a:p>
      </dgm:t>
    </dgm:pt>
    <dgm:pt modelId="{7A1A83C5-D206-4B9F-93CF-764BAC99AE9F}" type="pres">
      <dgm:prSet presAssocID="{4C1A2BB8-DBE1-49DC-8920-7450A456AAEF}" presName="cycle" presStyleCnt="0">
        <dgm:presLayoutVars>
          <dgm:chMax val="1"/>
          <dgm:dir/>
          <dgm:animLvl val="ctr"/>
          <dgm:resizeHandles val="exact"/>
        </dgm:presLayoutVars>
      </dgm:prSet>
      <dgm:spPr/>
    </dgm:pt>
    <dgm:pt modelId="{11FF6481-7256-457A-8AB2-F05BB687C2D3}" type="pres">
      <dgm:prSet presAssocID="{41905E7B-1728-4BB5-8CFB-2B68E607287D}" presName="centerShape" presStyleLbl="node0" presStyleIdx="0" presStyleCnt="1"/>
      <dgm:spPr/>
    </dgm:pt>
    <dgm:pt modelId="{7E649508-EFFF-4E2D-A3C7-A9B491D08085}" type="pres">
      <dgm:prSet presAssocID="{DF9529D2-DB17-46FF-B90A-15BE9223C0C1}" presName="parTrans" presStyleLbl="bgSibTrans2D1" presStyleIdx="0" presStyleCnt="6"/>
      <dgm:spPr/>
    </dgm:pt>
    <dgm:pt modelId="{E0F14EB7-C170-4C43-8540-EB470B0237DA}" type="pres">
      <dgm:prSet presAssocID="{9FCDAF16-B8AF-4C0E-B60B-1B21E93954A7}" presName="node" presStyleLbl="node1" presStyleIdx="0" presStyleCnt="6">
        <dgm:presLayoutVars>
          <dgm:bulletEnabled val="1"/>
        </dgm:presLayoutVars>
      </dgm:prSet>
      <dgm:spPr/>
    </dgm:pt>
    <dgm:pt modelId="{D05D5315-722A-450D-A29F-23211B08A1E0}" type="pres">
      <dgm:prSet presAssocID="{A7FCF393-5A4F-40FE-B8B2-7A752A9A6BF7}" presName="parTrans" presStyleLbl="bgSibTrans2D1" presStyleIdx="1" presStyleCnt="6"/>
      <dgm:spPr/>
    </dgm:pt>
    <dgm:pt modelId="{F4019C54-F995-421B-81A9-0654BB994E55}" type="pres">
      <dgm:prSet presAssocID="{49AC5EC9-E7D0-49EE-8928-4F8BB481F4CF}" presName="node" presStyleLbl="node1" presStyleIdx="1" presStyleCnt="6">
        <dgm:presLayoutVars>
          <dgm:bulletEnabled val="1"/>
        </dgm:presLayoutVars>
      </dgm:prSet>
      <dgm:spPr/>
    </dgm:pt>
    <dgm:pt modelId="{D515C904-22B6-492D-AB5A-C09BC2F164A1}" type="pres">
      <dgm:prSet presAssocID="{1F005B11-B2E2-4FD6-996D-1DDF50625EC0}" presName="parTrans" presStyleLbl="bgSibTrans2D1" presStyleIdx="2" presStyleCnt="6"/>
      <dgm:spPr/>
    </dgm:pt>
    <dgm:pt modelId="{05251B60-7B52-48D8-AB7D-03C6B045AA55}" type="pres">
      <dgm:prSet presAssocID="{0C185B3C-2378-4855-BBBA-47CBF03A5D8D}" presName="node" presStyleLbl="node1" presStyleIdx="2" presStyleCnt="6">
        <dgm:presLayoutVars>
          <dgm:bulletEnabled val="1"/>
        </dgm:presLayoutVars>
      </dgm:prSet>
      <dgm:spPr/>
    </dgm:pt>
    <dgm:pt modelId="{669451A5-0C61-4766-B2B0-2285A5E325E0}" type="pres">
      <dgm:prSet presAssocID="{492E1533-DB02-4B90-80FF-B3C603240E0E}" presName="parTrans" presStyleLbl="bgSibTrans2D1" presStyleIdx="3" presStyleCnt="6"/>
      <dgm:spPr/>
    </dgm:pt>
    <dgm:pt modelId="{AE6B1849-21B5-4FE5-9F68-DA8CCD941468}" type="pres">
      <dgm:prSet presAssocID="{16AB01AD-2C6A-43D7-BAC0-9BC2B23BA64D}" presName="node" presStyleLbl="node1" presStyleIdx="3" presStyleCnt="6">
        <dgm:presLayoutVars>
          <dgm:bulletEnabled val="1"/>
        </dgm:presLayoutVars>
      </dgm:prSet>
      <dgm:spPr/>
    </dgm:pt>
    <dgm:pt modelId="{27A5E22A-B139-482B-947C-9BE59CE04B71}" type="pres">
      <dgm:prSet presAssocID="{5B9D0C11-695F-4B60-9EC6-D4FBA2D7264B}" presName="parTrans" presStyleLbl="bgSibTrans2D1" presStyleIdx="4" presStyleCnt="6"/>
      <dgm:spPr/>
    </dgm:pt>
    <dgm:pt modelId="{9C736F31-19D3-4D81-8D42-ED159DA2ED38}" type="pres">
      <dgm:prSet presAssocID="{F3F7D356-77C4-4DAC-9D96-F4A99FEA3F31}" presName="node" presStyleLbl="node1" presStyleIdx="4" presStyleCnt="6">
        <dgm:presLayoutVars>
          <dgm:bulletEnabled val="1"/>
        </dgm:presLayoutVars>
      </dgm:prSet>
      <dgm:spPr/>
    </dgm:pt>
    <dgm:pt modelId="{E596DA0E-D876-478A-8FB8-48C906AB957B}" type="pres">
      <dgm:prSet presAssocID="{89341210-775F-4AEC-86AF-865699D1CD70}" presName="parTrans" presStyleLbl="bgSibTrans2D1" presStyleIdx="5" presStyleCnt="6" custLinFactNeighborX="-9292" custLinFactNeighborY="3289"/>
      <dgm:spPr/>
    </dgm:pt>
    <dgm:pt modelId="{2C6183CE-F671-4CE5-8867-1411BE1316AF}" type="pres">
      <dgm:prSet presAssocID="{FFEC12CD-8B33-4F03-80D3-D8FE589AD1C4}" presName="node" presStyleLbl="node1" presStyleIdx="5" presStyleCnt="6" custScaleX="71428" custRadScaleRad="96698" custRadScaleInc="1223">
        <dgm:presLayoutVars>
          <dgm:bulletEnabled val="1"/>
        </dgm:presLayoutVars>
      </dgm:prSet>
      <dgm:spPr/>
    </dgm:pt>
  </dgm:ptLst>
  <dgm:cxnLst>
    <dgm:cxn modelId="{035B8F1F-F315-4994-953F-17CA7AAE9ED1}" type="presOf" srcId="{A7FCF393-5A4F-40FE-B8B2-7A752A9A6BF7}" destId="{D05D5315-722A-450D-A29F-23211B08A1E0}" srcOrd="0" destOrd="0" presId="urn:microsoft.com/office/officeart/2005/8/layout/radial4"/>
    <dgm:cxn modelId="{E740E721-7B0D-4DAC-AB27-2001A11B180F}" srcId="{41905E7B-1728-4BB5-8CFB-2B68E607287D}" destId="{0C185B3C-2378-4855-BBBA-47CBF03A5D8D}" srcOrd="2" destOrd="0" parTransId="{1F005B11-B2E2-4FD6-996D-1DDF50625EC0}" sibTransId="{45630CDE-E109-4331-9B97-DB6612D8CDBB}"/>
    <dgm:cxn modelId="{E8C0E62D-4E31-4EEC-B203-C65AA5E47B49}" type="presOf" srcId="{89341210-775F-4AEC-86AF-865699D1CD70}" destId="{E596DA0E-D876-478A-8FB8-48C906AB957B}" srcOrd="0" destOrd="0" presId="urn:microsoft.com/office/officeart/2005/8/layout/radial4"/>
    <dgm:cxn modelId="{123C7338-4934-47A1-A0DF-BF800CAD872D}" srcId="{41905E7B-1728-4BB5-8CFB-2B68E607287D}" destId="{9FCDAF16-B8AF-4C0E-B60B-1B21E93954A7}" srcOrd="0" destOrd="0" parTransId="{DF9529D2-DB17-46FF-B90A-15BE9223C0C1}" sibTransId="{73DEFC1B-381A-43B2-B176-69C5AE0C8A78}"/>
    <dgm:cxn modelId="{2670F760-5E7B-4DCF-A748-C028A93CA71A}" type="presOf" srcId="{49AC5EC9-E7D0-49EE-8928-4F8BB481F4CF}" destId="{F4019C54-F995-421B-81A9-0654BB994E55}" srcOrd="0" destOrd="0" presId="urn:microsoft.com/office/officeart/2005/8/layout/radial4"/>
    <dgm:cxn modelId="{E1D9FE6A-E3BB-468A-B28C-D6FF9E4709BA}" srcId="{41905E7B-1728-4BB5-8CFB-2B68E607287D}" destId="{FFEC12CD-8B33-4F03-80D3-D8FE589AD1C4}" srcOrd="5" destOrd="0" parTransId="{89341210-775F-4AEC-86AF-865699D1CD70}" sibTransId="{5BA73BF2-4936-49A2-85AA-3715CC6D6EEA}"/>
    <dgm:cxn modelId="{2D00394B-48FF-42FD-8B4B-61ADC6B501E3}" srcId="{41905E7B-1728-4BB5-8CFB-2B68E607287D}" destId="{F3F7D356-77C4-4DAC-9D96-F4A99FEA3F31}" srcOrd="4" destOrd="0" parTransId="{5B9D0C11-695F-4B60-9EC6-D4FBA2D7264B}" sibTransId="{818D3213-F3FB-463D-8A2D-99F384F91931}"/>
    <dgm:cxn modelId="{85A86B4D-38B3-4102-B988-E8AFE95E72E0}" srcId="{41905E7B-1728-4BB5-8CFB-2B68E607287D}" destId="{49AC5EC9-E7D0-49EE-8928-4F8BB481F4CF}" srcOrd="1" destOrd="0" parTransId="{A7FCF393-5A4F-40FE-B8B2-7A752A9A6BF7}" sibTransId="{0674265D-F595-4DE1-932F-5FF3DF1837A0}"/>
    <dgm:cxn modelId="{3BE82A50-A36A-4814-BD38-C7E6D3565157}" type="presOf" srcId="{5B9D0C11-695F-4B60-9EC6-D4FBA2D7264B}" destId="{27A5E22A-B139-482B-947C-9BE59CE04B71}" srcOrd="0" destOrd="0" presId="urn:microsoft.com/office/officeart/2005/8/layout/radial4"/>
    <dgm:cxn modelId="{0A877E71-0C7F-4A87-AFD1-3A498219D182}" type="presOf" srcId="{4C1A2BB8-DBE1-49DC-8920-7450A456AAEF}" destId="{7A1A83C5-D206-4B9F-93CF-764BAC99AE9F}" srcOrd="0" destOrd="0" presId="urn:microsoft.com/office/officeart/2005/8/layout/radial4"/>
    <dgm:cxn modelId="{E123EF51-D37C-438D-9ADF-B673580F5865}" type="presOf" srcId="{1F005B11-B2E2-4FD6-996D-1DDF50625EC0}" destId="{D515C904-22B6-492D-AB5A-C09BC2F164A1}" srcOrd="0" destOrd="0" presId="urn:microsoft.com/office/officeart/2005/8/layout/radial4"/>
    <dgm:cxn modelId="{D1FC575A-B87E-4765-A31B-47A1A5538DDD}" type="presOf" srcId="{41905E7B-1728-4BB5-8CFB-2B68E607287D}" destId="{11FF6481-7256-457A-8AB2-F05BB687C2D3}" srcOrd="0" destOrd="0" presId="urn:microsoft.com/office/officeart/2005/8/layout/radial4"/>
    <dgm:cxn modelId="{B684EB5A-EA98-4B6A-B719-274AEAD1CC9E}" type="presOf" srcId="{FFEC12CD-8B33-4F03-80D3-D8FE589AD1C4}" destId="{2C6183CE-F671-4CE5-8867-1411BE1316AF}" srcOrd="0" destOrd="0" presId="urn:microsoft.com/office/officeart/2005/8/layout/radial4"/>
    <dgm:cxn modelId="{28835E95-7C19-4B04-BC0A-9D1202535F57}" type="presOf" srcId="{16AB01AD-2C6A-43D7-BAC0-9BC2B23BA64D}" destId="{AE6B1849-21B5-4FE5-9F68-DA8CCD941468}" srcOrd="0" destOrd="0" presId="urn:microsoft.com/office/officeart/2005/8/layout/radial4"/>
    <dgm:cxn modelId="{F4AA2CA8-5EE9-4086-960A-86039349859A}" type="presOf" srcId="{DF9529D2-DB17-46FF-B90A-15BE9223C0C1}" destId="{7E649508-EFFF-4E2D-A3C7-A9B491D08085}" srcOrd="0" destOrd="0" presId="urn:microsoft.com/office/officeart/2005/8/layout/radial4"/>
    <dgm:cxn modelId="{54ACB4BC-EA97-41DE-ABFD-A721DA4E1511}" srcId="{41905E7B-1728-4BB5-8CFB-2B68E607287D}" destId="{16AB01AD-2C6A-43D7-BAC0-9BC2B23BA64D}" srcOrd="3" destOrd="0" parTransId="{492E1533-DB02-4B90-80FF-B3C603240E0E}" sibTransId="{2A1D172F-C5B3-45E9-9F67-A36F9CA93C85}"/>
    <dgm:cxn modelId="{7139B6CD-0AC5-49B5-86E4-D791996CEFB5}" type="presOf" srcId="{9FCDAF16-B8AF-4C0E-B60B-1B21E93954A7}" destId="{E0F14EB7-C170-4C43-8540-EB470B0237DA}" srcOrd="0" destOrd="0" presId="urn:microsoft.com/office/officeart/2005/8/layout/radial4"/>
    <dgm:cxn modelId="{241DFED2-7AE7-47BF-AF0B-84B9DCDE6DAB}" type="presOf" srcId="{F3F7D356-77C4-4DAC-9D96-F4A99FEA3F31}" destId="{9C736F31-19D3-4D81-8D42-ED159DA2ED38}" srcOrd="0" destOrd="0" presId="urn:microsoft.com/office/officeart/2005/8/layout/radial4"/>
    <dgm:cxn modelId="{9F9633DE-8796-402A-B1BF-794B7DBEA409}" srcId="{4C1A2BB8-DBE1-49DC-8920-7450A456AAEF}" destId="{41905E7B-1728-4BB5-8CFB-2B68E607287D}" srcOrd="0" destOrd="0" parTransId="{BE506367-6B36-4B37-8D7B-9DFE6C9ECBCD}" sibTransId="{C220B936-0FB4-450F-A2D6-656AA21CF412}"/>
    <dgm:cxn modelId="{932DCDE0-729A-415D-94A4-6001F5058ACE}" type="presOf" srcId="{492E1533-DB02-4B90-80FF-B3C603240E0E}" destId="{669451A5-0C61-4766-B2B0-2285A5E325E0}" srcOrd="0" destOrd="0" presId="urn:microsoft.com/office/officeart/2005/8/layout/radial4"/>
    <dgm:cxn modelId="{EF31B2EF-9B30-47BA-9EF5-DA3A943F53DF}" type="presOf" srcId="{0C185B3C-2378-4855-BBBA-47CBF03A5D8D}" destId="{05251B60-7B52-48D8-AB7D-03C6B045AA55}" srcOrd="0" destOrd="0" presId="urn:microsoft.com/office/officeart/2005/8/layout/radial4"/>
    <dgm:cxn modelId="{D17AE454-3465-42F6-8369-634DE42AD701}" type="presParOf" srcId="{7A1A83C5-D206-4B9F-93CF-764BAC99AE9F}" destId="{11FF6481-7256-457A-8AB2-F05BB687C2D3}" srcOrd="0" destOrd="0" presId="urn:microsoft.com/office/officeart/2005/8/layout/radial4"/>
    <dgm:cxn modelId="{A857512E-1900-4CBA-8AD8-3DE9C7132EE0}" type="presParOf" srcId="{7A1A83C5-D206-4B9F-93CF-764BAC99AE9F}" destId="{7E649508-EFFF-4E2D-A3C7-A9B491D08085}" srcOrd="1" destOrd="0" presId="urn:microsoft.com/office/officeart/2005/8/layout/radial4"/>
    <dgm:cxn modelId="{F656188E-7F62-4F39-AD6A-964F0B55B793}" type="presParOf" srcId="{7A1A83C5-D206-4B9F-93CF-764BAC99AE9F}" destId="{E0F14EB7-C170-4C43-8540-EB470B0237DA}" srcOrd="2" destOrd="0" presId="urn:microsoft.com/office/officeart/2005/8/layout/radial4"/>
    <dgm:cxn modelId="{C198EC68-0497-4603-808F-F13C5D6CD16A}" type="presParOf" srcId="{7A1A83C5-D206-4B9F-93CF-764BAC99AE9F}" destId="{D05D5315-722A-450D-A29F-23211B08A1E0}" srcOrd="3" destOrd="0" presId="urn:microsoft.com/office/officeart/2005/8/layout/radial4"/>
    <dgm:cxn modelId="{3AA9AA0B-91A4-436B-903D-9639D92323D1}" type="presParOf" srcId="{7A1A83C5-D206-4B9F-93CF-764BAC99AE9F}" destId="{F4019C54-F995-421B-81A9-0654BB994E55}" srcOrd="4" destOrd="0" presId="urn:microsoft.com/office/officeart/2005/8/layout/radial4"/>
    <dgm:cxn modelId="{D53F66DE-8A85-445B-93FA-84FCD190A1CC}" type="presParOf" srcId="{7A1A83C5-D206-4B9F-93CF-764BAC99AE9F}" destId="{D515C904-22B6-492D-AB5A-C09BC2F164A1}" srcOrd="5" destOrd="0" presId="urn:microsoft.com/office/officeart/2005/8/layout/radial4"/>
    <dgm:cxn modelId="{1AAA93FB-C427-4BF5-BBA9-BC843918CDBF}" type="presParOf" srcId="{7A1A83C5-D206-4B9F-93CF-764BAC99AE9F}" destId="{05251B60-7B52-48D8-AB7D-03C6B045AA55}" srcOrd="6" destOrd="0" presId="urn:microsoft.com/office/officeart/2005/8/layout/radial4"/>
    <dgm:cxn modelId="{0FDF2B36-9C23-47C1-BE09-ED25918E30EA}" type="presParOf" srcId="{7A1A83C5-D206-4B9F-93CF-764BAC99AE9F}" destId="{669451A5-0C61-4766-B2B0-2285A5E325E0}" srcOrd="7" destOrd="0" presId="urn:microsoft.com/office/officeart/2005/8/layout/radial4"/>
    <dgm:cxn modelId="{DEA7112B-0744-459E-B512-06143F158DDD}" type="presParOf" srcId="{7A1A83C5-D206-4B9F-93CF-764BAC99AE9F}" destId="{AE6B1849-21B5-4FE5-9F68-DA8CCD941468}" srcOrd="8" destOrd="0" presId="urn:microsoft.com/office/officeart/2005/8/layout/radial4"/>
    <dgm:cxn modelId="{E1294BAE-CC1A-4EC2-AF0C-50B4824663D5}" type="presParOf" srcId="{7A1A83C5-D206-4B9F-93CF-764BAC99AE9F}" destId="{27A5E22A-B139-482B-947C-9BE59CE04B71}" srcOrd="9" destOrd="0" presId="urn:microsoft.com/office/officeart/2005/8/layout/radial4"/>
    <dgm:cxn modelId="{A6F7CE45-1F08-4AD6-9A26-6C0BF0497EC6}" type="presParOf" srcId="{7A1A83C5-D206-4B9F-93CF-764BAC99AE9F}" destId="{9C736F31-19D3-4D81-8D42-ED159DA2ED38}" srcOrd="10" destOrd="0" presId="urn:microsoft.com/office/officeart/2005/8/layout/radial4"/>
    <dgm:cxn modelId="{B68B50F1-2C35-4158-A8FE-2F545E592A4B}" type="presParOf" srcId="{7A1A83C5-D206-4B9F-93CF-764BAC99AE9F}" destId="{E596DA0E-D876-478A-8FB8-48C906AB957B}" srcOrd="11" destOrd="0" presId="urn:microsoft.com/office/officeart/2005/8/layout/radial4"/>
    <dgm:cxn modelId="{77D9E39C-BA63-4DC8-B41E-BC324233D636}" type="presParOf" srcId="{7A1A83C5-D206-4B9F-93CF-764BAC99AE9F}" destId="{2C6183CE-F671-4CE5-8867-1411BE1316AF}"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C4628E-F717-4DE6-A97E-55417A3A2F18}">
      <dsp:nvSpPr>
        <dsp:cNvPr id="0" name=""/>
        <dsp:cNvSpPr/>
      </dsp:nvSpPr>
      <dsp:spPr>
        <a:xfrm>
          <a:off x="2518322" y="669483"/>
          <a:ext cx="4468411" cy="4468411"/>
        </a:xfrm>
        <a:prstGeom prst="blockArc">
          <a:avLst>
            <a:gd name="adj1" fmla="val 11880000"/>
            <a:gd name="adj2" fmla="val 1620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9BC7AF-7510-4711-9357-6193BB0E5561}">
      <dsp:nvSpPr>
        <dsp:cNvPr id="0" name=""/>
        <dsp:cNvSpPr/>
      </dsp:nvSpPr>
      <dsp:spPr>
        <a:xfrm>
          <a:off x="2518322" y="669483"/>
          <a:ext cx="4468411" cy="4468411"/>
        </a:xfrm>
        <a:prstGeom prst="blockArc">
          <a:avLst>
            <a:gd name="adj1" fmla="val 7560000"/>
            <a:gd name="adj2" fmla="val 1188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CBFDAC-864C-4E96-9F00-9412B6922292}">
      <dsp:nvSpPr>
        <dsp:cNvPr id="0" name=""/>
        <dsp:cNvSpPr/>
      </dsp:nvSpPr>
      <dsp:spPr>
        <a:xfrm>
          <a:off x="2518322" y="669483"/>
          <a:ext cx="4468411" cy="4468411"/>
        </a:xfrm>
        <a:prstGeom prst="blockArc">
          <a:avLst>
            <a:gd name="adj1" fmla="val 3240000"/>
            <a:gd name="adj2" fmla="val 756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204A80-9F20-47DC-86B8-36C4EB0FDE04}">
      <dsp:nvSpPr>
        <dsp:cNvPr id="0" name=""/>
        <dsp:cNvSpPr/>
      </dsp:nvSpPr>
      <dsp:spPr>
        <a:xfrm>
          <a:off x="2518322" y="669483"/>
          <a:ext cx="4468411" cy="4468411"/>
        </a:xfrm>
        <a:prstGeom prst="blockArc">
          <a:avLst>
            <a:gd name="adj1" fmla="val 20520000"/>
            <a:gd name="adj2" fmla="val 324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7236F1-C99D-4090-85A5-9D801E01B437}">
      <dsp:nvSpPr>
        <dsp:cNvPr id="0" name=""/>
        <dsp:cNvSpPr/>
      </dsp:nvSpPr>
      <dsp:spPr>
        <a:xfrm>
          <a:off x="2518322" y="669483"/>
          <a:ext cx="4468411" cy="4468411"/>
        </a:xfrm>
        <a:prstGeom prst="blockArc">
          <a:avLst>
            <a:gd name="adj1" fmla="val 16200000"/>
            <a:gd name="adj2" fmla="val 20520000"/>
            <a:gd name="adj3" fmla="val 463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8B6043-2CCA-4D79-8C97-A77E5CF1A810}">
      <dsp:nvSpPr>
        <dsp:cNvPr id="0" name=""/>
        <dsp:cNvSpPr/>
      </dsp:nvSpPr>
      <dsp:spPr>
        <a:xfrm>
          <a:off x="3724515" y="1875676"/>
          <a:ext cx="2056025" cy="20560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Information System</a:t>
          </a:r>
        </a:p>
      </dsp:txBody>
      <dsp:txXfrm>
        <a:off x="4025613" y="2176774"/>
        <a:ext cx="1453829" cy="1453829"/>
      </dsp:txXfrm>
    </dsp:sp>
    <dsp:sp modelId="{EBDC6094-1376-426F-B372-8B9EA4330E10}">
      <dsp:nvSpPr>
        <dsp:cNvPr id="0" name=""/>
        <dsp:cNvSpPr/>
      </dsp:nvSpPr>
      <dsp:spPr>
        <a:xfrm>
          <a:off x="4032919" y="1686"/>
          <a:ext cx="1439217" cy="143921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People</a:t>
          </a:r>
        </a:p>
      </dsp:txBody>
      <dsp:txXfrm>
        <a:off x="4243687" y="212454"/>
        <a:ext cx="1017681" cy="1017681"/>
      </dsp:txXfrm>
    </dsp:sp>
    <dsp:sp modelId="{995015D7-B204-47CD-A423-21DF95D06C83}">
      <dsp:nvSpPr>
        <dsp:cNvPr id="0" name=""/>
        <dsp:cNvSpPr/>
      </dsp:nvSpPr>
      <dsp:spPr>
        <a:xfrm>
          <a:off x="6108498" y="1509683"/>
          <a:ext cx="1439217" cy="143921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Processes</a:t>
          </a:r>
        </a:p>
      </dsp:txBody>
      <dsp:txXfrm>
        <a:off x="6319266" y="1720451"/>
        <a:ext cx="1017681" cy="1017681"/>
      </dsp:txXfrm>
    </dsp:sp>
    <dsp:sp modelId="{F3A94926-050A-46AF-BE21-72C95D8526BC}">
      <dsp:nvSpPr>
        <dsp:cNvPr id="0" name=""/>
        <dsp:cNvSpPr/>
      </dsp:nvSpPr>
      <dsp:spPr>
        <a:xfrm>
          <a:off x="5315697" y="3949673"/>
          <a:ext cx="1439217" cy="143921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p>
      </dsp:txBody>
      <dsp:txXfrm>
        <a:off x="5526465" y="4160441"/>
        <a:ext cx="1017681" cy="1017681"/>
      </dsp:txXfrm>
    </dsp:sp>
    <dsp:sp modelId="{DB19AC07-AB21-40DB-BB71-A709D739B49B}">
      <dsp:nvSpPr>
        <dsp:cNvPr id="0" name=""/>
        <dsp:cNvSpPr/>
      </dsp:nvSpPr>
      <dsp:spPr>
        <a:xfrm>
          <a:off x="2750140" y="3949673"/>
          <a:ext cx="1439217" cy="143921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Software</a:t>
          </a:r>
        </a:p>
      </dsp:txBody>
      <dsp:txXfrm>
        <a:off x="2960908" y="4160441"/>
        <a:ext cx="1017681" cy="1017681"/>
      </dsp:txXfrm>
    </dsp:sp>
    <dsp:sp modelId="{4FEDF1EC-80DE-4AB4-BB83-172DF37D4540}">
      <dsp:nvSpPr>
        <dsp:cNvPr id="0" name=""/>
        <dsp:cNvSpPr/>
      </dsp:nvSpPr>
      <dsp:spPr>
        <a:xfrm>
          <a:off x="1957339" y="1509683"/>
          <a:ext cx="1439217" cy="143921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Hardware</a:t>
          </a:r>
        </a:p>
      </dsp:txBody>
      <dsp:txXfrm>
        <a:off x="2168107" y="1720451"/>
        <a:ext cx="1017681" cy="1017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3B323-5C59-4F54-900D-5EF387BA5B74}">
      <dsp:nvSpPr>
        <dsp:cNvPr id="0" name=""/>
        <dsp:cNvSpPr/>
      </dsp:nvSpPr>
      <dsp:spPr>
        <a:xfrm>
          <a:off x="440127" y="432193"/>
          <a:ext cx="528236" cy="528236"/>
        </a:xfrm>
        <a:prstGeom prst="gear9">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en-US" sz="800" kern="1200" dirty="0"/>
        </a:p>
      </dsp:txBody>
      <dsp:txXfrm>
        <a:off x="546326" y="555930"/>
        <a:ext cx="315838" cy="271524"/>
      </dsp:txXfrm>
    </dsp:sp>
    <dsp:sp modelId="{7CB986D2-E3E9-4795-AD2E-BD530566378E}">
      <dsp:nvSpPr>
        <dsp:cNvPr id="0" name=""/>
        <dsp:cNvSpPr/>
      </dsp:nvSpPr>
      <dsp:spPr>
        <a:xfrm>
          <a:off x="132789" y="307337"/>
          <a:ext cx="384172" cy="384172"/>
        </a:xfrm>
        <a:prstGeom prst="gear6">
          <a:avLst/>
        </a:prstGeom>
        <a:solidFill>
          <a:schemeClr val="accent3">
            <a:hueOff val="-8413220"/>
            <a:satOff val="-4326"/>
            <a:lumOff val="-18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9505" y="404638"/>
        <a:ext cx="190740" cy="189570"/>
      </dsp:txXfrm>
    </dsp:sp>
    <dsp:sp modelId="{DE437566-CA2E-4840-95AB-CDF0B84A9473}">
      <dsp:nvSpPr>
        <dsp:cNvPr id="0" name=""/>
        <dsp:cNvSpPr/>
      </dsp:nvSpPr>
      <dsp:spPr>
        <a:xfrm rot="20700000">
          <a:off x="347965" y="42298"/>
          <a:ext cx="376410" cy="376410"/>
        </a:xfrm>
        <a:prstGeom prst="gear6">
          <a:avLst/>
        </a:prstGeom>
        <a:solidFill>
          <a:schemeClr val="accent3">
            <a:hueOff val="-16826440"/>
            <a:satOff val="-8652"/>
            <a:lumOff val="-3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20700000">
        <a:off x="430523" y="124855"/>
        <a:ext cx="211294" cy="211294"/>
      </dsp:txXfrm>
    </dsp:sp>
    <dsp:sp modelId="{478853FB-FFB0-4324-B5E8-8BF7BA7AA76C}">
      <dsp:nvSpPr>
        <dsp:cNvPr id="0" name=""/>
        <dsp:cNvSpPr/>
      </dsp:nvSpPr>
      <dsp:spPr>
        <a:xfrm>
          <a:off x="371382" y="366722"/>
          <a:ext cx="676142" cy="676142"/>
        </a:xfrm>
        <a:prstGeom prst="circularArrow">
          <a:avLst>
            <a:gd name="adj1" fmla="val 4687"/>
            <a:gd name="adj2" fmla="val 299029"/>
            <a:gd name="adj3" fmla="val 2288207"/>
            <a:gd name="adj4" fmla="val 16494522"/>
            <a:gd name="adj5" fmla="val 5469"/>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194F03-8DBF-4111-ABC0-E5F031025557}">
      <dsp:nvSpPr>
        <dsp:cNvPr id="0" name=""/>
        <dsp:cNvSpPr/>
      </dsp:nvSpPr>
      <dsp:spPr>
        <a:xfrm>
          <a:off x="64753" y="236213"/>
          <a:ext cx="491259" cy="491259"/>
        </a:xfrm>
        <a:prstGeom prst="leftCircularArrow">
          <a:avLst>
            <a:gd name="adj1" fmla="val 6452"/>
            <a:gd name="adj2" fmla="val 429999"/>
            <a:gd name="adj3" fmla="val 10489124"/>
            <a:gd name="adj4" fmla="val 14837806"/>
            <a:gd name="adj5" fmla="val 7527"/>
          </a:avLst>
        </a:prstGeom>
        <a:solidFill>
          <a:schemeClr val="accent3">
            <a:hueOff val="-8413220"/>
            <a:satOff val="-4326"/>
            <a:lumOff val="-186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2D23B0-4B28-4D2B-A2C4-E0841F1195E2}">
      <dsp:nvSpPr>
        <dsp:cNvPr id="0" name=""/>
        <dsp:cNvSpPr/>
      </dsp:nvSpPr>
      <dsp:spPr>
        <a:xfrm>
          <a:off x="711459" y="695591"/>
          <a:ext cx="529677" cy="529677"/>
        </a:xfrm>
        <a:prstGeom prst="circularArrow">
          <a:avLst>
            <a:gd name="adj1" fmla="val 5984"/>
            <a:gd name="adj2" fmla="val 394124"/>
            <a:gd name="adj3" fmla="val 13313824"/>
            <a:gd name="adj4" fmla="val 10508221"/>
            <a:gd name="adj5" fmla="val 6981"/>
          </a:avLst>
        </a:prstGeom>
        <a:solidFill>
          <a:schemeClr val="accent3">
            <a:hueOff val="-16826440"/>
            <a:satOff val="-8652"/>
            <a:lumOff val="-372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39B60-59ED-4B61-B1F3-2B79B7700139}">
      <dsp:nvSpPr>
        <dsp:cNvPr id="0" name=""/>
        <dsp:cNvSpPr/>
      </dsp:nvSpPr>
      <dsp:spPr>
        <a:xfrm>
          <a:off x="1060410" y="0"/>
          <a:ext cx="4868882" cy="4868882"/>
        </a:xfrm>
        <a:prstGeom prst="triangle">
          <a:avLst/>
        </a:prstGeom>
        <a:gradFill rotWithShape="0">
          <a:gsLst>
            <a:gs pos="0">
              <a:schemeClr val="accent1">
                <a:hueOff val="0"/>
                <a:satOff val="0"/>
                <a:lumOff val="0"/>
                <a:alphaOff val="0"/>
                <a:tint val="92000"/>
                <a:satMod val="170000"/>
              </a:schemeClr>
            </a:gs>
            <a:gs pos="15000">
              <a:schemeClr val="accent1">
                <a:hueOff val="0"/>
                <a:satOff val="0"/>
                <a:lumOff val="0"/>
                <a:alphaOff val="0"/>
                <a:tint val="92000"/>
                <a:shade val="99000"/>
                <a:satMod val="170000"/>
              </a:schemeClr>
            </a:gs>
            <a:gs pos="62000">
              <a:schemeClr val="accent1">
                <a:hueOff val="0"/>
                <a:satOff val="0"/>
                <a:lumOff val="0"/>
                <a:alphaOff val="0"/>
                <a:tint val="96000"/>
                <a:shade val="80000"/>
                <a:satMod val="170000"/>
              </a:schemeClr>
            </a:gs>
            <a:gs pos="97000">
              <a:schemeClr val="accent1">
                <a:hueOff val="0"/>
                <a:satOff val="0"/>
                <a:lumOff val="0"/>
                <a:alphaOff val="0"/>
                <a:tint val="98000"/>
                <a:shade val="63000"/>
                <a:satMod val="170000"/>
              </a:schemeClr>
            </a:gs>
            <a:gs pos="100000">
              <a:schemeClr val="accent1">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3E33A7A-6529-483D-8D85-225A84ED21D7}">
      <dsp:nvSpPr>
        <dsp:cNvPr id="0" name=""/>
        <dsp:cNvSpPr/>
      </dsp:nvSpPr>
      <dsp:spPr>
        <a:xfrm>
          <a:off x="2046271" y="632754"/>
          <a:ext cx="3164773" cy="865367"/>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Top Managers</a:t>
          </a:r>
        </a:p>
      </dsp:txBody>
      <dsp:txXfrm>
        <a:off x="2088515" y="674998"/>
        <a:ext cx="3080285" cy="780879"/>
      </dsp:txXfrm>
    </dsp:sp>
    <dsp:sp modelId="{8D74BDAE-3E8B-4522-A42E-3B3E9B7BAC72}">
      <dsp:nvSpPr>
        <dsp:cNvPr id="0" name=""/>
        <dsp:cNvSpPr/>
      </dsp:nvSpPr>
      <dsp:spPr>
        <a:xfrm>
          <a:off x="1973798" y="1719560"/>
          <a:ext cx="3164773" cy="865367"/>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Middle Managers &amp; Knowledge Workers</a:t>
          </a:r>
        </a:p>
      </dsp:txBody>
      <dsp:txXfrm>
        <a:off x="2016042" y="1761804"/>
        <a:ext cx="3080285" cy="780879"/>
      </dsp:txXfrm>
    </dsp:sp>
    <dsp:sp modelId="{443602C9-7E0E-44AB-A2D5-EBE7441BD71D}">
      <dsp:nvSpPr>
        <dsp:cNvPr id="0" name=""/>
        <dsp:cNvSpPr/>
      </dsp:nvSpPr>
      <dsp:spPr>
        <a:xfrm>
          <a:off x="1973798" y="2806376"/>
          <a:ext cx="3164773" cy="865367"/>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Supervisors &amp; </a:t>
          </a:r>
        </a:p>
        <a:p>
          <a:pPr marL="0" lvl="0" indent="0" algn="ctr" defTabSz="844550">
            <a:lnSpc>
              <a:spcPct val="90000"/>
            </a:lnSpc>
            <a:spcBef>
              <a:spcPct val="0"/>
            </a:spcBef>
            <a:spcAft>
              <a:spcPct val="35000"/>
            </a:spcAft>
            <a:buNone/>
          </a:pPr>
          <a:r>
            <a:rPr lang="en-US" sz="1900" kern="1200" dirty="0"/>
            <a:t>Team Leaders</a:t>
          </a:r>
        </a:p>
      </dsp:txBody>
      <dsp:txXfrm>
        <a:off x="2016042" y="2848620"/>
        <a:ext cx="3080285" cy="780879"/>
      </dsp:txXfrm>
    </dsp:sp>
    <dsp:sp modelId="{5982B3D1-6D86-45AB-B3F8-4613473A146D}">
      <dsp:nvSpPr>
        <dsp:cNvPr id="0" name=""/>
        <dsp:cNvSpPr/>
      </dsp:nvSpPr>
      <dsp:spPr>
        <a:xfrm>
          <a:off x="2046271" y="3965639"/>
          <a:ext cx="3164773" cy="865367"/>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Operational Employees</a:t>
          </a:r>
        </a:p>
      </dsp:txBody>
      <dsp:txXfrm>
        <a:off x="2088515" y="4007883"/>
        <a:ext cx="3080285" cy="780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D1D78-DEE0-4FE2-AC50-AED08E6DAF3E}">
      <dsp:nvSpPr>
        <dsp:cNvPr id="0" name=""/>
        <dsp:cNvSpPr/>
      </dsp:nvSpPr>
      <dsp:spPr>
        <a:xfrm>
          <a:off x="3536413" y="2361945"/>
          <a:ext cx="1684820" cy="1684820"/>
        </a:xfrm>
        <a:prstGeom prst="ellipse">
          <a:avLst/>
        </a:prstGeom>
        <a:solidFill>
          <a:schemeClr val="accent1">
            <a:hueOff val="0"/>
            <a:satOff val="0"/>
            <a:lumOff val="0"/>
            <a:alphaOff val="0"/>
          </a:schemeClr>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Customer Order Processing</a:t>
          </a:r>
        </a:p>
      </dsp:txBody>
      <dsp:txXfrm>
        <a:off x="3783149" y="2608681"/>
        <a:ext cx="1191348" cy="1191348"/>
      </dsp:txXfrm>
    </dsp:sp>
    <dsp:sp modelId="{1A9BEF60-5FDE-418C-A012-49652E47E0FB}">
      <dsp:nvSpPr>
        <dsp:cNvPr id="0" name=""/>
        <dsp:cNvSpPr/>
      </dsp:nvSpPr>
      <dsp:spPr>
        <a:xfrm rot="16200000">
          <a:off x="4090970" y="1600407"/>
          <a:ext cx="357058" cy="572839"/>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144529" y="1768534"/>
        <a:ext cx="249941" cy="343703"/>
      </dsp:txXfrm>
    </dsp:sp>
    <dsp:sp modelId="{28AE771F-33E0-41EC-95D3-48FB7AE35EBF}">
      <dsp:nvSpPr>
        <dsp:cNvPr id="0" name=""/>
        <dsp:cNvSpPr/>
      </dsp:nvSpPr>
      <dsp:spPr>
        <a:xfrm>
          <a:off x="3536413" y="3429"/>
          <a:ext cx="1684820" cy="1684820"/>
        </a:xfrm>
        <a:prstGeom prst="ellipse">
          <a:avLst/>
        </a:prstGeom>
        <a:solidFill>
          <a:schemeClr val="accent1">
            <a:hueOff val="0"/>
            <a:satOff val="0"/>
            <a:lumOff val="0"/>
            <a:alphaOff val="0"/>
          </a:schemeClr>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Verify Customer Data</a:t>
          </a:r>
        </a:p>
      </dsp:txBody>
      <dsp:txXfrm>
        <a:off x="3783149" y="250165"/>
        <a:ext cx="1191348" cy="1191348"/>
      </dsp:txXfrm>
    </dsp:sp>
    <dsp:sp modelId="{5B3C8DD1-0337-412C-BA73-AA236AEF9346}">
      <dsp:nvSpPr>
        <dsp:cNvPr id="0" name=""/>
        <dsp:cNvSpPr/>
      </dsp:nvSpPr>
      <dsp:spPr>
        <a:xfrm rot="19800000">
          <a:off x="5327354" y="2215343"/>
          <a:ext cx="357058" cy="572839"/>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334529" y="2356690"/>
        <a:ext cx="249941" cy="343703"/>
      </dsp:txXfrm>
    </dsp:sp>
    <dsp:sp modelId="{F7C936DE-E364-4944-B592-F83C16F8FE8C}">
      <dsp:nvSpPr>
        <dsp:cNvPr id="0" name=""/>
        <dsp:cNvSpPr/>
      </dsp:nvSpPr>
      <dsp:spPr>
        <a:xfrm>
          <a:off x="5578948" y="1182687"/>
          <a:ext cx="1684820" cy="1684820"/>
        </a:xfrm>
        <a:prstGeom prst="ellipse">
          <a:avLst/>
        </a:prstGeom>
        <a:solidFill>
          <a:schemeClr val="accent1">
            <a:hueOff val="0"/>
            <a:satOff val="0"/>
            <a:lumOff val="0"/>
            <a:alphaOff val="0"/>
          </a:schemeClr>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Check Credit Status</a:t>
          </a:r>
        </a:p>
      </dsp:txBody>
      <dsp:txXfrm>
        <a:off x="5825684" y="1429423"/>
        <a:ext cx="1191348" cy="1191348"/>
      </dsp:txXfrm>
    </dsp:sp>
    <dsp:sp modelId="{E2AE20EC-3F2F-4793-942B-ED9AA762BB4E}">
      <dsp:nvSpPr>
        <dsp:cNvPr id="0" name=""/>
        <dsp:cNvSpPr/>
      </dsp:nvSpPr>
      <dsp:spPr>
        <a:xfrm rot="1800000">
          <a:off x="5212810" y="3502512"/>
          <a:ext cx="357058" cy="572839"/>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219985" y="3590301"/>
        <a:ext cx="249941" cy="343703"/>
      </dsp:txXfrm>
    </dsp:sp>
    <dsp:sp modelId="{2373152F-540B-48A4-A675-695924BC6775}">
      <dsp:nvSpPr>
        <dsp:cNvPr id="0" name=""/>
        <dsp:cNvSpPr/>
      </dsp:nvSpPr>
      <dsp:spPr>
        <a:xfrm>
          <a:off x="5578948" y="3541203"/>
          <a:ext cx="1684820" cy="1684820"/>
        </a:xfrm>
        <a:prstGeom prst="ellipse">
          <a:avLst/>
        </a:prstGeom>
        <a:solidFill>
          <a:schemeClr val="accent1">
            <a:hueOff val="0"/>
            <a:satOff val="0"/>
            <a:lumOff val="0"/>
            <a:alphaOff val="0"/>
          </a:schemeClr>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Post to accounts receivable</a:t>
          </a:r>
        </a:p>
      </dsp:txBody>
      <dsp:txXfrm>
        <a:off x="5825684" y="3787939"/>
        <a:ext cx="1191348" cy="1191348"/>
      </dsp:txXfrm>
    </dsp:sp>
    <dsp:sp modelId="{2D711EE0-207A-4A47-9401-20F4CD2588FB}">
      <dsp:nvSpPr>
        <dsp:cNvPr id="0" name=""/>
        <dsp:cNvSpPr/>
      </dsp:nvSpPr>
      <dsp:spPr>
        <a:xfrm rot="5400000">
          <a:off x="4200294" y="4087089"/>
          <a:ext cx="357058" cy="572839"/>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253853" y="4148099"/>
        <a:ext cx="249941" cy="343703"/>
      </dsp:txXfrm>
    </dsp:sp>
    <dsp:sp modelId="{12BF5552-0CF1-4B1B-9122-5FE4B1521AEC}">
      <dsp:nvSpPr>
        <dsp:cNvPr id="0" name=""/>
        <dsp:cNvSpPr/>
      </dsp:nvSpPr>
      <dsp:spPr>
        <a:xfrm>
          <a:off x="3536413" y="4720461"/>
          <a:ext cx="1684820" cy="1684820"/>
        </a:xfrm>
        <a:prstGeom prst="ellipse">
          <a:avLst/>
        </a:prstGeom>
        <a:solidFill>
          <a:schemeClr val="accent1">
            <a:hueOff val="0"/>
            <a:satOff val="0"/>
            <a:lumOff val="0"/>
            <a:alphaOff val="0"/>
          </a:schemeClr>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Check In-stock status</a:t>
          </a:r>
        </a:p>
      </dsp:txBody>
      <dsp:txXfrm>
        <a:off x="3783149" y="4967197"/>
        <a:ext cx="1191348" cy="1191348"/>
      </dsp:txXfrm>
    </dsp:sp>
    <dsp:sp modelId="{740881D7-E19A-4E15-A7AB-FCE5C53D7A76}">
      <dsp:nvSpPr>
        <dsp:cNvPr id="0" name=""/>
        <dsp:cNvSpPr/>
      </dsp:nvSpPr>
      <dsp:spPr>
        <a:xfrm rot="9000000">
          <a:off x="3187778" y="3502512"/>
          <a:ext cx="357058" cy="572839"/>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3287720" y="3590301"/>
        <a:ext cx="249941" cy="343703"/>
      </dsp:txXfrm>
    </dsp:sp>
    <dsp:sp modelId="{23C0BC3E-6CBD-4328-9097-8C3B674D4865}">
      <dsp:nvSpPr>
        <dsp:cNvPr id="0" name=""/>
        <dsp:cNvSpPr/>
      </dsp:nvSpPr>
      <dsp:spPr>
        <a:xfrm>
          <a:off x="1493878" y="3541203"/>
          <a:ext cx="1684820" cy="1684820"/>
        </a:xfrm>
        <a:prstGeom prst="ellipse">
          <a:avLst/>
        </a:prstGeom>
        <a:solidFill>
          <a:schemeClr val="accent1">
            <a:hueOff val="0"/>
            <a:satOff val="0"/>
            <a:lumOff val="0"/>
            <a:alphaOff val="0"/>
          </a:schemeClr>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Adjust Inventory Data</a:t>
          </a:r>
        </a:p>
      </dsp:txBody>
      <dsp:txXfrm>
        <a:off x="1740614" y="3787939"/>
        <a:ext cx="1191348" cy="1191348"/>
      </dsp:txXfrm>
    </dsp:sp>
    <dsp:sp modelId="{BB899829-7D78-4102-8AD6-B12CF32C4960}">
      <dsp:nvSpPr>
        <dsp:cNvPr id="0" name=""/>
        <dsp:cNvSpPr/>
      </dsp:nvSpPr>
      <dsp:spPr>
        <a:xfrm rot="12600000">
          <a:off x="3187778" y="2333360"/>
          <a:ext cx="357058" cy="572839"/>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3287720" y="2474707"/>
        <a:ext cx="249941" cy="343703"/>
      </dsp:txXfrm>
    </dsp:sp>
    <dsp:sp modelId="{6D18F000-2E76-43EC-B7E0-A9E40E822696}">
      <dsp:nvSpPr>
        <dsp:cNvPr id="0" name=""/>
        <dsp:cNvSpPr/>
      </dsp:nvSpPr>
      <dsp:spPr>
        <a:xfrm>
          <a:off x="1493878" y="1182687"/>
          <a:ext cx="1684820" cy="1684820"/>
        </a:xfrm>
        <a:prstGeom prst="ellipse">
          <a:avLst/>
        </a:prstGeom>
        <a:solidFill>
          <a:schemeClr val="accent1">
            <a:hueOff val="0"/>
            <a:satOff val="0"/>
            <a:lumOff val="0"/>
            <a:alphaOff val="0"/>
          </a:schemeClr>
        </a:soli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6670" tIns="26670" rIns="26670" bIns="2667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Update Sales Activity File</a:t>
          </a:r>
        </a:p>
      </dsp:txBody>
      <dsp:txXfrm>
        <a:off x="1740614" y="1429423"/>
        <a:ext cx="1191348" cy="11913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F6481-7256-457A-8AB2-F05BB687C2D3}">
      <dsp:nvSpPr>
        <dsp:cNvPr id="0" name=""/>
        <dsp:cNvSpPr/>
      </dsp:nvSpPr>
      <dsp:spPr>
        <a:xfrm>
          <a:off x="3717030" y="2671612"/>
          <a:ext cx="2189628" cy="218962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kern="1200" dirty="0">
              <a:effectLst>
                <a:outerShdw blurRad="38100" dist="38100" dir="2700000" algn="tl">
                  <a:srgbClr val="000000">
                    <a:alpha val="43137"/>
                  </a:srgbClr>
                </a:outerShdw>
              </a:effectLst>
            </a:rPr>
            <a:t>Systems Request</a:t>
          </a:r>
          <a:endParaRPr lang="en-IN" sz="3000" b="1" kern="1200" dirty="0">
            <a:effectLst>
              <a:outerShdw blurRad="38100" dist="38100" dir="2700000" algn="tl">
                <a:srgbClr val="000000">
                  <a:alpha val="43137"/>
                </a:srgbClr>
              </a:outerShdw>
            </a:effectLst>
          </a:endParaRPr>
        </a:p>
      </dsp:txBody>
      <dsp:txXfrm>
        <a:off x="4037694" y="2992276"/>
        <a:ext cx="1548300" cy="1548300"/>
      </dsp:txXfrm>
    </dsp:sp>
    <dsp:sp modelId="{7E649508-EFFF-4E2D-A3C7-A9B491D08085}">
      <dsp:nvSpPr>
        <dsp:cNvPr id="0" name=""/>
        <dsp:cNvSpPr/>
      </dsp:nvSpPr>
      <dsp:spPr>
        <a:xfrm rot="10800000">
          <a:off x="1497928" y="3454404"/>
          <a:ext cx="2097051" cy="624044"/>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0F14EB7-C170-4C43-8540-EB470B0237DA}">
      <dsp:nvSpPr>
        <dsp:cNvPr id="0" name=""/>
        <dsp:cNvSpPr/>
      </dsp:nvSpPr>
      <dsp:spPr>
        <a:xfrm>
          <a:off x="731558" y="3153330"/>
          <a:ext cx="1532740" cy="122619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Improved Services</a:t>
          </a:r>
          <a:endParaRPr lang="en-IN" sz="2000" kern="1200" dirty="0"/>
        </a:p>
      </dsp:txBody>
      <dsp:txXfrm>
        <a:off x="767472" y="3189244"/>
        <a:ext cx="1460912" cy="1154364"/>
      </dsp:txXfrm>
    </dsp:sp>
    <dsp:sp modelId="{D05D5315-722A-450D-A29F-23211B08A1E0}">
      <dsp:nvSpPr>
        <dsp:cNvPr id="0" name=""/>
        <dsp:cNvSpPr/>
      </dsp:nvSpPr>
      <dsp:spPr>
        <a:xfrm rot="12960000">
          <a:off x="1930579" y="2122841"/>
          <a:ext cx="2097051" cy="624044"/>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019C54-F995-421B-81A9-0654BB994E55}">
      <dsp:nvSpPr>
        <dsp:cNvPr id="0" name=""/>
        <dsp:cNvSpPr/>
      </dsp:nvSpPr>
      <dsp:spPr>
        <a:xfrm>
          <a:off x="1364460" y="1205459"/>
          <a:ext cx="1532740" cy="122619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Better Performance</a:t>
          </a:r>
          <a:endParaRPr lang="en-IN" sz="2000" kern="1200" dirty="0"/>
        </a:p>
      </dsp:txBody>
      <dsp:txXfrm>
        <a:off x="1400374" y="1241373"/>
        <a:ext cx="1460912" cy="1154364"/>
      </dsp:txXfrm>
    </dsp:sp>
    <dsp:sp modelId="{D515C904-22B6-492D-AB5A-C09BC2F164A1}">
      <dsp:nvSpPr>
        <dsp:cNvPr id="0" name=""/>
        <dsp:cNvSpPr/>
      </dsp:nvSpPr>
      <dsp:spPr>
        <a:xfrm rot="15120000">
          <a:off x="3063275" y="1299889"/>
          <a:ext cx="2097051" cy="624044"/>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251B60-7B52-48D8-AB7D-03C6B045AA55}">
      <dsp:nvSpPr>
        <dsp:cNvPr id="0" name=""/>
        <dsp:cNvSpPr/>
      </dsp:nvSpPr>
      <dsp:spPr>
        <a:xfrm>
          <a:off x="3021418" y="1608"/>
          <a:ext cx="1532740" cy="122619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More Information</a:t>
          </a:r>
          <a:endParaRPr lang="en-IN" sz="2000" kern="1200" dirty="0"/>
        </a:p>
      </dsp:txBody>
      <dsp:txXfrm>
        <a:off x="3057332" y="37522"/>
        <a:ext cx="1460912" cy="1154364"/>
      </dsp:txXfrm>
    </dsp:sp>
    <dsp:sp modelId="{669451A5-0C61-4766-B2B0-2285A5E325E0}">
      <dsp:nvSpPr>
        <dsp:cNvPr id="0" name=""/>
        <dsp:cNvSpPr/>
      </dsp:nvSpPr>
      <dsp:spPr>
        <a:xfrm rot="17280000">
          <a:off x="4463363" y="1299889"/>
          <a:ext cx="2097051" cy="624044"/>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6B1849-21B5-4FE5-9F68-DA8CCD941468}">
      <dsp:nvSpPr>
        <dsp:cNvPr id="0" name=""/>
        <dsp:cNvSpPr/>
      </dsp:nvSpPr>
      <dsp:spPr>
        <a:xfrm>
          <a:off x="5069531" y="1608"/>
          <a:ext cx="1532740" cy="122619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Support for New Products &amp; Services</a:t>
          </a:r>
          <a:endParaRPr lang="en-IN" sz="2000" kern="1200" dirty="0"/>
        </a:p>
      </dsp:txBody>
      <dsp:txXfrm>
        <a:off x="5105445" y="37522"/>
        <a:ext cx="1460912" cy="1154364"/>
      </dsp:txXfrm>
    </dsp:sp>
    <dsp:sp modelId="{27A5E22A-B139-482B-947C-9BE59CE04B71}">
      <dsp:nvSpPr>
        <dsp:cNvPr id="0" name=""/>
        <dsp:cNvSpPr/>
      </dsp:nvSpPr>
      <dsp:spPr>
        <a:xfrm rot="19440000">
          <a:off x="5596059" y="2122841"/>
          <a:ext cx="2097051" cy="624044"/>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736F31-19D3-4D81-8D42-ED159DA2ED38}">
      <dsp:nvSpPr>
        <dsp:cNvPr id="0" name=""/>
        <dsp:cNvSpPr/>
      </dsp:nvSpPr>
      <dsp:spPr>
        <a:xfrm>
          <a:off x="6726489" y="1205459"/>
          <a:ext cx="1532740" cy="122619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Stronger Controls</a:t>
          </a:r>
          <a:endParaRPr lang="en-IN" sz="2000" kern="1200" dirty="0"/>
        </a:p>
      </dsp:txBody>
      <dsp:txXfrm>
        <a:off x="6762403" y="1241373"/>
        <a:ext cx="1460912" cy="1154364"/>
      </dsp:txXfrm>
    </dsp:sp>
    <dsp:sp modelId="{E596DA0E-D876-478A-8FB8-48C906AB957B}">
      <dsp:nvSpPr>
        <dsp:cNvPr id="0" name=""/>
        <dsp:cNvSpPr/>
      </dsp:nvSpPr>
      <dsp:spPr>
        <a:xfrm rot="22014">
          <a:off x="5837397" y="3489066"/>
          <a:ext cx="1993644" cy="624044"/>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6183CE-F671-4CE5-8867-1411BE1316AF}">
      <dsp:nvSpPr>
        <dsp:cNvPr id="0" name=""/>
        <dsp:cNvSpPr/>
      </dsp:nvSpPr>
      <dsp:spPr>
        <a:xfrm>
          <a:off x="7468867" y="3173850"/>
          <a:ext cx="1094805" cy="122619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Reduced Cost</a:t>
          </a:r>
          <a:endParaRPr lang="en-IN" sz="2000" kern="1200" dirty="0"/>
        </a:p>
      </dsp:txBody>
      <dsp:txXfrm>
        <a:off x="7500933" y="3205916"/>
        <a:ext cx="1030673" cy="116206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EEF7F-76C2-482D-AA34-002C06320C0E}" type="datetimeFigureOut">
              <a:rPr lang="en-IN" smtClean="0"/>
              <a:t>07-12-2019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061899-87C0-49E2-A159-DFCE2D30D7DE}" type="slidenum">
              <a:rPr lang="en-IN" smtClean="0"/>
              <a:t>‹#›</a:t>
            </a:fld>
            <a:endParaRPr lang="en-IN"/>
          </a:p>
        </p:txBody>
      </p:sp>
    </p:spTree>
    <p:extLst>
      <p:ext uri="{BB962C8B-B14F-4D97-AF65-F5344CB8AC3E}">
        <p14:creationId xmlns:p14="http://schemas.microsoft.com/office/powerpoint/2010/main" val="3221409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s/w – </a:t>
            </a:r>
            <a:r>
              <a:rPr lang="en-US" dirty="0" err="1"/>
              <a:t>sytem</a:t>
            </a:r>
            <a:r>
              <a:rPr lang="en-US" dirty="0"/>
              <a:t>, app.</a:t>
            </a:r>
            <a:br>
              <a:rPr lang="en-US" dirty="0"/>
            </a:br>
            <a:r>
              <a:rPr lang="en-US" dirty="0"/>
              <a:t>App- horizontal,</a:t>
            </a:r>
            <a:r>
              <a:rPr lang="en-US" baseline="0" dirty="0"/>
              <a:t> vertical &amp; </a:t>
            </a:r>
            <a:r>
              <a:rPr lang="en-US" baseline="0" dirty="0" err="1"/>
              <a:t>legacay</a:t>
            </a:r>
            <a:endParaRPr lang="en-US" baseline="0" dirty="0"/>
          </a:p>
          <a:p>
            <a:r>
              <a:rPr lang="en-US" baseline="0" dirty="0"/>
              <a:t>Data – table</a:t>
            </a:r>
          </a:p>
          <a:p>
            <a:endParaRPr lang="en-IN" dirty="0"/>
          </a:p>
        </p:txBody>
      </p:sp>
      <p:sp>
        <p:nvSpPr>
          <p:cNvPr id="4" name="Slide Number Placeholder 3"/>
          <p:cNvSpPr>
            <a:spLocks noGrp="1"/>
          </p:cNvSpPr>
          <p:nvPr>
            <p:ph type="sldNum" sz="quarter" idx="10"/>
          </p:nvPr>
        </p:nvSpPr>
        <p:spPr/>
        <p:txBody>
          <a:bodyPr/>
          <a:lstStyle/>
          <a:p>
            <a:fld id="{47061899-87C0-49E2-A159-DFCE2D30D7DE}" type="slidenum">
              <a:rPr lang="en-IN" smtClean="0"/>
              <a:t>6</a:t>
            </a:fld>
            <a:endParaRPr lang="en-IN"/>
          </a:p>
        </p:txBody>
      </p:sp>
    </p:spTree>
    <p:extLst>
      <p:ext uri="{BB962C8B-B14F-4D97-AF65-F5344CB8AC3E}">
        <p14:creationId xmlns:p14="http://schemas.microsoft.com/office/powerpoint/2010/main" val="4168476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319C8F4-8D0C-41D3-8D71-D0F8DC65C5A9}" type="slidenum">
              <a:rPr lang="en-IN" smtClean="0"/>
              <a:t>39</a:t>
            </a:fld>
            <a:endParaRPr lang="en-IN"/>
          </a:p>
        </p:txBody>
      </p:sp>
    </p:spTree>
    <p:extLst>
      <p:ext uri="{BB962C8B-B14F-4D97-AF65-F5344CB8AC3E}">
        <p14:creationId xmlns:p14="http://schemas.microsoft.com/office/powerpoint/2010/main" val="3676699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5D03A11B-3CE6-4903-985D-54AFA3C4EB81}" type="datetimeFigureOut">
              <a:rPr lang="en-US" smtClean="0"/>
              <a:pPr/>
              <a:t>12/7/2019</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15298CA-9E45-4694-A836-9BD0A2112AD5}"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03A11B-3CE6-4903-985D-54AFA3C4EB81}"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298CA-9E45-4694-A836-9BD0A2112A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03A11B-3CE6-4903-985D-54AFA3C4EB81}"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298CA-9E45-4694-A836-9BD0A2112AD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4D0357B-3FDE-4E67-BFCE-099A902DF700}" type="datetime1">
              <a:rPr lang="en-IN" smtClean="0"/>
              <a:t>07-12-2019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682C91-1C03-487D-9F61-BAC9353BE57D}" type="slidenum">
              <a:rPr lang="en-US"/>
              <a:pPr>
                <a:defRPr/>
              </a:pPr>
              <a:t>‹#›</a:t>
            </a:fld>
            <a:endParaRPr lang="en-US"/>
          </a:p>
        </p:txBody>
      </p:sp>
    </p:spTree>
    <p:extLst>
      <p:ext uri="{BB962C8B-B14F-4D97-AF65-F5344CB8AC3E}">
        <p14:creationId xmlns:p14="http://schemas.microsoft.com/office/powerpoint/2010/main" val="417814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03A11B-3CE6-4903-985D-54AFA3C4EB81}"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298CA-9E45-4694-A836-9BD0A2112A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D03A11B-3CE6-4903-985D-54AFA3C4EB81}" type="datetimeFigureOut">
              <a:rPr lang="en-US" smtClean="0"/>
              <a:pPr/>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5298CA-9E45-4694-A836-9BD0A2112AD5}"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D03A11B-3CE6-4903-985D-54AFA3C4EB81}" type="datetimeFigureOut">
              <a:rPr lang="en-US" smtClean="0"/>
              <a:pPr/>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298CA-9E45-4694-A836-9BD0A2112A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D03A11B-3CE6-4903-985D-54AFA3C4EB81}" type="datetimeFigureOut">
              <a:rPr lang="en-US" smtClean="0"/>
              <a:pPr/>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5298CA-9E45-4694-A836-9BD0A2112A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5D03A11B-3CE6-4903-985D-54AFA3C4EB81}" type="datetimeFigureOut">
              <a:rPr lang="en-US" smtClean="0"/>
              <a:pPr/>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5298CA-9E45-4694-A836-9BD0A2112A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5D03A11B-3CE6-4903-985D-54AFA3C4EB81}" type="datetimeFigureOut">
              <a:rPr lang="en-US" smtClean="0"/>
              <a:pPr/>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5298CA-9E45-4694-A836-9BD0A2112AD5}"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D03A11B-3CE6-4903-985D-54AFA3C4EB81}" type="datetimeFigureOut">
              <a:rPr lang="en-US" smtClean="0"/>
              <a:pPr/>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298CA-9E45-4694-A836-9BD0A2112A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5D03A11B-3CE6-4903-985D-54AFA3C4EB81}" type="datetimeFigureOut">
              <a:rPr lang="en-US" smtClean="0"/>
              <a:pPr/>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5298CA-9E45-4694-A836-9BD0A2112AD5}"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D03A11B-3CE6-4903-985D-54AFA3C4EB81}" type="datetimeFigureOut">
              <a:rPr lang="en-US" smtClean="0"/>
              <a:pPr/>
              <a:t>12/7/2019</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15298CA-9E45-4694-A836-9BD0A2112AD5}"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Spiral%20Model.pptx" TargetMode="External"/><Relationship Id="rId2" Type="http://schemas.openxmlformats.org/officeDocument/2006/relationships/hyperlink" Target="../SDLC.pptx"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diagramColors" Target="../diagrams/colors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QuickStyle" Target="../diagrams/quickStyle2.xml"/><Relationship Id="rId2" Type="http://schemas.openxmlformats.org/officeDocument/2006/relationships/notesSlide" Target="../notesSlides/notesSlide1.xml"/><Relationship Id="rId16"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Layout" Target="../diagrams/layout2.xml"/><Relationship Id="rId5" Type="http://schemas.openxmlformats.org/officeDocument/2006/relationships/diagramQuickStyle" Target="../diagrams/quickStyle1.xml"/><Relationship Id="rId15" Type="http://schemas.openxmlformats.org/officeDocument/2006/relationships/image" Target="../media/image5.wmf"/><Relationship Id="rId10" Type="http://schemas.openxmlformats.org/officeDocument/2006/relationships/diagramData" Target="../diagrams/data2.xml"/><Relationship Id="rId4" Type="http://schemas.openxmlformats.org/officeDocument/2006/relationships/diagramLayout" Target="../diagrams/layout1.xml"/><Relationship Id="rId9" Type="http://schemas.openxmlformats.org/officeDocument/2006/relationships/image" Target="../media/image4.wmf"/><Relationship Id="rId14"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7488" y="1042972"/>
            <a:ext cx="7772400" cy="2386028"/>
          </a:xfrm>
        </p:spPr>
        <p:txBody>
          <a:bodyPr>
            <a:normAutofit/>
          </a:bodyPr>
          <a:lstStyle/>
          <a:p>
            <a:r>
              <a:rPr lang="en-US" dirty="0"/>
              <a:t>Introduction </a:t>
            </a:r>
            <a:br>
              <a:rPr lang="en-US" dirty="0"/>
            </a:br>
            <a:r>
              <a:rPr lang="en-US" dirty="0"/>
              <a:t>to </a:t>
            </a:r>
            <a:br>
              <a:rPr lang="en-US" dirty="0"/>
            </a:br>
            <a:r>
              <a:rPr lang="en-US" dirty="0"/>
              <a:t>System Analysis &amp; Design</a:t>
            </a:r>
          </a:p>
        </p:txBody>
      </p:sp>
      <p:pic>
        <p:nvPicPr>
          <p:cNvPr id="1026" name="Picture 2" descr="C:\Program Files\Microsoft Office\MEDIA\CAGCAT10\j0287005.wmf"/>
          <p:cNvPicPr>
            <a:picLocks noChangeAspect="1" noChangeArrowheads="1"/>
          </p:cNvPicPr>
          <p:nvPr/>
        </p:nvPicPr>
        <p:blipFill>
          <a:blip r:embed="rId2"/>
          <a:srcRect/>
          <a:stretch>
            <a:fillRect/>
          </a:stretch>
        </p:blipFill>
        <p:spPr bwMode="auto">
          <a:xfrm>
            <a:off x="8167670" y="0"/>
            <a:ext cx="3904994" cy="6858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480" y="836712"/>
            <a:ext cx="10657184" cy="5806998"/>
          </a:xfrm>
        </p:spPr>
        <p:txBody>
          <a:bodyPr/>
          <a:lstStyle/>
          <a:p>
            <a:pPr>
              <a:buNone/>
            </a:pPr>
            <a:r>
              <a:rPr lang="en-US" b="1" u="sng" dirty="0"/>
              <a:t>Required Skills:</a:t>
            </a:r>
          </a:p>
          <a:p>
            <a:r>
              <a:rPr lang="en-US" dirty="0"/>
              <a:t>Solid Technical knowledge</a:t>
            </a:r>
          </a:p>
          <a:p>
            <a:r>
              <a:rPr lang="en-US" dirty="0"/>
              <a:t>Strong oral &amp; written communication skills</a:t>
            </a:r>
          </a:p>
          <a:p>
            <a:r>
              <a:rPr lang="en-US" dirty="0"/>
              <a:t>Good analytical ability</a:t>
            </a:r>
          </a:p>
          <a:p>
            <a:r>
              <a:rPr lang="en-US" dirty="0"/>
              <a:t>Good understanding of biz operations &amp; processes.</a:t>
            </a:r>
          </a:p>
          <a:p>
            <a:r>
              <a:rPr lang="en-US" dirty="0"/>
              <a:t>Good interpersonal skills to interact with people at all levels.</a:t>
            </a:r>
          </a:p>
          <a:p>
            <a:r>
              <a:rPr lang="en-US" dirty="0"/>
              <a:t>Leads IT team so must have leadership qualities.</a:t>
            </a:r>
          </a:p>
          <a:p>
            <a:endParaRPr lang="en-US" dirty="0"/>
          </a:p>
          <a:p>
            <a:endParaRPr lang="en-US" dirty="0"/>
          </a:p>
        </p:txBody>
      </p:sp>
    </p:spTree>
    <p:extLst>
      <p:ext uri="{BB962C8B-B14F-4D97-AF65-F5344CB8AC3E}">
        <p14:creationId xmlns:p14="http://schemas.microsoft.com/office/powerpoint/2010/main" val="50884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5480" y="1340768"/>
            <a:ext cx="10441160" cy="6034110"/>
          </a:xfrm>
        </p:spPr>
        <p:txBody>
          <a:bodyPr/>
          <a:lstStyle/>
          <a:p>
            <a:pPr>
              <a:buNone/>
            </a:pPr>
            <a:r>
              <a:rPr lang="en-US" b="1" u="sng" dirty="0"/>
              <a:t>Background:</a:t>
            </a:r>
          </a:p>
          <a:p>
            <a:r>
              <a:rPr lang="en-US" dirty="0"/>
              <a:t>Companies typically require that analysts have a collage degree in information systems, computer science, business, or closely related field, and some IT experience.</a:t>
            </a:r>
          </a:p>
          <a:p>
            <a:r>
              <a:rPr lang="en-US" dirty="0"/>
              <a:t>For higher level positions in bigger companies, they require master of science degree &amp; additional experience. </a:t>
            </a:r>
          </a:p>
          <a:p>
            <a:endParaRPr lang="en-US" dirty="0"/>
          </a:p>
        </p:txBody>
      </p:sp>
    </p:spTree>
    <p:extLst>
      <p:ext uri="{BB962C8B-B14F-4D97-AF65-F5344CB8AC3E}">
        <p14:creationId xmlns:p14="http://schemas.microsoft.com/office/powerpoint/2010/main" val="1251486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992" y="692696"/>
            <a:ext cx="9997440" cy="1143000"/>
          </a:xfrm>
        </p:spPr>
        <p:txBody>
          <a:bodyPr>
            <a:normAutofit/>
          </a:bodyPr>
          <a:lstStyle/>
          <a:p>
            <a:r>
              <a:rPr lang="en-US" dirty="0"/>
              <a:t>Categories of Business Systems</a:t>
            </a:r>
          </a:p>
        </p:txBody>
      </p:sp>
      <p:sp>
        <p:nvSpPr>
          <p:cNvPr id="3" name="Content Placeholder 2"/>
          <p:cNvSpPr>
            <a:spLocks noGrp="1"/>
          </p:cNvSpPr>
          <p:nvPr>
            <p:ph idx="1"/>
          </p:nvPr>
        </p:nvSpPr>
        <p:spPr>
          <a:xfrm>
            <a:off x="1909992" y="1988840"/>
            <a:ext cx="9997440" cy="4800600"/>
          </a:xfrm>
        </p:spPr>
        <p:txBody>
          <a:bodyPr>
            <a:normAutofit/>
          </a:bodyPr>
          <a:lstStyle/>
          <a:p>
            <a:r>
              <a:rPr lang="en-US" dirty="0"/>
              <a:t>Today new set of systems are taken into use in business, they are:</a:t>
            </a:r>
          </a:p>
          <a:p>
            <a:pPr marL="596646" indent="-514350">
              <a:buFont typeface="+mj-lt"/>
              <a:buAutoNum type="arabicPeriod"/>
            </a:pPr>
            <a:r>
              <a:rPr lang="en-US" dirty="0"/>
              <a:t>OAS</a:t>
            </a:r>
          </a:p>
          <a:p>
            <a:pPr marL="596646" indent="-514350">
              <a:buFont typeface="+mj-lt"/>
              <a:buAutoNum type="arabicPeriod"/>
            </a:pPr>
            <a:r>
              <a:rPr lang="en-US" dirty="0"/>
              <a:t>TPS</a:t>
            </a:r>
          </a:p>
          <a:p>
            <a:pPr marL="596646" indent="-514350">
              <a:buFont typeface="+mj-lt"/>
              <a:buAutoNum type="arabicPeriod"/>
            </a:pPr>
            <a:r>
              <a:rPr lang="en-US" dirty="0"/>
              <a:t>MIS</a:t>
            </a:r>
          </a:p>
          <a:p>
            <a:pPr marL="596646" indent="-514350">
              <a:buFont typeface="+mj-lt"/>
              <a:buAutoNum type="arabicPeriod"/>
            </a:pPr>
            <a:r>
              <a:rPr lang="en-US" dirty="0"/>
              <a:t>DSS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52" y="701824"/>
            <a:ext cx="9997440" cy="1143000"/>
          </a:xfrm>
        </p:spPr>
        <p:txBody>
          <a:bodyPr/>
          <a:lstStyle/>
          <a:p>
            <a:r>
              <a:rPr lang="en-US" b="1" dirty="0"/>
              <a:t>Office Automation Systems (OAS)</a:t>
            </a:r>
            <a:endParaRPr lang="en-IN" dirty="0"/>
          </a:p>
        </p:txBody>
      </p:sp>
      <p:sp>
        <p:nvSpPr>
          <p:cNvPr id="3" name="Content Placeholder 2"/>
          <p:cNvSpPr>
            <a:spLocks noGrp="1"/>
          </p:cNvSpPr>
          <p:nvPr>
            <p:ph idx="1"/>
          </p:nvPr>
        </p:nvSpPr>
        <p:spPr>
          <a:xfrm>
            <a:off x="1427152" y="1844824"/>
            <a:ext cx="9997440" cy="4024125"/>
          </a:xfrm>
        </p:spPr>
        <p:txBody>
          <a:bodyPr>
            <a:normAutofit fontScale="92500" lnSpcReduction="10000"/>
          </a:bodyPr>
          <a:lstStyle/>
          <a:p>
            <a:r>
              <a:rPr lang="en-US" dirty="0"/>
              <a:t>Office automation refers to the varied computer machinery and software used to digitally create, collect, store, manipulate, and relay office information needed for accomplishing basic tasks.</a:t>
            </a:r>
          </a:p>
          <a:p>
            <a:r>
              <a:rPr lang="en-US" dirty="0"/>
              <a:t>Raw data storage, electronic transfer, and the management of electronic business information comprise the basic activities of an office automation system.</a:t>
            </a:r>
          </a:p>
          <a:p>
            <a:r>
              <a:rPr lang="en-US" dirty="0"/>
              <a:t>Office automation helps in optimizing or automating existing office procedures.</a:t>
            </a:r>
            <a:endParaRPr lang="en-IN" dirty="0"/>
          </a:p>
        </p:txBody>
      </p:sp>
    </p:spTree>
    <p:extLst>
      <p:ext uri="{BB962C8B-B14F-4D97-AF65-F5344CB8AC3E}">
        <p14:creationId xmlns:p14="http://schemas.microsoft.com/office/powerpoint/2010/main" val="377651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0"/>
            <a:ext cx="9997440" cy="1143000"/>
          </a:xfrm>
        </p:spPr>
        <p:txBody>
          <a:bodyPr/>
          <a:lstStyle/>
          <a:p>
            <a:r>
              <a:rPr lang="en-US" dirty="0"/>
              <a:t>OAS</a:t>
            </a:r>
            <a:endParaRPr lang="en-IN" dirty="0"/>
          </a:p>
        </p:txBody>
      </p:sp>
      <p:sp>
        <p:nvSpPr>
          <p:cNvPr id="3" name="Content Placeholder 2"/>
          <p:cNvSpPr>
            <a:spLocks noGrp="1"/>
          </p:cNvSpPr>
          <p:nvPr>
            <p:ph idx="1"/>
          </p:nvPr>
        </p:nvSpPr>
        <p:spPr>
          <a:xfrm>
            <a:off x="1239604" y="908720"/>
            <a:ext cx="10725809" cy="5760640"/>
          </a:xfrm>
        </p:spPr>
        <p:txBody>
          <a:bodyPr>
            <a:noAutofit/>
          </a:bodyPr>
          <a:lstStyle/>
          <a:p>
            <a:r>
              <a:rPr lang="en-US" sz="2300" dirty="0"/>
              <a:t>The backbone of office automation is a LAN, which allows users to transfer data, mail and even voice across the network. </a:t>
            </a:r>
          </a:p>
          <a:p>
            <a:r>
              <a:rPr lang="en-US" sz="2300" dirty="0"/>
              <a:t>All office functions, including dictation, typing, filing, copying, fax, records management, telephone and telephone switchboard operations, fall into this category. </a:t>
            </a:r>
          </a:p>
          <a:p>
            <a:r>
              <a:rPr lang="en-US" sz="2300" dirty="0"/>
              <a:t>Many of the manual tasks that used to be done by hand can now be done through hand held devices &amp; Sensor devices. </a:t>
            </a:r>
          </a:p>
          <a:p>
            <a:r>
              <a:rPr lang="en-US" sz="2300" dirty="0"/>
              <a:t>Office payrolls have been automated which means no one has to manually cut checks, and those checks that are cut can be printed through computer programs. Direct deposit can be automatically set up and this further reduces the manual process and most employees who participate in direct deposit often find their paychecks come earlier than if they'd have to wait for their checks to be written and then cleared by the bank.</a:t>
            </a:r>
          </a:p>
          <a:p>
            <a:r>
              <a:rPr lang="en-US" sz="2300" dirty="0"/>
              <a:t>Other ways automation has reduced employee manpower on tasks is automated voice direction. Through the use of prompts, automated phone menus and directed calls, the need for employees to be dedicated to answer the phones has been reduced, and in some cases, eliminated.</a:t>
            </a:r>
            <a:endParaRPr lang="en-IN" sz="2300" dirty="0"/>
          </a:p>
        </p:txBody>
      </p:sp>
    </p:spTree>
    <p:extLst>
      <p:ext uri="{BB962C8B-B14F-4D97-AF65-F5344CB8AC3E}">
        <p14:creationId xmlns:p14="http://schemas.microsoft.com/office/powerpoint/2010/main" val="24295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8640"/>
            <a:ext cx="9997440" cy="1143000"/>
          </a:xfrm>
        </p:spPr>
        <p:txBody>
          <a:bodyPr/>
          <a:lstStyle/>
          <a:p>
            <a:r>
              <a:rPr lang="en-US" dirty="0"/>
              <a:t>OAS</a:t>
            </a:r>
            <a:endParaRPr lang="en-IN" dirty="0"/>
          </a:p>
        </p:txBody>
      </p:sp>
      <p:sp>
        <p:nvSpPr>
          <p:cNvPr id="3" name="Content Placeholder 2"/>
          <p:cNvSpPr>
            <a:spLocks noGrp="1"/>
          </p:cNvSpPr>
          <p:nvPr>
            <p:ph idx="1"/>
          </p:nvPr>
        </p:nvSpPr>
        <p:spPr>
          <a:xfrm>
            <a:off x="1487488" y="1349580"/>
            <a:ext cx="9997440" cy="4800600"/>
          </a:xfrm>
        </p:spPr>
        <p:txBody>
          <a:bodyPr/>
          <a:lstStyle/>
          <a:p>
            <a:pPr marL="0" indent="0">
              <a:buNone/>
            </a:pPr>
            <a:r>
              <a:rPr lang="en-US" b="1" dirty="0"/>
              <a:t>Advantages are:</a:t>
            </a:r>
          </a:p>
          <a:p>
            <a:r>
              <a:rPr lang="en-US" dirty="0"/>
              <a:t>Office automation can get many tasks accomplished faster.</a:t>
            </a:r>
          </a:p>
          <a:p>
            <a:r>
              <a:rPr lang="en-US" dirty="0"/>
              <a:t>It eliminates the need for a large staff.</a:t>
            </a:r>
          </a:p>
          <a:p>
            <a:r>
              <a:rPr lang="en-US" dirty="0"/>
              <a:t>Less storage is required to store data.</a:t>
            </a:r>
          </a:p>
          <a:p>
            <a:r>
              <a:rPr lang="en-US" dirty="0"/>
              <a:t>Multiple people can update data simultaneously in the event of changes in schedule </a:t>
            </a:r>
          </a:p>
          <a:p>
            <a:endParaRPr lang="en-IN" dirty="0"/>
          </a:p>
        </p:txBody>
      </p:sp>
    </p:spTree>
    <p:extLst>
      <p:ext uri="{BB962C8B-B14F-4D97-AF65-F5344CB8AC3E}">
        <p14:creationId xmlns:p14="http://schemas.microsoft.com/office/powerpoint/2010/main" val="13443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8640"/>
            <a:ext cx="9997440" cy="1143000"/>
          </a:xfrm>
        </p:spPr>
        <p:txBody>
          <a:bodyPr/>
          <a:lstStyle/>
          <a:p>
            <a:r>
              <a:rPr lang="en-US" dirty="0"/>
              <a:t>Transaction Processing system (TPS)</a:t>
            </a:r>
            <a:endParaRPr lang="en-IN" dirty="0"/>
          </a:p>
        </p:txBody>
      </p:sp>
      <p:sp>
        <p:nvSpPr>
          <p:cNvPr id="3" name="Content Placeholder 2"/>
          <p:cNvSpPr>
            <a:spLocks noGrp="1"/>
          </p:cNvSpPr>
          <p:nvPr>
            <p:ph idx="1"/>
          </p:nvPr>
        </p:nvSpPr>
        <p:spPr>
          <a:xfrm>
            <a:off x="1487488" y="1331640"/>
            <a:ext cx="9997440" cy="4800600"/>
          </a:xfrm>
        </p:spPr>
        <p:txBody>
          <a:bodyPr/>
          <a:lstStyle/>
          <a:p>
            <a:r>
              <a:rPr lang="en-US" dirty="0"/>
              <a:t>A transaction process system (TPS) is an information processing system for business transactions involving the collection, modification and retrieval of all transaction data. </a:t>
            </a:r>
          </a:p>
          <a:p>
            <a:r>
              <a:rPr lang="en-US" dirty="0"/>
              <a:t>Characteristics of a TPS include performance, reliability and consistency. </a:t>
            </a:r>
          </a:p>
          <a:p>
            <a:r>
              <a:rPr lang="en-US" dirty="0"/>
              <a:t>TPS is also known as transaction processing or real-time processing. </a:t>
            </a:r>
          </a:p>
          <a:p>
            <a:endParaRPr lang="en-IN" dirty="0"/>
          </a:p>
        </p:txBody>
      </p:sp>
    </p:spTree>
    <p:extLst>
      <p:ext uri="{BB962C8B-B14F-4D97-AF65-F5344CB8AC3E}">
        <p14:creationId xmlns:p14="http://schemas.microsoft.com/office/powerpoint/2010/main" val="156820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TPS</a:t>
            </a:r>
            <a:endParaRPr lang="en-IN" dirty="0"/>
          </a:p>
        </p:txBody>
      </p:sp>
      <p:sp>
        <p:nvSpPr>
          <p:cNvPr id="3" name="Content Placeholder 2"/>
          <p:cNvSpPr>
            <a:spLocks noGrp="1"/>
          </p:cNvSpPr>
          <p:nvPr>
            <p:ph idx="1"/>
          </p:nvPr>
        </p:nvSpPr>
        <p:spPr>
          <a:xfrm>
            <a:off x="1415480" y="1268760"/>
            <a:ext cx="9997440" cy="4800600"/>
          </a:xfrm>
        </p:spPr>
        <p:txBody>
          <a:bodyPr/>
          <a:lstStyle/>
          <a:p>
            <a:r>
              <a:rPr lang="en-US" b="1" dirty="0">
                <a:solidFill>
                  <a:schemeClr val="accent5">
                    <a:lumMod val="75000"/>
                  </a:schemeClr>
                </a:solidFill>
              </a:rPr>
              <a:t>Characteristics</a:t>
            </a:r>
            <a:r>
              <a:rPr lang="en-US" b="1" dirty="0"/>
              <a:t>:</a:t>
            </a:r>
            <a:endParaRPr lang="en-IN" b="1" dirty="0"/>
          </a:p>
        </p:txBody>
      </p:sp>
      <p:pic>
        <p:nvPicPr>
          <p:cNvPr id="4" name="Picture 3" descr="C:\Users\The CR\Downloads\Documents\transaction-processing-system-3-728.jpg"/>
          <p:cNvPicPr>
            <a:picLocks noChangeAspect="1" noChangeArrowheads="1"/>
          </p:cNvPicPr>
          <p:nvPr/>
        </p:nvPicPr>
        <p:blipFill rotWithShape="1">
          <a:blip r:embed="rId2">
            <a:duotone>
              <a:schemeClr val="accent5">
                <a:shade val="45000"/>
                <a:satMod val="135000"/>
              </a:schemeClr>
              <a:prstClr val="white"/>
            </a:duotone>
          </a:blip>
          <a:srcRect l="23352" t="20023" r="7281" b="12696"/>
          <a:stretch/>
        </p:blipFill>
        <p:spPr bwMode="auto">
          <a:xfrm>
            <a:off x="1508760" y="2132856"/>
            <a:ext cx="10402824" cy="4450505"/>
          </a:xfrm>
          <a:prstGeom prst="rect">
            <a:avLst/>
          </a:prstGeom>
          <a:noFill/>
        </p:spPr>
      </p:pic>
    </p:spTree>
    <p:extLst>
      <p:ext uri="{BB962C8B-B14F-4D97-AF65-F5344CB8AC3E}">
        <p14:creationId xmlns:p14="http://schemas.microsoft.com/office/powerpoint/2010/main" val="298118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8610600" cy="1293028"/>
          </a:xfrm>
        </p:spPr>
        <p:txBody>
          <a:bodyPr/>
          <a:lstStyle/>
          <a:p>
            <a:r>
              <a:rPr lang="en-US" dirty="0"/>
              <a:t>TPS</a:t>
            </a:r>
          </a:p>
        </p:txBody>
      </p:sp>
      <p:sp>
        <p:nvSpPr>
          <p:cNvPr id="3" name="Content Placeholder 2"/>
          <p:cNvSpPr>
            <a:spLocks noGrp="1"/>
          </p:cNvSpPr>
          <p:nvPr>
            <p:ph idx="1"/>
          </p:nvPr>
        </p:nvSpPr>
        <p:spPr>
          <a:xfrm>
            <a:off x="1415480" y="1090610"/>
            <a:ext cx="10657184" cy="1474294"/>
          </a:xfrm>
        </p:spPr>
        <p:txBody>
          <a:bodyPr>
            <a:noAutofit/>
          </a:bodyPr>
          <a:lstStyle/>
          <a:p>
            <a:r>
              <a:rPr lang="en-US" sz="2400" dirty="0"/>
              <a:t>TP System process data generated by  day-to-day business operations.</a:t>
            </a:r>
          </a:p>
          <a:p>
            <a:r>
              <a:rPr lang="en-US" sz="2400" dirty="0"/>
              <a:t>It is mission critical system.</a:t>
            </a:r>
          </a:p>
          <a:p>
            <a:endParaRPr lang="en-US" sz="2400" dirty="0"/>
          </a:p>
          <a:p>
            <a:r>
              <a:rPr lang="en-US" sz="2400" dirty="0"/>
              <a:t>Ex: Customer Order Processing</a:t>
            </a:r>
          </a:p>
        </p:txBody>
      </p:sp>
      <p:graphicFrame>
        <p:nvGraphicFramePr>
          <p:cNvPr id="4" name="Diagram 3"/>
          <p:cNvGraphicFramePr/>
          <p:nvPr>
            <p:extLst>
              <p:ext uri="{D42A27DB-BD31-4B8C-83A1-F6EECF244321}">
                <p14:modId xmlns:p14="http://schemas.microsoft.com/office/powerpoint/2010/main" val="3799843835"/>
              </p:ext>
            </p:extLst>
          </p:nvPr>
        </p:nvGraphicFramePr>
        <p:xfrm>
          <a:off x="4439816" y="786313"/>
          <a:ext cx="8757648" cy="6408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910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3">
                                            <p:txEl>
                                              <p:pRg st="3" end="3"/>
                                            </p:txEl>
                                          </p:spTgt>
                                        </p:tgtEl>
                                      </p:cBhvr>
                                    </p:animEffect>
                                    <p:set>
                                      <p:cBhvr>
                                        <p:cTn id="17" dur="1" fill="hold">
                                          <p:stCondLst>
                                            <p:cond delay="499"/>
                                          </p:stCondLst>
                                        </p:cTn>
                                        <p:tgtEl>
                                          <p:spTgt spid="3">
                                            <p:txEl>
                                              <p:pRg st="3" end="3"/>
                                            </p:txEl>
                                          </p:spTgt>
                                        </p:tgtEl>
                                        <p:attrNameLst>
                                          <p:attrName>style.visibility</p:attrName>
                                        </p:attrNameLst>
                                      </p:cBhvr>
                                      <p:to>
                                        <p:strVal val="hidden"/>
                                      </p:to>
                                    </p:set>
                                  </p:childTnLst>
                                </p:cTn>
                              </p:par>
                            </p:childTnLst>
                          </p:cTn>
                        </p:par>
                        <p:par>
                          <p:cTn id="18" fill="hold">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4">
                                            <p:graphicEl>
                                              <a:dgm id="{32BD1D78-DEE0-4FE2-AC50-AED08E6DAF3E}"/>
                                            </p:graphicEl>
                                          </p:spTgt>
                                        </p:tgtEl>
                                        <p:attrNameLst>
                                          <p:attrName>style.visibility</p:attrName>
                                        </p:attrNameLst>
                                      </p:cBhvr>
                                      <p:to>
                                        <p:strVal val="visible"/>
                                      </p:to>
                                    </p:set>
                                    <p:animEffect transition="in" filter="box(in)">
                                      <p:cBhvr>
                                        <p:cTn id="21" dur="500"/>
                                        <p:tgtEl>
                                          <p:spTgt spid="4">
                                            <p:graphicEl>
                                              <a:dgm id="{32BD1D78-DEE0-4FE2-AC50-AED08E6DAF3E}"/>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
                                            <p:graphicEl>
                                              <a:dgm id="{1A9BEF60-5FDE-418C-A012-49652E47E0FB}"/>
                                            </p:graphicEl>
                                          </p:spTgt>
                                        </p:tgtEl>
                                        <p:attrNameLst>
                                          <p:attrName>style.visibility</p:attrName>
                                        </p:attrNameLst>
                                      </p:cBhvr>
                                      <p:to>
                                        <p:strVal val="visible"/>
                                      </p:to>
                                    </p:set>
                                    <p:animEffect transition="in" filter="box(in)">
                                      <p:cBhvr>
                                        <p:cTn id="26" dur="500"/>
                                        <p:tgtEl>
                                          <p:spTgt spid="4">
                                            <p:graphicEl>
                                              <a:dgm id="{1A9BEF60-5FDE-418C-A012-49652E47E0FB}"/>
                                            </p:graphic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4">
                                            <p:graphicEl>
                                              <a:dgm id="{28AE771F-33E0-41EC-95D3-48FB7AE35EBF}"/>
                                            </p:graphicEl>
                                          </p:spTgt>
                                        </p:tgtEl>
                                        <p:attrNameLst>
                                          <p:attrName>style.visibility</p:attrName>
                                        </p:attrNameLst>
                                      </p:cBhvr>
                                      <p:to>
                                        <p:strVal val="visible"/>
                                      </p:to>
                                    </p:set>
                                    <p:animEffect transition="in" filter="box(in)">
                                      <p:cBhvr>
                                        <p:cTn id="29" dur="500"/>
                                        <p:tgtEl>
                                          <p:spTgt spid="4">
                                            <p:graphicEl>
                                              <a:dgm id="{28AE771F-33E0-41EC-95D3-48FB7AE35EBF}"/>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4">
                                            <p:graphicEl>
                                              <a:dgm id="{5B3C8DD1-0337-412C-BA73-AA236AEF9346}"/>
                                            </p:graphicEl>
                                          </p:spTgt>
                                        </p:tgtEl>
                                        <p:attrNameLst>
                                          <p:attrName>style.visibility</p:attrName>
                                        </p:attrNameLst>
                                      </p:cBhvr>
                                      <p:to>
                                        <p:strVal val="visible"/>
                                      </p:to>
                                    </p:set>
                                    <p:animEffect transition="in" filter="box(in)">
                                      <p:cBhvr>
                                        <p:cTn id="34" dur="500"/>
                                        <p:tgtEl>
                                          <p:spTgt spid="4">
                                            <p:graphicEl>
                                              <a:dgm id="{5B3C8DD1-0337-412C-BA73-AA236AEF9346}"/>
                                            </p:graphicEl>
                                          </p:spTgt>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4">
                                            <p:graphicEl>
                                              <a:dgm id="{F7C936DE-E364-4944-B592-F83C16F8FE8C}"/>
                                            </p:graphicEl>
                                          </p:spTgt>
                                        </p:tgtEl>
                                        <p:attrNameLst>
                                          <p:attrName>style.visibility</p:attrName>
                                        </p:attrNameLst>
                                      </p:cBhvr>
                                      <p:to>
                                        <p:strVal val="visible"/>
                                      </p:to>
                                    </p:set>
                                    <p:animEffect transition="in" filter="box(in)">
                                      <p:cBhvr>
                                        <p:cTn id="37" dur="500"/>
                                        <p:tgtEl>
                                          <p:spTgt spid="4">
                                            <p:graphicEl>
                                              <a:dgm id="{F7C936DE-E364-4944-B592-F83C16F8FE8C}"/>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
                                            <p:graphicEl>
                                              <a:dgm id="{E2AE20EC-3F2F-4793-942B-ED9AA762BB4E}"/>
                                            </p:graphicEl>
                                          </p:spTgt>
                                        </p:tgtEl>
                                        <p:attrNameLst>
                                          <p:attrName>style.visibility</p:attrName>
                                        </p:attrNameLst>
                                      </p:cBhvr>
                                      <p:to>
                                        <p:strVal val="visible"/>
                                      </p:to>
                                    </p:set>
                                    <p:animEffect transition="in" filter="box(in)">
                                      <p:cBhvr>
                                        <p:cTn id="42" dur="500"/>
                                        <p:tgtEl>
                                          <p:spTgt spid="4">
                                            <p:graphicEl>
                                              <a:dgm id="{E2AE20EC-3F2F-4793-942B-ED9AA762BB4E}"/>
                                            </p:graphicEl>
                                          </p:spTgt>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4">
                                            <p:graphicEl>
                                              <a:dgm id="{2373152F-540B-48A4-A675-695924BC6775}"/>
                                            </p:graphicEl>
                                          </p:spTgt>
                                        </p:tgtEl>
                                        <p:attrNameLst>
                                          <p:attrName>style.visibility</p:attrName>
                                        </p:attrNameLst>
                                      </p:cBhvr>
                                      <p:to>
                                        <p:strVal val="visible"/>
                                      </p:to>
                                    </p:set>
                                    <p:animEffect transition="in" filter="box(in)">
                                      <p:cBhvr>
                                        <p:cTn id="45" dur="500"/>
                                        <p:tgtEl>
                                          <p:spTgt spid="4">
                                            <p:graphicEl>
                                              <a:dgm id="{2373152F-540B-48A4-A675-695924BC6775}"/>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4">
                                            <p:graphicEl>
                                              <a:dgm id="{2D711EE0-207A-4A47-9401-20F4CD2588FB}"/>
                                            </p:graphicEl>
                                          </p:spTgt>
                                        </p:tgtEl>
                                        <p:attrNameLst>
                                          <p:attrName>style.visibility</p:attrName>
                                        </p:attrNameLst>
                                      </p:cBhvr>
                                      <p:to>
                                        <p:strVal val="visible"/>
                                      </p:to>
                                    </p:set>
                                    <p:animEffect transition="in" filter="box(in)">
                                      <p:cBhvr>
                                        <p:cTn id="50" dur="500"/>
                                        <p:tgtEl>
                                          <p:spTgt spid="4">
                                            <p:graphicEl>
                                              <a:dgm id="{2D711EE0-207A-4A47-9401-20F4CD2588FB}"/>
                                            </p:graphicEl>
                                          </p:spTgt>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4">
                                            <p:graphicEl>
                                              <a:dgm id="{12BF5552-0CF1-4B1B-9122-5FE4B1521AEC}"/>
                                            </p:graphicEl>
                                          </p:spTgt>
                                        </p:tgtEl>
                                        <p:attrNameLst>
                                          <p:attrName>style.visibility</p:attrName>
                                        </p:attrNameLst>
                                      </p:cBhvr>
                                      <p:to>
                                        <p:strVal val="visible"/>
                                      </p:to>
                                    </p:set>
                                    <p:animEffect transition="in" filter="box(in)">
                                      <p:cBhvr>
                                        <p:cTn id="53" dur="500"/>
                                        <p:tgtEl>
                                          <p:spTgt spid="4">
                                            <p:graphicEl>
                                              <a:dgm id="{12BF5552-0CF1-4B1B-9122-5FE4B1521AEC}"/>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4">
                                            <p:graphicEl>
                                              <a:dgm id="{740881D7-E19A-4E15-A7AB-FCE5C53D7A76}"/>
                                            </p:graphicEl>
                                          </p:spTgt>
                                        </p:tgtEl>
                                        <p:attrNameLst>
                                          <p:attrName>style.visibility</p:attrName>
                                        </p:attrNameLst>
                                      </p:cBhvr>
                                      <p:to>
                                        <p:strVal val="visible"/>
                                      </p:to>
                                    </p:set>
                                    <p:animEffect transition="in" filter="box(in)">
                                      <p:cBhvr>
                                        <p:cTn id="58" dur="500"/>
                                        <p:tgtEl>
                                          <p:spTgt spid="4">
                                            <p:graphicEl>
                                              <a:dgm id="{740881D7-E19A-4E15-A7AB-FCE5C53D7A76}"/>
                                            </p:graphicEl>
                                          </p:spTgt>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4">
                                            <p:graphicEl>
                                              <a:dgm id="{23C0BC3E-6CBD-4328-9097-8C3B674D4865}"/>
                                            </p:graphicEl>
                                          </p:spTgt>
                                        </p:tgtEl>
                                        <p:attrNameLst>
                                          <p:attrName>style.visibility</p:attrName>
                                        </p:attrNameLst>
                                      </p:cBhvr>
                                      <p:to>
                                        <p:strVal val="visible"/>
                                      </p:to>
                                    </p:set>
                                    <p:animEffect transition="in" filter="box(in)">
                                      <p:cBhvr>
                                        <p:cTn id="61" dur="500"/>
                                        <p:tgtEl>
                                          <p:spTgt spid="4">
                                            <p:graphicEl>
                                              <a:dgm id="{23C0BC3E-6CBD-4328-9097-8C3B674D4865}"/>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4">
                                            <p:graphicEl>
                                              <a:dgm id="{BB899829-7D78-4102-8AD6-B12CF32C4960}"/>
                                            </p:graphicEl>
                                          </p:spTgt>
                                        </p:tgtEl>
                                        <p:attrNameLst>
                                          <p:attrName>style.visibility</p:attrName>
                                        </p:attrNameLst>
                                      </p:cBhvr>
                                      <p:to>
                                        <p:strVal val="visible"/>
                                      </p:to>
                                    </p:set>
                                    <p:animEffect transition="in" filter="box(in)">
                                      <p:cBhvr>
                                        <p:cTn id="66" dur="500"/>
                                        <p:tgtEl>
                                          <p:spTgt spid="4">
                                            <p:graphicEl>
                                              <a:dgm id="{BB899829-7D78-4102-8AD6-B12CF32C4960}"/>
                                            </p:graphicEl>
                                          </p:spTgt>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4">
                                            <p:graphicEl>
                                              <a:dgm id="{6D18F000-2E76-43EC-B7E0-A9E40E822696}"/>
                                            </p:graphicEl>
                                          </p:spTgt>
                                        </p:tgtEl>
                                        <p:attrNameLst>
                                          <p:attrName>style.visibility</p:attrName>
                                        </p:attrNameLst>
                                      </p:cBhvr>
                                      <p:to>
                                        <p:strVal val="visible"/>
                                      </p:to>
                                    </p:set>
                                    <p:animEffect transition="in" filter="box(in)">
                                      <p:cBhvr>
                                        <p:cTn id="69" dur="500"/>
                                        <p:tgtEl>
                                          <p:spTgt spid="4">
                                            <p:graphicEl>
                                              <a:dgm id="{6D18F000-2E76-43EC-B7E0-A9E40E82269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Sub>
          <a:bldDgm bld="lvl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254598"/>
            <a:ext cx="9997440" cy="1143000"/>
          </a:xfrm>
        </p:spPr>
        <p:txBody>
          <a:bodyPr/>
          <a:lstStyle/>
          <a:p>
            <a:r>
              <a:rPr lang="en-US" dirty="0"/>
              <a:t>Management Information System (MIS)</a:t>
            </a:r>
            <a:endParaRPr lang="en-IN" dirty="0"/>
          </a:p>
        </p:txBody>
      </p:sp>
      <p:sp>
        <p:nvSpPr>
          <p:cNvPr id="3" name="Content Placeholder 2"/>
          <p:cNvSpPr>
            <a:spLocks noGrp="1"/>
          </p:cNvSpPr>
          <p:nvPr>
            <p:ph idx="1"/>
          </p:nvPr>
        </p:nvSpPr>
        <p:spPr>
          <a:xfrm>
            <a:off x="5124972" y="1124744"/>
            <a:ext cx="6947692" cy="5328592"/>
          </a:xfrm>
        </p:spPr>
        <p:txBody>
          <a:bodyPr>
            <a:noAutofit/>
          </a:bodyPr>
          <a:lstStyle/>
          <a:p>
            <a:r>
              <a:rPr lang="en-US" sz="2400" dirty="0"/>
              <a:t>A management information system (MIS) is a computerized database of financial information organized and programmed in such a way that it produces regular reports on operations for every level of management in a company. It is usually also possible to obtain special reports from the system easily.</a:t>
            </a:r>
          </a:p>
          <a:p>
            <a:r>
              <a:rPr lang="en-US" sz="2400" dirty="0"/>
              <a:t>The main purpose of the MIS is to give managers feedback about their own performance; top management can monitor the company as a whole.</a:t>
            </a:r>
          </a:p>
          <a:p>
            <a:r>
              <a:rPr lang="en-US" sz="2400" dirty="0"/>
              <a:t>Information displayed by the MIS typically shows "actual" data over against "planned" results and results from a year before; thus it measures progress against goals.</a:t>
            </a:r>
            <a:endParaRPr lang="en-IN" sz="2400" dirty="0"/>
          </a:p>
        </p:txBody>
      </p:sp>
      <p:pic>
        <p:nvPicPr>
          <p:cNvPr id="1026" name="Picture 2" descr="https://thumbs.dreamstime.com/z/management-information-system-mis-provides-organizations-require-to-manage-themselves-efficiently-effectively-45574142.jpg"/>
          <p:cNvPicPr>
            <a:picLocks noChangeAspect="1" noChangeArrowheads="1"/>
          </p:cNvPicPr>
          <p:nvPr/>
        </p:nvPicPr>
        <p:blipFill rotWithShape="1">
          <a:blip r:embed="rId2">
            <a:clrChange>
              <a:clrFrom>
                <a:srgbClr val="D7D4CD"/>
              </a:clrFrom>
              <a:clrTo>
                <a:srgbClr val="D7D4CD">
                  <a:alpha val="0"/>
                </a:srgbClr>
              </a:clrTo>
            </a:clrChange>
            <a:extLst>
              <a:ext uri="{28A0092B-C50C-407E-A947-70E740481C1C}">
                <a14:useLocalDpi xmlns:a14="http://schemas.microsoft.com/office/drawing/2010/main" val="0"/>
              </a:ext>
            </a:extLst>
          </a:blip>
          <a:srcRect r="2128" b="10604"/>
          <a:stretch/>
        </p:blipFill>
        <p:spPr bwMode="auto">
          <a:xfrm>
            <a:off x="-119269" y="1397598"/>
            <a:ext cx="5274365" cy="505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55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 IT?</a:t>
            </a:r>
            <a:endParaRPr lang="en-IN" dirty="0"/>
          </a:p>
        </p:txBody>
      </p:sp>
      <p:sp>
        <p:nvSpPr>
          <p:cNvPr id="3" name="Content Placeholder 2"/>
          <p:cNvSpPr>
            <a:spLocks noGrp="1"/>
          </p:cNvSpPr>
          <p:nvPr>
            <p:ph idx="1"/>
          </p:nvPr>
        </p:nvSpPr>
        <p:spPr/>
        <p:txBody>
          <a:bodyPr/>
          <a:lstStyle/>
          <a:p>
            <a:r>
              <a:rPr lang="en-US" dirty="0"/>
              <a:t>IT :  Hardware + Software + Services</a:t>
            </a:r>
          </a:p>
          <a:p>
            <a:pPr marL="82296" indent="0">
              <a:buNone/>
            </a:pPr>
            <a:r>
              <a:rPr lang="en-US" dirty="0"/>
              <a:t>	(Used to Manage,  Access, Communicate &amp; Share 	Information)</a:t>
            </a:r>
          </a:p>
          <a:p>
            <a:r>
              <a:rPr lang="en-US" dirty="0"/>
              <a:t>Successful Firms treat Information as vital asset that must be used effectively, updated constantly and safeguarded carefully.</a:t>
            </a:r>
          </a:p>
          <a:p>
            <a:endParaRPr lang="en-US" dirty="0"/>
          </a:p>
        </p:txBody>
      </p:sp>
    </p:spTree>
    <p:extLst>
      <p:ext uri="{BB962C8B-B14F-4D97-AF65-F5344CB8AC3E}">
        <p14:creationId xmlns:p14="http://schemas.microsoft.com/office/powerpoint/2010/main" val="74118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Decision support system</a:t>
            </a:r>
            <a:endParaRPr lang="en-IN" dirty="0"/>
          </a:p>
        </p:txBody>
      </p:sp>
      <p:sp>
        <p:nvSpPr>
          <p:cNvPr id="3" name="Content Placeholder 2"/>
          <p:cNvSpPr>
            <a:spLocks noGrp="1"/>
          </p:cNvSpPr>
          <p:nvPr>
            <p:ph idx="1"/>
          </p:nvPr>
        </p:nvSpPr>
        <p:spPr>
          <a:xfrm>
            <a:off x="4174435" y="1417639"/>
            <a:ext cx="7331764" cy="5002262"/>
          </a:xfrm>
        </p:spPr>
        <p:txBody>
          <a:bodyPr>
            <a:normAutofit fontScale="77500" lnSpcReduction="20000"/>
          </a:bodyPr>
          <a:lstStyle/>
          <a:p>
            <a:r>
              <a:rPr lang="en-US" dirty="0"/>
              <a:t>A decision support system (DSS) is a computer-based information system that supports business or organizational decision-making activities.</a:t>
            </a:r>
          </a:p>
          <a:p>
            <a:r>
              <a:rPr lang="en-US" dirty="0"/>
              <a:t>DSSs serve the management, operations, and planning levels of an organization (usually mid and higher management) and help people make decisions about problems that may be rapidly changing and not easily specified in advance.</a:t>
            </a:r>
          </a:p>
          <a:p>
            <a:r>
              <a:rPr lang="en-US" dirty="0"/>
              <a:t>Decision support systems can be either fully computerized, human-powered or a combination of both.</a:t>
            </a:r>
          </a:p>
          <a:p>
            <a:r>
              <a:rPr lang="en-US" dirty="0"/>
              <a:t>While academics have perceived DSS as a tool to support decision making process, DSS users see DSS as a tool to facilitate organizational processes.</a:t>
            </a:r>
          </a:p>
          <a:p>
            <a:endParaRPr lang="en-IN" dirty="0"/>
          </a:p>
        </p:txBody>
      </p:sp>
      <p:pic>
        <p:nvPicPr>
          <p:cNvPr id="3074" name="Picture 2" descr="https://farm9.staticflickr.com/8667/16537833228_d1d0a09c25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7672"/>
            <a:ext cx="4174435" cy="518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83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2050" name="Picture 2" descr="http://image.slidesharecdn.com/decisionsupportsystem-140328235856-phpapp02/95/decision-support-system-9-638.jpg?cb=1396051181"/>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14483" t="4850" b="8889"/>
          <a:stretch/>
        </p:blipFill>
        <p:spPr bwMode="auto">
          <a:xfrm>
            <a:off x="1343472" y="1340768"/>
            <a:ext cx="10848528" cy="551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017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797858"/>
            <a:ext cx="9997440" cy="1143000"/>
          </a:xfrm>
        </p:spPr>
        <p:txBody>
          <a:bodyPr/>
          <a:lstStyle/>
          <a:p>
            <a:r>
              <a:rPr lang="en-US" dirty="0"/>
              <a:t>Characteristics</a:t>
            </a:r>
            <a:endParaRPr lang="en-IN" dirty="0"/>
          </a:p>
        </p:txBody>
      </p:sp>
      <p:sp>
        <p:nvSpPr>
          <p:cNvPr id="3" name="Content Placeholder 2"/>
          <p:cNvSpPr>
            <a:spLocks noGrp="1"/>
          </p:cNvSpPr>
          <p:nvPr>
            <p:ph idx="1"/>
          </p:nvPr>
        </p:nvSpPr>
        <p:spPr>
          <a:xfrm>
            <a:off x="4598688" y="1988840"/>
            <a:ext cx="7212497" cy="4289131"/>
          </a:xfrm>
        </p:spPr>
        <p:txBody>
          <a:bodyPr>
            <a:normAutofit fontScale="85000" lnSpcReduction="20000"/>
          </a:bodyPr>
          <a:lstStyle/>
          <a:p>
            <a:r>
              <a:rPr lang="en-US" dirty="0"/>
              <a:t>DSS tends to be aimed at the less well structured, underspecified problem that managers typically face;</a:t>
            </a:r>
          </a:p>
          <a:p>
            <a:r>
              <a:rPr lang="en-US" dirty="0"/>
              <a:t>DSS attempts to combine the use of models or analytic techniques with traditional data access and retrieval functions;</a:t>
            </a:r>
          </a:p>
          <a:p>
            <a:r>
              <a:rPr lang="en-US" dirty="0"/>
              <a:t>DSS specifically focuses on features which make them easy to use by non-computer-proficient people in an interactive mode; and</a:t>
            </a:r>
          </a:p>
          <a:p>
            <a:r>
              <a:rPr lang="en-US" dirty="0"/>
              <a:t>DSS emphasizes flexibility and adaptability to accommodate changes in the environment and the decision making approach of the user.</a:t>
            </a:r>
          </a:p>
          <a:p>
            <a:endParaRPr lang="en-IN" dirty="0"/>
          </a:p>
        </p:txBody>
      </p:sp>
      <p:pic>
        <p:nvPicPr>
          <p:cNvPr id="4098" name="Picture 2" descr="http://icreate.in/blog/wp-content/uploads/2011/11/02-enabling-im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73" y="2092069"/>
            <a:ext cx="3882886" cy="41612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9416" y="2789610"/>
            <a:ext cx="3076600" cy="523220"/>
          </a:xfrm>
          <a:prstGeom prst="rect">
            <a:avLst/>
          </a:prstGeom>
          <a:noFill/>
        </p:spPr>
        <p:txBody>
          <a:bodyPr wrap="square" rtlCol="0">
            <a:spAutoFit/>
          </a:bodyPr>
          <a:lstStyle/>
          <a:p>
            <a:r>
              <a:rPr lang="en-US" sz="1400" dirty="0"/>
              <a:t>Maximum Possible Interaction with Managers.</a:t>
            </a:r>
          </a:p>
        </p:txBody>
      </p:sp>
      <p:sp>
        <p:nvSpPr>
          <p:cNvPr id="6" name="TextBox 5"/>
          <p:cNvSpPr txBox="1"/>
          <p:nvPr/>
        </p:nvSpPr>
        <p:spPr>
          <a:xfrm>
            <a:off x="1240873" y="3786027"/>
            <a:ext cx="2958408" cy="523220"/>
          </a:xfrm>
          <a:prstGeom prst="rect">
            <a:avLst/>
          </a:prstGeom>
          <a:noFill/>
        </p:spPr>
        <p:txBody>
          <a:bodyPr wrap="square" rtlCol="0">
            <a:spAutoFit/>
          </a:bodyPr>
          <a:lstStyle/>
          <a:p>
            <a:r>
              <a:rPr lang="en-US" sz="1400" dirty="0"/>
              <a:t>Rigidity should be avoided because of changing scenarios &amp; circumstances.</a:t>
            </a:r>
          </a:p>
        </p:txBody>
      </p:sp>
      <p:sp>
        <p:nvSpPr>
          <p:cNvPr id="7" name="TextBox 6"/>
          <p:cNvSpPr txBox="1"/>
          <p:nvPr/>
        </p:nvSpPr>
        <p:spPr>
          <a:xfrm>
            <a:off x="1703511" y="4782444"/>
            <a:ext cx="2958407" cy="523220"/>
          </a:xfrm>
          <a:prstGeom prst="rect">
            <a:avLst/>
          </a:prstGeom>
          <a:noFill/>
        </p:spPr>
        <p:txBody>
          <a:bodyPr wrap="square" rtlCol="0">
            <a:spAutoFit/>
          </a:bodyPr>
          <a:lstStyle/>
          <a:p>
            <a:r>
              <a:rPr lang="en-US" sz="1400" dirty="0"/>
              <a:t>Should lead to results by new discoveries on changing events.</a:t>
            </a:r>
          </a:p>
        </p:txBody>
      </p:sp>
      <p:sp>
        <p:nvSpPr>
          <p:cNvPr id="8" name="TextBox 7"/>
          <p:cNvSpPr txBox="1"/>
          <p:nvPr/>
        </p:nvSpPr>
        <p:spPr>
          <a:xfrm>
            <a:off x="2352259" y="5849316"/>
            <a:ext cx="3505200" cy="307777"/>
          </a:xfrm>
          <a:prstGeom prst="rect">
            <a:avLst/>
          </a:prstGeom>
          <a:noFill/>
        </p:spPr>
        <p:txBody>
          <a:bodyPr wrap="square" rtlCol="0">
            <a:spAutoFit/>
          </a:bodyPr>
          <a:lstStyle/>
          <a:p>
            <a:r>
              <a:rPr lang="en-US" sz="1400" dirty="0"/>
              <a:t>Must be easily accessible by all.</a:t>
            </a:r>
          </a:p>
        </p:txBody>
      </p:sp>
    </p:spTree>
    <p:extLst>
      <p:ext uri="{BB962C8B-B14F-4D97-AF65-F5344CB8AC3E}">
        <p14:creationId xmlns:p14="http://schemas.microsoft.com/office/powerpoint/2010/main" val="233840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1000"/>
                                        <p:tgtEl>
                                          <p:spTgt spid="3">
                                            <p:txEl>
                                              <p:pRg st="0" end="0"/>
                                            </p:txEl>
                                          </p:spTgt>
                                        </p:tgtEl>
                                      </p:cBhvr>
                                    </p:animEffect>
                                    <p:anim calcmode="lin" valueType="num">
                                      <p:cBhvr>
                                        <p:cTn id="2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1000"/>
                                        <p:tgtEl>
                                          <p:spTgt spid="3">
                                            <p:txEl>
                                              <p:pRg st="1" end="1"/>
                                            </p:txEl>
                                          </p:spTgt>
                                        </p:tgtEl>
                                      </p:cBhvr>
                                    </p:animEffect>
                                    <p:anim calcmode="lin" valueType="num">
                                      <p:cBhvr>
                                        <p:cTn id="3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1000"/>
                                        <p:tgtEl>
                                          <p:spTgt spid="3">
                                            <p:txEl>
                                              <p:pRg st="2" end="2"/>
                                            </p:txEl>
                                          </p:spTgt>
                                        </p:tgtEl>
                                      </p:cBhvr>
                                    </p:animEffect>
                                    <p:anim calcmode="lin" valueType="num">
                                      <p:cBhvr>
                                        <p:cTn id="4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fade">
                                      <p:cBhvr>
                                        <p:cTn id="48" dur="1000"/>
                                        <p:tgtEl>
                                          <p:spTgt spid="3">
                                            <p:txEl>
                                              <p:pRg st="3" end="3"/>
                                            </p:txEl>
                                          </p:spTgt>
                                        </p:tgtEl>
                                      </p:cBhvr>
                                    </p:animEffect>
                                    <p:anim calcmode="lin" valueType="num">
                                      <p:cBhvr>
                                        <p:cTn id="4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639762"/>
            <a:ext cx="9997440" cy="1143000"/>
          </a:xfrm>
        </p:spPr>
        <p:txBody>
          <a:bodyPr/>
          <a:lstStyle/>
          <a:p>
            <a:r>
              <a:rPr lang="en-US" dirty="0"/>
              <a:t>Outcomes</a:t>
            </a:r>
            <a:endParaRPr lang="en-IN" dirty="0"/>
          </a:p>
        </p:txBody>
      </p:sp>
      <p:sp>
        <p:nvSpPr>
          <p:cNvPr id="3" name="Content Placeholder 2"/>
          <p:cNvSpPr>
            <a:spLocks noGrp="1"/>
          </p:cNvSpPr>
          <p:nvPr>
            <p:ph idx="1"/>
          </p:nvPr>
        </p:nvSpPr>
        <p:spPr>
          <a:xfrm>
            <a:off x="1487488" y="1782762"/>
            <a:ext cx="10424096" cy="4800600"/>
          </a:xfrm>
        </p:spPr>
        <p:txBody>
          <a:bodyPr/>
          <a:lstStyle/>
          <a:p>
            <a:pPr marL="0" indent="0">
              <a:buNone/>
            </a:pPr>
            <a:r>
              <a:rPr lang="en-US" dirty="0"/>
              <a:t>Typical information that a decision support application might gather and present includes:</a:t>
            </a:r>
          </a:p>
          <a:p>
            <a:r>
              <a:rPr lang="en-US" dirty="0"/>
              <a:t>inventories of information assets (including legacy and relational data sources, cubes, data warehouses, and data marts),</a:t>
            </a:r>
          </a:p>
          <a:p>
            <a:r>
              <a:rPr lang="en-US" dirty="0"/>
              <a:t>comparative sales figures between one period and the next,</a:t>
            </a:r>
          </a:p>
          <a:p>
            <a:r>
              <a:rPr lang="en-US" dirty="0"/>
              <a:t>projected revenue figures based on product sales assumptions.</a:t>
            </a:r>
          </a:p>
          <a:p>
            <a:endParaRPr lang="en-IN" dirty="0"/>
          </a:p>
        </p:txBody>
      </p:sp>
    </p:spTree>
    <p:extLst>
      <p:ext uri="{BB962C8B-B14F-4D97-AF65-F5344CB8AC3E}">
        <p14:creationId xmlns:p14="http://schemas.microsoft.com/office/powerpoint/2010/main" val="3604308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window</a:t>
            </a:r>
            <a:endParaRPr lang="en-IN" dirty="0"/>
          </a:p>
        </p:txBody>
      </p:sp>
      <p:sp>
        <p:nvSpPr>
          <p:cNvPr id="3" name="Content Placeholder 2"/>
          <p:cNvSpPr>
            <a:spLocks noGrp="1"/>
          </p:cNvSpPr>
          <p:nvPr>
            <p:ph idx="1"/>
          </p:nvPr>
        </p:nvSpPr>
        <p:spPr/>
        <p:txBody>
          <a:bodyPr/>
          <a:lstStyle/>
          <a:p>
            <a:endParaRPr lang="en-IN"/>
          </a:p>
        </p:txBody>
      </p:sp>
      <p:pic>
        <p:nvPicPr>
          <p:cNvPr id="6146" name="Picture 2" descr="http://www.informationbuilders.com/sites/www.informationbuilders.com/files/images/l2/grocery-dashboard-decis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340768"/>
            <a:ext cx="10496104" cy="532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825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561" y="197768"/>
            <a:ext cx="10454714" cy="1143000"/>
          </a:xfrm>
        </p:spPr>
        <p:txBody>
          <a:bodyPr/>
          <a:lstStyle/>
          <a:p>
            <a:r>
              <a:rPr lang="en-US" dirty="0"/>
              <a:t>Enterprise Computing System</a:t>
            </a:r>
          </a:p>
        </p:txBody>
      </p:sp>
      <p:sp>
        <p:nvSpPr>
          <p:cNvPr id="3" name="Content Placeholder 2"/>
          <p:cNvSpPr>
            <a:spLocks noGrp="1"/>
          </p:cNvSpPr>
          <p:nvPr>
            <p:ph idx="1"/>
          </p:nvPr>
        </p:nvSpPr>
        <p:spPr>
          <a:xfrm>
            <a:off x="1456870" y="1340768"/>
            <a:ext cx="10424096" cy="5319464"/>
          </a:xfrm>
        </p:spPr>
        <p:txBody>
          <a:bodyPr>
            <a:normAutofit fontScale="92500" lnSpcReduction="10000"/>
          </a:bodyPr>
          <a:lstStyle/>
          <a:p>
            <a:r>
              <a:rPr lang="en-US" dirty="0"/>
              <a:t>This refers to company wide information system that supports both its Operations &amp; data management requirements.</a:t>
            </a:r>
          </a:p>
          <a:p>
            <a:r>
              <a:rPr lang="en-US" dirty="0"/>
              <a:t> for ex: US Pizza, Jet Airways</a:t>
            </a:r>
          </a:p>
          <a:p>
            <a:r>
              <a:rPr lang="en-US" dirty="0"/>
              <a:t>Main objective of ECS is to integrate company’s primary functions (Productions, sales, accounts, services) to improve efficiency, reduce costs &amp; have help in decision making.</a:t>
            </a:r>
          </a:p>
          <a:p>
            <a:r>
              <a:rPr lang="en-US" dirty="0"/>
              <a:t>Companies use </a:t>
            </a:r>
            <a:r>
              <a:rPr lang="en-US" b="1" dirty="0"/>
              <a:t>ERP (Enterprise Resource Planning) </a:t>
            </a:r>
            <a:r>
              <a:rPr lang="en-US" dirty="0"/>
              <a:t>applications to provide cost effective support for users &amp; Managers both.</a:t>
            </a:r>
          </a:p>
          <a:p>
            <a:r>
              <a:rPr lang="en-US" b="1" u="sng" dirty="0">
                <a:effectLst>
                  <a:outerShdw blurRad="38100" dist="38100" dir="2700000" algn="tl">
                    <a:srgbClr val="000000">
                      <a:alpha val="43137"/>
                    </a:srgbClr>
                  </a:outerShdw>
                </a:effectLst>
              </a:rPr>
              <a:t>SAP </a:t>
            </a:r>
            <a:r>
              <a:rPr lang="en-US" u="sng" dirty="0">
                <a:effectLst>
                  <a:outerShdw blurRad="38100" dist="38100" dir="2700000" algn="tl">
                    <a:srgbClr val="000000">
                      <a:alpha val="43137"/>
                    </a:srgbClr>
                  </a:outerShdw>
                </a:effectLst>
              </a:rPr>
              <a:t> - a German multinational software firm is leading developer of Enterprise software</a:t>
            </a:r>
            <a:endParaRPr lang="en-US" b="1" u="sng" dirty="0">
              <a:effectLst>
                <a:outerShdw blurRad="38100" dist="38100" dir="2700000" algn="tl">
                  <a:srgbClr val="000000">
                    <a:alpha val="43137"/>
                  </a:srgbClr>
                </a:outerShdw>
              </a:effectLst>
            </a:endParaRPr>
          </a:p>
          <a:p>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Development Strategies</a:t>
            </a:r>
          </a:p>
        </p:txBody>
      </p:sp>
      <p:sp>
        <p:nvSpPr>
          <p:cNvPr id="3" name="Content Placeholder 2"/>
          <p:cNvSpPr>
            <a:spLocks noGrp="1"/>
          </p:cNvSpPr>
          <p:nvPr>
            <p:ph idx="1"/>
          </p:nvPr>
        </p:nvSpPr>
        <p:spPr/>
        <p:txBody>
          <a:bodyPr/>
          <a:lstStyle/>
          <a:p>
            <a:r>
              <a:rPr lang="en-US" dirty="0"/>
              <a:t>Along with understanding biz operations, system analysts must know how to use different techniques to plan, design &amp; implement information systems.</a:t>
            </a:r>
          </a:p>
          <a:p>
            <a:r>
              <a:rPr lang="en-US" dirty="0"/>
              <a:t>Analysts work with these tools &amp; techniques along with input from users, managers &amp; IT staff to develop an efficient design.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Development Techniques &amp; Tools</a:t>
            </a:r>
          </a:p>
        </p:txBody>
      </p:sp>
      <p:sp>
        <p:nvSpPr>
          <p:cNvPr id="3" name="Content Placeholder 2"/>
          <p:cNvSpPr>
            <a:spLocks noGrp="1"/>
          </p:cNvSpPr>
          <p:nvPr>
            <p:ph idx="1"/>
          </p:nvPr>
        </p:nvSpPr>
        <p:spPr/>
        <p:txBody>
          <a:bodyPr>
            <a:normAutofit/>
          </a:bodyPr>
          <a:lstStyle/>
          <a:p>
            <a:pPr marL="596646" indent="-514350"/>
            <a:r>
              <a:rPr lang="en-US" sz="3400" dirty="0">
                <a:effectLst>
                  <a:outerShdw blurRad="38100" dist="38100" dir="2700000" algn="tl">
                    <a:srgbClr val="000000">
                      <a:alpha val="43137"/>
                    </a:srgbClr>
                  </a:outerShdw>
                </a:effectLst>
              </a:rPr>
              <a:t>System analysts must also know how to use different techniques like </a:t>
            </a:r>
            <a:r>
              <a:rPr lang="en-US" sz="3400" b="1" dirty="0">
                <a:effectLst>
                  <a:outerShdw blurRad="38100" dist="38100" dir="2700000" algn="tl">
                    <a:srgbClr val="000000">
                      <a:alpha val="43137"/>
                    </a:srgbClr>
                  </a:outerShdw>
                </a:effectLst>
              </a:rPr>
              <a:t>Classical, Structured &amp;</a:t>
            </a:r>
            <a:r>
              <a:rPr lang="en-US" sz="3400" dirty="0">
                <a:effectLst>
                  <a:outerShdw blurRad="38100" dist="38100" dir="2700000" algn="tl">
                    <a:srgbClr val="000000">
                      <a:alpha val="43137"/>
                    </a:srgbClr>
                  </a:outerShdw>
                </a:effectLst>
              </a:rPr>
              <a:t> </a:t>
            </a:r>
            <a:r>
              <a:rPr lang="en-US" sz="3400" b="1" dirty="0">
                <a:effectLst>
                  <a:outerShdw blurRad="38100" dist="38100" dir="2700000" algn="tl">
                    <a:srgbClr val="000000">
                      <a:alpha val="43137"/>
                    </a:srgbClr>
                  </a:outerShdw>
                </a:effectLst>
              </a:rPr>
              <a:t>Prototyping</a:t>
            </a:r>
            <a:r>
              <a:rPr lang="en-US" sz="3400" dirty="0">
                <a:effectLst>
                  <a:outerShdw blurRad="38100" dist="38100" dir="2700000" algn="tl">
                    <a:srgbClr val="000000">
                      <a:alpha val="43137"/>
                    </a:srgbClr>
                  </a:outerShdw>
                </a:effectLst>
              </a:rPr>
              <a:t> kind of development strategies to plan, design, and implement information systems.</a:t>
            </a:r>
            <a:endParaRPr lang="en-US" sz="3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594360"/>
            <a:ext cx="9997440" cy="1143000"/>
          </a:xfrm>
        </p:spPr>
        <p:txBody>
          <a:bodyPr/>
          <a:lstStyle/>
          <a:p>
            <a:r>
              <a:rPr lang="en-US" dirty="0"/>
              <a:t>Structured Analysis</a:t>
            </a:r>
          </a:p>
        </p:txBody>
      </p:sp>
      <p:sp>
        <p:nvSpPr>
          <p:cNvPr id="3" name="Content Placeholder 2"/>
          <p:cNvSpPr>
            <a:spLocks noGrp="1"/>
          </p:cNvSpPr>
          <p:nvPr>
            <p:ph idx="1"/>
          </p:nvPr>
        </p:nvSpPr>
        <p:spPr>
          <a:xfrm>
            <a:off x="1914144" y="1737360"/>
            <a:ext cx="9997440" cy="4800600"/>
          </a:xfrm>
        </p:spPr>
        <p:txBody>
          <a:bodyPr>
            <a:normAutofit lnSpcReduction="10000"/>
          </a:bodyPr>
          <a:lstStyle/>
          <a:p>
            <a:r>
              <a:rPr lang="en-US" dirty="0"/>
              <a:t>It is traditional system </a:t>
            </a:r>
            <a:r>
              <a:rPr lang="en-US"/>
              <a:t>development technique </a:t>
            </a:r>
            <a:r>
              <a:rPr lang="en-US" dirty="0"/>
              <a:t>i.e. time-tested &amp; easy to understand.</a:t>
            </a:r>
          </a:p>
          <a:p>
            <a:r>
              <a:rPr lang="en-US" dirty="0"/>
              <a:t>It uses series of stages called System Development Life Cycle (SDLC).</a:t>
            </a:r>
          </a:p>
          <a:p>
            <a:r>
              <a:rPr lang="en-US" dirty="0"/>
              <a:t>As it is based on detailed plan, just like a blue print of a building it is also called </a:t>
            </a:r>
            <a:r>
              <a:rPr lang="en-US" b="1" dirty="0"/>
              <a:t>predictive</a:t>
            </a:r>
            <a:r>
              <a:rPr lang="en-US" dirty="0"/>
              <a:t> approach.</a:t>
            </a:r>
          </a:p>
          <a:p>
            <a:r>
              <a:rPr lang="en-US" dirty="0"/>
              <a:t>It uses set of process models to describe system graphically &amp; as it focuses on processes that transforms data into useful information, It is also called </a:t>
            </a:r>
            <a:r>
              <a:rPr lang="en-US" b="1" dirty="0"/>
              <a:t>process-centered</a:t>
            </a:r>
            <a:r>
              <a:rPr lang="en-US" dirty="0"/>
              <a:t> technique.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590" y="428604"/>
            <a:ext cx="7498080" cy="1143000"/>
          </a:xfrm>
        </p:spPr>
        <p:txBody>
          <a:bodyPr/>
          <a:lstStyle/>
          <a:p>
            <a:r>
              <a:rPr lang="en-US" dirty="0"/>
              <a:t>Structured Analysis</a:t>
            </a:r>
          </a:p>
        </p:txBody>
      </p:sp>
      <p:sp>
        <p:nvSpPr>
          <p:cNvPr id="4" name="Flowchart: Data 3"/>
          <p:cNvSpPr/>
          <p:nvPr/>
        </p:nvSpPr>
        <p:spPr>
          <a:xfrm>
            <a:off x="2952728" y="2071678"/>
            <a:ext cx="1714512" cy="57150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Students</a:t>
            </a:r>
          </a:p>
        </p:txBody>
      </p:sp>
      <p:sp>
        <p:nvSpPr>
          <p:cNvPr id="9" name="Flowchart: Data 8"/>
          <p:cNvSpPr/>
          <p:nvPr/>
        </p:nvSpPr>
        <p:spPr>
          <a:xfrm>
            <a:off x="2666976" y="4214818"/>
            <a:ext cx="1714512" cy="57150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Courses</a:t>
            </a:r>
          </a:p>
        </p:txBody>
      </p:sp>
      <p:sp>
        <p:nvSpPr>
          <p:cNvPr id="10" name="Flowchart: Process 9"/>
          <p:cNvSpPr/>
          <p:nvPr/>
        </p:nvSpPr>
        <p:spPr>
          <a:xfrm>
            <a:off x="6024562" y="2428868"/>
            <a:ext cx="1214446" cy="20002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Register</a:t>
            </a:r>
          </a:p>
          <a:p>
            <a:pPr algn="ctr"/>
            <a:r>
              <a:rPr lang="en-US" dirty="0"/>
              <a:t>Students</a:t>
            </a:r>
          </a:p>
        </p:txBody>
      </p:sp>
      <p:sp>
        <p:nvSpPr>
          <p:cNvPr id="12" name="Flowchart: Data 11"/>
          <p:cNvSpPr/>
          <p:nvPr/>
        </p:nvSpPr>
        <p:spPr>
          <a:xfrm>
            <a:off x="8382016" y="3214686"/>
            <a:ext cx="2285984" cy="571504"/>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Attendance</a:t>
            </a:r>
          </a:p>
          <a:p>
            <a:pPr algn="ctr"/>
            <a:r>
              <a:rPr lang="en-US" dirty="0"/>
              <a:t>Registers</a:t>
            </a:r>
          </a:p>
        </p:txBody>
      </p:sp>
      <p:cxnSp>
        <p:nvCxnSpPr>
          <p:cNvPr id="14" name="Shape 13"/>
          <p:cNvCxnSpPr>
            <a:stCxn id="4" idx="4"/>
          </p:cNvCxnSpPr>
          <p:nvPr/>
        </p:nvCxnSpPr>
        <p:spPr>
          <a:xfrm rot="16200000" flipH="1">
            <a:off x="4702959" y="1750207"/>
            <a:ext cx="428628" cy="221457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hape 15"/>
          <p:cNvCxnSpPr>
            <a:stCxn id="9" idx="0"/>
          </p:cNvCxnSpPr>
          <p:nvPr/>
        </p:nvCxnSpPr>
        <p:spPr>
          <a:xfrm rot="5400000" flipH="1" flipV="1">
            <a:off x="4610089" y="2800347"/>
            <a:ext cx="500066" cy="23288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239008" y="3357562"/>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595802" y="2428869"/>
            <a:ext cx="1785950" cy="646331"/>
          </a:xfrm>
          <a:prstGeom prst="rect">
            <a:avLst/>
          </a:prstGeom>
          <a:noFill/>
        </p:spPr>
        <p:txBody>
          <a:bodyPr wrap="square" rtlCol="0">
            <a:spAutoFit/>
          </a:bodyPr>
          <a:lstStyle/>
          <a:p>
            <a:r>
              <a:rPr lang="en-US" dirty="0"/>
              <a:t>Student</a:t>
            </a:r>
          </a:p>
          <a:p>
            <a:r>
              <a:rPr lang="en-US" dirty="0"/>
              <a:t>Data</a:t>
            </a:r>
          </a:p>
        </p:txBody>
      </p:sp>
      <p:sp>
        <p:nvSpPr>
          <p:cNvPr id="21" name="TextBox 20"/>
          <p:cNvSpPr txBox="1"/>
          <p:nvPr/>
        </p:nvSpPr>
        <p:spPr>
          <a:xfrm>
            <a:off x="4738678" y="3714753"/>
            <a:ext cx="1785950" cy="646331"/>
          </a:xfrm>
          <a:prstGeom prst="rect">
            <a:avLst/>
          </a:prstGeom>
          <a:noFill/>
        </p:spPr>
        <p:txBody>
          <a:bodyPr wrap="square" rtlCol="0">
            <a:spAutoFit/>
          </a:bodyPr>
          <a:lstStyle/>
          <a:p>
            <a:r>
              <a:rPr lang="en-US" dirty="0"/>
              <a:t>Course</a:t>
            </a:r>
          </a:p>
          <a:p>
            <a:r>
              <a:rPr lang="en-US" dirty="0"/>
              <a:t>Data</a:t>
            </a:r>
          </a:p>
        </p:txBody>
      </p:sp>
      <p:sp>
        <p:nvSpPr>
          <p:cNvPr id="22" name="TextBox 21"/>
          <p:cNvSpPr txBox="1"/>
          <p:nvPr/>
        </p:nvSpPr>
        <p:spPr>
          <a:xfrm>
            <a:off x="7453322" y="2643183"/>
            <a:ext cx="1785950" cy="646331"/>
          </a:xfrm>
          <a:prstGeom prst="rect">
            <a:avLst/>
          </a:prstGeom>
          <a:noFill/>
        </p:spPr>
        <p:txBody>
          <a:bodyPr wrap="square" rtlCol="0">
            <a:spAutoFit/>
          </a:bodyPr>
          <a:lstStyle/>
          <a:p>
            <a:r>
              <a:rPr lang="en-US" dirty="0"/>
              <a:t>Registration</a:t>
            </a:r>
          </a:p>
          <a:p>
            <a:r>
              <a:rPr lang="en-US" dirty="0"/>
              <a:t>Data</a:t>
            </a:r>
          </a:p>
        </p:txBody>
      </p:sp>
      <p:sp>
        <p:nvSpPr>
          <p:cNvPr id="23" name="TextBox 22"/>
          <p:cNvSpPr txBox="1"/>
          <p:nvPr/>
        </p:nvSpPr>
        <p:spPr>
          <a:xfrm>
            <a:off x="2595538" y="3214686"/>
            <a:ext cx="1143008" cy="369332"/>
          </a:xfrm>
          <a:prstGeom prst="rect">
            <a:avLst/>
          </a:prstGeom>
          <a:noFill/>
        </p:spPr>
        <p:txBody>
          <a:bodyPr wrap="square" rtlCol="0">
            <a:spAutoFit/>
          </a:bodyPr>
          <a:lstStyle/>
          <a:p>
            <a:r>
              <a:rPr lang="en-US" b="1" dirty="0"/>
              <a:t>INPUT</a:t>
            </a:r>
          </a:p>
        </p:txBody>
      </p:sp>
      <p:sp>
        <p:nvSpPr>
          <p:cNvPr id="24" name="TextBox 23"/>
          <p:cNvSpPr txBox="1"/>
          <p:nvPr/>
        </p:nvSpPr>
        <p:spPr>
          <a:xfrm>
            <a:off x="9167834" y="2786058"/>
            <a:ext cx="1500166" cy="369332"/>
          </a:xfrm>
          <a:prstGeom prst="rect">
            <a:avLst/>
          </a:prstGeom>
          <a:noFill/>
        </p:spPr>
        <p:txBody>
          <a:bodyPr wrap="square" rtlCol="0">
            <a:spAutoFit/>
          </a:bodyPr>
          <a:lstStyle/>
          <a:p>
            <a:r>
              <a:rPr lang="en-US" b="1" dirty="0"/>
              <a:t>OUTPUT</a:t>
            </a:r>
          </a:p>
        </p:txBody>
      </p:sp>
      <p:sp>
        <p:nvSpPr>
          <p:cNvPr id="25" name="TextBox 24"/>
          <p:cNvSpPr txBox="1"/>
          <p:nvPr/>
        </p:nvSpPr>
        <p:spPr>
          <a:xfrm>
            <a:off x="2809852" y="5429264"/>
            <a:ext cx="7643866" cy="369332"/>
          </a:xfrm>
          <a:prstGeom prst="rect">
            <a:avLst/>
          </a:prstGeom>
          <a:noFill/>
        </p:spPr>
        <p:txBody>
          <a:bodyPr wrap="square" rtlCol="0">
            <a:spAutoFit/>
          </a:bodyPr>
          <a:lstStyle/>
          <a:p>
            <a:pPr algn="ctr"/>
            <a:r>
              <a:rPr lang="en-US" b="1" dirty="0"/>
              <a:t>Process Model for School Registration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S A D</a:t>
            </a:r>
            <a:endParaRPr lang="en-IN" dirty="0"/>
          </a:p>
        </p:txBody>
      </p:sp>
      <p:sp>
        <p:nvSpPr>
          <p:cNvPr id="3" name="Content Placeholder 2"/>
          <p:cNvSpPr>
            <a:spLocks noGrp="1"/>
          </p:cNvSpPr>
          <p:nvPr>
            <p:ph idx="1"/>
          </p:nvPr>
        </p:nvSpPr>
        <p:spPr/>
        <p:txBody>
          <a:bodyPr/>
          <a:lstStyle/>
          <a:p>
            <a:r>
              <a:rPr lang="en-US" dirty="0"/>
              <a:t>It is step by step process for developing high end Information Systems.</a:t>
            </a:r>
          </a:p>
          <a:p>
            <a:r>
              <a:rPr lang="en-US" b="1" i="1" dirty="0"/>
              <a:t>Information Systems = IT </a:t>
            </a:r>
            <a:r>
              <a:rPr lang="en-US" b="1" i="1"/>
              <a:t>+ People </a:t>
            </a:r>
            <a:r>
              <a:rPr lang="en-US" b="1" i="1" dirty="0"/>
              <a:t>+ Data</a:t>
            </a:r>
          </a:p>
          <a:p>
            <a:pPr marL="82296" indent="0">
              <a:buNone/>
            </a:pPr>
            <a:r>
              <a:rPr lang="en-US" b="1" i="1" dirty="0"/>
              <a:t>	(To Support Business requirements)</a:t>
            </a:r>
          </a:p>
          <a:p>
            <a:r>
              <a:rPr lang="en-US" dirty="0"/>
              <a:t>IT Dept. team has System Analyst who plan, develop &amp; Maintain system.</a:t>
            </a:r>
          </a:p>
          <a:p>
            <a:endParaRPr lang="en-IN" dirty="0"/>
          </a:p>
        </p:txBody>
      </p:sp>
    </p:spTree>
    <p:extLst>
      <p:ext uri="{BB962C8B-B14F-4D97-AF65-F5344CB8AC3E}">
        <p14:creationId xmlns:p14="http://schemas.microsoft.com/office/powerpoint/2010/main" val="273579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076" y="639762"/>
            <a:ext cx="9997440" cy="1143000"/>
          </a:xfrm>
        </p:spPr>
        <p:txBody>
          <a:bodyPr/>
          <a:lstStyle/>
          <a:p>
            <a:r>
              <a:rPr lang="en-US" dirty="0"/>
              <a:t>Predictive Method (structured)</a:t>
            </a:r>
          </a:p>
        </p:txBody>
      </p:sp>
      <p:sp>
        <p:nvSpPr>
          <p:cNvPr id="3" name="Content Placeholder 2"/>
          <p:cNvSpPr>
            <a:spLocks noGrp="1"/>
          </p:cNvSpPr>
          <p:nvPr>
            <p:ph idx="1"/>
          </p:nvPr>
        </p:nvSpPr>
        <p:spPr>
          <a:xfrm>
            <a:off x="1942178" y="1782762"/>
            <a:ext cx="9997440" cy="4800600"/>
          </a:xfrm>
        </p:spPr>
        <p:txBody>
          <a:bodyPr/>
          <a:lstStyle/>
          <a:p>
            <a:r>
              <a:rPr lang="en-US" dirty="0"/>
              <a:t>As it is predictive method, structured analysis divides development process into series of stages called </a:t>
            </a:r>
            <a:r>
              <a:rPr lang="en-US" dirty="0">
                <a:ln>
                  <a:solidFill>
                    <a:schemeClr val="accent1">
                      <a:lumMod val="75000"/>
                    </a:schemeClr>
                  </a:solidFill>
                </a:ln>
                <a:effectLst>
                  <a:glow rad="228600">
                    <a:schemeClr val="accent1">
                      <a:satMod val="175000"/>
                      <a:alpha val="40000"/>
                    </a:schemeClr>
                  </a:glow>
                </a:effectLst>
                <a:hlinkClick r:id="rId2" action="ppaction://hlinkpres?slideindex=1&amp;slidetitle="/>
              </a:rPr>
              <a:t>SDLC</a:t>
            </a:r>
            <a:r>
              <a:rPr lang="en-US" dirty="0">
                <a:hlinkClick r:id="rId2" action="ppaction://hlinkpres?slideindex=1&amp;slidetitle="/>
              </a:rPr>
              <a:t> </a:t>
            </a:r>
            <a:r>
              <a:rPr lang="en-US" dirty="0"/>
              <a:t>which is also called waterfall model.</a:t>
            </a:r>
          </a:p>
          <a:p>
            <a:r>
              <a:rPr lang="en-US" dirty="0"/>
              <a:t>One more method is followed in structured approach which is called </a:t>
            </a:r>
            <a:r>
              <a:rPr lang="en-US" dirty="0">
                <a:effectLst>
                  <a:outerShdw blurRad="38100" dist="38100" dir="2700000" algn="tl">
                    <a:srgbClr val="000000">
                      <a:alpha val="43137"/>
                    </a:srgbClr>
                  </a:outerShdw>
                </a:effectLst>
                <a:hlinkClick r:id="rId3" action="ppaction://hlinkpres?slideindex=1&amp;slidetitle=">
                  <a:extLst>
                    <a:ext uri="{A12FA001-AC4F-418D-AE19-62706E023703}">
                      <ahyp:hlinkClr xmlns:ahyp="http://schemas.microsoft.com/office/drawing/2018/hyperlinkcolor" val="tx"/>
                    </a:ext>
                  </a:extLst>
                </a:hlinkClick>
              </a:rPr>
              <a:t>SPIRAL</a:t>
            </a:r>
            <a:r>
              <a:rPr lang="en-US" dirty="0"/>
              <a:t> Model.</a:t>
            </a:r>
          </a:p>
        </p:txBody>
      </p:sp>
    </p:spTree>
    <p:extLst>
      <p:ext uri="{BB962C8B-B14F-4D97-AF65-F5344CB8AC3E}">
        <p14:creationId xmlns:p14="http://schemas.microsoft.com/office/powerpoint/2010/main" val="1989011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28978"/>
            <a:ext cx="7498080" cy="1143000"/>
          </a:xfrm>
        </p:spPr>
        <p:txBody>
          <a:bodyPr/>
          <a:lstStyle/>
          <a:p>
            <a:r>
              <a:rPr lang="en-US" dirty="0"/>
              <a:t>Spiral Model</a:t>
            </a:r>
            <a:endParaRPr lang="en-IN" dirty="0"/>
          </a:p>
        </p:txBody>
      </p:sp>
      <p:pic>
        <p:nvPicPr>
          <p:cNvPr id="4" name="Picture 2" descr="http://iansommerville.com/software-engineering-book/files/2014/07/Spiral-mode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6" y="980728"/>
            <a:ext cx="10297144" cy="584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75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&amp; Tasks in Spiral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3723086"/>
              </p:ext>
            </p:extLst>
          </p:nvPr>
        </p:nvGraphicFramePr>
        <p:xfrm>
          <a:off x="1914144" y="1417638"/>
          <a:ext cx="9366432" cy="5165725"/>
        </p:xfrm>
        <a:graphic>
          <a:graphicData uri="http://schemas.openxmlformats.org/drawingml/2006/table">
            <a:tbl>
              <a:tblPr firstRow="1" bandRow="1">
                <a:tableStyleId>{74C1A8A3-306A-4EB7-A6B1-4F7E0EB9C5D6}</a:tableStyleId>
              </a:tblPr>
              <a:tblGrid>
                <a:gridCol w="1962490">
                  <a:extLst>
                    <a:ext uri="{9D8B030D-6E8A-4147-A177-3AD203B41FA5}">
                      <a16:colId xmlns:a16="http://schemas.microsoft.com/office/drawing/2014/main" val="20000"/>
                    </a:ext>
                  </a:extLst>
                </a:gridCol>
                <a:gridCol w="7403942">
                  <a:extLst>
                    <a:ext uri="{9D8B030D-6E8A-4147-A177-3AD203B41FA5}">
                      <a16:colId xmlns:a16="http://schemas.microsoft.com/office/drawing/2014/main" val="20001"/>
                    </a:ext>
                  </a:extLst>
                </a:gridCol>
              </a:tblGrid>
              <a:tr h="1033145">
                <a:tc>
                  <a:txBody>
                    <a:bodyPr/>
                    <a:lstStyle/>
                    <a:p>
                      <a:r>
                        <a:rPr lang="en-US" sz="2400" dirty="0"/>
                        <a:t>STAGE</a:t>
                      </a:r>
                    </a:p>
                  </a:txBody>
                  <a:tcPr anchor="ctr"/>
                </a:tc>
                <a:tc>
                  <a:txBody>
                    <a:bodyPr/>
                    <a:lstStyle/>
                    <a:p>
                      <a:r>
                        <a:rPr lang="en-US" sz="2400" dirty="0"/>
                        <a:t>TASKS</a:t>
                      </a:r>
                    </a:p>
                  </a:txBody>
                  <a:tcPr anchor="ctr"/>
                </a:tc>
                <a:extLst>
                  <a:ext uri="{0D108BD9-81ED-4DB2-BD59-A6C34878D82A}">
                    <a16:rowId xmlns:a16="http://schemas.microsoft.com/office/drawing/2014/main" val="10000"/>
                  </a:ext>
                </a:extLst>
              </a:tr>
              <a:tr h="1033145">
                <a:tc>
                  <a:txBody>
                    <a:bodyPr/>
                    <a:lstStyle/>
                    <a:p>
                      <a:r>
                        <a:rPr lang="en-US" sz="2400" b="1" dirty="0"/>
                        <a:t>Planning</a:t>
                      </a:r>
                    </a:p>
                  </a:txBody>
                  <a:tcPr anchor="ctr"/>
                </a:tc>
                <a:tc>
                  <a:txBody>
                    <a:bodyPr/>
                    <a:lstStyle/>
                    <a:p>
                      <a:r>
                        <a:rPr lang="en-US" sz="2400" dirty="0"/>
                        <a:t>Define Objectives,</a:t>
                      </a:r>
                      <a:r>
                        <a:rPr lang="en-US" sz="2400" baseline="0" dirty="0"/>
                        <a:t> constraints &amp; deliverables</a:t>
                      </a:r>
                      <a:endParaRPr lang="en-US" sz="2400" dirty="0"/>
                    </a:p>
                  </a:txBody>
                  <a:tcPr anchor="ctr"/>
                </a:tc>
                <a:extLst>
                  <a:ext uri="{0D108BD9-81ED-4DB2-BD59-A6C34878D82A}">
                    <a16:rowId xmlns:a16="http://schemas.microsoft.com/office/drawing/2014/main" val="10001"/>
                  </a:ext>
                </a:extLst>
              </a:tr>
              <a:tr h="1033145">
                <a:tc>
                  <a:txBody>
                    <a:bodyPr/>
                    <a:lstStyle/>
                    <a:p>
                      <a:r>
                        <a:rPr lang="en-US" sz="2400" b="1" dirty="0"/>
                        <a:t>Risk Analysis</a:t>
                      </a:r>
                    </a:p>
                  </a:txBody>
                  <a:tcPr anchor="ctr"/>
                </a:tc>
                <a:tc>
                  <a:txBody>
                    <a:bodyPr/>
                    <a:lstStyle/>
                    <a:p>
                      <a:r>
                        <a:rPr lang="en-US" sz="2400" dirty="0"/>
                        <a:t>Identify risks &amp; develop acceptable solutions</a:t>
                      </a:r>
                    </a:p>
                  </a:txBody>
                  <a:tcPr anchor="ctr"/>
                </a:tc>
                <a:extLst>
                  <a:ext uri="{0D108BD9-81ED-4DB2-BD59-A6C34878D82A}">
                    <a16:rowId xmlns:a16="http://schemas.microsoft.com/office/drawing/2014/main" val="10002"/>
                  </a:ext>
                </a:extLst>
              </a:tr>
              <a:tr h="1033145">
                <a:tc>
                  <a:txBody>
                    <a:bodyPr/>
                    <a:lstStyle/>
                    <a:p>
                      <a:r>
                        <a:rPr lang="en-US" sz="2400" b="1" dirty="0"/>
                        <a:t>Engineering</a:t>
                      </a:r>
                    </a:p>
                  </a:txBody>
                  <a:tcPr anchor="ctr"/>
                </a:tc>
                <a:tc>
                  <a:txBody>
                    <a:bodyPr/>
                    <a:lstStyle/>
                    <a:p>
                      <a:r>
                        <a:rPr lang="en-US" sz="2400" dirty="0"/>
                        <a:t>Develop</a:t>
                      </a:r>
                      <a:r>
                        <a:rPr lang="en-US" sz="2400" baseline="0" dirty="0"/>
                        <a:t> a prototype that includes all deliverables </a:t>
                      </a:r>
                      <a:endParaRPr lang="en-US" sz="2400" dirty="0"/>
                    </a:p>
                  </a:txBody>
                  <a:tcPr anchor="ctr"/>
                </a:tc>
                <a:extLst>
                  <a:ext uri="{0D108BD9-81ED-4DB2-BD59-A6C34878D82A}">
                    <a16:rowId xmlns:a16="http://schemas.microsoft.com/office/drawing/2014/main" val="10003"/>
                  </a:ext>
                </a:extLst>
              </a:tr>
              <a:tr h="1033145">
                <a:tc>
                  <a:txBody>
                    <a:bodyPr/>
                    <a:lstStyle/>
                    <a:p>
                      <a:r>
                        <a:rPr lang="en-US" sz="2400" b="1" dirty="0"/>
                        <a:t>Evaluation</a:t>
                      </a:r>
                    </a:p>
                  </a:txBody>
                  <a:tcPr anchor="ctr"/>
                </a:tc>
                <a:tc>
                  <a:txBody>
                    <a:bodyPr/>
                    <a:lstStyle/>
                    <a:p>
                      <a:r>
                        <a:rPr lang="en-US" sz="2400" dirty="0"/>
                        <a:t>Perform assessment &amp; testing to develop</a:t>
                      </a:r>
                      <a:r>
                        <a:rPr lang="en-US" sz="2400" baseline="0" dirty="0"/>
                        <a:t> objectives for next iteration</a:t>
                      </a:r>
                      <a:endParaRPr lang="en-US" sz="2400"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18613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Quadrant 1</a:t>
            </a:r>
          </a:p>
        </p:txBody>
      </p:sp>
      <p:sp>
        <p:nvSpPr>
          <p:cNvPr id="3" name="Content Placeholder 2"/>
          <p:cNvSpPr>
            <a:spLocks noGrp="1"/>
          </p:cNvSpPr>
          <p:nvPr>
            <p:ph idx="1"/>
          </p:nvPr>
        </p:nvSpPr>
        <p:spPr>
          <a:xfrm>
            <a:off x="1914144" y="1628800"/>
            <a:ext cx="9997440" cy="4800600"/>
          </a:xfrm>
        </p:spPr>
        <p:txBody>
          <a:bodyPr>
            <a:normAutofit/>
          </a:bodyPr>
          <a:lstStyle/>
          <a:p>
            <a:endParaRPr lang="en-US" sz="4000" dirty="0">
              <a:solidFill>
                <a:srgbClr val="FFFF00"/>
              </a:solidFill>
            </a:endParaRPr>
          </a:p>
          <a:p>
            <a:r>
              <a:rPr lang="en-US" b="1" u="sng" dirty="0"/>
              <a:t>Objectives</a:t>
            </a:r>
            <a:r>
              <a:rPr lang="en-US" dirty="0"/>
              <a:t>:  functionality, performance, hardware/software interface, critical success factors, etc.</a:t>
            </a:r>
          </a:p>
          <a:p>
            <a:endParaRPr lang="en-US" dirty="0">
              <a:solidFill>
                <a:srgbClr val="FFFF00"/>
              </a:solidFill>
            </a:endParaRPr>
          </a:p>
          <a:p>
            <a:r>
              <a:rPr lang="en-US" b="1" u="sng" dirty="0"/>
              <a:t>Alternatives</a:t>
            </a:r>
            <a:r>
              <a:rPr lang="en-US" dirty="0"/>
              <a:t>: build, reuse, Purchase, sub-contract, etc.</a:t>
            </a:r>
          </a:p>
          <a:p>
            <a:endParaRPr lang="en-US" dirty="0">
              <a:solidFill>
                <a:srgbClr val="FFFF00"/>
              </a:solidFill>
            </a:endParaRPr>
          </a:p>
          <a:p>
            <a:r>
              <a:rPr lang="en-US" b="1" u="sng" dirty="0"/>
              <a:t>Constraints</a:t>
            </a:r>
            <a:r>
              <a:rPr lang="en-US" dirty="0"/>
              <a:t>:  Cost, Schedule, Interface, etc.</a:t>
            </a:r>
          </a:p>
          <a:p>
            <a:endParaRPr lang="en-US" sz="4000" dirty="0"/>
          </a:p>
        </p:txBody>
      </p:sp>
    </p:spTree>
    <p:extLst>
      <p:ext uri="{BB962C8B-B14F-4D97-AF65-F5344CB8AC3E}">
        <p14:creationId xmlns:p14="http://schemas.microsoft.com/office/powerpoint/2010/main" val="1918506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endParaRPr lang="en-US" sz="4000" dirty="0">
              <a:solidFill>
                <a:srgbClr val="FFFF00"/>
              </a:solidFill>
            </a:endParaRPr>
          </a:p>
          <a:p>
            <a:r>
              <a:rPr lang="en-US" b="1" u="sng" dirty="0"/>
              <a:t>Study alternatives: </a:t>
            </a:r>
            <a:r>
              <a:rPr lang="en-US" dirty="0"/>
              <a:t>relative to objectives and constraints</a:t>
            </a:r>
          </a:p>
          <a:p>
            <a:endParaRPr lang="en-US" dirty="0">
              <a:solidFill>
                <a:srgbClr val="FFFF00"/>
              </a:solidFill>
            </a:endParaRPr>
          </a:p>
          <a:p>
            <a:r>
              <a:rPr lang="en-US" b="1" u="sng" dirty="0"/>
              <a:t>Identify risks: </a:t>
            </a:r>
            <a:r>
              <a:rPr lang="en-US" dirty="0"/>
              <a:t>lack of experience, new technology, tight schedules, poor process, etc.</a:t>
            </a:r>
          </a:p>
          <a:p>
            <a:endParaRPr lang="en-US" dirty="0">
              <a:solidFill>
                <a:srgbClr val="FFFF00"/>
              </a:solidFill>
            </a:endParaRPr>
          </a:p>
          <a:p>
            <a:r>
              <a:rPr lang="en-US" b="1" u="sng" dirty="0"/>
              <a:t>Resolve risks: </a:t>
            </a:r>
            <a:r>
              <a:rPr lang="en-US" dirty="0"/>
              <a:t>evaluate if money could be lost by continuing system development &amp; develop reasonable solution for it.</a:t>
            </a:r>
          </a:p>
          <a:p>
            <a:endParaRPr lang="en-US" sz="4000" dirty="0"/>
          </a:p>
        </p:txBody>
      </p:sp>
      <p:sp>
        <p:nvSpPr>
          <p:cNvPr id="4" name="Title 1"/>
          <p:cNvSpPr txBox="1">
            <a:spLocks/>
          </p:cNvSpPr>
          <p:nvPr/>
        </p:nvSpPr>
        <p:spPr>
          <a:xfrm>
            <a:off x="1914144" y="476672"/>
            <a:ext cx="7498080" cy="1143000"/>
          </a:xfrm>
          <a:prstGeom prst="rect">
            <a:avLst/>
          </a:prstGeom>
        </p:spPr>
        <p:txBody>
          <a:bodyPr anchor="ctr">
            <a:normAutofit/>
          </a:bodyPr>
          <a:lstStyle/>
          <a:p>
            <a:pPr>
              <a:spcBef>
                <a:spcPct val="0"/>
              </a:spcBef>
              <a:defRPr/>
            </a:pPr>
            <a:r>
              <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Quadrant 2</a:t>
            </a:r>
          </a:p>
        </p:txBody>
      </p:sp>
    </p:spTree>
    <p:extLst>
      <p:ext uri="{BB962C8B-B14F-4D97-AF65-F5344CB8AC3E}">
        <p14:creationId xmlns:p14="http://schemas.microsoft.com/office/powerpoint/2010/main" val="467678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r>
              <a:rPr lang="en-US" b="1" u="sng" dirty="0"/>
              <a:t>Typical activities to develop &amp; verify next level product:</a:t>
            </a:r>
            <a:endParaRPr lang="en-US" dirty="0"/>
          </a:p>
          <a:p>
            <a:pPr lvl="1"/>
            <a:r>
              <a:rPr lang="en-US" sz="3200" dirty="0"/>
              <a:t>Create a design</a:t>
            </a:r>
          </a:p>
          <a:p>
            <a:pPr lvl="1"/>
            <a:r>
              <a:rPr lang="en-US" sz="3200" dirty="0"/>
              <a:t>Review design</a:t>
            </a:r>
          </a:p>
          <a:p>
            <a:pPr lvl="1"/>
            <a:r>
              <a:rPr lang="en-US" sz="3200" dirty="0"/>
              <a:t>Develop code</a:t>
            </a:r>
          </a:p>
          <a:p>
            <a:pPr lvl="1"/>
            <a:r>
              <a:rPr lang="en-US" sz="3200" dirty="0"/>
              <a:t>Inspect code</a:t>
            </a:r>
          </a:p>
          <a:p>
            <a:pPr lvl="1"/>
            <a:r>
              <a:rPr lang="en-US" sz="3200" dirty="0"/>
              <a:t>Test product</a:t>
            </a:r>
          </a:p>
          <a:p>
            <a:endParaRPr lang="en-US" sz="4000" dirty="0"/>
          </a:p>
        </p:txBody>
      </p:sp>
      <p:sp>
        <p:nvSpPr>
          <p:cNvPr id="5" name="Title 1"/>
          <p:cNvSpPr>
            <a:spLocks noGrp="1"/>
          </p:cNvSpPr>
          <p:nvPr>
            <p:ph type="title"/>
          </p:nvPr>
        </p:nvSpPr>
        <p:spPr>
          <a:xfrm>
            <a:off x="1914144" y="304800"/>
            <a:ext cx="7498080" cy="1143000"/>
          </a:xfrm>
        </p:spPr>
        <p:txBody>
          <a:bodyPr/>
          <a:lstStyle/>
          <a:p>
            <a:r>
              <a:rPr lang="en-US" dirty="0"/>
              <a:t>Quadrant 3</a:t>
            </a:r>
          </a:p>
        </p:txBody>
      </p:sp>
    </p:spTree>
    <p:extLst>
      <p:ext uri="{BB962C8B-B14F-4D97-AF65-F5344CB8AC3E}">
        <p14:creationId xmlns:p14="http://schemas.microsoft.com/office/powerpoint/2010/main" val="3349519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p>
          <a:p>
            <a:r>
              <a:rPr lang="en-US" b="1" u="sng" dirty="0"/>
              <a:t>Typical activities to plan next phases:</a:t>
            </a:r>
            <a:endParaRPr lang="en-US" dirty="0"/>
          </a:p>
          <a:p>
            <a:pPr lvl="1"/>
            <a:r>
              <a:rPr lang="en-US" sz="3200" dirty="0"/>
              <a:t>Develop project development plan</a:t>
            </a:r>
          </a:p>
          <a:p>
            <a:pPr lvl="1"/>
            <a:r>
              <a:rPr lang="en-US" sz="3200" dirty="0"/>
              <a:t>Develop Requirements Plan</a:t>
            </a:r>
          </a:p>
          <a:p>
            <a:pPr lvl="1"/>
            <a:r>
              <a:rPr lang="en-US" sz="3200" dirty="0"/>
              <a:t>Develop an integration &amp; test plan</a:t>
            </a:r>
          </a:p>
          <a:p>
            <a:pPr lvl="1"/>
            <a:r>
              <a:rPr lang="en-US" sz="3200" dirty="0"/>
              <a:t>Develop an installation plan</a:t>
            </a:r>
          </a:p>
          <a:p>
            <a:endParaRPr lang="en-US" sz="4000" dirty="0"/>
          </a:p>
        </p:txBody>
      </p:sp>
      <p:sp>
        <p:nvSpPr>
          <p:cNvPr id="5" name="Title 1"/>
          <p:cNvSpPr>
            <a:spLocks noGrp="1"/>
          </p:cNvSpPr>
          <p:nvPr>
            <p:ph type="title"/>
          </p:nvPr>
        </p:nvSpPr>
        <p:spPr>
          <a:xfrm>
            <a:off x="1914144" y="574826"/>
            <a:ext cx="7498080" cy="1143000"/>
          </a:xfrm>
        </p:spPr>
        <p:txBody>
          <a:bodyPr/>
          <a:lstStyle/>
          <a:p>
            <a:r>
              <a:rPr lang="en-US" dirty="0"/>
              <a:t>Quadrant 4</a:t>
            </a:r>
          </a:p>
        </p:txBody>
      </p:sp>
    </p:spTree>
    <p:extLst>
      <p:ext uri="{BB962C8B-B14F-4D97-AF65-F5344CB8AC3E}">
        <p14:creationId xmlns:p14="http://schemas.microsoft.com/office/powerpoint/2010/main" val="1483887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679" y="548680"/>
            <a:ext cx="9997440" cy="1143000"/>
          </a:xfrm>
        </p:spPr>
        <p:txBody>
          <a:bodyPr rtlCol="0">
            <a:normAutofit/>
          </a:bodyPr>
          <a:lstStyle/>
          <a:p>
            <a:pPr>
              <a:defRPr/>
            </a:pPr>
            <a:r>
              <a:rPr lang="en-US" dirty="0"/>
              <a:t>Systems Development Methods</a:t>
            </a:r>
          </a:p>
        </p:txBody>
      </p:sp>
      <p:sp>
        <p:nvSpPr>
          <p:cNvPr id="41986" name="Text Placeholder 2"/>
          <p:cNvSpPr>
            <a:spLocks noGrp="1"/>
          </p:cNvSpPr>
          <p:nvPr>
            <p:ph idx="1"/>
          </p:nvPr>
        </p:nvSpPr>
        <p:spPr>
          <a:xfrm>
            <a:off x="1921679" y="1921730"/>
            <a:ext cx="9997440" cy="4800600"/>
          </a:xfrm>
        </p:spPr>
        <p:txBody>
          <a:bodyPr/>
          <a:lstStyle/>
          <a:p>
            <a:pPr eaLnBrk="1" hangingPunct="1"/>
            <a:r>
              <a:rPr lang="en-US" b="1" dirty="0"/>
              <a:t>Structured Analysis</a:t>
            </a:r>
          </a:p>
          <a:p>
            <a:pPr lvl="1" eaLnBrk="1" hangingPunct="1"/>
            <a:r>
              <a:rPr lang="en-US" dirty="0"/>
              <a:t>Deliverable or end product</a:t>
            </a:r>
          </a:p>
          <a:p>
            <a:pPr lvl="1" eaLnBrk="1" hangingPunct="1"/>
            <a:r>
              <a:rPr lang="en-US" dirty="0"/>
              <a:t>Disadvantage in the built-in structure of the SDLC, because the waterfall model does not emphasize interactivity among the phases</a:t>
            </a:r>
          </a:p>
          <a:p>
            <a:pPr lvl="1" eaLnBrk="1" hangingPunct="1"/>
            <a:r>
              <a:rPr lang="en-US" dirty="0"/>
              <a:t>This criticism can be valid if the SDLC phases are followed too rigidly otherwise two consecutive phases can interact with each other.</a:t>
            </a:r>
          </a:p>
        </p:txBody>
      </p:sp>
      <p:sp>
        <p:nvSpPr>
          <p:cNvPr id="6" name="Slide Number Placeholder 5"/>
          <p:cNvSpPr>
            <a:spLocks noGrp="1"/>
          </p:cNvSpPr>
          <p:nvPr>
            <p:ph type="sldNum" sz="quarter" idx="12"/>
          </p:nvPr>
        </p:nvSpPr>
        <p:spPr/>
        <p:txBody>
          <a:bodyPr/>
          <a:lstStyle/>
          <a:p>
            <a:pPr>
              <a:defRPr/>
            </a:pPr>
            <a:fld id="{36D0CAFA-4443-4243-B3CF-3AFEB9866026}" type="slidenum">
              <a:rPr lang="en-US"/>
              <a:pPr>
                <a:defRPr/>
              </a:pPr>
              <a:t>37</a:t>
            </a:fld>
            <a:endParaRPr lang="en-US"/>
          </a:p>
        </p:txBody>
      </p:sp>
    </p:spTree>
    <p:extLst>
      <p:ext uri="{BB962C8B-B14F-4D97-AF65-F5344CB8AC3E}">
        <p14:creationId xmlns:p14="http://schemas.microsoft.com/office/powerpoint/2010/main" val="555064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a:t>
            </a:r>
          </a:p>
        </p:txBody>
      </p:sp>
      <p:sp>
        <p:nvSpPr>
          <p:cNvPr id="3" name="Content Placeholder 2"/>
          <p:cNvSpPr>
            <a:spLocks noGrp="1"/>
          </p:cNvSpPr>
          <p:nvPr>
            <p:ph idx="1"/>
          </p:nvPr>
        </p:nvSpPr>
        <p:spPr/>
        <p:txBody>
          <a:bodyPr>
            <a:normAutofit fontScale="92500" lnSpcReduction="20000"/>
          </a:bodyPr>
          <a:lstStyle/>
          <a:p>
            <a:r>
              <a:rPr lang="en-US" dirty="0"/>
              <a:t>It tests system concepts &amp; provides an opportunity to examine I/O &amp; user interfaces before final decisions are made.</a:t>
            </a:r>
          </a:p>
          <a:p>
            <a:r>
              <a:rPr lang="en-US" dirty="0"/>
              <a:t>A </a:t>
            </a:r>
            <a:r>
              <a:rPr lang="en-US" b="1" dirty="0"/>
              <a:t>Prototype</a:t>
            </a:r>
            <a:r>
              <a:rPr lang="en-US" dirty="0"/>
              <a:t> is like a early working model of an info. System.</a:t>
            </a:r>
          </a:p>
          <a:p>
            <a:r>
              <a:rPr lang="en-US" dirty="0"/>
              <a:t>It can serve as a initial model which can be used as a benchmark for further development or evaluation of finished system.</a:t>
            </a:r>
          </a:p>
          <a:p>
            <a:r>
              <a:rPr lang="en-US" dirty="0"/>
              <a:t>It can be very valuable if it is based on careful fact finding &amp; modeling technique.</a:t>
            </a:r>
          </a:p>
          <a:p>
            <a:r>
              <a:rPr lang="en-US" b="1" dirty="0"/>
              <a:t>Disadvantage: </a:t>
            </a:r>
            <a:r>
              <a:rPr lang="en-US" dirty="0"/>
              <a:t>important decisions might be made too early, before biz or IT issues are understood easily.</a:t>
            </a:r>
            <a:endParaRPr lang="en-US" b="1" dirty="0"/>
          </a:p>
          <a:p>
            <a:endParaRPr lang="en-US" dirty="0"/>
          </a:p>
        </p:txBody>
      </p:sp>
    </p:spTree>
    <p:extLst>
      <p:ext uri="{BB962C8B-B14F-4D97-AF65-F5344CB8AC3E}">
        <p14:creationId xmlns:p14="http://schemas.microsoft.com/office/powerpoint/2010/main" val="4166642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311" y="-11193"/>
            <a:ext cx="9404723" cy="1400530"/>
          </a:xfrm>
        </p:spPr>
        <p:txBody>
          <a:bodyPr/>
          <a:lstStyle/>
          <a:p>
            <a:r>
              <a:rPr lang="en-US" dirty="0"/>
              <a:t>Reasons for Systems Initiation</a:t>
            </a:r>
            <a:endParaRPr lang="en-IN" dirty="0"/>
          </a:p>
        </p:txBody>
      </p:sp>
      <p:graphicFrame>
        <p:nvGraphicFramePr>
          <p:cNvPr id="4" name="Content Placeholder 3"/>
          <p:cNvGraphicFramePr>
            <a:graphicFrameLocks noGrp="1"/>
          </p:cNvGraphicFramePr>
          <p:nvPr>
            <p:ph idx="1"/>
          </p:nvPr>
        </p:nvGraphicFramePr>
        <p:xfrm>
          <a:off x="2345998" y="1838202"/>
          <a:ext cx="9404723" cy="4862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lded Corner 4"/>
          <p:cNvSpPr/>
          <p:nvPr/>
        </p:nvSpPr>
        <p:spPr>
          <a:xfrm>
            <a:off x="1504956" y="4913520"/>
            <a:ext cx="1364776" cy="1610436"/>
          </a:xfrm>
          <a:prstGeom prst="foldedCorner">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2">
                    <a:lumMod val="10000"/>
                  </a:schemeClr>
                </a:solidFill>
                <a:effectLst>
                  <a:outerShdw blurRad="38100" dist="25400" dir="5400000" algn="ctr" rotWithShape="0">
                    <a:srgbClr val="6E747A">
                      <a:alpha val="43000"/>
                    </a:srgbClr>
                  </a:outerShdw>
                </a:effectLst>
              </a:rPr>
              <a:t>Providing customers with their information on online portal</a:t>
            </a:r>
            <a:endParaRPr lang="en-IN" sz="1400" dirty="0">
              <a:ln w="0"/>
              <a:solidFill>
                <a:schemeClr val="tx2">
                  <a:lumMod val="10000"/>
                </a:schemeClr>
              </a:solidFill>
              <a:effectLst>
                <a:outerShdw blurRad="38100" dist="25400" dir="5400000" algn="ctr" rotWithShape="0">
                  <a:srgbClr val="6E747A">
                    <a:alpha val="43000"/>
                  </a:srgbClr>
                </a:outerShdw>
              </a:effectLst>
            </a:endParaRPr>
          </a:p>
        </p:txBody>
      </p:sp>
      <p:sp>
        <p:nvSpPr>
          <p:cNvPr id="6" name="Folded Corner 5"/>
          <p:cNvSpPr/>
          <p:nvPr/>
        </p:nvSpPr>
        <p:spPr>
          <a:xfrm>
            <a:off x="2135560" y="2907126"/>
            <a:ext cx="1364776" cy="1362501"/>
          </a:xfrm>
          <a:prstGeom prst="foldedCorner">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2">
                    <a:lumMod val="10000"/>
                  </a:schemeClr>
                </a:solidFill>
                <a:effectLst>
                  <a:outerShdw blurRad="38100" dist="25400" dir="5400000" algn="ctr" rotWithShape="0">
                    <a:srgbClr val="6E747A">
                      <a:alpha val="43000"/>
                    </a:srgbClr>
                  </a:outerShdw>
                </a:effectLst>
              </a:rPr>
              <a:t>On multiple request system might respond slowly</a:t>
            </a:r>
            <a:endParaRPr lang="en-IN" sz="1400" dirty="0">
              <a:ln w="0"/>
              <a:solidFill>
                <a:schemeClr val="tx2">
                  <a:lumMod val="10000"/>
                </a:schemeClr>
              </a:solidFill>
              <a:effectLst>
                <a:outerShdw blurRad="38100" dist="25400" dir="5400000" algn="ctr" rotWithShape="0">
                  <a:srgbClr val="6E747A">
                    <a:alpha val="43000"/>
                  </a:srgbClr>
                </a:outerShdw>
              </a:effectLst>
            </a:endParaRPr>
          </a:p>
        </p:txBody>
      </p:sp>
      <p:sp>
        <p:nvSpPr>
          <p:cNvPr id="7" name="Folded Corner 6"/>
          <p:cNvSpPr/>
          <p:nvPr/>
        </p:nvSpPr>
        <p:spPr>
          <a:xfrm>
            <a:off x="3684601" y="1198484"/>
            <a:ext cx="1419368" cy="1689795"/>
          </a:xfrm>
          <a:prstGeom prst="foldedCorner">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2">
                    <a:lumMod val="10000"/>
                  </a:schemeClr>
                </a:solidFill>
                <a:effectLst>
                  <a:outerShdw blurRad="38100" dist="25400" dir="5400000" algn="ctr" rotWithShape="0">
                    <a:srgbClr val="6E747A">
                      <a:alpha val="43000"/>
                    </a:srgbClr>
                  </a:outerShdw>
                </a:effectLst>
              </a:rPr>
              <a:t>Marketing trends, customer choices &amp; other valuable info is required.</a:t>
            </a:r>
            <a:endParaRPr lang="en-IN" sz="1400" dirty="0">
              <a:ln w="0"/>
              <a:solidFill>
                <a:schemeClr val="tx2">
                  <a:lumMod val="10000"/>
                </a:schemeClr>
              </a:solidFill>
              <a:effectLst>
                <a:outerShdw blurRad="38100" dist="25400" dir="5400000" algn="ctr" rotWithShape="0">
                  <a:srgbClr val="6E747A">
                    <a:alpha val="43000"/>
                  </a:srgbClr>
                </a:outerShdw>
              </a:effectLst>
            </a:endParaRPr>
          </a:p>
        </p:txBody>
      </p:sp>
      <p:sp>
        <p:nvSpPr>
          <p:cNvPr id="8" name="Folded Corner 7"/>
          <p:cNvSpPr/>
          <p:nvPr/>
        </p:nvSpPr>
        <p:spPr>
          <a:xfrm>
            <a:off x="8904312" y="1142708"/>
            <a:ext cx="1364776" cy="1389544"/>
          </a:xfrm>
          <a:prstGeom prst="foldedCorner">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2">
                    <a:lumMod val="10000"/>
                  </a:schemeClr>
                </a:solidFill>
                <a:effectLst>
                  <a:outerShdw blurRad="38100" dist="25400" dir="5400000" algn="ctr" rotWithShape="0">
                    <a:srgbClr val="6E747A">
                      <a:alpha val="43000"/>
                    </a:srgbClr>
                  </a:outerShdw>
                </a:effectLst>
              </a:rPr>
              <a:t>Email, SMS &amp; automatic calling facility on package arrival</a:t>
            </a:r>
            <a:endParaRPr lang="en-IN" sz="1400" dirty="0">
              <a:ln w="0"/>
              <a:solidFill>
                <a:schemeClr val="tx2">
                  <a:lumMod val="10000"/>
                </a:schemeClr>
              </a:solidFill>
              <a:effectLst>
                <a:outerShdw blurRad="38100" dist="25400" dir="5400000" algn="ctr" rotWithShape="0">
                  <a:srgbClr val="6E747A">
                    <a:alpha val="43000"/>
                  </a:srgbClr>
                </a:outerShdw>
              </a:effectLst>
            </a:endParaRPr>
          </a:p>
        </p:txBody>
      </p:sp>
      <p:sp>
        <p:nvSpPr>
          <p:cNvPr id="9" name="Folded Corner 8"/>
          <p:cNvSpPr/>
          <p:nvPr/>
        </p:nvSpPr>
        <p:spPr>
          <a:xfrm>
            <a:off x="10596383" y="2532252"/>
            <a:ext cx="1364776" cy="1651126"/>
          </a:xfrm>
          <a:prstGeom prst="foldedCorner">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2">
                    <a:lumMod val="10000"/>
                  </a:schemeClr>
                </a:solidFill>
                <a:effectLst>
                  <a:outerShdw blurRad="38100" dist="25400" dir="5400000" algn="ctr" rotWithShape="0">
                    <a:srgbClr val="6E747A">
                      <a:alpha val="43000"/>
                    </a:srgbClr>
                  </a:outerShdw>
                </a:effectLst>
              </a:rPr>
              <a:t>Levels of user access, password, encryption or coding of date</a:t>
            </a:r>
            <a:endParaRPr lang="en-IN" sz="1400" dirty="0">
              <a:ln w="0"/>
              <a:solidFill>
                <a:schemeClr val="tx2">
                  <a:lumMod val="10000"/>
                </a:schemeClr>
              </a:solidFill>
              <a:effectLst>
                <a:outerShdw blurRad="38100" dist="25400" dir="5400000" algn="ctr" rotWithShape="0">
                  <a:srgbClr val="6E747A">
                    <a:alpha val="43000"/>
                  </a:srgbClr>
                </a:outerShdw>
              </a:effectLst>
            </a:endParaRPr>
          </a:p>
        </p:txBody>
      </p:sp>
      <p:sp>
        <p:nvSpPr>
          <p:cNvPr id="10" name="Folded Corner 9"/>
          <p:cNvSpPr/>
          <p:nvPr/>
        </p:nvSpPr>
        <p:spPr>
          <a:xfrm>
            <a:off x="10943441" y="4428130"/>
            <a:ext cx="1364776" cy="2313296"/>
          </a:xfrm>
          <a:prstGeom prst="foldedCorner">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2">
                    <a:lumMod val="10000"/>
                  </a:schemeClr>
                </a:solidFill>
                <a:effectLst>
                  <a:outerShdw blurRad="38100" dist="25400" dir="5400000" algn="ctr" rotWithShape="0">
                    <a:srgbClr val="6E747A">
                      <a:alpha val="43000"/>
                    </a:srgbClr>
                  </a:outerShdw>
                </a:effectLst>
              </a:rPr>
              <a:t>Current system is expensive to operate, maintain due to design, technical problems or changing demands</a:t>
            </a:r>
            <a:endParaRPr lang="en-IN" sz="1400" dirty="0">
              <a:ln w="0"/>
              <a:solidFill>
                <a:schemeClr val="tx2">
                  <a:lumMod val="10000"/>
                </a:schemeClr>
              </a:solidFill>
              <a:effectLst>
                <a:outerShdw blurRad="38100" dist="25400" dir="5400000" algn="ctr" rotWithShape="0">
                  <a:srgbClr val="6E747A">
                    <a:alpha val="43000"/>
                  </a:srgbClr>
                </a:outerShdw>
              </a:effectLst>
            </a:endParaRPr>
          </a:p>
        </p:txBody>
      </p:sp>
      <p:sp>
        <p:nvSpPr>
          <p:cNvPr id="3" name="Slide Number Placeholder 2"/>
          <p:cNvSpPr>
            <a:spLocks noGrp="1"/>
          </p:cNvSpPr>
          <p:nvPr>
            <p:ph type="sldNum" sz="quarter" idx="12"/>
          </p:nvPr>
        </p:nvSpPr>
        <p:spPr/>
        <p:txBody>
          <a:bodyPr/>
          <a:lstStyle/>
          <a:p>
            <a:fld id="{3430BA6E-8C08-49B6-9ED4-52E3D9A3D568}" type="slidenum">
              <a:rPr lang="en-IN" smtClean="0"/>
              <a:t>39</a:t>
            </a:fld>
            <a:endParaRPr lang="en-IN"/>
          </a:p>
        </p:txBody>
      </p:sp>
    </p:spTree>
    <p:extLst>
      <p:ext uri="{BB962C8B-B14F-4D97-AF65-F5344CB8AC3E}">
        <p14:creationId xmlns:p14="http://schemas.microsoft.com/office/powerpoint/2010/main" val="38953665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11FF6481-7256-457A-8AB2-F05BB687C2D3}"/>
                                            </p:graphicEl>
                                          </p:spTgt>
                                        </p:tgtEl>
                                        <p:attrNameLst>
                                          <p:attrName>style.visibility</p:attrName>
                                        </p:attrNameLst>
                                      </p:cBhvr>
                                      <p:to>
                                        <p:strVal val="visible"/>
                                      </p:to>
                                    </p:set>
                                    <p:animEffect transition="in" filter="fade">
                                      <p:cBhvr>
                                        <p:cTn id="7" dur="1000"/>
                                        <p:tgtEl>
                                          <p:spTgt spid="4">
                                            <p:graphicEl>
                                              <a:dgm id="{11FF6481-7256-457A-8AB2-F05BB687C2D3}"/>
                                            </p:graphicEl>
                                          </p:spTgt>
                                        </p:tgtEl>
                                      </p:cBhvr>
                                    </p:animEffect>
                                    <p:anim calcmode="lin" valueType="num">
                                      <p:cBhvr>
                                        <p:cTn id="8" dur="1000" fill="hold"/>
                                        <p:tgtEl>
                                          <p:spTgt spid="4">
                                            <p:graphicEl>
                                              <a:dgm id="{11FF6481-7256-457A-8AB2-F05BB687C2D3}"/>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11FF6481-7256-457A-8AB2-F05BB687C2D3}"/>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7E649508-EFFF-4E2D-A3C7-A9B491D08085}"/>
                                            </p:graphicEl>
                                          </p:spTgt>
                                        </p:tgtEl>
                                        <p:attrNameLst>
                                          <p:attrName>style.visibility</p:attrName>
                                        </p:attrNameLst>
                                      </p:cBhvr>
                                      <p:to>
                                        <p:strVal val="visible"/>
                                      </p:to>
                                    </p:set>
                                    <p:animEffect transition="in" filter="fade">
                                      <p:cBhvr>
                                        <p:cTn id="14" dur="1000"/>
                                        <p:tgtEl>
                                          <p:spTgt spid="4">
                                            <p:graphicEl>
                                              <a:dgm id="{7E649508-EFFF-4E2D-A3C7-A9B491D08085}"/>
                                            </p:graphicEl>
                                          </p:spTgt>
                                        </p:tgtEl>
                                      </p:cBhvr>
                                    </p:animEffect>
                                    <p:anim calcmode="lin" valueType="num">
                                      <p:cBhvr>
                                        <p:cTn id="15" dur="1000" fill="hold"/>
                                        <p:tgtEl>
                                          <p:spTgt spid="4">
                                            <p:graphicEl>
                                              <a:dgm id="{7E649508-EFFF-4E2D-A3C7-A9B491D08085}"/>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dgm id="{7E649508-EFFF-4E2D-A3C7-A9B491D08085}"/>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
                                            <p:graphicEl>
                                              <a:dgm id="{E0F14EB7-C170-4C43-8540-EB470B0237DA}"/>
                                            </p:graphicEl>
                                          </p:spTgt>
                                        </p:tgtEl>
                                        <p:attrNameLst>
                                          <p:attrName>style.visibility</p:attrName>
                                        </p:attrNameLst>
                                      </p:cBhvr>
                                      <p:to>
                                        <p:strVal val="visible"/>
                                      </p:to>
                                    </p:set>
                                    <p:animEffect transition="in" filter="fade">
                                      <p:cBhvr>
                                        <p:cTn id="19" dur="1000"/>
                                        <p:tgtEl>
                                          <p:spTgt spid="4">
                                            <p:graphicEl>
                                              <a:dgm id="{E0F14EB7-C170-4C43-8540-EB470B0237DA}"/>
                                            </p:graphicEl>
                                          </p:spTgt>
                                        </p:tgtEl>
                                      </p:cBhvr>
                                    </p:animEffect>
                                    <p:anim calcmode="lin" valueType="num">
                                      <p:cBhvr>
                                        <p:cTn id="20" dur="1000" fill="hold"/>
                                        <p:tgtEl>
                                          <p:spTgt spid="4">
                                            <p:graphicEl>
                                              <a:dgm id="{E0F14EB7-C170-4C43-8540-EB470B0237DA}"/>
                                            </p:graphicEl>
                                          </p:spTgt>
                                        </p:tgtEl>
                                        <p:attrNameLst>
                                          <p:attrName>ppt_x</p:attrName>
                                        </p:attrNameLst>
                                      </p:cBhvr>
                                      <p:tavLst>
                                        <p:tav tm="0">
                                          <p:val>
                                            <p:strVal val="#ppt_x"/>
                                          </p:val>
                                        </p:tav>
                                        <p:tav tm="100000">
                                          <p:val>
                                            <p:strVal val="#ppt_x"/>
                                          </p:val>
                                        </p:tav>
                                      </p:tavLst>
                                    </p:anim>
                                    <p:anim calcmode="lin" valueType="num">
                                      <p:cBhvr>
                                        <p:cTn id="21" dur="1000" fill="hold"/>
                                        <p:tgtEl>
                                          <p:spTgt spid="4">
                                            <p:graphicEl>
                                              <a:dgm id="{E0F14EB7-C170-4C43-8540-EB470B0237DA}"/>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graphicEl>
                                              <a:dgm id="{D05D5315-722A-450D-A29F-23211B08A1E0}"/>
                                            </p:graphicEl>
                                          </p:spTgt>
                                        </p:tgtEl>
                                        <p:attrNameLst>
                                          <p:attrName>style.visibility</p:attrName>
                                        </p:attrNameLst>
                                      </p:cBhvr>
                                      <p:to>
                                        <p:strVal val="visible"/>
                                      </p:to>
                                    </p:set>
                                    <p:animEffect transition="in" filter="fade">
                                      <p:cBhvr>
                                        <p:cTn id="26" dur="1000"/>
                                        <p:tgtEl>
                                          <p:spTgt spid="4">
                                            <p:graphicEl>
                                              <a:dgm id="{D05D5315-722A-450D-A29F-23211B08A1E0}"/>
                                            </p:graphicEl>
                                          </p:spTgt>
                                        </p:tgtEl>
                                      </p:cBhvr>
                                    </p:animEffect>
                                    <p:anim calcmode="lin" valueType="num">
                                      <p:cBhvr>
                                        <p:cTn id="27" dur="1000" fill="hold"/>
                                        <p:tgtEl>
                                          <p:spTgt spid="4">
                                            <p:graphicEl>
                                              <a:dgm id="{D05D5315-722A-450D-A29F-23211B08A1E0}"/>
                                            </p:graphicEl>
                                          </p:spTgt>
                                        </p:tgtEl>
                                        <p:attrNameLst>
                                          <p:attrName>ppt_x</p:attrName>
                                        </p:attrNameLst>
                                      </p:cBhvr>
                                      <p:tavLst>
                                        <p:tav tm="0">
                                          <p:val>
                                            <p:strVal val="#ppt_x"/>
                                          </p:val>
                                        </p:tav>
                                        <p:tav tm="100000">
                                          <p:val>
                                            <p:strVal val="#ppt_x"/>
                                          </p:val>
                                        </p:tav>
                                      </p:tavLst>
                                    </p:anim>
                                    <p:anim calcmode="lin" valueType="num">
                                      <p:cBhvr>
                                        <p:cTn id="28" dur="1000" fill="hold"/>
                                        <p:tgtEl>
                                          <p:spTgt spid="4">
                                            <p:graphicEl>
                                              <a:dgm id="{D05D5315-722A-450D-A29F-23211B08A1E0}"/>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
                                            <p:graphicEl>
                                              <a:dgm id="{F4019C54-F995-421B-81A9-0654BB994E55}"/>
                                            </p:graphicEl>
                                          </p:spTgt>
                                        </p:tgtEl>
                                        <p:attrNameLst>
                                          <p:attrName>style.visibility</p:attrName>
                                        </p:attrNameLst>
                                      </p:cBhvr>
                                      <p:to>
                                        <p:strVal val="visible"/>
                                      </p:to>
                                    </p:set>
                                    <p:animEffect transition="in" filter="fade">
                                      <p:cBhvr>
                                        <p:cTn id="31" dur="1000"/>
                                        <p:tgtEl>
                                          <p:spTgt spid="4">
                                            <p:graphicEl>
                                              <a:dgm id="{F4019C54-F995-421B-81A9-0654BB994E55}"/>
                                            </p:graphicEl>
                                          </p:spTgt>
                                        </p:tgtEl>
                                      </p:cBhvr>
                                    </p:animEffect>
                                    <p:anim calcmode="lin" valueType="num">
                                      <p:cBhvr>
                                        <p:cTn id="32" dur="1000" fill="hold"/>
                                        <p:tgtEl>
                                          <p:spTgt spid="4">
                                            <p:graphicEl>
                                              <a:dgm id="{F4019C54-F995-421B-81A9-0654BB994E55}"/>
                                            </p:graphicEl>
                                          </p:spTgt>
                                        </p:tgtEl>
                                        <p:attrNameLst>
                                          <p:attrName>ppt_x</p:attrName>
                                        </p:attrNameLst>
                                      </p:cBhvr>
                                      <p:tavLst>
                                        <p:tav tm="0">
                                          <p:val>
                                            <p:strVal val="#ppt_x"/>
                                          </p:val>
                                        </p:tav>
                                        <p:tav tm="100000">
                                          <p:val>
                                            <p:strVal val="#ppt_x"/>
                                          </p:val>
                                        </p:tav>
                                      </p:tavLst>
                                    </p:anim>
                                    <p:anim calcmode="lin" valueType="num">
                                      <p:cBhvr>
                                        <p:cTn id="33" dur="1000" fill="hold"/>
                                        <p:tgtEl>
                                          <p:spTgt spid="4">
                                            <p:graphicEl>
                                              <a:dgm id="{F4019C54-F995-421B-81A9-0654BB994E55}"/>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graphicEl>
                                              <a:dgm id="{D515C904-22B6-492D-AB5A-C09BC2F164A1}"/>
                                            </p:graphicEl>
                                          </p:spTgt>
                                        </p:tgtEl>
                                        <p:attrNameLst>
                                          <p:attrName>style.visibility</p:attrName>
                                        </p:attrNameLst>
                                      </p:cBhvr>
                                      <p:to>
                                        <p:strVal val="visible"/>
                                      </p:to>
                                    </p:set>
                                    <p:animEffect transition="in" filter="fade">
                                      <p:cBhvr>
                                        <p:cTn id="38" dur="1000"/>
                                        <p:tgtEl>
                                          <p:spTgt spid="4">
                                            <p:graphicEl>
                                              <a:dgm id="{D515C904-22B6-492D-AB5A-C09BC2F164A1}"/>
                                            </p:graphicEl>
                                          </p:spTgt>
                                        </p:tgtEl>
                                      </p:cBhvr>
                                    </p:animEffect>
                                    <p:anim calcmode="lin" valueType="num">
                                      <p:cBhvr>
                                        <p:cTn id="39" dur="1000" fill="hold"/>
                                        <p:tgtEl>
                                          <p:spTgt spid="4">
                                            <p:graphicEl>
                                              <a:dgm id="{D515C904-22B6-492D-AB5A-C09BC2F164A1}"/>
                                            </p:graphicEl>
                                          </p:spTgt>
                                        </p:tgtEl>
                                        <p:attrNameLst>
                                          <p:attrName>ppt_x</p:attrName>
                                        </p:attrNameLst>
                                      </p:cBhvr>
                                      <p:tavLst>
                                        <p:tav tm="0">
                                          <p:val>
                                            <p:strVal val="#ppt_x"/>
                                          </p:val>
                                        </p:tav>
                                        <p:tav tm="100000">
                                          <p:val>
                                            <p:strVal val="#ppt_x"/>
                                          </p:val>
                                        </p:tav>
                                      </p:tavLst>
                                    </p:anim>
                                    <p:anim calcmode="lin" valueType="num">
                                      <p:cBhvr>
                                        <p:cTn id="40" dur="1000" fill="hold"/>
                                        <p:tgtEl>
                                          <p:spTgt spid="4">
                                            <p:graphicEl>
                                              <a:dgm id="{D515C904-22B6-492D-AB5A-C09BC2F164A1}"/>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
                                            <p:graphicEl>
                                              <a:dgm id="{05251B60-7B52-48D8-AB7D-03C6B045AA55}"/>
                                            </p:graphicEl>
                                          </p:spTgt>
                                        </p:tgtEl>
                                        <p:attrNameLst>
                                          <p:attrName>style.visibility</p:attrName>
                                        </p:attrNameLst>
                                      </p:cBhvr>
                                      <p:to>
                                        <p:strVal val="visible"/>
                                      </p:to>
                                    </p:set>
                                    <p:animEffect transition="in" filter="fade">
                                      <p:cBhvr>
                                        <p:cTn id="43" dur="1000"/>
                                        <p:tgtEl>
                                          <p:spTgt spid="4">
                                            <p:graphicEl>
                                              <a:dgm id="{05251B60-7B52-48D8-AB7D-03C6B045AA55}"/>
                                            </p:graphicEl>
                                          </p:spTgt>
                                        </p:tgtEl>
                                      </p:cBhvr>
                                    </p:animEffect>
                                    <p:anim calcmode="lin" valueType="num">
                                      <p:cBhvr>
                                        <p:cTn id="44" dur="1000" fill="hold"/>
                                        <p:tgtEl>
                                          <p:spTgt spid="4">
                                            <p:graphicEl>
                                              <a:dgm id="{05251B60-7B52-48D8-AB7D-03C6B045AA55}"/>
                                            </p:graphicEl>
                                          </p:spTgt>
                                        </p:tgtEl>
                                        <p:attrNameLst>
                                          <p:attrName>ppt_x</p:attrName>
                                        </p:attrNameLst>
                                      </p:cBhvr>
                                      <p:tavLst>
                                        <p:tav tm="0">
                                          <p:val>
                                            <p:strVal val="#ppt_x"/>
                                          </p:val>
                                        </p:tav>
                                        <p:tav tm="100000">
                                          <p:val>
                                            <p:strVal val="#ppt_x"/>
                                          </p:val>
                                        </p:tav>
                                      </p:tavLst>
                                    </p:anim>
                                    <p:anim calcmode="lin" valueType="num">
                                      <p:cBhvr>
                                        <p:cTn id="45" dur="1000" fill="hold"/>
                                        <p:tgtEl>
                                          <p:spTgt spid="4">
                                            <p:graphicEl>
                                              <a:dgm id="{05251B60-7B52-48D8-AB7D-03C6B045AA55}"/>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4">
                                            <p:graphicEl>
                                              <a:dgm id="{669451A5-0C61-4766-B2B0-2285A5E325E0}"/>
                                            </p:graphicEl>
                                          </p:spTgt>
                                        </p:tgtEl>
                                        <p:attrNameLst>
                                          <p:attrName>style.visibility</p:attrName>
                                        </p:attrNameLst>
                                      </p:cBhvr>
                                      <p:to>
                                        <p:strVal val="visible"/>
                                      </p:to>
                                    </p:set>
                                    <p:animEffect transition="in" filter="fade">
                                      <p:cBhvr>
                                        <p:cTn id="50" dur="1000"/>
                                        <p:tgtEl>
                                          <p:spTgt spid="4">
                                            <p:graphicEl>
                                              <a:dgm id="{669451A5-0C61-4766-B2B0-2285A5E325E0}"/>
                                            </p:graphicEl>
                                          </p:spTgt>
                                        </p:tgtEl>
                                      </p:cBhvr>
                                    </p:animEffect>
                                    <p:anim calcmode="lin" valueType="num">
                                      <p:cBhvr>
                                        <p:cTn id="51" dur="1000" fill="hold"/>
                                        <p:tgtEl>
                                          <p:spTgt spid="4">
                                            <p:graphicEl>
                                              <a:dgm id="{669451A5-0C61-4766-B2B0-2285A5E325E0}"/>
                                            </p:graphicEl>
                                          </p:spTgt>
                                        </p:tgtEl>
                                        <p:attrNameLst>
                                          <p:attrName>ppt_x</p:attrName>
                                        </p:attrNameLst>
                                      </p:cBhvr>
                                      <p:tavLst>
                                        <p:tav tm="0">
                                          <p:val>
                                            <p:strVal val="#ppt_x"/>
                                          </p:val>
                                        </p:tav>
                                        <p:tav tm="100000">
                                          <p:val>
                                            <p:strVal val="#ppt_x"/>
                                          </p:val>
                                        </p:tav>
                                      </p:tavLst>
                                    </p:anim>
                                    <p:anim calcmode="lin" valueType="num">
                                      <p:cBhvr>
                                        <p:cTn id="52" dur="1000" fill="hold"/>
                                        <p:tgtEl>
                                          <p:spTgt spid="4">
                                            <p:graphicEl>
                                              <a:dgm id="{669451A5-0C61-4766-B2B0-2285A5E325E0}"/>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4">
                                            <p:graphicEl>
                                              <a:dgm id="{AE6B1849-21B5-4FE5-9F68-DA8CCD941468}"/>
                                            </p:graphicEl>
                                          </p:spTgt>
                                        </p:tgtEl>
                                        <p:attrNameLst>
                                          <p:attrName>style.visibility</p:attrName>
                                        </p:attrNameLst>
                                      </p:cBhvr>
                                      <p:to>
                                        <p:strVal val="visible"/>
                                      </p:to>
                                    </p:set>
                                    <p:animEffect transition="in" filter="fade">
                                      <p:cBhvr>
                                        <p:cTn id="55" dur="1000"/>
                                        <p:tgtEl>
                                          <p:spTgt spid="4">
                                            <p:graphicEl>
                                              <a:dgm id="{AE6B1849-21B5-4FE5-9F68-DA8CCD941468}"/>
                                            </p:graphicEl>
                                          </p:spTgt>
                                        </p:tgtEl>
                                      </p:cBhvr>
                                    </p:animEffect>
                                    <p:anim calcmode="lin" valueType="num">
                                      <p:cBhvr>
                                        <p:cTn id="56" dur="1000" fill="hold"/>
                                        <p:tgtEl>
                                          <p:spTgt spid="4">
                                            <p:graphicEl>
                                              <a:dgm id="{AE6B1849-21B5-4FE5-9F68-DA8CCD941468}"/>
                                            </p:graphicEl>
                                          </p:spTgt>
                                        </p:tgtEl>
                                        <p:attrNameLst>
                                          <p:attrName>ppt_x</p:attrName>
                                        </p:attrNameLst>
                                      </p:cBhvr>
                                      <p:tavLst>
                                        <p:tav tm="0">
                                          <p:val>
                                            <p:strVal val="#ppt_x"/>
                                          </p:val>
                                        </p:tav>
                                        <p:tav tm="100000">
                                          <p:val>
                                            <p:strVal val="#ppt_x"/>
                                          </p:val>
                                        </p:tav>
                                      </p:tavLst>
                                    </p:anim>
                                    <p:anim calcmode="lin" valueType="num">
                                      <p:cBhvr>
                                        <p:cTn id="57" dur="1000" fill="hold"/>
                                        <p:tgtEl>
                                          <p:spTgt spid="4">
                                            <p:graphicEl>
                                              <a:dgm id="{AE6B1849-21B5-4FE5-9F68-DA8CCD941468}"/>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4">
                                            <p:graphicEl>
                                              <a:dgm id="{27A5E22A-B139-482B-947C-9BE59CE04B71}"/>
                                            </p:graphicEl>
                                          </p:spTgt>
                                        </p:tgtEl>
                                        <p:attrNameLst>
                                          <p:attrName>style.visibility</p:attrName>
                                        </p:attrNameLst>
                                      </p:cBhvr>
                                      <p:to>
                                        <p:strVal val="visible"/>
                                      </p:to>
                                    </p:set>
                                    <p:animEffect transition="in" filter="fade">
                                      <p:cBhvr>
                                        <p:cTn id="62" dur="1000"/>
                                        <p:tgtEl>
                                          <p:spTgt spid="4">
                                            <p:graphicEl>
                                              <a:dgm id="{27A5E22A-B139-482B-947C-9BE59CE04B71}"/>
                                            </p:graphicEl>
                                          </p:spTgt>
                                        </p:tgtEl>
                                      </p:cBhvr>
                                    </p:animEffect>
                                    <p:anim calcmode="lin" valueType="num">
                                      <p:cBhvr>
                                        <p:cTn id="63" dur="1000" fill="hold"/>
                                        <p:tgtEl>
                                          <p:spTgt spid="4">
                                            <p:graphicEl>
                                              <a:dgm id="{27A5E22A-B139-482B-947C-9BE59CE04B71}"/>
                                            </p:graphicEl>
                                          </p:spTgt>
                                        </p:tgtEl>
                                        <p:attrNameLst>
                                          <p:attrName>ppt_x</p:attrName>
                                        </p:attrNameLst>
                                      </p:cBhvr>
                                      <p:tavLst>
                                        <p:tav tm="0">
                                          <p:val>
                                            <p:strVal val="#ppt_x"/>
                                          </p:val>
                                        </p:tav>
                                        <p:tav tm="100000">
                                          <p:val>
                                            <p:strVal val="#ppt_x"/>
                                          </p:val>
                                        </p:tav>
                                      </p:tavLst>
                                    </p:anim>
                                    <p:anim calcmode="lin" valueType="num">
                                      <p:cBhvr>
                                        <p:cTn id="64" dur="1000" fill="hold"/>
                                        <p:tgtEl>
                                          <p:spTgt spid="4">
                                            <p:graphicEl>
                                              <a:dgm id="{27A5E22A-B139-482B-947C-9BE59CE04B71}"/>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
                                            <p:graphicEl>
                                              <a:dgm id="{9C736F31-19D3-4D81-8D42-ED159DA2ED38}"/>
                                            </p:graphicEl>
                                          </p:spTgt>
                                        </p:tgtEl>
                                        <p:attrNameLst>
                                          <p:attrName>style.visibility</p:attrName>
                                        </p:attrNameLst>
                                      </p:cBhvr>
                                      <p:to>
                                        <p:strVal val="visible"/>
                                      </p:to>
                                    </p:set>
                                    <p:animEffect transition="in" filter="fade">
                                      <p:cBhvr>
                                        <p:cTn id="67" dur="1000"/>
                                        <p:tgtEl>
                                          <p:spTgt spid="4">
                                            <p:graphicEl>
                                              <a:dgm id="{9C736F31-19D3-4D81-8D42-ED159DA2ED38}"/>
                                            </p:graphicEl>
                                          </p:spTgt>
                                        </p:tgtEl>
                                      </p:cBhvr>
                                    </p:animEffect>
                                    <p:anim calcmode="lin" valueType="num">
                                      <p:cBhvr>
                                        <p:cTn id="68" dur="1000" fill="hold"/>
                                        <p:tgtEl>
                                          <p:spTgt spid="4">
                                            <p:graphicEl>
                                              <a:dgm id="{9C736F31-19D3-4D81-8D42-ED159DA2ED38}"/>
                                            </p:graphicEl>
                                          </p:spTgt>
                                        </p:tgtEl>
                                        <p:attrNameLst>
                                          <p:attrName>ppt_x</p:attrName>
                                        </p:attrNameLst>
                                      </p:cBhvr>
                                      <p:tavLst>
                                        <p:tav tm="0">
                                          <p:val>
                                            <p:strVal val="#ppt_x"/>
                                          </p:val>
                                        </p:tav>
                                        <p:tav tm="100000">
                                          <p:val>
                                            <p:strVal val="#ppt_x"/>
                                          </p:val>
                                        </p:tav>
                                      </p:tavLst>
                                    </p:anim>
                                    <p:anim calcmode="lin" valueType="num">
                                      <p:cBhvr>
                                        <p:cTn id="69" dur="1000" fill="hold"/>
                                        <p:tgtEl>
                                          <p:spTgt spid="4">
                                            <p:graphicEl>
                                              <a:dgm id="{9C736F31-19D3-4D81-8D42-ED159DA2ED38}"/>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4">
                                            <p:graphicEl>
                                              <a:dgm id="{E596DA0E-D876-478A-8FB8-48C906AB957B}"/>
                                            </p:graphicEl>
                                          </p:spTgt>
                                        </p:tgtEl>
                                        <p:attrNameLst>
                                          <p:attrName>style.visibility</p:attrName>
                                        </p:attrNameLst>
                                      </p:cBhvr>
                                      <p:to>
                                        <p:strVal val="visible"/>
                                      </p:to>
                                    </p:set>
                                    <p:animEffect transition="in" filter="fade">
                                      <p:cBhvr>
                                        <p:cTn id="74" dur="1000"/>
                                        <p:tgtEl>
                                          <p:spTgt spid="4">
                                            <p:graphicEl>
                                              <a:dgm id="{E596DA0E-D876-478A-8FB8-48C906AB957B}"/>
                                            </p:graphicEl>
                                          </p:spTgt>
                                        </p:tgtEl>
                                      </p:cBhvr>
                                    </p:animEffect>
                                    <p:anim calcmode="lin" valueType="num">
                                      <p:cBhvr>
                                        <p:cTn id="75" dur="1000" fill="hold"/>
                                        <p:tgtEl>
                                          <p:spTgt spid="4">
                                            <p:graphicEl>
                                              <a:dgm id="{E596DA0E-D876-478A-8FB8-48C906AB957B}"/>
                                            </p:graphicEl>
                                          </p:spTgt>
                                        </p:tgtEl>
                                        <p:attrNameLst>
                                          <p:attrName>ppt_x</p:attrName>
                                        </p:attrNameLst>
                                      </p:cBhvr>
                                      <p:tavLst>
                                        <p:tav tm="0">
                                          <p:val>
                                            <p:strVal val="#ppt_x"/>
                                          </p:val>
                                        </p:tav>
                                        <p:tav tm="100000">
                                          <p:val>
                                            <p:strVal val="#ppt_x"/>
                                          </p:val>
                                        </p:tav>
                                      </p:tavLst>
                                    </p:anim>
                                    <p:anim calcmode="lin" valueType="num">
                                      <p:cBhvr>
                                        <p:cTn id="76" dur="1000" fill="hold"/>
                                        <p:tgtEl>
                                          <p:spTgt spid="4">
                                            <p:graphicEl>
                                              <a:dgm id="{E596DA0E-D876-478A-8FB8-48C906AB957B}"/>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4">
                                            <p:graphicEl>
                                              <a:dgm id="{2C6183CE-F671-4CE5-8867-1411BE1316AF}"/>
                                            </p:graphicEl>
                                          </p:spTgt>
                                        </p:tgtEl>
                                        <p:attrNameLst>
                                          <p:attrName>style.visibility</p:attrName>
                                        </p:attrNameLst>
                                      </p:cBhvr>
                                      <p:to>
                                        <p:strVal val="visible"/>
                                      </p:to>
                                    </p:set>
                                    <p:animEffect transition="in" filter="fade">
                                      <p:cBhvr>
                                        <p:cTn id="79" dur="1000"/>
                                        <p:tgtEl>
                                          <p:spTgt spid="4">
                                            <p:graphicEl>
                                              <a:dgm id="{2C6183CE-F671-4CE5-8867-1411BE1316AF}"/>
                                            </p:graphicEl>
                                          </p:spTgt>
                                        </p:tgtEl>
                                      </p:cBhvr>
                                    </p:animEffect>
                                    <p:anim calcmode="lin" valueType="num">
                                      <p:cBhvr>
                                        <p:cTn id="80" dur="1000" fill="hold"/>
                                        <p:tgtEl>
                                          <p:spTgt spid="4">
                                            <p:graphicEl>
                                              <a:dgm id="{2C6183CE-F671-4CE5-8867-1411BE1316AF}"/>
                                            </p:graphicEl>
                                          </p:spTgt>
                                        </p:tgtEl>
                                        <p:attrNameLst>
                                          <p:attrName>ppt_x</p:attrName>
                                        </p:attrNameLst>
                                      </p:cBhvr>
                                      <p:tavLst>
                                        <p:tav tm="0">
                                          <p:val>
                                            <p:strVal val="#ppt_x"/>
                                          </p:val>
                                        </p:tav>
                                        <p:tav tm="100000">
                                          <p:val>
                                            <p:strVal val="#ppt_x"/>
                                          </p:val>
                                        </p:tav>
                                      </p:tavLst>
                                    </p:anim>
                                    <p:anim calcmode="lin" valueType="num">
                                      <p:cBhvr>
                                        <p:cTn id="81" dur="1000" fill="hold"/>
                                        <p:tgtEl>
                                          <p:spTgt spid="4">
                                            <p:graphicEl>
                                              <a:dgm id="{2C6183CE-F671-4CE5-8867-1411BE1316AF}"/>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82" restart="whenNotActive" fill="hold" evtFilter="cancelBubble" nodeType="interactiveSeq">
                <p:stCondLst>
                  <p:cond evt="onClick" delay="0">
                    <p:tgtEl>
                      <p:spTgt spid="2"/>
                    </p:tgtEl>
                  </p:cond>
                </p:stCondLst>
                <p:endSync evt="end" delay="0">
                  <p:rtn val="all"/>
                </p:endSync>
                <p:childTnLst>
                  <p:par>
                    <p:cTn id="83" fill="hold">
                      <p:stCondLst>
                        <p:cond delay="0"/>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
                                        </p:tgtEl>
                                        <p:attrNameLst>
                                          <p:attrName>style.visibility</p:attrName>
                                        </p:attrNameLst>
                                      </p:cBhvr>
                                      <p:to>
                                        <p:strVal val="visible"/>
                                      </p:to>
                                    </p:set>
                                  </p:childTnLst>
                                </p:cTn>
                              </p:par>
                            </p:childTnLst>
                          </p:cTn>
                        </p:par>
                      </p:childTnLst>
                    </p:cTn>
                  </p:par>
                </p:childTnLst>
              </p:cTn>
              <p:nextCondLst>
                <p:cond evt="onClick" delay="0">
                  <p:tgtEl>
                    <p:spTgt spid="2"/>
                  </p:tgtEl>
                </p:cond>
              </p:nextCondLst>
            </p:seq>
          </p:childTnLst>
        </p:cTn>
      </p:par>
    </p:tnLst>
    <p:bldLst>
      <p:bldGraphic spid="4" grpId="0">
        <p:bldSub>
          <a:bldDgm bld="lvlOne"/>
        </p:bldSub>
      </p:bldGraphic>
      <p:bldP spid="5" grpId="0" animBg="1"/>
      <p:bldP spid="6"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Options for development</a:t>
            </a:r>
            <a:endParaRPr lang="en-IN" dirty="0"/>
          </a:p>
        </p:txBody>
      </p:sp>
      <p:sp>
        <p:nvSpPr>
          <p:cNvPr id="3" name="Content Placeholder 2"/>
          <p:cNvSpPr>
            <a:spLocks noGrp="1"/>
          </p:cNvSpPr>
          <p:nvPr>
            <p:ph idx="1"/>
          </p:nvPr>
        </p:nvSpPr>
        <p:spPr/>
        <p:txBody>
          <a:bodyPr/>
          <a:lstStyle/>
          <a:p>
            <a:r>
              <a:rPr lang="en-US" dirty="0"/>
              <a:t>In-house applications</a:t>
            </a:r>
          </a:p>
          <a:p>
            <a:r>
              <a:rPr lang="en-US" dirty="0"/>
              <a:t>Software Packages.</a:t>
            </a:r>
          </a:p>
          <a:p>
            <a:r>
              <a:rPr lang="en-US" dirty="0"/>
              <a:t>Internet-based application services.</a:t>
            </a:r>
          </a:p>
          <a:p>
            <a:r>
              <a:rPr lang="en-US" dirty="0"/>
              <a:t>Outsourcing </a:t>
            </a:r>
          </a:p>
          <a:p>
            <a:r>
              <a:rPr lang="en-US" dirty="0"/>
              <a:t>Custom Solutions from IT Consultants</a:t>
            </a:r>
          </a:p>
          <a:p>
            <a:r>
              <a:rPr lang="en-US" dirty="0"/>
              <a:t>Enterprise wide software strategies.</a:t>
            </a:r>
          </a:p>
          <a:p>
            <a:pPr>
              <a:buFont typeface="Wingdings" panose="05000000000000000000" pitchFamily="2" charset="2"/>
              <a:buChar char="Ø"/>
            </a:pPr>
            <a:r>
              <a:rPr lang="en-US" b="1" u="sng" dirty="0">
                <a:solidFill>
                  <a:srgbClr val="FF0000"/>
                </a:solidFill>
              </a:rPr>
              <a:t>Important thing is to be clear with objective</a:t>
            </a:r>
          </a:p>
          <a:p>
            <a:endParaRPr lang="en-IN" dirty="0"/>
          </a:p>
        </p:txBody>
      </p:sp>
    </p:spTree>
    <p:extLst>
      <p:ext uri="{BB962C8B-B14F-4D97-AF65-F5344CB8AC3E}">
        <p14:creationId xmlns:p14="http://schemas.microsoft.com/office/powerpoint/2010/main" val="13523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356" y="197768"/>
            <a:ext cx="9997440" cy="1143000"/>
          </a:xfrm>
        </p:spPr>
        <p:txBody>
          <a:bodyPr/>
          <a:lstStyle/>
          <a:p>
            <a:r>
              <a:rPr lang="en-US" dirty="0"/>
              <a:t>Systems Review Committee</a:t>
            </a:r>
            <a:endParaRPr lang="en-IN" dirty="0"/>
          </a:p>
        </p:txBody>
      </p:sp>
      <p:sp>
        <p:nvSpPr>
          <p:cNvPr id="3" name="Content Placeholder 2"/>
          <p:cNvSpPr>
            <a:spLocks noGrp="1"/>
          </p:cNvSpPr>
          <p:nvPr>
            <p:ph idx="1"/>
          </p:nvPr>
        </p:nvSpPr>
        <p:spPr>
          <a:xfrm>
            <a:off x="1365480" y="1340768"/>
            <a:ext cx="10635176" cy="5441032"/>
          </a:xfrm>
        </p:spPr>
        <p:txBody>
          <a:bodyPr>
            <a:noAutofit/>
          </a:bodyPr>
          <a:lstStyle/>
          <a:p>
            <a:r>
              <a:rPr lang="en-US" sz="2600" dirty="0"/>
              <a:t>Committee consists of </a:t>
            </a:r>
            <a:r>
              <a:rPr lang="en-US" sz="2600"/>
              <a:t>Top Managers, </a:t>
            </a:r>
            <a:r>
              <a:rPr lang="en-US" sz="2600" dirty="0"/>
              <a:t>IT director &amp; managers of several other departments. IT director is included for technical assistance.</a:t>
            </a:r>
          </a:p>
          <a:p>
            <a:r>
              <a:rPr lang="en-US" sz="2600" dirty="0"/>
              <a:t>Large companies use a system review committee instead of relying on an individual as it provides a variety of experience and knowledge.</a:t>
            </a:r>
          </a:p>
          <a:p>
            <a:r>
              <a:rPr lang="en-US" sz="2600" dirty="0"/>
              <a:t>Also team can establish priorities more effectively as biasness wont have more impact in decisions.</a:t>
            </a:r>
          </a:p>
          <a:p>
            <a:r>
              <a:rPr lang="en-US" sz="2600" dirty="0"/>
              <a:t>But with committee approach, </a:t>
            </a:r>
            <a:r>
              <a:rPr lang="en-US" sz="2600" dirty="0">
                <a:solidFill>
                  <a:srgbClr val="FF0000"/>
                </a:solidFill>
              </a:rPr>
              <a:t>Delay in decisions may occur.</a:t>
            </a:r>
          </a:p>
          <a:p>
            <a:r>
              <a:rPr lang="en-US" sz="2600" dirty="0"/>
              <a:t>Smaller firms rely on single person.</a:t>
            </a:r>
          </a:p>
          <a:p>
            <a:r>
              <a:rPr lang="en-US" sz="2600" dirty="0"/>
              <a:t>Goal is to evaluate system requests and to set priorities.</a:t>
            </a:r>
          </a:p>
          <a:p>
            <a:r>
              <a:rPr lang="en-US" sz="2600" dirty="0"/>
              <a:t>Suppose certain times if there are multiple requests coming together from different departments, which one is more critical should be decided on the basis of their </a:t>
            </a:r>
            <a:r>
              <a:rPr lang="en-US" sz="2600" b="1" u="sng" dirty="0"/>
              <a:t>Feasibility Study</a:t>
            </a:r>
            <a:r>
              <a:rPr lang="en-US" sz="2600" dirty="0"/>
              <a:t>.</a:t>
            </a:r>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IN" sz="2600" dirty="0"/>
          </a:p>
        </p:txBody>
      </p:sp>
      <p:sp>
        <p:nvSpPr>
          <p:cNvPr id="4" name="Slide Number Placeholder 3"/>
          <p:cNvSpPr>
            <a:spLocks noGrp="1"/>
          </p:cNvSpPr>
          <p:nvPr>
            <p:ph type="sldNum" sz="quarter" idx="12"/>
          </p:nvPr>
        </p:nvSpPr>
        <p:spPr/>
        <p:txBody>
          <a:bodyPr/>
          <a:lstStyle/>
          <a:p>
            <a:fld id="{3430BA6E-8C08-49B6-9ED4-52E3D9A3D568}" type="slidenum">
              <a:rPr lang="en-IN" smtClean="0"/>
              <a:t>40</a:t>
            </a:fld>
            <a:endParaRPr lang="en-IN"/>
          </a:p>
        </p:txBody>
      </p:sp>
    </p:spTree>
    <p:extLst>
      <p:ext uri="{BB962C8B-B14F-4D97-AF65-F5344CB8AC3E}">
        <p14:creationId xmlns:p14="http://schemas.microsoft.com/office/powerpoint/2010/main" val="17419761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91650"/>
            <a:ext cx="9404723" cy="1400530"/>
          </a:xfrm>
        </p:spPr>
        <p:txBody>
          <a:bodyPr>
            <a:normAutofit fontScale="90000"/>
          </a:bodyPr>
          <a:lstStyle/>
          <a:p>
            <a:r>
              <a:rPr lang="en-US" dirty="0"/>
              <a:t>Review Committee Method</a:t>
            </a:r>
            <a:br>
              <a:rPr lang="en-US" dirty="0"/>
            </a:br>
            <a:r>
              <a:rPr lang="en-US" dirty="0"/>
              <a:t>Evaluating Feasibility</a:t>
            </a:r>
            <a:endParaRPr lang="en-IN" dirty="0"/>
          </a:p>
        </p:txBody>
      </p:sp>
      <p:sp>
        <p:nvSpPr>
          <p:cNvPr id="3" name="Content Placeholder 2"/>
          <p:cNvSpPr>
            <a:spLocks noGrp="1"/>
          </p:cNvSpPr>
          <p:nvPr>
            <p:ph idx="1"/>
          </p:nvPr>
        </p:nvSpPr>
        <p:spPr>
          <a:xfrm>
            <a:off x="1245037" y="1492180"/>
            <a:ext cx="10544627" cy="5274170"/>
          </a:xfrm>
        </p:spPr>
        <p:txBody>
          <a:bodyPr>
            <a:noAutofit/>
          </a:bodyPr>
          <a:lstStyle/>
          <a:p>
            <a:r>
              <a:rPr lang="en-US" sz="2800" dirty="0"/>
              <a:t>First step in evaluation is to identify and remove systems requests that are not feasible.</a:t>
            </a:r>
          </a:p>
          <a:p>
            <a:r>
              <a:rPr lang="en-US" sz="2800" dirty="0"/>
              <a:t>Ex: h/w or s/w required for system is already once rejected by company.</a:t>
            </a:r>
          </a:p>
          <a:p>
            <a:r>
              <a:rPr lang="en-US" sz="2800" dirty="0"/>
              <a:t>Certain times necessity of feasible request is also considered.</a:t>
            </a:r>
          </a:p>
          <a:p>
            <a:r>
              <a:rPr lang="en-US" sz="2800" dirty="0"/>
              <a:t>Ex: change in design or types of report. User must be trained to do it themselves as per their need, rather than designing &amp; developing new report.</a:t>
            </a:r>
          </a:p>
          <a:p>
            <a:r>
              <a:rPr lang="en-US" sz="2800" dirty="0"/>
              <a:t>Conditions may change as project progresses like costs may increase or management may loose confidence in project so feasibility analysis must be performed throughout system development.</a:t>
            </a:r>
          </a:p>
          <a:p>
            <a:endParaRPr lang="en-IN" sz="2800" dirty="0"/>
          </a:p>
        </p:txBody>
      </p:sp>
      <p:sp>
        <p:nvSpPr>
          <p:cNvPr id="4" name="Slide Number Placeholder 3"/>
          <p:cNvSpPr>
            <a:spLocks noGrp="1"/>
          </p:cNvSpPr>
          <p:nvPr>
            <p:ph type="sldNum" sz="quarter" idx="12"/>
          </p:nvPr>
        </p:nvSpPr>
        <p:spPr/>
        <p:txBody>
          <a:bodyPr/>
          <a:lstStyle/>
          <a:p>
            <a:fld id="{3430BA6E-8C08-49B6-9ED4-52E3D9A3D568}" type="slidenum">
              <a:rPr lang="en-IN" smtClean="0"/>
              <a:t>41</a:t>
            </a:fld>
            <a:endParaRPr lang="en-IN"/>
          </a:p>
        </p:txBody>
      </p:sp>
    </p:spTree>
    <p:extLst>
      <p:ext uri="{BB962C8B-B14F-4D97-AF65-F5344CB8AC3E}">
        <p14:creationId xmlns:p14="http://schemas.microsoft.com/office/powerpoint/2010/main" val="18667816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65795"/>
            <a:ext cx="9404723" cy="1400530"/>
          </a:xfrm>
        </p:spPr>
        <p:txBody>
          <a:bodyPr>
            <a:normAutofit fontScale="90000"/>
          </a:bodyPr>
          <a:lstStyle/>
          <a:p>
            <a:r>
              <a:rPr lang="en-US" dirty="0"/>
              <a:t>Review Committee Method</a:t>
            </a:r>
            <a:br>
              <a:rPr lang="en-US" dirty="0"/>
            </a:br>
            <a:r>
              <a:rPr lang="en-US" dirty="0"/>
              <a:t>Setting Priorities</a:t>
            </a:r>
            <a:endParaRPr lang="en-IN" dirty="0"/>
          </a:p>
        </p:txBody>
      </p:sp>
      <p:sp>
        <p:nvSpPr>
          <p:cNvPr id="3" name="Content Placeholder 2"/>
          <p:cNvSpPr>
            <a:spLocks noGrp="1"/>
          </p:cNvSpPr>
          <p:nvPr>
            <p:ph idx="1"/>
          </p:nvPr>
        </p:nvSpPr>
        <p:spPr>
          <a:xfrm>
            <a:off x="1415480" y="1566325"/>
            <a:ext cx="10544627" cy="5215475"/>
          </a:xfrm>
        </p:spPr>
        <p:txBody>
          <a:bodyPr>
            <a:noAutofit/>
          </a:bodyPr>
          <a:lstStyle/>
          <a:p>
            <a:r>
              <a:rPr lang="en-US" sz="2800" dirty="0"/>
              <a:t>After rejecting systems that are not feasible now committee must establish priorities for the remaining items.</a:t>
            </a:r>
          </a:p>
          <a:p>
            <a:r>
              <a:rPr lang="en-US" sz="2800" b="1" u="sng" dirty="0"/>
              <a:t>Highest priority goes to projects that provide the greatest benefit, at the lowest cost, in the shortest period of time.</a:t>
            </a:r>
          </a:p>
          <a:p>
            <a:r>
              <a:rPr lang="en-US" sz="2800" b="1" dirty="0"/>
              <a:t>Factors that affect priority:</a:t>
            </a:r>
          </a:p>
          <a:p>
            <a:pPr lvl="1"/>
            <a:r>
              <a:rPr lang="en-US" sz="2400" dirty="0"/>
              <a:t>Will Proposed system reduce costs? Where? How? How much?</a:t>
            </a:r>
          </a:p>
          <a:p>
            <a:pPr lvl="1"/>
            <a:r>
              <a:rPr lang="en-US" sz="2400" dirty="0"/>
              <a:t>Will system increase revenue for the company? Where? When? How?</a:t>
            </a:r>
          </a:p>
          <a:p>
            <a:pPr lvl="1"/>
            <a:r>
              <a:rPr lang="en-US" sz="2400" dirty="0"/>
              <a:t>Will system serve customers better? How?</a:t>
            </a:r>
          </a:p>
          <a:p>
            <a:pPr lvl="1"/>
            <a:r>
              <a:rPr lang="en-US" sz="2400" dirty="0"/>
              <a:t>Will system serve organization better? In what ways?</a:t>
            </a:r>
          </a:p>
          <a:p>
            <a:pPr lvl="1"/>
            <a:r>
              <a:rPr lang="en-US" sz="2400" dirty="0"/>
              <a:t>Can project be implemented in reasonable time? How long result will last?</a:t>
            </a:r>
          </a:p>
          <a:p>
            <a:pPr lvl="1"/>
            <a:r>
              <a:rPr lang="en-US" sz="2400" dirty="0"/>
              <a:t>Are necessary resources available?</a:t>
            </a:r>
          </a:p>
          <a:p>
            <a:pPr lvl="1"/>
            <a:endParaRPr lang="en-IN" sz="2400" dirty="0"/>
          </a:p>
        </p:txBody>
      </p:sp>
      <p:sp>
        <p:nvSpPr>
          <p:cNvPr id="4" name="Slide Number Placeholder 3"/>
          <p:cNvSpPr>
            <a:spLocks noGrp="1"/>
          </p:cNvSpPr>
          <p:nvPr>
            <p:ph type="sldNum" sz="quarter" idx="12"/>
          </p:nvPr>
        </p:nvSpPr>
        <p:spPr/>
        <p:txBody>
          <a:bodyPr/>
          <a:lstStyle/>
          <a:p>
            <a:fld id="{3430BA6E-8C08-49B6-9ED4-52E3D9A3D568}" type="slidenum">
              <a:rPr lang="en-IN" smtClean="0"/>
              <a:t>42</a:t>
            </a:fld>
            <a:endParaRPr lang="en-IN"/>
          </a:p>
        </p:txBody>
      </p:sp>
    </p:spTree>
    <p:extLst>
      <p:ext uri="{BB962C8B-B14F-4D97-AF65-F5344CB8AC3E}">
        <p14:creationId xmlns:p14="http://schemas.microsoft.com/office/powerpoint/2010/main" val="1593341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par>
                                <p:cTn id="18" presetID="16" presetClass="entr" presetSubtype="26"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Horizontal)">
                                      <p:cBhvr>
                                        <p:cTn id="20" dur="500"/>
                                        <p:tgtEl>
                                          <p:spTgt spid="3">
                                            <p:txEl>
                                              <p:pRg st="3" end="3"/>
                                            </p:txEl>
                                          </p:spTgt>
                                        </p:tgtEl>
                                      </p:cBhvr>
                                    </p:animEffect>
                                  </p:childTnLst>
                                </p:cTn>
                              </p:par>
                              <p:par>
                                <p:cTn id="21" presetID="16" presetClass="entr" presetSubtype="26"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Horizontal)">
                                      <p:cBhvr>
                                        <p:cTn id="23" dur="500"/>
                                        <p:tgtEl>
                                          <p:spTgt spid="3">
                                            <p:txEl>
                                              <p:pRg st="4" end="4"/>
                                            </p:txEl>
                                          </p:spTgt>
                                        </p:tgtEl>
                                      </p:cBhvr>
                                    </p:animEffect>
                                  </p:childTnLst>
                                </p:cTn>
                              </p:par>
                              <p:par>
                                <p:cTn id="24" presetID="16" presetClass="entr" presetSubtype="26"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Horizontal)">
                                      <p:cBhvr>
                                        <p:cTn id="26" dur="500"/>
                                        <p:tgtEl>
                                          <p:spTgt spid="3">
                                            <p:txEl>
                                              <p:pRg st="5" end="5"/>
                                            </p:txEl>
                                          </p:spTgt>
                                        </p:tgtEl>
                                      </p:cBhvr>
                                    </p:animEffect>
                                  </p:childTnLst>
                                </p:cTn>
                              </p:par>
                              <p:par>
                                <p:cTn id="27" presetID="16" presetClass="entr" presetSubtype="26"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Horizontal)">
                                      <p:cBhvr>
                                        <p:cTn id="29" dur="500"/>
                                        <p:tgtEl>
                                          <p:spTgt spid="3">
                                            <p:txEl>
                                              <p:pRg st="6" end="6"/>
                                            </p:txEl>
                                          </p:spTgt>
                                        </p:tgtEl>
                                      </p:cBhvr>
                                    </p:animEffect>
                                  </p:childTnLst>
                                </p:cTn>
                              </p:par>
                              <p:par>
                                <p:cTn id="30" presetID="16" presetClass="entr" presetSubtype="26"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Horizontal)">
                                      <p:cBhvr>
                                        <p:cTn id="32" dur="500"/>
                                        <p:tgtEl>
                                          <p:spTgt spid="3">
                                            <p:txEl>
                                              <p:pRg st="7" end="7"/>
                                            </p:txEl>
                                          </p:spTgt>
                                        </p:tgtEl>
                                      </p:cBhvr>
                                    </p:animEffect>
                                  </p:childTnLst>
                                </p:cTn>
                              </p:par>
                              <p:par>
                                <p:cTn id="33" presetID="16" presetClass="entr" presetSubtype="26"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837" y="620688"/>
            <a:ext cx="9706429" cy="1400530"/>
          </a:xfrm>
        </p:spPr>
        <p:txBody>
          <a:bodyPr>
            <a:normAutofit fontScale="90000"/>
          </a:bodyPr>
          <a:lstStyle/>
          <a:p>
            <a:r>
              <a:rPr lang="en-US" dirty="0"/>
              <a:t>Review Committee Method</a:t>
            </a:r>
            <a:br>
              <a:rPr lang="en-US" dirty="0"/>
            </a:br>
            <a:r>
              <a:rPr lang="en-US" dirty="0"/>
              <a:t>Discretionary &amp; Non Discretionary Projects</a:t>
            </a:r>
            <a:endParaRPr lang="en-IN" dirty="0"/>
          </a:p>
        </p:txBody>
      </p:sp>
      <p:sp>
        <p:nvSpPr>
          <p:cNvPr id="3" name="Content Placeholder 2"/>
          <p:cNvSpPr>
            <a:spLocks noGrp="1"/>
          </p:cNvSpPr>
          <p:nvPr>
            <p:ph idx="1"/>
          </p:nvPr>
        </p:nvSpPr>
        <p:spPr>
          <a:xfrm>
            <a:off x="1549837" y="2209801"/>
            <a:ext cx="10544627" cy="4195481"/>
          </a:xfrm>
        </p:spPr>
        <p:txBody>
          <a:bodyPr>
            <a:normAutofit/>
          </a:bodyPr>
          <a:lstStyle/>
          <a:p>
            <a:r>
              <a:rPr lang="en-US" sz="2400" dirty="0"/>
              <a:t>When Management has a choice in Implementing project than it is called </a:t>
            </a:r>
            <a:r>
              <a:rPr lang="en-US" sz="2400" b="1" dirty="0"/>
              <a:t>Discretionary project</a:t>
            </a:r>
            <a:r>
              <a:rPr lang="en-US" sz="2400" dirty="0"/>
              <a:t>.</a:t>
            </a:r>
            <a:r>
              <a:rPr lang="en-IN" sz="2400" dirty="0"/>
              <a:t> Ex: Change in User Reports.</a:t>
            </a:r>
          </a:p>
          <a:p>
            <a:r>
              <a:rPr lang="en-US" sz="2400" dirty="0"/>
              <a:t>When No choice exists and change is inevitable in projects than it is called </a:t>
            </a:r>
            <a:r>
              <a:rPr lang="en-US" sz="2400" b="1" dirty="0"/>
              <a:t>Non Discretionary project</a:t>
            </a:r>
            <a:r>
              <a:rPr lang="en-US" sz="2400" dirty="0"/>
              <a:t>. Ex: Adding report specified by govt. law</a:t>
            </a:r>
          </a:p>
          <a:p>
            <a:endParaRPr lang="en-US" sz="2400" dirty="0"/>
          </a:p>
        </p:txBody>
      </p:sp>
      <p:sp>
        <p:nvSpPr>
          <p:cNvPr id="4" name="Slide Number Placeholder 3"/>
          <p:cNvSpPr>
            <a:spLocks noGrp="1"/>
          </p:cNvSpPr>
          <p:nvPr>
            <p:ph type="sldNum" sz="quarter" idx="12"/>
          </p:nvPr>
        </p:nvSpPr>
        <p:spPr/>
        <p:txBody>
          <a:bodyPr/>
          <a:lstStyle/>
          <a:p>
            <a:fld id="{3430BA6E-8C08-49B6-9ED4-52E3D9A3D568}" type="slidenum">
              <a:rPr lang="en-IN" smtClean="0"/>
              <a:t>43</a:t>
            </a:fld>
            <a:endParaRPr lang="en-IN"/>
          </a:p>
        </p:txBody>
      </p:sp>
    </p:spTree>
    <p:extLst>
      <p:ext uri="{BB962C8B-B14F-4D97-AF65-F5344CB8AC3E}">
        <p14:creationId xmlns:p14="http://schemas.microsoft.com/office/powerpoint/2010/main" val="953520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Preliminary Investigation Overview</a:t>
            </a:r>
            <a:endParaRPr lang="en-IN" dirty="0"/>
          </a:p>
        </p:txBody>
      </p:sp>
      <p:sp>
        <p:nvSpPr>
          <p:cNvPr id="2" name="Text Placeholder 1">
            <a:extLst>
              <a:ext uri="{FF2B5EF4-FFF2-40B4-BE49-F238E27FC236}">
                <a16:creationId xmlns:a16="http://schemas.microsoft.com/office/drawing/2014/main" id="{CD9B8BF7-0E83-4645-9D39-493051333E82}"/>
              </a:ext>
            </a:extLst>
          </p:cNvPr>
          <p:cNvSpPr>
            <a:spLocks noGrp="1"/>
          </p:cNvSpPr>
          <p:nvPr>
            <p:ph type="body" idx="1"/>
          </p:nvPr>
        </p:nvSpPr>
        <p:spPr/>
        <p:txBody>
          <a:bodyPr/>
          <a:lstStyle/>
          <a:p>
            <a:endParaRPr lang="en-IN"/>
          </a:p>
        </p:txBody>
      </p:sp>
      <p:sp>
        <p:nvSpPr>
          <p:cNvPr id="6" name="Slide Number Placeholder 5"/>
          <p:cNvSpPr>
            <a:spLocks noGrp="1"/>
          </p:cNvSpPr>
          <p:nvPr>
            <p:ph type="sldNum" sz="quarter" idx="12"/>
          </p:nvPr>
        </p:nvSpPr>
        <p:spPr/>
        <p:txBody>
          <a:bodyPr/>
          <a:lstStyle/>
          <a:p>
            <a:fld id="{3430BA6E-8C08-49B6-9ED4-52E3D9A3D568}" type="slidenum">
              <a:rPr lang="en-IN" smtClean="0"/>
              <a:t>44</a:t>
            </a:fld>
            <a:endParaRPr lang="en-IN"/>
          </a:p>
        </p:txBody>
      </p:sp>
    </p:spTree>
    <p:extLst>
      <p:ext uri="{BB962C8B-B14F-4D97-AF65-F5344CB8AC3E}">
        <p14:creationId xmlns:p14="http://schemas.microsoft.com/office/powerpoint/2010/main" val="2140970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1271464" y="-171400"/>
            <a:ext cx="9997440" cy="1143000"/>
          </a:xfrm>
        </p:spPr>
        <p:txBody>
          <a:bodyPr/>
          <a:lstStyle/>
          <a:p>
            <a:pPr eaLnBrk="1" hangingPunct="1"/>
            <a:r>
              <a:rPr lang="en-US" dirty="0"/>
              <a:t>Preliminary Investigation Overview</a:t>
            </a:r>
          </a:p>
        </p:txBody>
      </p:sp>
      <p:sp>
        <p:nvSpPr>
          <p:cNvPr id="41986" name="Text Placeholder 2"/>
          <p:cNvSpPr>
            <a:spLocks noGrp="1"/>
          </p:cNvSpPr>
          <p:nvPr>
            <p:ph type="body" idx="1"/>
          </p:nvPr>
        </p:nvSpPr>
        <p:spPr>
          <a:xfrm>
            <a:off x="1395683" y="814612"/>
            <a:ext cx="10733493" cy="5967188"/>
          </a:xfrm>
        </p:spPr>
        <p:txBody>
          <a:bodyPr>
            <a:noAutofit/>
          </a:bodyPr>
          <a:lstStyle/>
          <a:p>
            <a:pPr marL="82296" indent="0" eaLnBrk="1" hangingPunct="1">
              <a:buNone/>
            </a:pPr>
            <a:r>
              <a:rPr lang="en-US" sz="2800" b="1" dirty="0"/>
              <a:t>Define the Project Scope and Constraints</a:t>
            </a:r>
          </a:p>
          <a:p>
            <a:pPr lvl="1" eaLnBrk="1" hangingPunct="1"/>
            <a:r>
              <a:rPr lang="en-US" sz="2400" b="1" dirty="0"/>
              <a:t>Project scope : </a:t>
            </a:r>
            <a:r>
              <a:rPr lang="en-US" sz="2400" dirty="0"/>
              <a:t>Defining the specific boundaries, or extent, of the project. Some analyst find it helpful to define scope by creating list with sections called Must Do, Should Do, Could Do &amp; Won’t Do.</a:t>
            </a:r>
          </a:p>
          <a:p>
            <a:pPr lvl="1" eaLnBrk="1" hangingPunct="1"/>
            <a:r>
              <a:rPr lang="en-US" sz="2400" b="1" dirty="0"/>
              <a:t>Project creep: </a:t>
            </a:r>
            <a:r>
              <a:rPr lang="en-US" sz="2400" dirty="0"/>
              <a:t>Projects with general scope definitions are at risk of expanding gradually, without specific authorization, in a process called project creep.</a:t>
            </a:r>
            <a:endParaRPr lang="en-US" sz="2400" b="1" dirty="0"/>
          </a:p>
          <a:p>
            <a:pPr lvl="1"/>
            <a:r>
              <a:rPr lang="en-US" sz="2400" b="1" dirty="0"/>
              <a:t>Constraint: </a:t>
            </a:r>
            <a:r>
              <a:rPr lang="en-US" sz="2400" dirty="0"/>
              <a:t>It is a requirement or condition that system must satisfy or an outcome that system must achieve. It can involve h/w, s/w, time, policy, law or cost.	</a:t>
            </a:r>
          </a:p>
          <a:p>
            <a:pPr lvl="2"/>
            <a:r>
              <a:rPr lang="en-US" sz="2800" dirty="0"/>
              <a:t>Present v/s Future</a:t>
            </a:r>
          </a:p>
          <a:p>
            <a:pPr lvl="2"/>
            <a:r>
              <a:rPr lang="en-US" sz="2800" dirty="0"/>
              <a:t>Internal v/s External</a:t>
            </a:r>
          </a:p>
          <a:p>
            <a:pPr lvl="2"/>
            <a:r>
              <a:rPr lang="en-US" sz="2800" dirty="0"/>
              <a:t>Mandatory v/s Desirable</a:t>
            </a:r>
          </a:p>
          <a:p>
            <a:pPr marL="457200" lvl="1" indent="0">
              <a:buNone/>
            </a:pPr>
            <a:r>
              <a:rPr lang="en-US" sz="2400" b="1" dirty="0"/>
              <a:t>	</a:t>
            </a:r>
            <a:r>
              <a:rPr lang="en-US" sz="2400" dirty="0"/>
              <a:t>Regardless of the type, all constraints should be identified as early as possible to avoid future problems and surprises </a:t>
            </a:r>
          </a:p>
          <a:p>
            <a:pPr marL="457200" lvl="1" indent="0" eaLnBrk="1" hangingPunct="1">
              <a:buNone/>
            </a:pPr>
            <a:endParaRPr lang="en-US" sz="2400" b="1" dirty="0"/>
          </a:p>
        </p:txBody>
      </p:sp>
      <p:sp>
        <p:nvSpPr>
          <p:cNvPr id="4" name="Slide Number Placeholder 3"/>
          <p:cNvSpPr>
            <a:spLocks noGrp="1"/>
          </p:cNvSpPr>
          <p:nvPr>
            <p:ph type="sldNum" sz="quarter" idx="12"/>
          </p:nvPr>
        </p:nvSpPr>
        <p:spPr/>
        <p:txBody>
          <a:bodyPr/>
          <a:lstStyle/>
          <a:p>
            <a:pPr>
              <a:defRPr/>
            </a:pPr>
            <a:fld id="{BBCB8549-05E0-404B-AAFA-BC152A590368}" type="slidenum">
              <a:rPr lang="en-US"/>
              <a:pPr>
                <a:defRPr/>
              </a:pPr>
              <a:t>45</a:t>
            </a:fld>
            <a:endParaRPr lang="en-US"/>
          </a:p>
        </p:txBody>
      </p:sp>
    </p:spTree>
    <p:extLst>
      <p:ext uri="{BB962C8B-B14F-4D97-AF65-F5344CB8AC3E}">
        <p14:creationId xmlns:p14="http://schemas.microsoft.com/office/powerpoint/2010/main" val="309233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9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98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98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98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9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Study</a:t>
            </a:r>
            <a:endParaRPr lang="en-IN" dirty="0"/>
          </a:p>
        </p:txBody>
      </p:sp>
      <p:sp>
        <p:nvSpPr>
          <p:cNvPr id="3" name="Content Placeholder 2"/>
          <p:cNvSpPr>
            <a:spLocks noGrp="1"/>
          </p:cNvSpPr>
          <p:nvPr>
            <p:ph idx="1"/>
          </p:nvPr>
        </p:nvSpPr>
        <p:spPr>
          <a:xfrm>
            <a:off x="1487488" y="1827238"/>
            <a:ext cx="5780683" cy="4954562"/>
          </a:xfrm>
        </p:spPr>
        <p:txBody>
          <a:bodyPr>
            <a:noAutofit/>
          </a:bodyPr>
          <a:lstStyle/>
          <a:p>
            <a:r>
              <a:rPr lang="en-US" sz="2400" dirty="0"/>
              <a:t>A system request must pass several tests, called a feasibility study, to see whether it is worthwhile to proceed further.</a:t>
            </a:r>
          </a:p>
          <a:p>
            <a:r>
              <a:rPr lang="en-US" sz="2400" dirty="0"/>
              <a:t>Four major feasibilities which is been looked Upon are:</a:t>
            </a:r>
          </a:p>
          <a:p>
            <a:pPr marL="0" indent="0">
              <a:buNone/>
            </a:pPr>
            <a:r>
              <a:rPr lang="en-US" sz="2400" dirty="0"/>
              <a:t>		1. Operational</a:t>
            </a:r>
          </a:p>
          <a:p>
            <a:pPr marL="0" indent="0">
              <a:buNone/>
            </a:pPr>
            <a:r>
              <a:rPr lang="en-US" sz="2400" dirty="0"/>
              <a:t>		2. Technical</a:t>
            </a:r>
          </a:p>
          <a:p>
            <a:pPr marL="0" indent="0">
              <a:buNone/>
            </a:pPr>
            <a:r>
              <a:rPr lang="en-US" sz="2400" dirty="0"/>
              <a:t>		3. Economic 	</a:t>
            </a:r>
          </a:p>
          <a:p>
            <a:pPr marL="0" indent="0">
              <a:buNone/>
            </a:pPr>
            <a:r>
              <a:rPr lang="en-US" sz="2400" dirty="0"/>
              <a:t>		4. Schedule</a:t>
            </a:r>
          </a:p>
        </p:txBody>
      </p:sp>
      <p:pic>
        <p:nvPicPr>
          <p:cNvPr id="4" name="Content Placeholder 2"/>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60097" y="1827238"/>
            <a:ext cx="5231904" cy="4756124"/>
          </a:xfrm>
          <a:prstGeom prst="rect">
            <a:avLst/>
          </a:prstGeom>
        </p:spPr>
      </p:pic>
      <p:sp>
        <p:nvSpPr>
          <p:cNvPr id="5" name="Slide Number Placeholder 4"/>
          <p:cNvSpPr>
            <a:spLocks noGrp="1"/>
          </p:cNvSpPr>
          <p:nvPr>
            <p:ph type="sldNum" sz="quarter" idx="12"/>
          </p:nvPr>
        </p:nvSpPr>
        <p:spPr/>
        <p:txBody>
          <a:bodyPr/>
          <a:lstStyle/>
          <a:p>
            <a:fld id="{3430BA6E-8C08-49B6-9ED4-52E3D9A3D568}" type="slidenum">
              <a:rPr lang="en-IN" smtClean="0"/>
              <a:t>46</a:t>
            </a:fld>
            <a:endParaRPr lang="en-IN"/>
          </a:p>
        </p:txBody>
      </p:sp>
    </p:spTree>
    <p:extLst>
      <p:ext uri="{BB962C8B-B14F-4D97-AF65-F5344CB8AC3E}">
        <p14:creationId xmlns:p14="http://schemas.microsoft.com/office/powerpoint/2010/main" val="7079839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638" y="76200"/>
            <a:ext cx="9404723" cy="1400530"/>
          </a:xfrm>
        </p:spPr>
        <p:txBody>
          <a:bodyPr/>
          <a:lstStyle/>
          <a:p>
            <a:r>
              <a:rPr lang="en-US" dirty="0"/>
              <a:t>Operational &amp; Technical Feasibility</a:t>
            </a:r>
            <a:endParaRPr lang="en-IN" dirty="0"/>
          </a:p>
        </p:txBody>
      </p:sp>
      <p:sp>
        <p:nvSpPr>
          <p:cNvPr id="3" name="Content Placeholder 2"/>
          <p:cNvSpPr>
            <a:spLocks noGrp="1"/>
          </p:cNvSpPr>
          <p:nvPr>
            <p:ph idx="1"/>
          </p:nvPr>
        </p:nvSpPr>
        <p:spPr>
          <a:xfrm>
            <a:off x="1393638" y="1285495"/>
            <a:ext cx="10700826" cy="5513040"/>
          </a:xfrm>
        </p:spPr>
        <p:txBody>
          <a:bodyPr>
            <a:noAutofit/>
          </a:bodyPr>
          <a:lstStyle/>
          <a:p>
            <a:r>
              <a:rPr lang="en-US" sz="2400" b="1" u="sng" dirty="0"/>
              <a:t>Operational Feasibility: </a:t>
            </a:r>
            <a:r>
              <a:rPr lang="en-US" sz="2400" dirty="0"/>
              <a:t>This means that proposed system will be used effectively after it has been developed. If users will have difficulty in operations than it can’t produce expected benefits. It depends on questions like:</a:t>
            </a:r>
          </a:p>
          <a:p>
            <a:pPr lvl="1"/>
            <a:r>
              <a:rPr lang="en-US" sz="2400" dirty="0"/>
              <a:t>Will new system result in workforce reduction? If so, what will happen to affected employees?</a:t>
            </a:r>
          </a:p>
          <a:p>
            <a:pPr lvl="1"/>
            <a:r>
              <a:rPr lang="en-US" sz="2400" dirty="0"/>
              <a:t>Will new system place any new demands on users or require any operating changes?</a:t>
            </a:r>
          </a:p>
          <a:p>
            <a:r>
              <a:rPr lang="en-US" sz="2400" b="1" u="sng" dirty="0"/>
              <a:t>Technical Feasibility: </a:t>
            </a:r>
            <a:r>
              <a:rPr lang="en-US" sz="2400" dirty="0"/>
              <a:t>It refers to technical resources needed to develop, purchase, install, or operate new system. Following points are considered in this:</a:t>
            </a:r>
          </a:p>
          <a:p>
            <a:pPr lvl="1"/>
            <a:r>
              <a:rPr lang="en-US" sz="2400" dirty="0"/>
              <a:t>Does company have necessary h/w, s/w &amp; n/w resources? If not, can those be acquired without difficulty?</a:t>
            </a:r>
          </a:p>
          <a:p>
            <a:pPr lvl="1"/>
            <a:r>
              <a:rPr lang="en-US" sz="2400" dirty="0"/>
              <a:t>Does company have needed technical expertise?</a:t>
            </a:r>
          </a:p>
          <a:p>
            <a:pPr lvl="1"/>
            <a:r>
              <a:rPr lang="en-US" sz="2400" dirty="0"/>
              <a:t>Does proposed system have sufficient capacity for future needs?</a:t>
            </a:r>
          </a:p>
          <a:p>
            <a:pPr lvl="1"/>
            <a:endParaRPr lang="en-US" sz="2000" b="1" u="sng" dirty="0"/>
          </a:p>
        </p:txBody>
      </p:sp>
      <p:sp>
        <p:nvSpPr>
          <p:cNvPr id="4" name="Slide Number Placeholder 3"/>
          <p:cNvSpPr>
            <a:spLocks noGrp="1"/>
          </p:cNvSpPr>
          <p:nvPr>
            <p:ph type="sldNum" sz="quarter" idx="12"/>
          </p:nvPr>
        </p:nvSpPr>
        <p:spPr/>
        <p:txBody>
          <a:bodyPr/>
          <a:lstStyle/>
          <a:p>
            <a:fld id="{3430BA6E-8C08-49B6-9ED4-52E3D9A3D568}" type="slidenum">
              <a:rPr lang="en-IN" smtClean="0"/>
              <a:t>47</a:t>
            </a:fld>
            <a:endParaRPr lang="en-IN"/>
          </a:p>
        </p:txBody>
      </p:sp>
    </p:spTree>
    <p:extLst>
      <p:ext uri="{BB962C8B-B14F-4D97-AF65-F5344CB8AC3E}">
        <p14:creationId xmlns:p14="http://schemas.microsoft.com/office/powerpoint/2010/main" val="8822900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837" y="76200"/>
            <a:ext cx="9997440" cy="1143000"/>
          </a:xfrm>
        </p:spPr>
        <p:txBody>
          <a:bodyPr/>
          <a:lstStyle/>
          <a:p>
            <a:r>
              <a:rPr lang="en-US" dirty="0"/>
              <a:t>Economic Feasibility</a:t>
            </a:r>
            <a:endParaRPr lang="en-IN" dirty="0"/>
          </a:p>
        </p:txBody>
      </p:sp>
      <p:sp>
        <p:nvSpPr>
          <p:cNvPr id="3" name="Content Placeholder 2"/>
          <p:cNvSpPr>
            <a:spLocks noGrp="1"/>
          </p:cNvSpPr>
          <p:nvPr>
            <p:ph idx="1"/>
          </p:nvPr>
        </p:nvSpPr>
        <p:spPr>
          <a:xfrm>
            <a:off x="1415480" y="1015219"/>
            <a:ext cx="10544627" cy="4827562"/>
          </a:xfrm>
        </p:spPr>
        <p:txBody>
          <a:bodyPr>
            <a:noAutofit/>
          </a:bodyPr>
          <a:lstStyle/>
          <a:p>
            <a:r>
              <a:rPr lang="en-US" sz="2800" dirty="0"/>
              <a:t>This simply means that the projected benefits of the proposed system outweigh the estimated costs usually considered the </a:t>
            </a:r>
            <a:r>
              <a:rPr lang="en-US" sz="2800" b="1" dirty="0"/>
              <a:t>total cost of ownership (TCO).</a:t>
            </a:r>
          </a:p>
          <a:p>
            <a:r>
              <a:rPr lang="en-US" sz="2800" b="1" dirty="0"/>
              <a:t>TCO </a:t>
            </a:r>
            <a:r>
              <a:rPr lang="en-US" sz="2800" dirty="0"/>
              <a:t>includes all kind of costs like people, h/w, s/w, training, license, facility &amp; setup, cost of delaying development.</a:t>
            </a:r>
          </a:p>
          <a:p>
            <a:r>
              <a:rPr lang="en-US" sz="2800" dirty="0"/>
              <a:t>Along with TCO, Tangible &amp; Intangible benefits are also assessed.</a:t>
            </a:r>
          </a:p>
          <a:p>
            <a:r>
              <a:rPr lang="en-US" sz="2800" b="1" dirty="0"/>
              <a:t>Tangible benefits </a:t>
            </a:r>
            <a:r>
              <a:rPr lang="en-US" sz="2800" dirty="0"/>
              <a:t>are those which can be measured in money.</a:t>
            </a:r>
          </a:p>
          <a:p>
            <a:pPr lvl="1"/>
            <a:r>
              <a:rPr lang="en-US" sz="2400" dirty="0"/>
              <a:t>Overtime, Decreasing need of clerical staff, elimination of production delay due to proper inventory system</a:t>
            </a:r>
          </a:p>
          <a:p>
            <a:r>
              <a:rPr lang="en-US" sz="2800" b="1" dirty="0"/>
              <a:t>Intangible benefits </a:t>
            </a:r>
            <a:r>
              <a:rPr lang="en-US" sz="2800" dirty="0"/>
              <a:t>are those which can not be measured in money</a:t>
            </a:r>
          </a:p>
          <a:p>
            <a:pPr lvl="1"/>
            <a:r>
              <a:rPr lang="en-US" sz="2400" dirty="0"/>
              <a:t>Employees’ job satisfaction, increase in productivity, customer satisfaction, Enhancement of company’s Image, etc..</a:t>
            </a:r>
            <a:endParaRPr lang="en-IN" sz="2400" dirty="0"/>
          </a:p>
        </p:txBody>
      </p:sp>
      <p:sp>
        <p:nvSpPr>
          <p:cNvPr id="4" name="Slide Number Placeholder 3"/>
          <p:cNvSpPr>
            <a:spLocks noGrp="1"/>
          </p:cNvSpPr>
          <p:nvPr>
            <p:ph type="sldNum" sz="quarter" idx="12"/>
          </p:nvPr>
        </p:nvSpPr>
        <p:spPr/>
        <p:txBody>
          <a:bodyPr/>
          <a:lstStyle/>
          <a:p>
            <a:fld id="{3430BA6E-8C08-49B6-9ED4-52E3D9A3D568}" type="slidenum">
              <a:rPr lang="en-IN" smtClean="0"/>
              <a:t>48</a:t>
            </a:fld>
            <a:endParaRPr lang="en-IN"/>
          </a:p>
        </p:txBody>
      </p:sp>
    </p:spTree>
    <p:extLst>
      <p:ext uri="{BB962C8B-B14F-4D97-AF65-F5344CB8AC3E}">
        <p14:creationId xmlns:p14="http://schemas.microsoft.com/office/powerpoint/2010/main" val="94169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912" y="692696"/>
            <a:ext cx="9997440" cy="1143000"/>
          </a:xfrm>
        </p:spPr>
        <p:txBody>
          <a:bodyPr/>
          <a:lstStyle/>
          <a:p>
            <a:r>
              <a:rPr lang="en-US" dirty="0"/>
              <a:t>Schedule Feasibility</a:t>
            </a:r>
            <a:endParaRPr lang="en-IN" dirty="0"/>
          </a:p>
        </p:txBody>
      </p:sp>
      <p:sp>
        <p:nvSpPr>
          <p:cNvPr id="3" name="Content Placeholder 2"/>
          <p:cNvSpPr>
            <a:spLocks noGrp="1"/>
          </p:cNvSpPr>
          <p:nvPr>
            <p:ph idx="1"/>
          </p:nvPr>
        </p:nvSpPr>
        <p:spPr>
          <a:xfrm>
            <a:off x="1510421" y="1941196"/>
            <a:ext cx="10544627" cy="4602479"/>
          </a:xfrm>
        </p:spPr>
        <p:txBody>
          <a:bodyPr>
            <a:normAutofit lnSpcReduction="10000"/>
          </a:bodyPr>
          <a:lstStyle/>
          <a:p>
            <a:r>
              <a:rPr lang="en-US" dirty="0"/>
              <a:t>This means Project can be implemented in an acceptable time frame.</a:t>
            </a:r>
          </a:p>
          <a:p>
            <a:r>
              <a:rPr lang="en-US" dirty="0"/>
              <a:t>While doing this SA must also check interaction between time and costs. For ex: Increasing speed of project development might also increase project cost.</a:t>
            </a:r>
          </a:p>
          <a:p>
            <a:r>
              <a:rPr lang="en-US" dirty="0"/>
              <a:t>Other points that should be discussed are:</a:t>
            </a:r>
          </a:p>
          <a:p>
            <a:pPr lvl="1"/>
            <a:r>
              <a:rPr lang="en-US" dirty="0"/>
              <a:t>Has management established a firm TT for project?</a:t>
            </a:r>
          </a:p>
          <a:p>
            <a:pPr lvl="1"/>
            <a:r>
              <a:rPr lang="en-US" dirty="0"/>
              <a:t>Will project be managed properly in scheduled time frame?</a:t>
            </a:r>
          </a:p>
          <a:p>
            <a:pPr lvl="1"/>
            <a:r>
              <a:rPr lang="en-US" dirty="0"/>
              <a:t>Is this right time to develop or implement new system?</a:t>
            </a:r>
            <a:endParaRPr lang="en-IN" dirty="0"/>
          </a:p>
        </p:txBody>
      </p:sp>
      <p:sp>
        <p:nvSpPr>
          <p:cNvPr id="4" name="Slide Number Placeholder 3"/>
          <p:cNvSpPr>
            <a:spLocks noGrp="1"/>
          </p:cNvSpPr>
          <p:nvPr>
            <p:ph type="sldNum" sz="quarter" idx="12"/>
          </p:nvPr>
        </p:nvSpPr>
        <p:spPr/>
        <p:txBody>
          <a:bodyPr/>
          <a:lstStyle/>
          <a:p>
            <a:fld id="{3430BA6E-8C08-49B6-9ED4-52E3D9A3D568}" type="slidenum">
              <a:rPr lang="en-IN" smtClean="0"/>
              <a:t>49</a:t>
            </a:fld>
            <a:endParaRPr lang="en-IN"/>
          </a:p>
        </p:txBody>
      </p:sp>
    </p:spTree>
    <p:extLst>
      <p:ext uri="{BB962C8B-B14F-4D97-AF65-F5344CB8AC3E}">
        <p14:creationId xmlns:p14="http://schemas.microsoft.com/office/powerpoint/2010/main" val="20417769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a:t>
            </a:r>
          </a:p>
        </p:txBody>
      </p:sp>
      <p:sp>
        <p:nvSpPr>
          <p:cNvPr id="3" name="Content Placeholder 2"/>
          <p:cNvSpPr>
            <a:spLocks noGrp="1"/>
          </p:cNvSpPr>
          <p:nvPr>
            <p:ph idx="1"/>
          </p:nvPr>
        </p:nvSpPr>
        <p:spPr/>
        <p:txBody>
          <a:bodyPr>
            <a:normAutofit/>
          </a:bodyPr>
          <a:lstStyle/>
          <a:p>
            <a:r>
              <a:rPr lang="en-US" dirty="0"/>
              <a:t>Every system requires input data.</a:t>
            </a:r>
          </a:p>
          <a:p>
            <a:r>
              <a:rPr lang="en-US" dirty="0"/>
              <a:t>In an information system, </a:t>
            </a:r>
            <a:r>
              <a:rPr lang="en-US" b="1" dirty="0"/>
              <a:t>data</a:t>
            </a:r>
            <a:r>
              <a:rPr lang="en-US" dirty="0"/>
              <a:t> consists of basic facts that are system’s raw material.</a:t>
            </a:r>
          </a:p>
          <a:p>
            <a:r>
              <a:rPr lang="en-US" b="1" dirty="0"/>
              <a:t>Information</a:t>
            </a:r>
            <a:r>
              <a:rPr lang="en-US" dirty="0"/>
              <a:t> is data that has been transformed into output that is valuable to user.</a:t>
            </a:r>
          </a:p>
          <a:p>
            <a:r>
              <a:rPr lang="en-US" dirty="0"/>
              <a:t>Ex: Order Processing System (customer number, product code, quantity is given &amp; order is created by system)</a:t>
            </a:r>
          </a:p>
          <a:p>
            <a:r>
              <a:rPr lang="en-US" dirty="0"/>
              <a:t>Large biz with millions of transactions will have company wide Information system &amp; powerful server.</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1393638" y="188640"/>
            <a:ext cx="9404723" cy="1400530"/>
          </a:xfrm>
        </p:spPr>
        <p:txBody>
          <a:bodyPr/>
          <a:lstStyle/>
          <a:p>
            <a:pPr eaLnBrk="1" hangingPunct="1"/>
            <a:r>
              <a:rPr lang="en-US" dirty="0"/>
              <a:t>Preliminary Investigation Overview</a:t>
            </a:r>
          </a:p>
        </p:txBody>
      </p:sp>
      <p:sp>
        <p:nvSpPr>
          <p:cNvPr id="50178" name="Text Placeholder 2"/>
          <p:cNvSpPr>
            <a:spLocks noGrp="1"/>
          </p:cNvSpPr>
          <p:nvPr>
            <p:ph type="body" idx="1"/>
          </p:nvPr>
        </p:nvSpPr>
        <p:spPr>
          <a:xfrm>
            <a:off x="1549837" y="1589170"/>
            <a:ext cx="10544627" cy="4195481"/>
          </a:xfrm>
        </p:spPr>
        <p:txBody>
          <a:bodyPr>
            <a:normAutofit/>
          </a:bodyPr>
          <a:lstStyle/>
          <a:p>
            <a:pPr eaLnBrk="1" hangingPunct="1"/>
            <a:r>
              <a:rPr lang="en-US" sz="3600" b="1" dirty="0"/>
              <a:t>Present Results and Recommendations to Management</a:t>
            </a:r>
          </a:p>
          <a:p>
            <a:pPr lvl="1" eaLnBrk="1" hangingPunct="1"/>
            <a:r>
              <a:rPr lang="en-US" sz="3200" dirty="0"/>
              <a:t>The final task in the preliminary investigation is to prepare a report to management</a:t>
            </a:r>
          </a:p>
          <a:p>
            <a:pPr lvl="1" eaLnBrk="1" hangingPunct="1"/>
            <a:r>
              <a:rPr lang="en-US" sz="3200" dirty="0"/>
              <a:t>The format of the preliminary investigation report varies from one company to another</a:t>
            </a:r>
          </a:p>
        </p:txBody>
      </p:sp>
      <p:sp>
        <p:nvSpPr>
          <p:cNvPr id="4" name="Slide Number Placeholder 3"/>
          <p:cNvSpPr>
            <a:spLocks noGrp="1"/>
          </p:cNvSpPr>
          <p:nvPr>
            <p:ph type="sldNum" sz="quarter" idx="12"/>
          </p:nvPr>
        </p:nvSpPr>
        <p:spPr/>
        <p:txBody>
          <a:bodyPr/>
          <a:lstStyle/>
          <a:p>
            <a:pPr>
              <a:defRPr/>
            </a:pPr>
            <a:fld id="{937B862E-9C3F-4DA5-8C6B-9C200DDC63AD}" type="slidenum">
              <a:rPr lang="en-US"/>
              <a:pPr>
                <a:defRPr/>
              </a:pPr>
              <a:t>50</a:t>
            </a:fld>
            <a:endParaRPr lang="en-US"/>
          </a:p>
        </p:txBody>
      </p:sp>
    </p:spTree>
    <p:extLst>
      <p:ext uri="{BB962C8B-B14F-4D97-AF65-F5344CB8AC3E}">
        <p14:creationId xmlns:p14="http://schemas.microsoft.com/office/powerpoint/2010/main" val="26979754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a:xfrm>
            <a:off x="1393638" y="108256"/>
            <a:ext cx="9404723" cy="1400530"/>
          </a:xfrm>
        </p:spPr>
        <p:txBody>
          <a:bodyPr/>
          <a:lstStyle/>
          <a:p>
            <a:pPr eaLnBrk="1" hangingPunct="1"/>
            <a:r>
              <a:rPr lang="en-US" dirty="0"/>
              <a:t>Preliminary Investigation Overview</a:t>
            </a:r>
          </a:p>
        </p:txBody>
      </p:sp>
      <p:sp>
        <p:nvSpPr>
          <p:cNvPr id="51202" name="Text Placeholder 2"/>
          <p:cNvSpPr>
            <a:spLocks noGrp="1"/>
          </p:cNvSpPr>
          <p:nvPr>
            <p:ph sz="half" idx="1"/>
          </p:nvPr>
        </p:nvSpPr>
        <p:spPr>
          <a:xfrm>
            <a:off x="1127448" y="1268760"/>
            <a:ext cx="10135620" cy="5480984"/>
          </a:xfrm>
        </p:spPr>
        <p:txBody>
          <a:bodyPr>
            <a:noAutofit/>
          </a:bodyPr>
          <a:lstStyle/>
          <a:p>
            <a:pPr eaLnBrk="1" hangingPunct="1"/>
            <a:r>
              <a:rPr lang="en-US" sz="3200" b="1" dirty="0"/>
              <a:t>Present Results and Recommendations to Management</a:t>
            </a:r>
            <a:endParaRPr lang="en-US" sz="3600" dirty="0"/>
          </a:p>
          <a:p>
            <a:pPr lvl="2" eaLnBrk="1" hangingPunct="1"/>
            <a:r>
              <a:rPr lang="en-US" sz="2800" dirty="0"/>
              <a:t>Introduction</a:t>
            </a:r>
          </a:p>
          <a:p>
            <a:pPr lvl="2" eaLnBrk="1" hangingPunct="1"/>
            <a:r>
              <a:rPr lang="en-US" sz="2800" dirty="0"/>
              <a:t>Systems request summary</a:t>
            </a:r>
          </a:p>
          <a:p>
            <a:pPr lvl="2" eaLnBrk="1" hangingPunct="1"/>
            <a:r>
              <a:rPr lang="en-US" sz="2800" dirty="0"/>
              <a:t>Findings (Scope, Constraints &amp; Feasibility)</a:t>
            </a:r>
          </a:p>
          <a:p>
            <a:pPr lvl="2" eaLnBrk="1" hangingPunct="1"/>
            <a:r>
              <a:rPr lang="en-US" sz="2800" dirty="0"/>
              <a:t>Recommendations</a:t>
            </a:r>
          </a:p>
          <a:p>
            <a:pPr lvl="2"/>
            <a:r>
              <a:rPr lang="en-US" sz="2800" dirty="0"/>
              <a:t>Project Roles</a:t>
            </a:r>
          </a:p>
          <a:p>
            <a:pPr lvl="2"/>
            <a:r>
              <a:rPr lang="en-US" sz="2800" dirty="0"/>
              <a:t>Time &amp; cost estimates</a:t>
            </a:r>
          </a:p>
          <a:p>
            <a:pPr lvl="2"/>
            <a:r>
              <a:rPr lang="en-US" sz="2800" dirty="0"/>
              <a:t>Expected benefits</a:t>
            </a:r>
          </a:p>
          <a:p>
            <a:pPr lvl="2"/>
            <a:r>
              <a:rPr lang="en-US" sz="2800" dirty="0"/>
              <a:t>Appendix</a:t>
            </a:r>
          </a:p>
        </p:txBody>
      </p:sp>
      <p:sp>
        <p:nvSpPr>
          <p:cNvPr id="4" name="Slide Number Placeholder 3"/>
          <p:cNvSpPr>
            <a:spLocks noGrp="1"/>
          </p:cNvSpPr>
          <p:nvPr>
            <p:ph type="sldNum" sz="quarter" idx="12"/>
          </p:nvPr>
        </p:nvSpPr>
        <p:spPr/>
        <p:txBody>
          <a:bodyPr/>
          <a:lstStyle/>
          <a:p>
            <a:pPr>
              <a:defRPr/>
            </a:pPr>
            <a:fld id="{1E71A5F0-2FFC-4971-B3E5-F81136D33312}" type="slidenum">
              <a:rPr lang="en-US"/>
              <a:pPr>
                <a:defRPr/>
              </a:pPr>
              <a:t>51</a:t>
            </a:fld>
            <a:endParaRPr lang="en-US"/>
          </a:p>
        </p:txBody>
      </p:sp>
      <p:pic>
        <p:nvPicPr>
          <p:cNvPr id="3" name="Content Placeholder 2"/>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464152" y="1988840"/>
            <a:ext cx="4605982" cy="4608512"/>
          </a:xfrm>
        </p:spPr>
      </p:pic>
    </p:spTree>
    <p:extLst>
      <p:ext uri="{BB962C8B-B14F-4D97-AF65-F5344CB8AC3E}">
        <p14:creationId xmlns:p14="http://schemas.microsoft.com/office/powerpoint/2010/main" val="28426928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BB29-1C4B-4D99-9CF4-E7D7F6B758D0}"/>
              </a:ext>
            </a:extLst>
          </p:cNvPr>
          <p:cNvSpPr>
            <a:spLocks noGrp="1"/>
          </p:cNvSpPr>
          <p:nvPr>
            <p:ph type="title"/>
          </p:nvPr>
        </p:nvSpPr>
        <p:spPr/>
        <p:txBody>
          <a:bodyPr/>
          <a:lstStyle/>
          <a:p>
            <a:r>
              <a:rPr lang="en-US" dirty="0"/>
              <a:t>Institutional vs End-User Applications</a:t>
            </a:r>
            <a:endParaRPr lang="en-IN" dirty="0"/>
          </a:p>
        </p:txBody>
      </p:sp>
      <p:sp>
        <p:nvSpPr>
          <p:cNvPr id="3" name="Content Placeholder 2">
            <a:extLst>
              <a:ext uri="{FF2B5EF4-FFF2-40B4-BE49-F238E27FC236}">
                <a16:creationId xmlns:a16="http://schemas.microsoft.com/office/drawing/2014/main" id="{756A4ED4-1FBD-446D-8D19-77D967E2505C}"/>
              </a:ext>
            </a:extLst>
          </p:cNvPr>
          <p:cNvSpPr>
            <a:spLocks noGrp="1"/>
          </p:cNvSpPr>
          <p:nvPr>
            <p:ph sz="half" idx="1"/>
          </p:nvPr>
        </p:nvSpPr>
        <p:spPr/>
        <p:txBody>
          <a:bodyPr/>
          <a:lstStyle/>
          <a:p>
            <a:r>
              <a:rPr lang="en-US" dirty="0"/>
              <a:t>Institutional Applications:</a:t>
            </a:r>
          </a:p>
          <a:p>
            <a:pPr marL="859536" lvl="1" indent="-457200">
              <a:buFont typeface="+mj-lt"/>
              <a:buAutoNum type="arabicPeriod"/>
            </a:pPr>
            <a:r>
              <a:rPr lang="en-US" dirty="0"/>
              <a:t>It is meant for whole institute i.e. for whole organization</a:t>
            </a:r>
          </a:p>
          <a:p>
            <a:pPr marL="859536" lvl="1" indent="-457200">
              <a:buFont typeface="+mj-lt"/>
              <a:buAutoNum type="arabicPeriod"/>
            </a:pPr>
            <a:r>
              <a:rPr lang="en-US" dirty="0"/>
              <a:t>It is developed generally by IT department.</a:t>
            </a:r>
          </a:p>
          <a:p>
            <a:pPr marL="859536" lvl="1" indent="-457200">
              <a:buFont typeface="+mj-lt"/>
              <a:buAutoNum type="arabicPeriod"/>
            </a:pPr>
            <a:r>
              <a:rPr lang="en-US" dirty="0"/>
              <a:t>This will have impact on outcomes or performance of whole organization.</a:t>
            </a:r>
          </a:p>
          <a:p>
            <a:pPr marL="859536" lvl="1" indent="-457200">
              <a:buFont typeface="+mj-lt"/>
              <a:buAutoNum type="arabicPeriod"/>
            </a:pPr>
            <a:r>
              <a:rPr lang="en-US" dirty="0"/>
              <a:t>More amount of data is processed.</a:t>
            </a:r>
            <a:endParaRPr lang="en-IN" dirty="0"/>
          </a:p>
        </p:txBody>
      </p:sp>
      <p:sp>
        <p:nvSpPr>
          <p:cNvPr id="4" name="Content Placeholder 3">
            <a:extLst>
              <a:ext uri="{FF2B5EF4-FFF2-40B4-BE49-F238E27FC236}">
                <a16:creationId xmlns:a16="http://schemas.microsoft.com/office/drawing/2014/main" id="{85493746-2528-4E2D-9052-CAAC11213BA7}"/>
              </a:ext>
            </a:extLst>
          </p:cNvPr>
          <p:cNvSpPr>
            <a:spLocks noGrp="1"/>
          </p:cNvSpPr>
          <p:nvPr>
            <p:ph sz="half" idx="2"/>
          </p:nvPr>
        </p:nvSpPr>
        <p:spPr/>
        <p:txBody>
          <a:bodyPr/>
          <a:lstStyle/>
          <a:p>
            <a:r>
              <a:rPr lang="en-US" dirty="0"/>
              <a:t>End-user Applications:</a:t>
            </a:r>
          </a:p>
          <a:p>
            <a:pPr marL="859536" lvl="1" indent="-457200">
              <a:buFont typeface="+mj-lt"/>
              <a:buAutoNum type="arabicPeriod"/>
            </a:pPr>
            <a:r>
              <a:rPr lang="en-US" dirty="0"/>
              <a:t>It is meant for single user</a:t>
            </a:r>
          </a:p>
          <a:p>
            <a:pPr marL="859536" lvl="1" indent="-457200">
              <a:buFont typeface="+mj-lt"/>
              <a:buAutoNum type="arabicPeriod"/>
            </a:pPr>
            <a:endParaRPr lang="en-US" dirty="0"/>
          </a:p>
          <a:p>
            <a:pPr marL="859536" lvl="1" indent="-457200">
              <a:buFont typeface="+mj-lt"/>
              <a:buAutoNum type="arabicPeriod"/>
            </a:pPr>
            <a:r>
              <a:rPr lang="en-US" dirty="0"/>
              <a:t>It is generally developed by single user.</a:t>
            </a:r>
          </a:p>
          <a:p>
            <a:pPr marL="859536" lvl="1" indent="-457200">
              <a:buFont typeface="+mj-lt"/>
              <a:buAutoNum type="arabicPeriod"/>
            </a:pPr>
            <a:r>
              <a:rPr lang="en-US" dirty="0"/>
              <a:t>This will have impact on performance of single end user.</a:t>
            </a:r>
          </a:p>
          <a:p>
            <a:pPr marL="859536" lvl="1" indent="-457200">
              <a:buFont typeface="+mj-lt"/>
              <a:buAutoNum type="arabicPeriod"/>
            </a:pPr>
            <a:r>
              <a:rPr lang="en-US" dirty="0"/>
              <a:t>Limited amount of data is processed</a:t>
            </a:r>
          </a:p>
        </p:txBody>
      </p:sp>
      <p:sp>
        <p:nvSpPr>
          <p:cNvPr id="5" name="TextBox 4">
            <a:extLst>
              <a:ext uri="{FF2B5EF4-FFF2-40B4-BE49-F238E27FC236}">
                <a16:creationId xmlns:a16="http://schemas.microsoft.com/office/drawing/2014/main" id="{8EFB6354-A7BC-4A47-B2C3-5C67DAA8486A}"/>
              </a:ext>
            </a:extLst>
          </p:cNvPr>
          <p:cNvSpPr txBox="1"/>
          <p:nvPr/>
        </p:nvSpPr>
        <p:spPr>
          <a:xfrm>
            <a:off x="1914145" y="6002774"/>
            <a:ext cx="9997440"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dirty="0"/>
              <a:t>Horizontal and Vertical Applications</a:t>
            </a:r>
          </a:p>
        </p:txBody>
      </p:sp>
    </p:spTree>
    <p:extLst>
      <p:ext uri="{BB962C8B-B14F-4D97-AF65-F5344CB8AC3E}">
        <p14:creationId xmlns:p14="http://schemas.microsoft.com/office/powerpoint/2010/main" val="423611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fade">
                                      <p:cBhvr>
                                        <p:cTn id="34" dur="1000"/>
                                        <p:tgtEl>
                                          <p:spTgt spid="4">
                                            <p:txEl>
                                              <p:pRg st="0" end="0"/>
                                            </p:txEl>
                                          </p:spTgt>
                                        </p:tgtEl>
                                      </p:cBhvr>
                                    </p:animEffect>
                                    <p:anim calcmode="lin" valueType="num">
                                      <p:cBhvr>
                                        <p:cTn id="3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fade">
                                      <p:cBhvr>
                                        <p:cTn id="39" dur="1000"/>
                                        <p:tgtEl>
                                          <p:spTgt spid="4">
                                            <p:txEl>
                                              <p:pRg st="1" end="1"/>
                                            </p:txEl>
                                          </p:spTgt>
                                        </p:tgtEl>
                                      </p:cBhvr>
                                    </p:animEffect>
                                    <p:anim calcmode="lin" valueType="num">
                                      <p:cBhvr>
                                        <p:cTn id="4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1" end="1"/>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animEffect transition="in" filter="fade">
                                      <p:cBhvr>
                                        <p:cTn id="44" dur="1000"/>
                                        <p:tgtEl>
                                          <p:spTgt spid="4">
                                            <p:txEl>
                                              <p:pRg st="3" end="3"/>
                                            </p:txEl>
                                          </p:spTgt>
                                        </p:tgtEl>
                                      </p:cBhvr>
                                    </p:animEffect>
                                    <p:anim calcmode="lin" valueType="num">
                                      <p:cBhvr>
                                        <p:cTn id="4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Effect transition="in" filter="fade">
                                      <p:cBhvr>
                                        <p:cTn id="49" dur="1000"/>
                                        <p:tgtEl>
                                          <p:spTgt spid="4">
                                            <p:txEl>
                                              <p:pRg st="4" end="4"/>
                                            </p:txEl>
                                          </p:spTgt>
                                        </p:tgtEl>
                                      </p:cBhvr>
                                    </p:animEffect>
                                    <p:anim calcmode="lin" valueType="num">
                                      <p:cBhvr>
                                        <p:cTn id="5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txEl>
                                              <p:pRg st="5" end="5"/>
                                            </p:txEl>
                                          </p:spTgt>
                                        </p:tgtEl>
                                        <p:attrNameLst>
                                          <p:attrName>style.visibility</p:attrName>
                                        </p:attrNameLst>
                                      </p:cBhvr>
                                      <p:to>
                                        <p:strVal val="visible"/>
                                      </p:to>
                                    </p:set>
                                    <p:animEffect transition="in" filter="fade">
                                      <p:cBhvr>
                                        <p:cTn id="54" dur="1000"/>
                                        <p:tgtEl>
                                          <p:spTgt spid="4">
                                            <p:txEl>
                                              <p:pRg st="5" end="5"/>
                                            </p:txEl>
                                          </p:spTgt>
                                        </p:tgtEl>
                                      </p:cBhvr>
                                    </p:animEffect>
                                    <p:anim calcmode="lin" valueType="num">
                                      <p:cBhvr>
                                        <p:cTn id="5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7467600" cy="1143000"/>
          </a:xfrm>
        </p:spPr>
        <p:txBody>
          <a:bodyPr>
            <a:normAutofit fontScale="90000"/>
          </a:bodyPr>
          <a:lstStyle/>
          <a:p>
            <a:r>
              <a:rPr lang="en-US" dirty="0"/>
              <a:t>Information System Components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099878"/>
              </p:ext>
            </p:extLst>
          </p:nvPr>
        </p:nvGraphicFramePr>
        <p:xfrm>
          <a:off x="2351584" y="1325286"/>
          <a:ext cx="9505056" cy="5429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C:\Program Files\Microsoft Office\MEDIA\CAGCAT10\j0302953.jpg"/>
          <p:cNvPicPr>
            <a:picLocks noChangeAspect="1" noChangeArrowheads="1"/>
          </p:cNvPicPr>
          <p:nvPr/>
        </p:nvPicPr>
        <p:blipFill>
          <a:blip r:embed="rId8"/>
          <a:srcRect/>
          <a:stretch>
            <a:fillRect/>
          </a:stretch>
        </p:blipFill>
        <p:spPr bwMode="auto">
          <a:xfrm>
            <a:off x="5034124" y="980728"/>
            <a:ext cx="1304544" cy="1257296"/>
          </a:xfrm>
          <a:prstGeom prst="rect">
            <a:avLst/>
          </a:prstGeom>
          <a:noFill/>
        </p:spPr>
      </p:pic>
      <p:pic>
        <p:nvPicPr>
          <p:cNvPr id="1027" name="Picture 3" descr="C:\Program Files\Microsoft Office\MEDIA\CAGCAT10\j0252349.wmf"/>
          <p:cNvPicPr>
            <a:picLocks noChangeAspect="1" noChangeArrowheads="1"/>
          </p:cNvPicPr>
          <p:nvPr/>
        </p:nvPicPr>
        <p:blipFill>
          <a:blip r:embed="rId9"/>
          <a:srcRect/>
          <a:stretch>
            <a:fillRect/>
          </a:stretch>
        </p:blipFill>
        <p:spPr bwMode="auto">
          <a:xfrm>
            <a:off x="3071664" y="2928934"/>
            <a:ext cx="1214446" cy="1110996"/>
          </a:xfrm>
          <a:prstGeom prst="rect">
            <a:avLst/>
          </a:prstGeom>
          <a:noFill/>
        </p:spPr>
      </p:pic>
      <p:graphicFrame>
        <p:nvGraphicFramePr>
          <p:cNvPr id="7" name="Diagram 6"/>
          <p:cNvGraphicFramePr/>
          <p:nvPr>
            <p:extLst>
              <p:ext uri="{D42A27DB-BD31-4B8C-83A1-F6EECF244321}">
                <p14:modId xmlns:p14="http://schemas.microsoft.com/office/powerpoint/2010/main" val="1260338254"/>
              </p:ext>
            </p:extLst>
          </p:nvPr>
        </p:nvGraphicFramePr>
        <p:xfrm>
          <a:off x="9963662" y="2890268"/>
          <a:ext cx="976298" cy="96043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1028" name="Picture 4" descr="C:\Program Files\Microsoft Office\MEDIA\CAGCAT10\j0292020.wmf"/>
          <p:cNvPicPr>
            <a:picLocks noChangeAspect="1" noChangeArrowheads="1"/>
          </p:cNvPicPr>
          <p:nvPr/>
        </p:nvPicPr>
        <p:blipFill>
          <a:blip r:embed="rId15"/>
          <a:srcRect/>
          <a:stretch>
            <a:fillRect/>
          </a:stretch>
        </p:blipFill>
        <p:spPr bwMode="auto">
          <a:xfrm>
            <a:off x="9270052" y="5415679"/>
            <a:ext cx="1428760" cy="1202432"/>
          </a:xfrm>
          <a:prstGeom prst="rect">
            <a:avLst/>
          </a:prstGeom>
          <a:noFill/>
        </p:spPr>
      </p:pic>
      <p:pic>
        <p:nvPicPr>
          <p:cNvPr id="1030" name="Picture 6" descr="C:\Program Files\Microsoft Office\MEDIA\CAGCAT10\j0205582.wmf"/>
          <p:cNvPicPr>
            <a:picLocks noChangeAspect="1" noChangeArrowheads="1"/>
          </p:cNvPicPr>
          <p:nvPr/>
        </p:nvPicPr>
        <p:blipFill>
          <a:blip r:embed="rId16"/>
          <a:srcRect/>
          <a:stretch>
            <a:fillRect/>
          </a:stretch>
        </p:blipFill>
        <p:spPr bwMode="auto">
          <a:xfrm>
            <a:off x="3614635" y="5344926"/>
            <a:ext cx="1419489" cy="127318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graphicEl>
                                              <a:dgm id="{8E8B6043-2CCA-4D79-8C97-A77E5CF1A810}"/>
                                            </p:graphicEl>
                                          </p:spTgt>
                                        </p:tgtEl>
                                        <p:attrNameLst>
                                          <p:attrName>style.visibility</p:attrName>
                                        </p:attrNameLst>
                                      </p:cBhvr>
                                      <p:to>
                                        <p:strVal val="visible"/>
                                      </p:to>
                                    </p:set>
                                    <p:animEffect transition="in" filter="checkerboard(down)">
                                      <p:cBhvr>
                                        <p:cTn id="7" dur="500"/>
                                        <p:tgtEl>
                                          <p:spTgt spid="4">
                                            <p:graphicEl>
                                              <a:dgm id="{8E8B6043-2CCA-4D79-8C97-A77E5CF1A81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4">
                                            <p:graphicEl>
                                              <a:dgm id="{EBDC6094-1376-426F-B372-8B9EA4330E10}"/>
                                            </p:graphicEl>
                                          </p:spTgt>
                                        </p:tgtEl>
                                        <p:attrNameLst>
                                          <p:attrName>style.visibility</p:attrName>
                                        </p:attrNameLst>
                                      </p:cBhvr>
                                      <p:to>
                                        <p:strVal val="visible"/>
                                      </p:to>
                                    </p:set>
                                    <p:animEffect transition="in" filter="checkerboard(down)">
                                      <p:cBhvr>
                                        <p:cTn id="12" dur="500"/>
                                        <p:tgtEl>
                                          <p:spTgt spid="4">
                                            <p:graphicEl>
                                              <a:dgm id="{EBDC6094-1376-426F-B372-8B9EA4330E10}"/>
                                            </p:graphicEl>
                                          </p:spTgt>
                                        </p:tgtEl>
                                      </p:cBhvr>
                                    </p:animEffect>
                                  </p:childTnLst>
                                </p:cTn>
                              </p:par>
                              <p:par>
                                <p:cTn id="13" presetID="5" presetClass="entr" presetSubtype="5" fill="hold" grpId="0" nodeType="withEffect">
                                  <p:stCondLst>
                                    <p:cond delay="0"/>
                                  </p:stCondLst>
                                  <p:childTnLst>
                                    <p:set>
                                      <p:cBhvr>
                                        <p:cTn id="14" dur="1" fill="hold">
                                          <p:stCondLst>
                                            <p:cond delay="0"/>
                                          </p:stCondLst>
                                        </p:cTn>
                                        <p:tgtEl>
                                          <p:spTgt spid="4">
                                            <p:graphicEl>
                                              <a:dgm id="{437236F1-C99D-4090-85A5-9D801E01B437}"/>
                                            </p:graphicEl>
                                          </p:spTgt>
                                        </p:tgtEl>
                                        <p:attrNameLst>
                                          <p:attrName>style.visibility</p:attrName>
                                        </p:attrNameLst>
                                      </p:cBhvr>
                                      <p:to>
                                        <p:strVal val="visible"/>
                                      </p:to>
                                    </p:set>
                                    <p:animEffect transition="in" filter="checkerboard(down)">
                                      <p:cBhvr>
                                        <p:cTn id="15" dur="500"/>
                                        <p:tgtEl>
                                          <p:spTgt spid="4">
                                            <p:graphicEl>
                                              <a:dgm id="{437236F1-C99D-4090-85A5-9D801E01B437}"/>
                                            </p:graphicEl>
                                          </p:spTgt>
                                        </p:tgtEl>
                                      </p:cBhvr>
                                    </p:animEffect>
                                  </p:childTnLst>
                                </p:cTn>
                              </p:par>
                              <p:par>
                                <p:cTn id="16" presetID="5" presetClass="entr" presetSubtype="5" fill="hold" grpId="0" nodeType="withEffect">
                                  <p:stCondLst>
                                    <p:cond delay="0"/>
                                  </p:stCondLst>
                                  <p:childTnLst>
                                    <p:set>
                                      <p:cBhvr>
                                        <p:cTn id="17" dur="1" fill="hold">
                                          <p:stCondLst>
                                            <p:cond delay="0"/>
                                          </p:stCondLst>
                                        </p:cTn>
                                        <p:tgtEl>
                                          <p:spTgt spid="4">
                                            <p:graphicEl>
                                              <a:dgm id="{995015D7-B204-47CD-A423-21DF95D06C83}"/>
                                            </p:graphicEl>
                                          </p:spTgt>
                                        </p:tgtEl>
                                        <p:attrNameLst>
                                          <p:attrName>style.visibility</p:attrName>
                                        </p:attrNameLst>
                                      </p:cBhvr>
                                      <p:to>
                                        <p:strVal val="visible"/>
                                      </p:to>
                                    </p:set>
                                    <p:animEffect transition="in" filter="checkerboard(down)">
                                      <p:cBhvr>
                                        <p:cTn id="18" dur="500"/>
                                        <p:tgtEl>
                                          <p:spTgt spid="4">
                                            <p:graphicEl>
                                              <a:dgm id="{995015D7-B204-47CD-A423-21DF95D06C83}"/>
                                            </p:graphicEl>
                                          </p:spTgt>
                                        </p:tgtEl>
                                      </p:cBhvr>
                                    </p:animEffect>
                                  </p:childTnLst>
                                </p:cTn>
                              </p:par>
                              <p:par>
                                <p:cTn id="19" presetID="5" presetClass="entr" presetSubtype="5" fill="hold" grpId="0" nodeType="withEffect">
                                  <p:stCondLst>
                                    <p:cond delay="0"/>
                                  </p:stCondLst>
                                  <p:childTnLst>
                                    <p:set>
                                      <p:cBhvr>
                                        <p:cTn id="20" dur="1" fill="hold">
                                          <p:stCondLst>
                                            <p:cond delay="0"/>
                                          </p:stCondLst>
                                        </p:cTn>
                                        <p:tgtEl>
                                          <p:spTgt spid="4">
                                            <p:graphicEl>
                                              <a:dgm id="{32204A80-9F20-47DC-86B8-36C4EB0FDE04}"/>
                                            </p:graphicEl>
                                          </p:spTgt>
                                        </p:tgtEl>
                                        <p:attrNameLst>
                                          <p:attrName>style.visibility</p:attrName>
                                        </p:attrNameLst>
                                      </p:cBhvr>
                                      <p:to>
                                        <p:strVal val="visible"/>
                                      </p:to>
                                    </p:set>
                                    <p:animEffect transition="in" filter="checkerboard(down)">
                                      <p:cBhvr>
                                        <p:cTn id="21" dur="500"/>
                                        <p:tgtEl>
                                          <p:spTgt spid="4">
                                            <p:graphicEl>
                                              <a:dgm id="{32204A80-9F20-47DC-86B8-36C4EB0FDE04}"/>
                                            </p:graphicEl>
                                          </p:spTgt>
                                        </p:tgtEl>
                                      </p:cBhvr>
                                    </p:animEffect>
                                  </p:childTnLst>
                                </p:cTn>
                              </p:par>
                              <p:par>
                                <p:cTn id="22" presetID="5" presetClass="entr" presetSubtype="5" fill="hold" grpId="0" nodeType="withEffect">
                                  <p:stCondLst>
                                    <p:cond delay="0"/>
                                  </p:stCondLst>
                                  <p:childTnLst>
                                    <p:set>
                                      <p:cBhvr>
                                        <p:cTn id="23" dur="1" fill="hold">
                                          <p:stCondLst>
                                            <p:cond delay="0"/>
                                          </p:stCondLst>
                                        </p:cTn>
                                        <p:tgtEl>
                                          <p:spTgt spid="4">
                                            <p:graphicEl>
                                              <a:dgm id="{F3A94926-050A-46AF-BE21-72C95D8526BC}"/>
                                            </p:graphicEl>
                                          </p:spTgt>
                                        </p:tgtEl>
                                        <p:attrNameLst>
                                          <p:attrName>style.visibility</p:attrName>
                                        </p:attrNameLst>
                                      </p:cBhvr>
                                      <p:to>
                                        <p:strVal val="visible"/>
                                      </p:to>
                                    </p:set>
                                    <p:animEffect transition="in" filter="checkerboard(down)">
                                      <p:cBhvr>
                                        <p:cTn id="24" dur="500"/>
                                        <p:tgtEl>
                                          <p:spTgt spid="4">
                                            <p:graphicEl>
                                              <a:dgm id="{F3A94926-050A-46AF-BE21-72C95D8526BC}"/>
                                            </p:graphicEl>
                                          </p:spTgt>
                                        </p:tgtEl>
                                      </p:cBhvr>
                                    </p:animEffect>
                                  </p:childTnLst>
                                </p:cTn>
                              </p:par>
                              <p:par>
                                <p:cTn id="25" presetID="5" presetClass="entr" presetSubtype="5" fill="hold" grpId="0" nodeType="withEffect">
                                  <p:stCondLst>
                                    <p:cond delay="0"/>
                                  </p:stCondLst>
                                  <p:childTnLst>
                                    <p:set>
                                      <p:cBhvr>
                                        <p:cTn id="26" dur="1" fill="hold">
                                          <p:stCondLst>
                                            <p:cond delay="0"/>
                                          </p:stCondLst>
                                        </p:cTn>
                                        <p:tgtEl>
                                          <p:spTgt spid="4">
                                            <p:graphicEl>
                                              <a:dgm id="{25CBFDAC-864C-4E96-9F00-9412B6922292}"/>
                                            </p:graphicEl>
                                          </p:spTgt>
                                        </p:tgtEl>
                                        <p:attrNameLst>
                                          <p:attrName>style.visibility</p:attrName>
                                        </p:attrNameLst>
                                      </p:cBhvr>
                                      <p:to>
                                        <p:strVal val="visible"/>
                                      </p:to>
                                    </p:set>
                                    <p:animEffect transition="in" filter="checkerboard(down)">
                                      <p:cBhvr>
                                        <p:cTn id="27" dur="500"/>
                                        <p:tgtEl>
                                          <p:spTgt spid="4">
                                            <p:graphicEl>
                                              <a:dgm id="{25CBFDAC-864C-4E96-9F00-9412B6922292}"/>
                                            </p:graphicEl>
                                          </p:spTgt>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4">
                                            <p:graphicEl>
                                              <a:dgm id="{DB19AC07-AB21-40DB-BB71-A709D739B49B}"/>
                                            </p:graphicEl>
                                          </p:spTgt>
                                        </p:tgtEl>
                                        <p:attrNameLst>
                                          <p:attrName>style.visibility</p:attrName>
                                        </p:attrNameLst>
                                      </p:cBhvr>
                                      <p:to>
                                        <p:strVal val="visible"/>
                                      </p:to>
                                    </p:set>
                                    <p:animEffect transition="in" filter="checkerboard(down)">
                                      <p:cBhvr>
                                        <p:cTn id="30" dur="500"/>
                                        <p:tgtEl>
                                          <p:spTgt spid="4">
                                            <p:graphicEl>
                                              <a:dgm id="{DB19AC07-AB21-40DB-BB71-A709D739B49B}"/>
                                            </p:graphic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4">
                                            <p:graphicEl>
                                              <a:dgm id="{2A9BC7AF-7510-4711-9357-6193BB0E5561}"/>
                                            </p:graphicEl>
                                          </p:spTgt>
                                        </p:tgtEl>
                                        <p:attrNameLst>
                                          <p:attrName>style.visibility</p:attrName>
                                        </p:attrNameLst>
                                      </p:cBhvr>
                                      <p:to>
                                        <p:strVal val="visible"/>
                                      </p:to>
                                    </p:set>
                                    <p:animEffect transition="in" filter="checkerboard(down)">
                                      <p:cBhvr>
                                        <p:cTn id="33" dur="500"/>
                                        <p:tgtEl>
                                          <p:spTgt spid="4">
                                            <p:graphicEl>
                                              <a:dgm id="{2A9BC7AF-7510-4711-9357-6193BB0E5561}"/>
                                            </p:graphicEl>
                                          </p:spTgt>
                                        </p:tgtEl>
                                      </p:cBhvr>
                                    </p:animEffect>
                                  </p:childTnLst>
                                </p:cTn>
                              </p:par>
                              <p:par>
                                <p:cTn id="34" presetID="5" presetClass="entr" presetSubtype="5" fill="hold" grpId="0" nodeType="withEffect">
                                  <p:stCondLst>
                                    <p:cond delay="0"/>
                                  </p:stCondLst>
                                  <p:childTnLst>
                                    <p:set>
                                      <p:cBhvr>
                                        <p:cTn id="35" dur="1" fill="hold">
                                          <p:stCondLst>
                                            <p:cond delay="0"/>
                                          </p:stCondLst>
                                        </p:cTn>
                                        <p:tgtEl>
                                          <p:spTgt spid="4">
                                            <p:graphicEl>
                                              <a:dgm id="{4FEDF1EC-80DE-4AB4-BB83-172DF37D4540}"/>
                                            </p:graphicEl>
                                          </p:spTgt>
                                        </p:tgtEl>
                                        <p:attrNameLst>
                                          <p:attrName>style.visibility</p:attrName>
                                        </p:attrNameLst>
                                      </p:cBhvr>
                                      <p:to>
                                        <p:strVal val="visible"/>
                                      </p:to>
                                    </p:set>
                                    <p:animEffect transition="in" filter="checkerboard(down)">
                                      <p:cBhvr>
                                        <p:cTn id="36" dur="500"/>
                                        <p:tgtEl>
                                          <p:spTgt spid="4">
                                            <p:graphicEl>
                                              <a:dgm id="{4FEDF1EC-80DE-4AB4-BB83-172DF37D4540}"/>
                                            </p:graphicEl>
                                          </p:spTgt>
                                        </p:tgtEl>
                                      </p:cBhvr>
                                    </p:animEffect>
                                  </p:childTnLst>
                                </p:cTn>
                              </p:par>
                              <p:par>
                                <p:cTn id="37" presetID="5" presetClass="entr" presetSubtype="5" fill="hold" grpId="0" nodeType="withEffect">
                                  <p:stCondLst>
                                    <p:cond delay="0"/>
                                  </p:stCondLst>
                                  <p:childTnLst>
                                    <p:set>
                                      <p:cBhvr>
                                        <p:cTn id="38" dur="1" fill="hold">
                                          <p:stCondLst>
                                            <p:cond delay="0"/>
                                          </p:stCondLst>
                                        </p:cTn>
                                        <p:tgtEl>
                                          <p:spTgt spid="4">
                                            <p:graphicEl>
                                              <a:dgm id="{E6C4628E-F717-4DE6-A97E-55417A3A2F18}"/>
                                            </p:graphicEl>
                                          </p:spTgt>
                                        </p:tgtEl>
                                        <p:attrNameLst>
                                          <p:attrName>style.visibility</p:attrName>
                                        </p:attrNameLst>
                                      </p:cBhvr>
                                      <p:to>
                                        <p:strVal val="visible"/>
                                      </p:to>
                                    </p:set>
                                    <p:animEffect transition="in" filter="checkerboard(down)">
                                      <p:cBhvr>
                                        <p:cTn id="39" dur="500"/>
                                        <p:tgtEl>
                                          <p:spTgt spid="4">
                                            <p:graphicEl>
                                              <a:dgm id="{E6C4628E-F717-4DE6-A97E-55417A3A2F18}"/>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1026"/>
                                        </p:tgtEl>
                                        <p:attrNameLst>
                                          <p:attrName>style.visibility</p:attrName>
                                        </p:attrNameLst>
                                      </p:cBhvr>
                                      <p:to>
                                        <p:strVal val="visible"/>
                                      </p:to>
                                    </p:set>
                                    <p:animEffect transition="in" filter="checkerboard(across)">
                                      <p:cBhvr>
                                        <p:cTn id="44" dur="500"/>
                                        <p:tgtEl>
                                          <p:spTgt spid="1026"/>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checkerboard(across)">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1028"/>
                                        </p:tgtEl>
                                        <p:attrNameLst>
                                          <p:attrName>style.visibility</p:attrName>
                                        </p:attrNameLst>
                                      </p:cBhvr>
                                      <p:to>
                                        <p:strVal val="visible"/>
                                      </p:to>
                                    </p:set>
                                    <p:animEffect transition="in" filter="checkerboard(across)">
                                      <p:cBhvr>
                                        <p:cTn id="54" dur="500"/>
                                        <p:tgtEl>
                                          <p:spTgt spid="1028"/>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1030"/>
                                        </p:tgtEl>
                                        <p:attrNameLst>
                                          <p:attrName>style.visibility</p:attrName>
                                        </p:attrNameLst>
                                      </p:cBhvr>
                                      <p:to>
                                        <p:strVal val="visible"/>
                                      </p:to>
                                    </p:set>
                                    <p:animEffect transition="in" filter="checkerboard(across)">
                                      <p:cBhvr>
                                        <p:cTn id="59" dur="500"/>
                                        <p:tgtEl>
                                          <p:spTgt spid="1030"/>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nodeType="clickEffect">
                                  <p:stCondLst>
                                    <p:cond delay="0"/>
                                  </p:stCondLst>
                                  <p:childTnLst>
                                    <p:set>
                                      <p:cBhvr>
                                        <p:cTn id="63" dur="1" fill="hold">
                                          <p:stCondLst>
                                            <p:cond delay="0"/>
                                          </p:stCondLst>
                                        </p:cTn>
                                        <p:tgtEl>
                                          <p:spTgt spid="1027"/>
                                        </p:tgtEl>
                                        <p:attrNameLst>
                                          <p:attrName>style.visibility</p:attrName>
                                        </p:attrNameLst>
                                      </p:cBhvr>
                                      <p:to>
                                        <p:strVal val="visible"/>
                                      </p:to>
                                    </p:set>
                                    <p:animEffect transition="in" filter="checkerboard(across)">
                                      <p:cBhvr>
                                        <p:cTn id="64"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Graphic spid="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Structure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4750320"/>
              </p:ext>
            </p:extLst>
          </p:nvPr>
        </p:nvGraphicFramePr>
        <p:xfrm>
          <a:off x="3503712" y="1439629"/>
          <a:ext cx="7720036" cy="4868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Left Brace 4"/>
          <p:cNvSpPr/>
          <p:nvPr/>
        </p:nvSpPr>
        <p:spPr>
          <a:xfrm>
            <a:off x="2452160" y="2082839"/>
            <a:ext cx="1785950" cy="42256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1307423" y="3783737"/>
            <a:ext cx="2037712" cy="707886"/>
          </a:xfrm>
          <a:prstGeom prst="rect">
            <a:avLst/>
          </a:prstGeom>
          <a:noFill/>
        </p:spPr>
        <p:txBody>
          <a:bodyPr wrap="square" rtlCol="0">
            <a:spAutoFit/>
          </a:bodyPr>
          <a:lstStyle/>
          <a:p>
            <a:r>
              <a:rPr lang="en-US" sz="2000" b="1" dirty="0"/>
              <a:t>Organizational</a:t>
            </a:r>
            <a:br>
              <a:rPr lang="en-US" sz="2000" b="1" dirty="0"/>
            </a:br>
            <a:r>
              <a:rPr lang="en-US" sz="2000" b="1" dirty="0"/>
              <a:t>Levels</a:t>
            </a:r>
          </a:p>
        </p:txBody>
      </p:sp>
    </p:spTree>
    <p:extLst>
      <p:ext uri="{BB962C8B-B14F-4D97-AF65-F5344CB8AC3E}">
        <p14:creationId xmlns:p14="http://schemas.microsoft.com/office/powerpoint/2010/main" val="157803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graphicEl>
                                              <a:dgm id="{6C939B60-59ED-4B61-B1F3-2B79B7700139}"/>
                                            </p:graphicEl>
                                          </p:spTgt>
                                        </p:tgtEl>
                                        <p:attrNameLst>
                                          <p:attrName>style.visibility</p:attrName>
                                        </p:attrNameLst>
                                      </p:cBhvr>
                                      <p:to>
                                        <p:strVal val="visible"/>
                                      </p:to>
                                    </p:set>
                                    <p:anim calcmode="lin" valueType="num">
                                      <p:cBhvr>
                                        <p:cTn id="7" dur="500" fill="hold"/>
                                        <p:tgtEl>
                                          <p:spTgt spid="4">
                                            <p:graphicEl>
                                              <a:dgm id="{6C939B60-59ED-4B61-B1F3-2B79B7700139}"/>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6C939B60-59ED-4B61-B1F3-2B79B7700139}"/>
                                            </p:graphicEl>
                                          </p:spTgt>
                                        </p:tgtEl>
                                        <p:attrNameLst>
                                          <p:attrName>ppt_h</p:attrName>
                                        </p:attrNameLst>
                                      </p:cBhvr>
                                      <p:tavLst>
                                        <p:tav tm="0">
                                          <p:val>
                                            <p:fltVal val="0"/>
                                          </p:val>
                                        </p:tav>
                                        <p:tav tm="100000">
                                          <p:val>
                                            <p:strVal val="#ppt_h"/>
                                          </p:val>
                                        </p:tav>
                                      </p:tavLst>
                                    </p:anim>
                                    <p:animEffect transition="in" filter="fade">
                                      <p:cBhvr>
                                        <p:cTn id="9" dur="500"/>
                                        <p:tgtEl>
                                          <p:spTgt spid="4">
                                            <p:graphicEl>
                                              <a:dgm id="{6C939B60-59ED-4B61-B1F3-2B79B7700139}"/>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
                                            <p:graphicEl>
                                              <a:dgm id="{E3E33A7A-6529-483D-8D85-225A84ED21D7}"/>
                                            </p:graphicEl>
                                          </p:spTgt>
                                        </p:tgtEl>
                                        <p:attrNameLst>
                                          <p:attrName>style.visibility</p:attrName>
                                        </p:attrNameLst>
                                      </p:cBhvr>
                                      <p:to>
                                        <p:strVal val="visible"/>
                                      </p:to>
                                    </p:set>
                                    <p:anim calcmode="lin" valueType="num">
                                      <p:cBhvr>
                                        <p:cTn id="14" dur="500" fill="hold"/>
                                        <p:tgtEl>
                                          <p:spTgt spid="4">
                                            <p:graphicEl>
                                              <a:dgm id="{E3E33A7A-6529-483D-8D85-225A84ED21D7}"/>
                                            </p:graphicEl>
                                          </p:spTgt>
                                        </p:tgtEl>
                                        <p:attrNameLst>
                                          <p:attrName>ppt_w</p:attrName>
                                        </p:attrNameLst>
                                      </p:cBhvr>
                                      <p:tavLst>
                                        <p:tav tm="0">
                                          <p:val>
                                            <p:fltVal val="0"/>
                                          </p:val>
                                        </p:tav>
                                        <p:tav tm="100000">
                                          <p:val>
                                            <p:strVal val="#ppt_w"/>
                                          </p:val>
                                        </p:tav>
                                      </p:tavLst>
                                    </p:anim>
                                    <p:anim calcmode="lin" valueType="num">
                                      <p:cBhvr>
                                        <p:cTn id="15" dur="500" fill="hold"/>
                                        <p:tgtEl>
                                          <p:spTgt spid="4">
                                            <p:graphicEl>
                                              <a:dgm id="{E3E33A7A-6529-483D-8D85-225A84ED21D7}"/>
                                            </p:graphicEl>
                                          </p:spTgt>
                                        </p:tgtEl>
                                        <p:attrNameLst>
                                          <p:attrName>ppt_h</p:attrName>
                                        </p:attrNameLst>
                                      </p:cBhvr>
                                      <p:tavLst>
                                        <p:tav tm="0">
                                          <p:val>
                                            <p:fltVal val="0"/>
                                          </p:val>
                                        </p:tav>
                                        <p:tav tm="100000">
                                          <p:val>
                                            <p:strVal val="#ppt_h"/>
                                          </p:val>
                                        </p:tav>
                                      </p:tavLst>
                                    </p:anim>
                                    <p:animEffect transition="in" filter="fade">
                                      <p:cBhvr>
                                        <p:cTn id="16" dur="500"/>
                                        <p:tgtEl>
                                          <p:spTgt spid="4">
                                            <p:graphicEl>
                                              <a:dgm id="{E3E33A7A-6529-483D-8D85-225A84ED21D7}"/>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
                                            <p:graphicEl>
                                              <a:dgm id="{8D74BDAE-3E8B-4522-A42E-3B3E9B7BAC72}"/>
                                            </p:graphicEl>
                                          </p:spTgt>
                                        </p:tgtEl>
                                        <p:attrNameLst>
                                          <p:attrName>style.visibility</p:attrName>
                                        </p:attrNameLst>
                                      </p:cBhvr>
                                      <p:to>
                                        <p:strVal val="visible"/>
                                      </p:to>
                                    </p:set>
                                    <p:anim calcmode="lin" valueType="num">
                                      <p:cBhvr>
                                        <p:cTn id="21" dur="500" fill="hold"/>
                                        <p:tgtEl>
                                          <p:spTgt spid="4">
                                            <p:graphicEl>
                                              <a:dgm id="{8D74BDAE-3E8B-4522-A42E-3B3E9B7BAC72}"/>
                                            </p:graphicEl>
                                          </p:spTgt>
                                        </p:tgtEl>
                                        <p:attrNameLst>
                                          <p:attrName>ppt_w</p:attrName>
                                        </p:attrNameLst>
                                      </p:cBhvr>
                                      <p:tavLst>
                                        <p:tav tm="0">
                                          <p:val>
                                            <p:fltVal val="0"/>
                                          </p:val>
                                        </p:tav>
                                        <p:tav tm="100000">
                                          <p:val>
                                            <p:strVal val="#ppt_w"/>
                                          </p:val>
                                        </p:tav>
                                      </p:tavLst>
                                    </p:anim>
                                    <p:anim calcmode="lin" valueType="num">
                                      <p:cBhvr>
                                        <p:cTn id="22" dur="500" fill="hold"/>
                                        <p:tgtEl>
                                          <p:spTgt spid="4">
                                            <p:graphicEl>
                                              <a:dgm id="{8D74BDAE-3E8B-4522-A42E-3B3E9B7BAC72}"/>
                                            </p:graphicEl>
                                          </p:spTgt>
                                        </p:tgtEl>
                                        <p:attrNameLst>
                                          <p:attrName>ppt_h</p:attrName>
                                        </p:attrNameLst>
                                      </p:cBhvr>
                                      <p:tavLst>
                                        <p:tav tm="0">
                                          <p:val>
                                            <p:fltVal val="0"/>
                                          </p:val>
                                        </p:tav>
                                        <p:tav tm="100000">
                                          <p:val>
                                            <p:strVal val="#ppt_h"/>
                                          </p:val>
                                        </p:tav>
                                      </p:tavLst>
                                    </p:anim>
                                    <p:animEffect transition="in" filter="fade">
                                      <p:cBhvr>
                                        <p:cTn id="23" dur="500"/>
                                        <p:tgtEl>
                                          <p:spTgt spid="4">
                                            <p:graphicEl>
                                              <a:dgm id="{8D74BDAE-3E8B-4522-A42E-3B3E9B7BAC7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4">
                                            <p:graphicEl>
                                              <a:dgm id="{443602C9-7E0E-44AB-A2D5-EBE7441BD71D}"/>
                                            </p:graphicEl>
                                          </p:spTgt>
                                        </p:tgtEl>
                                        <p:attrNameLst>
                                          <p:attrName>style.visibility</p:attrName>
                                        </p:attrNameLst>
                                      </p:cBhvr>
                                      <p:to>
                                        <p:strVal val="visible"/>
                                      </p:to>
                                    </p:set>
                                    <p:anim calcmode="lin" valueType="num">
                                      <p:cBhvr>
                                        <p:cTn id="28" dur="500" fill="hold"/>
                                        <p:tgtEl>
                                          <p:spTgt spid="4">
                                            <p:graphicEl>
                                              <a:dgm id="{443602C9-7E0E-44AB-A2D5-EBE7441BD71D}"/>
                                            </p:graphicEl>
                                          </p:spTgt>
                                        </p:tgtEl>
                                        <p:attrNameLst>
                                          <p:attrName>ppt_w</p:attrName>
                                        </p:attrNameLst>
                                      </p:cBhvr>
                                      <p:tavLst>
                                        <p:tav tm="0">
                                          <p:val>
                                            <p:fltVal val="0"/>
                                          </p:val>
                                        </p:tav>
                                        <p:tav tm="100000">
                                          <p:val>
                                            <p:strVal val="#ppt_w"/>
                                          </p:val>
                                        </p:tav>
                                      </p:tavLst>
                                    </p:anim>
                                    <p:anim calcmode="lin" valueType="num">
                                      <p:cBhvr>
                                        <p:cTn id="29" dur="500" fill="hold"/>
                                        <p:tgtEl>
                                          <p:spTgt spid="4">
                                            <p:graphicEl>
                                              <a:dgm id="{443602C9-7E0E-44AB-A2D5-EBE7441BD71D}"/>
                                            </p:graphicEl>
                                          </p:spTgt>
                                        </p:tgtEl>
                                        <p:attrNameLst>
                                          <p:attrName>ppt_h</p:attrName>
                                        </p:attrNameLst>
                                      </p:cBhvr>
                                      <p:tavLst>
                                        <p:tav tm="0">
                                          <p:val>
                                            <p:fltVal val="0"/>
                                          </p:val>
                                        </p:tav>
                                        <p:tav tm="100000">
                                          <p:val>
                                            <p:strVal val="#ppt_h"/>
                                          </p:val>
                                        </p:tav>
                                      </p:tavLst>
                                    </p:anim>
                                    <p:animEffect transition="in" filter="fade">
                                      <p:cBhvr>
                                        <p:cTn id="30" dur="500"/>
                                        <p:tgtEl>
                                          <p:spTgt spid="4">
                                            <p:graphicEl>
                                              <a:dgm id="{443602C9-7E0E-44AB-A2D5-EBE7441BD71D}"/>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4">
                                            <p:graphicEl>
                                              <a:dgm id="{5982B3D1-6D86-45AB-B3F8-4613473A146D}"/>
                                            </p:graphicEl>
                                          </p:spTgt>
                                        </p:tgtEl>
                                        <p:attrNameLst>
                                          <p:attrName>style.visibility</p:attrName>
                                        </p:attrNameLst>
                                      </p:cBhvr>
                                      <p:to>
                                        <p:strVal val="visible"/>
                                      </p:to>
                                    </p:set>
                                    <p:anim calcmode="lin" valueType="num">
                                      <p:cBhvr>
                                        <p:cTn id="35" dur="500" fill="hold"/>
                                        <p:tgtEl>
                                          <p:spTgt spid="4">
                                            <p:graphicEl>
                                              <a:dgm id="{5982B3D1-6D86-45AB-B3F8-4613473A146D}"/>
                                            </p:graphicEl>
                                          </p:spTgt>
                                        </p:tgtEl>
                                        <p:attrNameLst>
                                          <p:attrName>ppt_w</p:attrName>
                                        </p:attrNameLst>
                                      </p:cBhvr>
                                      <p:tavLst>
                                        <p:tav tm="0">
                                          <p:val>
                                            <p:fltVal val="0"/>
                                          </p:val>
                                        </p:tav>
                                        <p:tav tm="100000">
                                          <p:val>
                                            <p:strVal val="#ppt_w"/>
                                          </p:val>
                                        </p:tav>
                                      </p:tavLst>
                                    </p:anim>
                                    <p:anim calcmode="lin" valueType="num">
                                      <p:cBhvr>
                                        <p:cTn id="36" dur="500" fill="hold"/>
                                        <p:tgtEl>
                                          <p:spTgt spid="4">
                                            <p:graphicEl>
                                              <a:dgm id="{5982B3D1-6D86-45AB-B3F8-4613473A146D}"/>
                                            </p:graphicEl>
                                          </p:spTgt>
                                        </p:tgtEl>
                                        <p:attrNameLst>
                                          <p:attrName>ppt_h</p:attrName>
                                        </p:attrNameLst>
                                      </p:cBhvr>
                                      <p:tavLst>
                                        <p:tav tm="0">
                                          <p:val>
                                            <p:fltVal val="0"/>
                                          </p:val>
                                        </p:tav>
                                        <p:tav tm="100000">
                                          <p:val>
                                            <p:strVal val="#ppt_h"/>
                                          </p:val>
                                        </p:tav>
                                      </p:tavLst>
                                    </p:anim>
                                    <p:animEffect transition="in" filter="fade">
                                      <p:cBhvr>
                                        <p:cTn id="37" dur="500"/>
                                        <p:tgtEl>
                                          <p:spTgt spid="4">
                                            <p:graphicEl>
                                              <a:dgm id="{5982B3D1-6D86-45AB-B3F8-4613473A146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Analyst Position</a:t>
            </a:r>
          </a:p>
        </p:txBody>
      </p:sp>
      <p:sp>
        <p:nvSpPr>
          <p:cNvPr id="3" name="Content Placeholder 2"/>
          <p:cNvSpPr>
            <a:spLocks noGrp="1"/>
          </p:cNvSpPr>
          <p:nvPr>
            <p:ph idx="1"/>
          </p:nvPr>
        </p:nvSpPr>
        <p:spPr/>
        <p:txBody>
          <a:bodyPr>
            <a:normAutofit/>
          </a:bodyPr>
          <a:lstStyle/>
          <a:p>
            <a:r>
              <a:rPr lang="en-US" dirty="0"/>
              <a:t>System Analyst investigates, analyzes, designs, develops, installs, evaluates &amp; maintains a company’s Information system.</a:t>
            </a:r>
          </a:p>
          <a:p>
            <a:r>
              <a:rPr lang="en-US" dirty="0"/>
              <a:t>To do all this tasks they continuously interact with users &amp; managers.</a:t>
            </a:r>
          </a:p>
          <a:p>
            <a:r>
              <a:rPr lang="en-US" dirty="0"/>
              <a:t>On large project SA works as a part of IT team while on smaller one he/she works alone. </a:t>
            </a:r>
          </a:p>
          <a:p>
            <a:r>
              <a:rPr lang="en-US" dirty="0"/>
              <a:t>Smaller companies uses consultants to perform analysis work on an as-needed basis</a:t>
            </a:r>
          </a:p>
        </p:txBody>
      </p:sp>
    </p:spTree>
    <p:extLst>
      <p:ext uri="{BB962C8B-B14F-4D97-AF65-F5344CB8AC3E}">
        <p14:creationId xmlns:p14="http://schemas.microsoft.com/office/powerpoint/2010/main" val="234656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9496" y="1196752"/>
            <a:ext cx="10369152" cy="5446958"/>
          </a:xfrm>
        </p:spPr>
        <p:txBody>
          <a:bodyPr>
            <a:normAutofit/>
          </a:bodyPr>
          <a:lstStyle/>
          <a:p>
            <a:pPr>
              <a:buNone/>
            </a:pPr>
            <a:r>
              <a:rPr lang="en-US" b="1" u="sng" dirty="0"/>
              <a:t>Responsibilities</a:t>
            </a:r>
            <a:r>
              <a:rPr lang="en-US" dirty="0"/>
              <a:t>: </a:t>
            </a:r>
          </a:p>
          <a:p>
            <a:r>
              <a:rPr lang="en-US" dirty="0"/>
              <a:t>Overlaps biz &amp; technical issues. They help in translating biz requirements into IT projects.</a:t>
            </a:r>
          </a:p>
          <a:p>
            <a:r>
              <a:rPr lang="en-US" dirty="0"/>
              <a:t>They help to document biz profiles, review biz processes, select h/w &amp; s/w packages, design Information systems, train users &amp; plan e-commerce websites.</a:t>
            </a:r>
          </a:p>
          <a:p>
            <a:r>
              <a:rPr lang="en-US" dirty="0"/>
              <a:t>They plans projects, develop schedules&amp; estimates costs &amp; analysis benefits.</a:t>
            </a:r>
          </a:p>
          <a:p>
            <a:r>
              <a:rPr lang="en-US" dirty="0"/>
              <a:t>To keep everyone informed, analysts conducts meetings, presentations, write memos, reports &amp; documentation.</a:t>
            </a:r>
          </a:p>
          <a:p>
            <a:endParaRPr lang="en-US" dirty="0"/>
          </a:p>
        </p:txBody>
      </p:sp>
    </p:spTree>
    <p:extLst>
      <p:ext uri="{BB962C8B-B14F-4D97-AF65-F5344CB8AC3E}">
        <p14:creationId xmlns:p14="http://schemas.microsoft.com/office/powerpoint/2010/main" val="279977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1401</TotalTime>
  <Words>3211</Words>
  <Application>Microsoft Office PowerPoint</Application>
  <PresentationFormat>Widescreen</PresentationFormat>
  <Paragraphs>371</Paragraphs>
  <Slides>52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Calibri</vt:lpstr>
      <vt:lpstr>Gill Sans MT</vt:lpstr>
      <vt:lpstr>Verdana</vt:lpstr>
      <vt:lpstr>Wingdings</vt:lpstr>
      <vt:lpstr>Wingdings 2</vt:lpstr>
      <vt:lpstr>Solstice</vt:lpstr>
      <vt:lpstr>Introduction  to  System Analysis &amp; Design</vt:lpstr>
      <vt:lpstr>What is this IT?</vt:lpstr>
      <vt:lpstr>Role of S A D</vt:lpstr>
      <vt:lpstr>Options for development</vt:lpstr>
      <vt:lpstr>Information System</vt:lpstr>
      <vt:lpstr>Information System Components</vt:lpstr>
      <vt:lpstr>Organizational Structure</vt:lpstr>
      <vt:lpstr>The System Analyst Position</vt:lpstr>
      <vt:lpstr>PowerPoint Presentation</vt:lpstr>
      <vt:lpstr>PowerPoint Presentation</vt:lpstr>
      <vt:lpstr>PowerPoint Presentation</vt:lpstr>
      <vt:lpstr>Categories of Business Systems</vt:lpstr>
      <vt:lpstr>Office Automation Systems (OAS)</vt:lpstr>
      <vt:lpstr>OAS</vt:lpstr>
      <vt:lpstr>OAS</vt:lpstr>
      <vt:lpstr>Transaction Processing system (TPS)</vt:lpstr>
      <vt:lpstr>TPS</vt:lpstr>
      <vt:lpstr>TPS</vt:lpstr>
      <vt:lpstr>Management Information System (MIS)</vt:lpstr>
      <vt:lpstr>Decision support system</vt:lpstr>
      <vt:lpstr>PowerPoint Presentation</vt:lpstr>
      <vt:lpstr>Characteristics</vt:lpstr>
      <vt:lpstr>Outcomes</vt:lpstr>
      <vt:lpstr>Demo window</vt:lpstr>
      <vt:lpstr>Enterprise Computing System</vt:lpstr>
      <vt:lpstr>System Development Strategies</vt:lpstr>
      <vt:lpstr>System Development Techniques &amp; Tools</vt:lpstr>
      <vt:lpstr>Structured Analysis</vt:lpstr>
      <vt:lpstr>Structured Analysis</vt:lpstr>
      <vt:lpstr>Predictive Method (structured)</vt:lpstr>
      <vt:lpstr>Spiral Model</vt:lpstr>
      <vt:lpstr>Stages &amp; Tasks in Spiral Model</vt:lpstr>
      <vt:lpstr>Quadrant 1</vt:lpstr>
      <vt:lpstr>PowerPoint Presentation</vt:lpstr>
      <vt:lpstr>Quadrant 3</vt:lpstr>
      <vt:lpstr>Quadrant 4</vt:lpstr>
      <vt:lpstr>Systems Development Methods</vt:lpstr>
      <vt:lpstr>Prototyping</vt:lpstr>
      <vt:lpstr>Reasons for Systems Initiation</vt:lpstr>
      <vt:lpstr>Systems Review Committee</vt:lpstr>
      <vt:lpstr>Review Committee Method Evaluating Feasibility</vt:lpstr>
      <vt:lpstr>Review Committee Method Setting Priorities</vt:lpstr>
      <vt:lpstr>Review Committee Method Discretionary &amp; Non Discretionary Projects</vt:lpstr>
      <vt:lpstr>Preliminary Investigation Overview</vt:lpstr>
      <vt:lpstr>Preliminary Investigation Overview</vt:lpstr>
      <vt:lpstr>Feasibility Study</vt:lpstr>
      <vt:lpstr>Operational &amp; Technical Feasibility</vt:lpstr>
      <vt:lpstr>Economic Feasibility</vt:lpstr>
      <vt:lpstr>Schedule Feasibility</vt:lpstr>
      <vt:lpstr>Preliminary Investigation Overview</vt:lpstr>
      <vt:lpstr>Preliminary Investigation Overview</vt:lpstr>
      <vt:lpstr>Institutional vs End-User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System Analysis &amp; Design</dc:title>
  <dc:creator>The CR</dc:creator>
  <cp:lastModifiedBy>The CR</cp:lastModifiedBy>
  <cp:revision>143</cp:revision>
  <dcterms:created xsi:type="dcterms:W3CDTF">2014-12-17T09:09:17Z</dcterms:created>
  <dcterms:modified xsi:type="dcterms:W3CDTF">2019-12-07T08:09:41Z</dcterms:modified>
</cp:coreProperties>
</file>