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C4B37176-E2D9-44C9-BEE0-0D0EC833D5B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184D188D-A03A-4177-8771-E6A20A06F998}">
          <p14:sldIdLst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C3E61-78F6-4FFB-A6D5-62E1317CCE9B}" type="doc">
      <dgm:prSet loTypeId="urn:microsoft.com/office/officeart/2005/8/layout/vList3#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5A2535-C01F-48AE-915E-77EE2A5415F1}">
      <dgm:prSet/>
      <dgm:spPr/>
      <dgm:t>
        <a:bodyPr/>
        <a:lstStyle/>
        <a:p>
          <a:pPr rtl="0"/>
          <a:r>
            <a:rPr lang="en-US" dirty="0" smtClean="0"/>
            <a:t>PROBABLE</a:t>
          </a:r>
          <a:endParaRPr lang="en-US" dirty="0"/>
        </a:p>
      </dgm:t>
    </dgm:pt>
    <dgm:pt modelId="{850679F4-1646-47F5-9A46-44C6F47C8381}" type="parTrans" cxnId="{BD3CF96C-987D-4205-9D10-6DBD11710754}">
      <dgm:prSet/>
      <dgm:spPr/>
      <dgm:t>
        <a:bodyPr/>
        <a:lstStyle/>
        <a:p>
          <a:endParaRPr lang="en-US"/>
        </a:p>
      </dgm:t>
    </dgm:pt>
    <dgm:pt modelId="{DFC37249-66EB-4B1A-81D1-434E20AAAB52}" type="sibTrans" cxnId="{BD3CF96C-987D-4205-9D10-6DBD11710754}">
      <dgm:prSet/>
      <dgm:spPr/>
      <dgm:t>
        <a:bodyPr/>
        <a:lstStyle/>
        <a:p>
          <a:endParaRPr lang="en-US"/>
        </a:p>
      </dgm:t>
    </dgm:pt>
    <dgm:pt modelId="{AEEB03F3-4219-4587-98AC-CF723D884FD8}">
      <dgm:prSet/>
      <dgm:spPr/>
      <dgm:t>
        <a:bodyPr/>
        <a:lstStyle/>
        <a:p>
          <a:pPr rtl="0"/>
          <a:r>
            <a:rPr lang="en-US" smtClean="0"/>
            <a:t>CHANCE</a:t>
          </a:r>
          <a:endParaRPr lang="en-US"/>
        </a:p>
      </dgm:t>
    </dgm:pt>
    <dgm:pt modelId="{C164FD42-9B80-4A3A-9B5A-DB664BEE4566}" type="parTrans" cxnId="{68C8E63E-FA68-48A2-8E86-7BD37973AD46}">
      <dgm:prSet/>
      <dgm:spPr/>
      <dgm:t>
        <a:bodyPr/>
        <a:lstStyle/>
        <a:p>
          <a:endParaRPr lang="en-US"/>
        </a:p>
      </dgm:t>
    </dgm:pt>
    <dgm:pt modelId="{E903EB7C-1CFE-4A12-B35E-99F66F637A86}" type="sibTrans" cxnId="{68C8E63E-FA68-48A2-8E86-7BD37973AD46}">
      <dgm:prSet/>
      <dgm:spPr/>
      <dgm:t>
        <a:bodyPr/>
        <a:lstStyle/>
        <a:p>
          <a:endParaRPr lang="en-US"/>
        </a:p>
      </dgm:t>
    </dgm:pt>
    <dgm:pt modelId="{7779BA99-19A8-4AF6-A510-126CC6A76177}">
      <dgm:prSet/>
      <dgm:spPr/>
      <dgm:t>
        <a:bodyPr/>
        <a:lstStyle/>
        <a:p>
          <a:pPr rtl="0"/>
          <a:r>
            <a:rPr lang="en-US" smtClean="0"/>
            <a:t>LIKELY</a:t>
          </a:r>
          <a:endParaRPr lang="en-US"/>
        </a:p>
      </dgm:t>
    </dgm:pt>
    <dgm:pt modelId="{41BCC6F7-2622-4638-8993-7A77F7C9F529}" type="parTrans" cxnId="{9FE0FE45-601A-461D-8EBF-F698D6B9B85A}">
      <dgm:prSet/>
      <dgm:spPr/>
      <dgm:t>
        <a:bodyPr/>
        <a:lstStyle/>
        <a:p>
          <a:endParaRPr lang="en-US"/>
        </a:p>
      </dgm:t>
    </dgm:pt>
    <dgm:pt modelId="{ECFCCB91-8C19-4EA7-A765-7C0E4B6B0A91}" type="sibTrans" cxnId="{9FE0FE45-601A-461D-8EBF-F698D6B9B85A}">
      <dgm:prSet/>
      <dgm:spPr/>
      <dgm:t>
        <a:bodyPr/>
        <a:lstStyle/>
        <a:p>
          <a:endParaRPr lang="en-US"/>
        </a:p>
      </dgm:t>
    </dgm:pt>
    <dgm:pt modelId="{E0642896-96B8-4323-AA60-BD0ED1A59C69}">
      <dgm:prSet/>
      <dgm:spPr/>
      <dgm:t>
        <a:bodyPr/>
        <a:lstStyle/>
        <a:p>
          <a:pPr rtl="0"/>
          <a:r>
            <a:rPr lang="en-US" smtClean="0"/>
            <a:t>ODDS</a:t>
          </a:r>
          <a:endParaRPr lang="en-US"/>
        </a:p>
      </dgm:t>
    </dgm:pt>
    <dgm:pt modelId="{37704317-0D85-4300-AB67-EF59C6A9789B}" type="parTrans" cxnId="{2373F8B0-47E9-4BBD-BE23-67D81FB28ACA}">
      <dgm:prSet/>
      <dgm:spPr/>
      <dgm:t>
        <a:bodyPr/>
        <a:lstStyle/>
        <a:p>
          <a:endParaRPr lang="en-US"/>
        </a:p>
      </dgm:t>
    </dgm:pt>
    <dgm:pt modelId="{66A6234F-B10A-4DC0-8A97-B007A6724087}" type="sibTrans" cxnId="{2373F8B0-47E9-4BBD-BE23-67D81FB28ACA}">
      <dgm:prSet/>
      <dgm:spPr/>
      <dgm:t>
        <a:bodyPr/>
        <a:lstStyle/>
        <a:p>
          <a:endParaRPr lang="en-US"/>
        </a:p>
      </dgm:t>
    </dgm:pt>
    <dgm:pt modelId="{C63A6CD2-89B0-4904-B5B7-73AA77F25D7E}">
      <dgm:prSet/>
      <dgm:spPr/>
      <dgm:t>
        <a:bodyPr/>
        <a:lstStyle/>
        <a:p>
          <a:pPr rtl="0"/>
          <a:r>
            <a:rPr lang="en-US" smtClean="0"/>
            <a:t>UNCERTAINTY</a:t>
          </a:r>
          <a:endParaRPr lang="en-US"/>
        </a:p>
      </dgm:t>
    </dgm:pt>
    <dgm:pt modelId="{F760DA8D-2606-4D85-B07A-28461AC3F4D8}" type="parTrans" cxnId="{2235EAA2-B321-49D6-8B28-66A04C285EB9}">
      <dgm:prSet/>
      <dgm:spPr/>
      <dgm:t>
        <a:bodyPr/>
        <a:lstStyle/>
        <a:p>
          <a:endParaRPr lang="en-US"/>
        </a:p>
      </dgm:t>
    </dgm:pt>
    <dgm:pt modelId="{00F45BFB-7DDD-462B-B510-117E56D8A4F2}" type="sibTrans" cxnId="{2235EAA2-B321-49D6-8B28-66A04C285EB9}">
      <dgm:prSet/>
      <dgm:spPr/>
      <dgm:t>
        <a:bodyPr/>
        <a:lstStyle/>
        <a:p>
          <a:endParaRPr lang="en-US"/>
        </a:p>
      </dgm:t>
    </dgm:pt>
    <dgm:pt modelId="{F1E3EF38-3AFF-4A9D-A6DE-FEF936F04C67}" type="pres">
      <dgm:prSet presAssocID="{ABEC3E61-78F6-4FFB-A6D5-62E1317CCE9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4C6E25-335A-4DDA-A601-20C6C4D85465}" type="pres">
      <dgm:prSet presAssocID="{FE5A2535-C01F-48AE-915E-77EE2A5415F1}" presName="composite" presStyleCnt="0"/>
      <dgm:spPr/>
    </dgm:pt>
    <dgm:pt modelId="{44F250E1-B42E-43D7-9EF5-1C4FA8196650}" type="pres">
      <dgm:prSet presAssocID="{FE5A2535-C01F-48AE-915E-77EE2A5415F1}" presName="imgShp" presStyleLbl="fgImgPlace1" presStyleIdx="0" presStyleCnt="5"/>
      <dgm:spPr/>
    </dgm:pt>
    <dgm:pt modelId="{A44F86C4-CD6C-4CAF-A9C9-F945D9D853A1}" type="pres">
      <dgm:prSet presAssocID="{FE5A2535-C01F-48AE-915E-77EE2A5415F1}" presName="txShp" presStyleLbl="node1" presStyleIdx="0" presStyleCnt="5" custFlipHor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CDD9C-B484-4048-BBEC-CA2322293983}" type="pres">
      <dgm:prSet presAssocID="{DFC37249-66EB-4B1A-81D1-434E20AAAB52}" presName="spacing" presStyleCnt="0"/>
      <dgm:spPr/>
    </dgm:pt>
    <dgm:pt modelId="{6F4A9B8E-7793-44EF-8B1A-9C6E8C44FD38}" type="pres">
      <dgm:prSet presAssocID="{AEEB03F3-4219-4587-98AC-CF723D884FD8}" presName="composite" presStyleCnt="0"/>
      <dgm:spPr/>
    </dgm:pt>
    <dgm:pt modelId="{ED79B28A-AB64-496B-A16D-2D36F650B86E}" type="pres">
      <dgm:prSet presAssocID="{AEEB03F3-4219-4587-98AC-CF723D884FD8}" presName="imgShp" presStyleLbl="fgImgPlace1" presStyleIdx="1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3632C77-84D3-4BD7-BDCD-FDE3B3091893}" type="pres">
      <dgm:prSet presAssocID="{AEEB03F3-4219-4587-98AC-CF723D884FD8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C1EA2-7D8E-4C88-AFA0-945270A5398B}" type="pres">
      <dgm:prSet presAssocID="{E903EB7C-1CFE-4A12-B35E-99F66F637A86}" presName="spacing" presStyleCnt="0"/>
      <dgm:spPr/>
    </dgm:pt>
    <dgm:pt modelId="{FAA2C347-AA7C-4CE5-B26B-7295385CEAE0}" type="pres">
      <dgm:prSet presAssocID="{7779BA99-19A8-4AF6-A510-126CC6A76177}" presName="composite" presStyleCnt="0"/>
      <dgm:spPr/>
    </dgm:pt>
    <dgm:pt modelId="{B94A4507-7138-4D41-9D60-4C04EAF11778}" type="pres">
      <dgm:prSet presAssocID="{7779BA99-19A8-4AF6-A510-126CC6A76177}" presName="imgShp" presStyleLbl="fgImgPlace1" presStyleIdx="2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4A7F928-88DA-4F75-8A91-18DB60028726}" type="pres">
      <dgm:prSet presAssocID="{7779BA99-19A8-4AF6-A510-126CC6A7617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30CDE-C16D-4562-896A-4EC18A032447}" type="pres">
      <dgm:prSet presAssocID="{ECFCCB91-8C19-4EA7-A765-7C0E4B6B0A91}" presName="spacing" presStyleCnt="0"/>
      <dgm:spPr/>
    </dgm:pt>
    <dgm:pt modelId="{84EA27F1-DFDB-4D21-AC50-1F0E9999E4AB}" type="pres">
      <dgm:prSet presAssocID="{E0642896-96B8-4323-AA60-BD0ED1A59C69}" presName="composite" presStyleCnt="0"/>
      <dgm:spPr/>
    </dgm:pt>
    <dgm:pt modelId="{42190A8C-5142-4306-8F05-3AC2A69C4545}" type="pres">
      <dgm:prSet presAssocID="{E0642896-96B8-4323-AA60-BD0ED1A59C69}" presName="imgShp" presStyleLbl="fgImgPlace1" presStyleIdx="3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36227A9-D126-40E5-87AF-C90E00F52A5A}" type="pres">
      <dgm:prSet presAssocID="{E0642896-96B8-4323-AA60-BD0ED1A59C6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7D638-05FD-4415-B799-83E51F3C5E15}" type="pres">
      <dgm:prSet presAssocID="{66A6234F-B10A-4DC0-8A97-B007A6724087}" presName="spacing" presStyleCnt="0"/>
      <dgm:spPr/>
    </dgm:pt>
    <dgm:pt modelId="{A3C25958-65BC-4A8D-9F70-BE5D8D316C05}" type="pres">
      <dgm:prSet presAssocID="{C63A6CD2-89B0-4904-B5B7-73AA77F25D7E}" presName="composite" presStyleCnt="0"/>
      <dgm:spPr/>
    </dgm:pt>
    <dgm:pt modelId="{DEE17348-08D5-4277-95EA-1BCC7670B663}" type="pres">
      <dgm:prSet presAssocID="{C63A6CD2-89B0-4904-B5B7-73AA77F25D7E}" presName="imgShp" presStyleLbl="fgImgPlace1" presStyleIdx="4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B92C143-C9A6-4CCC-8E4F-2CA8CBE32DF7}" type="pres">
      <dgm:prSet presAssocID="{C63A6CD2-89B0-4904-B5B7-73AA77F25D7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C8E63E-FA68-48A2-8E86-7BD37973AD46}" srcId="{ABEC3E61-78F6-4FFB-A6D5-62E1317CCE9B}" destId="{AEEB03F3-4219-4587-98AC-CF723D884FD8}" srcOrd="1" destOrd="0" parTransId="{C164FD42-9B80-4A3A-9B5A-DB664BEE4566}" sibTransId="{E903EB7C-1CFE-4A12-B35E-99F66F637A86}"/>
    <dgm:cxn modelId="{9FE0FE45-601A-461D-8EBF-F698D6B9B85A}" srcId="{ABEC3E61-78F6-4FFB-A6D5-62E1317CCE9B}" destId="{7779BA99-19A8-4AF6-A510-126CC6A76177}" srcOrd="2" destOrd="0" parTransId="{41BCC6F7-2622-4638-8993-7A77F7C9F529}" sibTransId="{ECFCCB91-8C19-4EA7-A765-7C0E4B6B0A91}"/>
    <dgm:cxn modelId="{BD3CF96C-987D-4205-9D10-6DBD11710754}" srcId="{ABEC3E61-78F6-4FFB-A6D5-62E1317CCE9B}" destId="{FE5A2535-C01F-48AE-915E-77EE2A5415F1}" srcOrd="0" destOrd="0" parTransId="{850679F4-1646-47F5-9A46-44C6F47C8381}" sibTransId="{DFC37249-66EB-4B1A-81D1-434E20AAAB52}"/>
    <dgm:cxn modelId="{BA6DCDF7-2833-492E-A7B0-CD1B40C072DF}" type="presOf" srcId="{7779BA99-19A8-4AF6-A510-126CC6A76177}" destId="{84A7F928-88DA-4F75-8A91-18DB60028726}" srcOrd="0" destOrd="0" presId="urn:microsoft.com/office/officeart/2005/8/layout/vList3#2"/>
    <dgm:cxn modelId="{2235EAA2-B321-49D6-8B28-66A04C285EB9}" srcId="{ABEC3E61-78F6-4FFB-A6D5-62E1317CCE9B}" destId="{C63A6CD2-89B0-4904-B5B7-73AA77F25D7E}" srcOrd="4" destOrd="0" parTransId="{F760DA8D-2606-4D85-B07A-28461AC3F4D8}" sibTransId="{00F45BFB-7DDD-462B-B510-117E56D8A4F2}"/>
    <dgm:cxn modelId="{E5558044-C9AF-4968-82ED-B59B7286207F}" type="presOf" srcId="{E0642896-96B8-4323-AA60-BD0ED1A59C69}" destId="{636227A9-D126-40E5-87AF-C90E00F52A5A}" srcOrd="0" destOrd="0" presId="urn:microsoft.com/office/officeart/2005/8/layout/vList3#2"/>
    <dgm:cxn modelId="{2EB296F4-B982-4A60-A2E2-E4317AC6D8F9}" type="presOf" srcId="{C63A6CD2-89B0-4904-B5B7-73AA77F25D7E}" destId="{CB92C143-C9A6-4CCC-8E4F-2CA8CBE32DF7}" srcOrd="0" destOrd="0" presId="urn:microsoft.com/office/officeart/2005/8/layout/vList3#2"/>
    <dgm:cxn modelId="{B0F4A6BA-51B3-40EB-87C3-D72580427886}" type="presOf" srcId="{FE5A2535-C01F-48AE-915E-77EE2A5415F1}" destId="{A44F86C4-CD6C-4CAF-A9C9-F945D9D853A1}" srcOrd="0" destOrd="0" presId="urn:microsoft.com/office/officeart/2005/8/layout/vList3#2"/>
    <dgm:cxn modelId="{B25D1ED8-F47B-43CA-99D8-6B6233C99514}" type="presOf" srcId="{AEEB03F3-4219-4587-98AC-CF723D884FD8}" destId="{93632C77-84D3-4BD7-BDCD-FDE3B3091893}" srcOrd="0" destOrd="0" presId="urn:microsoft.com/office/officeart/2005/8/layout/vList3#2"/>
    <dgm:cxn modelId="{2373F8B0-47E9-4BBD-BE23-67D81FB28ACA}" srcId="{ABEC3E61-78F6-4FFB-A6D5-62E1317CCE9B}" destId="{E0642896-96B8-4323-AA60-BD0ED1A59C69}" srcOrd="3" destOrd="0" parTransId="{37704317-0D85-4300-AB67-EF59C6A9789B}" sibTransId="{66A6234F-B10A-4DC0-8A97-B007A6724087}"/>
    <dgm:cxn modelId="{E951A0DE-61C0-45E1-91FC-0ADC376F209C}" type="presOf" srcId="{ABEC3E61-78F6-4FFB-A6D5-62E1317CCE9B}" destId="{F1E3EF38-3AFF-4A9D-A6DE-FEF936F04C67}" srcOrd="0" destOrd="0" presId="urn:microsoft.com/office/officeart/2005/8/layout/vList3#2"/>
    <dgm:cxn modelId="{79FAB250-B592-4143-ADD6-64CC700105BE}" type="presParOf" srcId="{F1E3EF38-3AFF-4A9D-A6DE-FEF936F04C67}" destId="{124C6E25-335A-4DDA-A601-20C6C4D85465}" srcOrd="0" destOrd="0" presId="urn:microsoft.com/office/officeart/2005/8/layout/vList3#2"/>
    <dgm:cxn modelId="{F72F461D-EBDA-4A77-85D4-5C7770E3BB85}" type="presParOf" srcId="{124C6E25-335A-4DDA-A601-20C6C4D85465}" destId="{44F250E1-B42E-43D7-9EF5-1C4FA8196650}" srcOrd="0" destOrd="0" presId="urn:microsoft.com/office/officeart/2005/8/layout/vList3#2"/>
    <dgm:cxn modelId="{E96C7A72-DD8B-4FF9-AE63-46013FD793A4}" type="presParOf" srcId="{124C6E25-335A-4DDA-A601-20C6C4D85465}" destId="{A44F86C4-CD6C-4CAF-A9C9-F945D9D853A1}" srcOrd="1" destOrd="0" presId="urn:microsoft.com/office/officeart/2005/8/layout/vList3#2"/>
    <dgm:cxn modelId="{A65B00F8-6C4F-48C9-B8DD-56A58AAC3A5A}" type="presParOf" srcId="{F1E3EF38-3AFF-4A9D-A6DE-FEF936F04C67}" destId="{410CDD9C-B484-4048-BBEC-CA2322293983}" srcOrd="1" destOrd="0" presId="urn:microsoft.com/office/officeart/2005/8/layout/vList3#2"/>
    <dgm:cxn modelId="{C08E3143-7480-4E0A-AB2B-85714FB6A39E}" type="presParOf" srcId="{F1E3EF38-3AFF-4A9D-A6DE-FEF936F04C67}" destId="{6F4A9B8E-7793-44EF-8B1A-9C6E8C44FD38}" srcOrd="2" destOrd="0" presId="urn:microsoft.com/office/officeart/2005/8/layout/vList3#2"/>
    <dgm:cxn modelId="{C4A0C6F0-93D5-47AB-B027-C1B8930DE0A9}" type="presParOf" srcId="{6F4A9B8E-7793-44EF-8B1A-9C6E8C44FD38}" destId="{ED79B28A-AB64-496B-A16D-2D36F650B86E}" srcOrd="0" destOrd="0" presId="urn:microsoft.com/office/officeart/2005/8/layout/vList3#2"/>
    <dgm:cxn modelId="{A4182337-CB29-4979-9955-5B53BFBA7712}" type="presParOf" srcId="{6F4A9B8E-7793-44EF-8B1A-9C6E8C44FD38}" destId="{93632C77-84D3-4BD7-BDCD-FDE3B3091893}" srcOrd="1" destOrd="0" presId="urn:microsoft.com/office/officeart/2005/8/layout/vList3#2"/>
    <dgm:cxn modelId="{56AF20AF-832E-48D3-A47E-53592895F0A5}" type="presParOf" srcId="{F1E3EF38-3AFF-4A9D-A6DE-FEF936F04C67}" destId="{B26C1EA2-7D8E-4C88-AFA0-945270A5398B}" srcOrd="3" destOrd="0" presId="urn:microsoft.com/office/officeart/2005/8/layout/vList3#2"/>
    <dgm:cxn modelId="{3946A3EB-62BF-4012-841F-2D89B9FE3310}" type="presParOf" srcId="{F1E3EF38-3AFF-4A9D-A6DE-FEF936F04C67}" destId="{FAA2C347-AA7C-4CE5-B26B-7295385CEAE0}" srcOrd="4" destOrd="0" presId="urn:microsoft.com/office/officeart/2005/8/layout/vList3#2"/>
    <dgm:cxn modelId="{1FE331CF-A065-469F-AFDB-39B2F5343DDD}" type="presParOf" srcId="{FAA2C347-AA7C-4CE5-B26B-7295385CEAE0}" destId="{B94A4507-7138-4D41-9D60-4C04EAF11778}" srcOrd="0" destOrd="0" presId="urn:microsoft.com/office/officeart/2005/8/layout/vList3#2"/>
    <dgm:cxn modelId="{9CA81CF6-534F-4917-A0FC-37DF8747FE59}" type="presParOf" srcId="{FAA2C347-AA7C-4CE5-B26B-7295385CEAE0}" destId="{84A7F928-88DA-4F75-8A91-18DB60028726}" srcOrd="1" destOrd="0" presId="urn:microsoft.com/office/officeart/2005/8/layout/vList3#2"/>
    <dgm:cxn modelId="{C99DBEAA-0EC5-45D1-A521-0FA5440CE802}" type="presParOf" srcId="{F1E3EF38-3AFF-4A9D-A6DE-FEF936F04C67}" destId="{A4730CDE-C16D-4562-896A-4EC18A032447}" srcOrd="5" destOrd="0" presId="urn:microsoft.com/office/officeart/2005/8/layout/vList3#2"/>
    <dgm:cxn modelId="{21EA3A40-9FCE-429A-A828-5B22141C968E}" type="presParOf" srcId="{F1E3EF38-3AFF-4A9D-A6DE-FEF936F04C67}" destId="{84EA27F1-DFDB-4D21-AC50-1F0E9999E4AB}" srcOrd="6" destOrd="0" presId="urn:microsoft.com/office/officeart/2005/8/layout/vList3#2"/>
    <dgm:cxn modelId="{9D920EE1-4DDB-40A6-AEC5-1E5EDBA2311D}" type="presParOf" srcId="{84EA27F1-DFDB-4D21-AC50-1F0E9999E4AB}" destId="{42190A8C-5142-4306-8F05-3AC2A69C4545}" srcOrd="0" destOrd="0" presId="urn:microsoft.com/office/officeart/2005/8/layout/vList3#2"/>
    <dgm:cxn modelId="{9C86565A-0E54-4547-B3FB-4292825DD86A}" type="presParOf" srcId="{84EA27F1-DFDB-4D21-AC50-1F0E9999E4AB}" destId="{636227A9-D126-40E5-87AF-C90E00F52A5A}" srcOrd="1" destOrd="0" presId="urn:microsoft.com/office/officeart/2005/8/layout/vList3#2"/>
    <dgm:cxn modelId="{9E84C1D7-D5D3-4EAA-8C88-91F85D20DD89}" type="presParOf" srcId="{F1E3EF38-3AFF-4A9D-A6DE-FEF936F04C67}" destId="{C187D638-05FD-4415-B799-83E51F3C5E15}" srcOrd="7" destOrd="0" presId="urn:microsoft.com/office/officeart/2005/8/layout/vList3#2"/>
    <dgm:cxn modelId="{00C9339F-C419-4D35-916D-3A9BBA0EEF5F}" type="presParOf" srcId="{F1E3EF38-3AFF-4A9D-A6DE-FEF936F04C67}" destId="{A3C25958-65BC-4A8D-9F70-BE5D8D316C05}" srcOrd="8" destOrd="0" presId="urn:microsoft.com/office/officeart/2005/8/layout/vList3#2"/>
    <dgm:cxn modelId="{77E844D3-9892-488F-BBF4-24610B9C2DE7}" type="presParOf" srcId="{A3C25958-65BC-4A8D-9F70-BE5D8D316C05}" destId="{DEE17348-08D5-4277-95EA-1BCC7670B663}" srcOrd="0" destOrd="0" presId="urn:microsoft.com/office/officeart/2005/8/layout/vList3#2"/>
    <dgm:cxn modelId="{536E1BE9-56BD-42A1-B5E5-81DBF08F17CA}" type="presParOf" srcId="{A3C25958-65BC-4A8D-9F70-BE5D8D316C05}" destId="{CB92C143-C9A6-4CCC-8E4F-2CA8CBE32DF7}" srcOrd="1" destOrd="0" presId="urn:microsoft.com/office/officeart/2005/8/layout/vList3#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86C4-CD6C-4CAF-A9C9-F945D9D853A1}">
      <dsp:nvSpPr>
        <dsp:cNvPr id="0" name=""/>
        <dsp:cNvSpPr/>
      </dsp:nvSpPr>
      <dsp:spPr>
        <a:xfrm rot="10800000" flipH="1">
          <a:off x="1542856" y="976"/>
          <a:ext cx="5472684" cy="65759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1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PROBABLE</a:t>
          </a:r>
          <a:endParaRPr lang="en-US" sz="3100" kern="1200" dirty="0"/>
        </a:p>
      </dsp:txBody>
      <dsp:txXfrm rot="10800000">
        <a:off x="1542856" y="976"/>
        <a:ext cx="5308286" cy="657594"/>
      </dsp:txXfrm>
    </dsp:sp>
    <dsp:sp modelId="{44F250E1-B42E-43D7-9EF5-1C4FA8196650}">
      <dsp:nvSpPr>
        <dsp:cNvPr id="0" name=""/>
        <dsp:cNvSpPr/>
      </dsp:nvSpPr>
      <dsp:spPr>
        <a:xfrm>
          <a:off x="1214059" y="976"/>
          <a:ext cx="657594" cy="65759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32C77-84D3-4BD7-BDCD-FDE3B3091893}">
      <dsp:nvSpPr>
        <dsp:cNvPr id="0" name=""/>
        <dsp:cNvSpPr/>
      </dsp:nvSpPr>
      <dsp:spPr>
        <a:xfrm rot="10800000">
          <a:off x="1542856" y="854867"/>
          <a:ext cx="5472684" cy="657594"/>
        </a:xfrm>
        <a:prstGeom prst="homePlate">
          <a:avLst/>
        </a:prstGeom>
        <a:solidFill>
          <a:schemeClr val="accent2">
            <a:hueOff val="-691986"/>
            <a:satOff val="-398"/>
            <a:lumOff val="10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1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CHANCE</a:t>
          </a:r>
          <a:endParaRPr lang="en-US" sz="3100" kern="1200"/>
        </a:p>
      </dsp:txBody>
      <dsp:txXfrm rot="10800000">
        <a:off x="1707254" y="854867"/>
        <a:ext cx="5308286" cy="657594"/>
      </dsp:txXfrm>
    </dsp:sp>
    <dsp:sp modelId="{ED79B28A-AB64-496B-A16D-2D36F650B86E}">
      <dsp:nvSpPr>
        <dsp:cNvPr id="0" name=""/>
        <dsp:cNvSpPr/>
      </dsp:nvSpPr>
      <dsp:spPr>
        <a:xfrm>
          <a:off x="1214059" y="854867"/>
          <a:ext cx="657594" cy="65759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7F928-88DA-4F75-8A91-18DB60028726}">
      <dsp:nvSpPr>
        <dsp:cNvPr id="0" name=""/>
        <dsp:cNvSpPr/>
      </dsp:nvSpPr>
      <dsp:spPr>
        <a:xfrm rot="10800000">
          <a:off x="1542856" y="1708758"/>
          <a:ext cx="5472684" cy="657594"/>
        </a:xfrm>
        <a:prstGeom prst="homePlate">
          <a:avLst/>
        </a:prstGeom>
        <a:solidFill>
          <a:schemeClr val="accent2">
            <a:hueOff val="-1383972"/>
            <a:satOff val="-795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1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LIKELY</a:t>
          </a:r>
          <a:endParaRPr lang="en-US" sz="3100" kern="1200"/>
        </a:p>
      </dsp:txBody>
      <dsp:txXfrm rot="10800000">
        <a:off x="1707254" y="1708758"/>
        <a:ext cx="5308286" cy="657594"/>
      </dsp:txXfrm>
    </dsp:sp>
    <dsp:sp modelId="{B94A4507-7138-4D41-9D60-4C04EAF11778}">
      <dsp:nvSpPr>
        <dsp:cNvPr id="0" name=""/>
        <dsp:cNvSpPr/>
      </dsp:nvSpPr>
      <dsp:spPr>
        <a:xfrm>
          <a:off x="1214059" y="1708758"/>
          <a:ext cx="657594" cy="65759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227A9-D126-40E5-87AF-C90E00F52A5A}">
      <dsp:nvSpPr>
        <dsp:cNvPr id="0" name=""/>
        <dsp:cNvSpPr/>
      </dsp:nvSpPr>
      <dsp:spPr>
        <a:xfrm rot="10800000">
          <a:off x="1542856" y="2562650"/>
          <a:ext cx="5472684" cy="657594"/>
        </a:xfrm>
        <a:prstGeom prst="homePlate">
          <a:avLst/>
        </a:prstGeom>
        <a:solidFill>
          <a:schemeClr val="accent2">
            <a:hueOff val="-2075959"/>
            <a:satOff val="-1193"/>
            <a:lumOff val="3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1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ODDS</a:t>
          </a:r>
          <a:endParaRPr lang="en-US" sz="3100" kern="1200"/>
        </a:p>
      </dsp:txBody>
      <dsp:txXfrm rot="10800000">
        <a:off x="1707254" y="2562650"/>
        <a:ext cx="5308286" cy="657594"/>
      </dsp:txXfrm>
    </dsp:sp>
    <dsp:sp modelId="{42190A8C-5142-4306-8F05-3AC2A69C4545}">
      <dsp:nvSpPr>
        <dsp:cNvPr id="0" name=""/>
        <dsp:cNvSpPr/>
      </dsp:nvSpPr>
      <dsp:spPr>
        <a:xfrm>
          <a:off x="1214059" y="2562650"/>
          <a:ext cx="657594" cy="65759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2C143-C9A6-4CCC-8E4F-2CA8CBE32DF7}">
      <dsp:nvSpPr>
        <dsp:cNvPr id="0" name=""/>
        <dsp:cNvSpPr/>
      </dsp:nvSpPr>
      <dsp:spPr>
        <a:xfrm rot="10800000">
          <a:off x="1542856" y="3416541"/>
          <a:ext cx="5472684" cy="657594"/>
        </a:xfrm>
        <a:prstGeom prst="homePlate">
          <a:avLst/>
        </a:prstGeom>
        <a:solidFill>
          <a:schemeClr val="accent2">
            <a:hueOff val="-2767945"/>
            <a:satOff val="-1591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1" tIns="118110" rIns="220472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UNCERTAINTY</a:t>
          </a:r>
          <a:endParaRPr lang="en-US" sz="3100" kern="1200"/>
        </a:p>
      </dsp:txBody>
      <dsp:txXfrm rot="10800000">
        <a:off x="1707254" y="3416541"/>
        <a:ext cx="5308286" cy="657594"/>
      </dsp:txXfrm>
    </dsp:sp>
    <dsp:sp modelId="{DEE17348-08D5-4277-95EA-1BCC7670B663}">
      <dsp:nvSpPr>
        <dsp:cNvPr id="0" name=""/>
        <dsp:cNvSpPr/>
      </dsp:nvSpPr>
      <dsp:spPr>
        <a:xfrm>
          <a:off x="1214059" y="3416541"/>
          <a:ext cx="657594" cy="65759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6069D87-03E7-4A70-A6D6-75F03E293A93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39DA696D-9BC0-46C5-939F-EF326333EE8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="" xmlns:p14="http://schemas.microsoft.com/office/powerpoint/2010/main" val="1420244894"/>
              </p:ext>
            </p:extLst>
          </p:nvPr>
        </p:nvGraphicFramePr>
        <p:xfrm>
          <a:off x="457200" y="2020888"/>
          <a:ext cx="8229600" cy="407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PROBABILITY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84217"/>
            <a:ext cx="647700" cy="7234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08214385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F250E1-B42E-43D7-9EF5-1C4FA8196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44F250E1-B42E-43D7-9EF5-1C4FA81966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graphicEl>
                                              <a:dgm id="{44F250E1-B42E-43D7-9EF5-1C4FA8196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graphicEl>
                                              <a:dgm id="{44F250E1-B42E-43D7-9EF5-1C4FA8196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4F86C4-CD6C-4CAF-A9C9-F945D9D85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A44F86C4-CD6C-4CAF-A9C9-F945D9D85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graphicEl>
                                              <a:dgm id="{A44F86C4-CD6C-4CAF-A9C9-F945D9D85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graphicEl>
                                              <a:dgm id="{A44F86C4-CD6C-4CAF-A9C9-F945D9D85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79B28A-AB64-496B-A16D-2D36F650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graphicEl>
                                              <a:dgm id="{ED79B28A-AB64-496B-A16D-2D36F650B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graphicEl>
                                              <a:dgm id="{ED79B28A-AB64-496B-A16D-2D36F650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graphicEl>
                                              <a:dgm id="{ED79B28A-AB64-496B-A16D-2D36F650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632C77-84D3-4BD7-BDCD-FDE3B3091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93632C77-84D3-4BD7-BDCD-FDE3B30918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graphicEl>
                                              <a:dgm id="{93632C77-84D3-4BD7-BDCD-FDE3B3091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graphicEl>
                                              <a:dgm id="{93632C77-84D3-4BD7-BDCD-FDE3B3091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4A4507-7138-4D41-9D60-4C04EAF11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B94A4507-7138-4D41-9D60-4C04EAF117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graphicEl>
                                              <a:dgm id="{B94A4507-7138-4D41-9D60-4C04EAF11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>
                                            <p:graphicEl>
                                              <a:dgm id="{B94A4507-7138-4D41-9D60-4C04EAF11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A7F928-88DA-4F75-8A91-18DB60028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>
                                            <p:graphicEl>
                                              <a:dgm id="{84A7F928-88DA-4F75-8A91-18DB600287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graphicEl>
                                              <a:dgm id="{84A7F928-88DA-4F75-8A91-18DB60028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graphicEl>
                                              <a:dgm id="{84A7F928-88DA-4F75-8A91-18DB600287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190A8C-5142-4306-8F05-3AC2A69C4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42190A8C-5142-4306-8F05-3AC2A69C4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">
                                            <p:graphicEl>
                                              <a:dgm id="{42190A8C-5142-4306-8F05-3AC2A69C4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graphicEl>
                                              <a:dgm id="{42190A8C-5142-4306-8F05-3AC2A69C4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6227A9-D126-40E5-87AF-C90E00F52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>
                                            <p:graphicEl>
                                              <a:dgm id="{636227A9-D126-40E5-87AF-C90E00F52A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">
                                            <p:graphicEl>
                                              <a:dgm id="{636227A9-D126-40E5-87AF-C90E00F52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">
                                            <p:graphicEl>
                                              <a:dgm id="{636227A9-D126-40E5-87AF-C90E00F52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E17348-08D5-4277-95EA-1BCC7670B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">
                                            <p:graphicEl>
                                              <a:dgm id="{DEE17348-08D5-4277-95EA-1BCC7670B6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>
                                            <p:graphicEl>
                                              <a:dgm id="{DEE17348-08D5-4277-95EA-1BCC7670B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graphicEl>
                                              <a:dgm id="{DEE17348-08D5-4277-95EA-1BCC7670B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92C143-C9A6-4CCC-8E4F-2CA8CBE32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">
                                            <p:graphicEl>
                                              <a:dgm id="{CB92C143-C9A6-4CCC-8E4F-2CA8CBE32D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5">
                                            <p:graphicEl>
                                              <a:dgm id="{CB92C143-C9A6-4CCC-8E4F-2CA8CBE32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5">
                                            <p:graphicEl>
                                              <a:dgm id="{CB92C143-C9A6-4CCC-8E4F-2CA8CBE32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2" grpId="0" animBg="1"/>
      <p:bldP spid="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erpetua Titling MT" pitchFamily="18" charset="0"/>
              </a:rPr>
              <a:t>If there is no reason to expect one of the events in preference to others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Perpetua Titling MT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dirty="0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Equally likely events</a:t>
            </a:r>
            <a:endParaRPr lang="en-US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42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en-US" dirty="0" smtClean="0"/>
                  <a:t>Properties of expected value </a:t>
                </a:r>
              </a:p>
              <a:p>
                <a:pPr algn="l"/>
                <a:r>
                  <a:rPr lang="en-US" dirty="0" smtClean="0"/>
                  <a:t>E(x)=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is called expected value</a:t>
                </a:r>
              </a:p>
              <a:p>
                <a:pPr algn="l"/>
                <a:r>
                  <a:rPr lang="en-US" dirty="0" smtClean="0"/>
                  <a:t>Properties </a:t>
                </a:r>
              </a:p>
              <a:p>
                <a:pPr algn="l"/>
                <a:r>
                  <a:rPr lang="en-US" dirty="0"/>
                  <a:t>I</a:t>
                </a:r>
                <a:r>
                  <a:rPr lang="en-US" dirty="0" smtClean="0"/>
                  <a:t>] E( C )= C</a:t>
                </a:r>
              </a:p>
              <a:p>
                <a:pPr algn="l"/>
                <a:r>
                  <a:rPr lang="en-US" dirty="0" smtClean="0"/>
                  <a:t>II] </a:t>
                </a:r>
                <a:r>
                  <a:rPr lang="en-US" dirty="0"/>
                  <a:t>E( C X</a:t>
                </a:r>
                <a:r>
                  <a:rPr lang="en-US" dirty="0" smtClean="0"/>
                  <a:t>)= C</a:t>
                </a:r>
                <a:r>
                  <a:rPr lang="en-US" dirty="0"/>
                  <a:t>E( X</a:t>
                </a:r>
                <a:r>
                  <a:rPr lang="en-US" dirty="0" smtClean="0"/>
                  <a:t>)</a:t>
                </a:r>
              </a:p>
              <a:p>
                <a:pPr algn="l"/>
                <a:r>
                  <a:rPr lang="en-US" dirty="0" smtClean="0"/>
                  <a:t>III] </a:t>
                </a:r>
                <a:r>
                  <a:rPr lang="en-US" dirty="0"/>
                  <a:t>E( </a:t>
                </a:r>
                <a:r>
                  <a:rPr lang="en-US" dirty="0" err="1" smtClean="0"/>
                  <a:t>aX</a:t>
                </a:r>
                <a:r>
                  <a:rPr lang="en-US" dirty="0" smtClean="0"/>
                  <a:t>+ b)= </a:t>
                </a:r>
                <a:r>
                  <a:rPr lang="en-US" dirty="0" err="1" smtClean="0"/>
                  <a:t>a</a:t>
                </a:r>
                <a:r>
                  <a:rPr lang="en-US" dirty="0" err="1"/>
                  <a:t>E</a:t>
                </a:r>
                <a:r>
                  <a:rPr lang="en-US" dirty="0"/>
                  <a:t>( X</a:t>
                </a:r>
                <a:r>
                  <a:rPr lang="en-US" dirty="0" smtClean="0"/>
                  <a:t>) +b </a:t>
                </a:r>
              </a:p>
              <a:p>
                <a:pPr algn="l"/>
                <a:r>
                  <a:rPr lang="en-US" dirty="0" smtClean="0"/>
                  <a:t>IV] </a:t>
                </a:r>
                <a:r>
                  <a:rPr lang="en-US" dirty="0"/>
                  <a:t>E( </a:t>
                </a:r>
                <a:r>
                  <a:rPr lang="en-US" dirty="0" smtClean="0"/>
                  <a:t>X+Y)=</a:t>
                </a:r>
                <a:r>
                  <a:rPr lang="en-US" dirty="0"/>
                  <a:t>E( X</a:t>
                </a:r>
                <a:r>
                  <a:rPr lang="en-US" dirty="0" smtClean="0"/>
                  <a:t>)+</a:t>
                </a:r>
                <a:r>
                  <a:rPr lang="en-US" dirty="0"/>
                  <a:t>E( </a:t>
                </a:r>
                <a:r>
                  <a:rPr lang="en-US" dirty="0" smtClean="0"/>
                  <a:t>Y )</a:t>
                </a:r>
              </a:p>
              <a:p>
                <a:pPr algn="l"/>
                <a:r>
                  <a:rPr lang="en-US" dirty="0" smtClean="0"/>
                  <a:t>V] </a:t>
                </a:r>
                <a:r>
                  <a:rPr lang="en-US" dirty="0"/>
                  <a:t>E( </a:t>
                </a:r>
                <a:r>
                  <a:rPr lang="en-US" dirty="0" smtClean="0"/>
                  <a:t>XY)= </a:t>
                </a:r>
                <a:r>
                  <a:rPr lang="en-US" dirty="0"/>
                  <a:t>E( </a:t>
                </a:r>
                <a:r>
                  <a:rPr lang="en-US" dirty="0" smtClean="0"/>
                  <a:t>X )</a:t>
                </a:r>
                <a:r>
                  <a:rPr lang="en-US" dirty="0"/>
                  <a:t> E( </a:t>
                </a:r>
                <a:r>
                  <a:rPr lang="en-US" dirty="0" smtClean="0"/>
                  <a:t>Y )</a:t>
                </a:r>
              </a:p>
              <a:p>
                <a:pPr algn="l"/>
                <a:r>
                  <a:rPr lang="en-US" dirty="0" smtClean="0"/>
                  <a:t>PROPERTIES OF VARIANCE </a:t>
                </a:r>
              </a:p>
              <a:p>
                <a:pPr marL="514350" indent="-514350" algn="l">
                  <a:buFont typeface="+mj-lt"/>
                  <a:buAutoNum type="romanUcPeriod"/>
                </a:pPr>
                <a:r>
                  <a:rPr lang="en-US" dirty="0" smtClean="0"/>
                  <a:t> V(C)= 0</a:t>
                </a:r>
              </a:p>
              <a:p>
                <a:pPr marL="514350" indent="-514350" algn="l">
                  <a:buFont typeface="+mj-lt"/>
                  <a:buAutoNum type="romanUcPeriod"/>
                </a:pPr>
                <a:r>
                  <a:rPr lang="en-US" dirty="0" smtClean="0"/>
                  <a:t>V( CX 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V(X)</a:t>
                </a:r>
              </a:p>
              <a:p>
                <a:pPr marL="514350" indent="-514350" algn="l">
                  <a:buFont typeface="+mj-lt"/>
                  <a:buAutoNum type="romanUcPeriod"/>
                </a:pPr>
                <a:r>
                  <a:rPr lang="en-US" dirty="0" smtClean="0"/>
                  <a:t>V(</a:t>
                </a:r>
                <a:r>
                  <a:rPr lang="en-US" dirty="0" err="1" smtClean="0"/>
                  <a:t>aX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bY</a:t>
                </a:r>
                <a:r>
                  <a:rPr lang="en-US" dirty="0" smtClean="0"/>
                  <a:t>)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V(X</a:t>
                </a:r>
                <a:r>
                  <a:rPr lang="en-US" dirty="0" smtClean="0"/>
                  <a:t>) +2abCOV(X,Y)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V(Y)</a:t>
                </a:r>
              </a:p>
              <a:p>
                <a:pPr marL="514350" indent="-514350" algn="l">
                  <a:buFont typeface="+mj-lt"/>
                  <a:buAutoNum type="romanUcPeriod"/>
                </a:pPr>
                <a:r>
                  <a:rPr lang="en-US" dirty="0" smtClean="0"/>
                  <a:t>IF X and Y are independent variables </a:t>
                </a:r>
              </a:p>
              <a:p>
                <a:pPr algn="l"/>
                <a:r>
                  <a:rPr lang="en-US" dirty="0"/>
                  <a:t/>
                </a:r>
                <a:r>
                  <a:rPr lang="en-US" dirty="0" smtClean="0"/>
                  <a:t/>
                </a:r>
                <a:r>
                  <a:rPr lang="en-US" dirty="0"/>
                  <a:t>V(</a:t>
                </a:r>
                <a:r>
                  <a:rPr lang="en-US" dirty="0" err="1"/>
                  <a:t>aX</a:t>
                </a:r>
                <a:r>
                  <a:rPr lang="en-US" dirty="0"/>
                  <a:t>+ </a:t>
                </a:r>
                <a:r>
                  <a:rPr lang="en-US" dirty="0" err="1"/>
                  <a:t>bY</a:t>
                </a:r>
                <a:r>
                  <a:rPr lang="en-US" dirty="0"/>
                  <a:t>)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V(X</a:t>
                </a:r>
                <a:r>
                  <a:rPr lang="en-US" dirty="0"/>
                  <a:t>)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V(Y)</a:t>
                </a:r>
              </a:p>
              <a:p>
                <a:pPr algn="l"/>
                <a:endParaRPr lang="en-US" dirty="0"/>
              </a:p>
              <a:p>
                <a:pPr marL="514350" indent="-514350" algn="l">
                  <a:buFont typeface="+mj-lt"/>
                  <a:buAutoNum type="romanUcPeriod"/>
                </a:pPr>
                <a:endParaRPr lang="en-US" dirty="0"/>
              </a:p>
              <a:p>
                <a:pPr marL="514350" indent="-514350" algn="l">
                  <a:buFont typeface="+mj-lt"/>
                  <a:buAutoNum type="romanUcPeriod"/>
                </a:pPr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444" t="-4042" b="-20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Mathematical expectation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577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Gamblers often use word odds (Ratio) to make bets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17</a:t>
            </a:r>
            <a:r>
              <a:rPr lang="en-US" sz="2400" baseline="30000" dirty="0"/>
              <a:t>th</a:t>
            </a:r>
            <a:r>
              <a:rPr lang="en-US" sz="2400" dirty="0"/>
              <a:t> century scientific concept of probability was developed by Pascal and </a:t>
            </a:r>
            <a:r>
              <a:rPr lang="en-US" sz="2400" dirty="0" smtClean="0"/>
              <a:t>Fermat </a:t>
            </a:r>
          </a:p>
          <a:p>
            <a:r>
              <a:rPr lang="en-US" sz="2400" dirty="0" smtClean="0"/>
              <a:t>Antoine Gombauld who was gambler  questioned “what are the odds of rolling two sixes at least once in twenty four rolls of a pair of dice” and it is solved by Pascal</a:t>
            </a:r>
          </a:p>
          <a:p>
            <a:r>
              <a:rPr lang="en-US" sz="2400" dirty="0" smtClean="0"/>
              <a:t>Jacob Bernoulli, Bayes and moivre developed formulas and techniques</a:t>
            </a:r>
          </a:p>
          <a:p>
            <a:r>
              <a:rPr lang="en-US" sz="2400" dirty="0" smtClean="0"/>
              <a:t>In 19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 Laplace unified all these concepts </a:t>
            </a:r>
          </a:p>
          <a:p>
            <a:r>
              <a:rPr lang="en-US" sz="2400" dirty="0" smtClean="0"/>
              <a:t>Uncertainty arising in real life leads us to study and use of theory of probability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728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686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v"/>
            </a:pPr>
            <a:r>
              <a:rPr lang="en-US" sz="2400" dirty="0">
                <a:latin typeface="Arial Black" pitchFamily="34" charset="0"/>
              </a:rPr>
              <a:t>Several events occur in our life </a:t>
            </a:r>
          </a:p>
          <a:p>
            <a:pPr lvl="0"/>
            <a:r>
              <a:rPr lang="en-US" sz="2000" dirty="0">
                <a:latin typeface="Arial Black" pitchFamily="34" charset="0"/>
              </a:rPr>
              <a:t> </a:t>
            </a:r>
            <a:endParaRPr lang="en-US" sz="2000" dirty="0" smtClean="0">
              <a:latin typeface="Arial Black" pitchFamily="34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latin typeface="Arial Black" pitchFamily="34" charset="0"/>
              </a:rPr>
              <a:t>some </a:t>
            </a:r>
            <a:r>
              <a:rPr lang="en-US" sz="2400" dirty="0">
                <a:latin typeface="Arial Black" pitchFamily="34" charset="0"/>
              </a:rPr>
              <a:t>of them are certain events which occur surely </a:t>
            </a:r>
          </a:p>
          <a:p>
            <a:pPr lvl="0"/>
            <a:r>
              <a:rPr lang="en-US" sz="2000" dirty="0">
                <a:latin typeface="Arial Black" pitchFamily="34" charset="0"/>
              </a:rPr>
              <a:t>For </a:t>
            </a:r>
            <a:r>
              <a:rPr lang="en-US" sz="2000" dirty="0" smtClean="0">
                <a:latin typeface="Arial Black" pitchFamily="34" charset="0"/>
              </a:rPr>
              <a:t>example: </a:t>
            </a:r>
            <a:r>
              <a:rPr lang="en-US" sz="2000" dirty="0">
                <a:latin typeface="Arial Black" pitchFamily="34" charset="0"/>
              </a:rPr>
              <a:t>a fruit that falls from a tree has to come down on earth </a:t>
            </a:r>
          </a:p>
          <a:p>
            <a:pPr lvl="0"/>
            <a:r>
              <a:rPr lang="en-US" sz="2000" dirty="0">
                <a:latin typeface="Arial Black" pitchFamily="34" charset="0"/>
              </a:rPr>
              <a:t>The sun will rise tomorrow </a:t>
            </a:r>
            <a:endParaRPr lang="en-US" sz="2000" dirty="0" smtClean="0">
              <a:latin typeface="Arial Black" pitchFamily="34" charset="0"/>
            </a:endParaRPr>
          </a:p>
          <a:p>
            <a:pPr lvl="0"/>
            <a:endParaRPr lang="en-US" sz="2000" dirty="0">
              <a:latin typeface="Arial Black" pitchFamily="34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Arial Black" pitchFamily="34" charset="0"/>
              </a:rPr>
              <a:t>Some are impossible events.</a:t>
            </a:r>
          </a:p>
          <a:p>
            <a:pPr lvl="0"/>
            <a:r>
              <a:rPr lang="en-US" sz="2000" dirty="0">
                <a:latin typeface="Arial Black" pitchFamily="34" charset="0"/>
              </a:rPr>
              <a:t>Sun will not rise tomorrow </a:t>
            </a:r>
          </a:p>
          <a:p>
            <a:r>
              <a:rPr lang="en-US" sz="2000" dirty="0" smtClean="0">
                <a:latin typeface="Arial Black" pitchFamily="34" charset="0"/>
              </a:rPr>
              <a:t>A fruit that falls from a tree has not come down on earth </a:t>
            </a:r>
          </a:p>
          <a:p>
            <a:pPr lvl="0"/>
            <a:endParaRPr lang="en-US" sz="2000" dirty="0" smtClean="0">
              <a:latin typeface="Arial Black" pitchFamily="34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latin typeface="Arial Black" pitchFamily="34" charset="0"/>
              </a:rPr>
              <a:t>Some </a:t>
            </a:r>
            <a:r>
              <a:rPr lang="en-US" sz="2400" dirty="0">
                <a:latin typeface="Arial Black" pitchFamily="34" charset="0"/>
              </a:rPr>
              <a:t>events which are depends on chance</a:t>
            </a:r>
          </a:p>
          <a:p>
            <a:r>
              <a:rPr lang="en-US" sz="2000" dirty="0">
                <a:latin typeface="Arial Black" pitchFamily="34" charset="0"/>
              </a:rPr>
              <a:t>A new born child is a girl </a:t>
            </a:r>
          </a:p>
          <a:p>
            <a:r>
              <a:rPr lang="en-US" sz="2000" dirty="0" err="1">
                <a:latin typeface="Arial Black" pitchFamily="34" charset="0"/>
              </a:rPr>
              <a:t>Suman</a:t>
            </a:r>
            <a:r>
              <a:rPr lang="en-US" sz="2000" dirty="0">
                <a:latin typeface="Arial Black" pitchFamily="34" charset="0"/>
              </a:rPr>
              <a:t> will secure more than 85% marks in university exam</a:t>
            </a:r>
          </a:p>
          <a:p>
            <a:r>
              <a:rPr lang="en-US" sz="2000" dirty="0">
                <a:latin typeface="Arial Black" pitchFamily="34" charset="0"/>
              </a:rPr>
              <a:t>Such events are called random events </a:t>
            </a:r>
          </a:p>
          <a:p>
            <a:pPr lvl="0"/>
            <a:r>
              <a:rPr lang="en-US" sz="2000" dirty="0">
                <a:latin typeface="Arial Black" pitchFamily="34" charset="0"/>
              </a:rPr>
              <a:t>We use word chance for the probability of occurrence of a random events   </a:t>
            </a:r>
          </a:p>
        </p:txBody>
      </p:sp>
    </p:spTree>
    <p:extLst>
      <p:ext uri="{BB962C8B-B14F-4D97-AF65-F5344CB8AC3E}">
        <p14:creationId xmlns="" xmlns:p14="http://schemas.microsoft.com/office/powerpoint/2010/main" val="12795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38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  <a:latin typeface="Arial Black" pitchFamily="34" charset="0"/>
              </a:rPr>
              <a:t>Let’s know about some terms which are important in the study of </a:t>
            </a:r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probability</a:t>
            </a:r>
            <a:endParaRPr lang="en-US" dirty="0">
              <a:solidFill>
                <a:srgbClr val="00B050"/>
              </a:solidFill>
              <a:latin typeface="Arial Black" pitchFamily="34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Random experiment</a:t>
            </a:r>
            <a:r>
              <a:rPr lang="en-US" dirty="0">
                <a:latin typeface="Arial Black" pitchFamily="34" charset="0"/>
              </a:rPr>
              <a:t>: an experiment which result in any one of two or more possible outcomes is called random </a:t>
            </a:r>
            <a:r>
              <a:rPr lang="en-US" dirty="0" smtClean="0">
                <a:latin typeface="Arial Black" pitchFamily="34" charset="0"/>
              </a:rPr>
              <a:t>experiment</a:t>
            </a:r>
          </a:p>
          <a:p>
            <a:endParaRPr lang="en-US" dirty="0">
              <a:latin typeface="Arial Black" pitchFamily="34" charset="0"/>
            </a:endParaRPr>
          </a:p>
          <a:p>
            <a:r>
              <a:rPr lang="en-US" dirty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           In </a:t>
            </a:r>
            <a:r>
              <a:rPr lang="en-US" dirty="0">
                <a:latin typeface="Arial Black" pitchFamily="34" charset="0"/>
              </a:rPr>
              <a:t>other words experiments which can be repeated under identical (same) conditions all possible outcomes are known but we can’t predict exact result before the experiment is actually performed</a:t>
            </a:r>
            <a:r>
              <a:rPr lang="en-US" dirty="0" smtClean="0">
                <a:latin typeface="Arial Black" pitchFamily="34" charset="0"/>
              </a:rPr>
              <a:t>.</a:t>
            </a:r>
          </a:p>
          <a:p>
            <a:endParaRPr lang="en-US" dirty="0"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Characteristics of random experiment: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latin typeface="Arial Black" pitchFamily="34" charset="0"/>
              </a:rPr>
              <a:t>Random experiment can be repeated under identical conditions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latin typeface="Arial Black" pitchFamily="34" charset="0"/>
              </a:rPr>
              <a:t> all possible outcomes of random experiments are known  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latin typeface="Arial Black" pitchFamily="34" charset="0"/>
              </a:rPr>
              <a:t>It is not possible to exactly predict any of the  possible outcomes before the experiment is actually performed</a:t>
            </a:r>
          </a:p>
          <a:p>
            <a:pPr lvl="0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Sample space: </a:t>
            </a:r>
            <a:r>
              <a:rPr lang="en-US" dirty="0">
                <a:latin typeface="Arial Black" pitchFamily="34" charset="0"/>
              </a:rPr>
              <a:t>the set of all possible outcomes of random experiment is called sample space denoted by U or S</a:t>
            </a:r>
          </a:p>
          <a:p>
            <a:pPr lvl="0"/>
            <a:r>
              <a:rPr lang="en-US" dirty="0">
                <a:latin typeface="Arial Black" pitchFamily="34" charset="0"/>
              </a:rPr>
              <a:t> For example : a random experiment of tossing a coin once /twice/thrice</a:t>
            </a:r>
          </a:p>
          <a:p>
            <a:r>
              <a:rPr lang="en-US" dirty="0">
                <a:latin typeface="Arial Black" pitchFamily="34" charset="0"/>
              </a:rPr>
              <a:t>Random experiment of tossing a fair dice / dice twice </a:t>
            </a:r>
          </a:p>
        </p:txBody>
      </p:sp>
    </p:spTree>
    <p:extLst>
      <p:ext uri="{BB962C8B-B14F-4D97-AF65-F5344CB8AC3E}">
        <p14:creationId xmlns="" xmlns:p14="http://schemas.microsoft.com/office/powerpoint/2010/main" val="19136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413338"/>
            <a:ext cx="853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Event: </a:t>
            </a:r>
            <a:r>
              <a:rPr lang="en-US" sz="2800" b="1" dirty="0">
                <a:latin typeface="Arial Black" pitchFamily="34" charset="0"/>
              </a:rPr>
              <a:t>subset of random experiment is called </a:t>
            </a:r>
            <a:r>
              <a:rPr lang="en-US" sz="2800" b="1" dirty="0" smtClean="0">
                <a:latin typeface="Arial Black" pitchFamily="34" charset="0"/>
              </a:rPr>
              <a:t>event</a:t>
            </a:r>
          </a:p>
          <a:p>
            <a:pPr lvl="1"/>
            <a:endParaRPr lang="en-US" sz="2800" dirty="0">
              <a:latin typeface="Arial Black" pitchFamily="34" charset="0"/>
            </a:endParaRPr>
          </a:p>
          <a:p>
            <a:pPr lvl="1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elementary events or primary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events: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Arial Black" pitchFamily="34" charset="0"/>
            </a:endParaRPr>
          </a:p>
          <a:p>
            <a:pPr lvl="1"/>
            <a:r>
              <a:rPr lang="en-US" sz="2800" b="1" dirty="0">
                <a:latin typeface="Arial Black" pitchFamily="34" charset="0"/>
              </a:rPr>
              <a:t>the events of all possible </a:t>
            </a:r>
            <a:r>
              <a:rPr lang="en-US" sz="2800" b="1" dirty="0" smtClean="0">
                <a:latin typeface="Arial Black" pitchFamily="34" charset="0"/>
              </a:rPr>
              <a:t>singleton </a:t>
            </a:r>
            <a:r>
              <a:rPr lang="en-US" sz="2800" b="1" dirty="0">
                <a:latin typeface="Arial Black" pitchFamily="34" charset="0"/>
              </a:rPr>
              <a:t>subset of a sample space U is called an elementary events or primary events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5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8839200" cy="526297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914400" lvl="1" indent="-457200">
              <a:buFont typeface="Wingdings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</a:rPr>
              <a:t>union of  events </a:t>
            </a:r>
            <a:r>
              <a:rPr lang="en-US" sz="2800" b="1" dirty="0" smtClean="0">
                <a:solidFill>
                  <a:srgbClr val="FFFF00"/>
                </a:solidFill>
                <a:latin typeface="Arial Black" pitchFamily="34" charset="0"/>
              </a:rPr>
              <a:t>:</a:t>
            </a:r>
            <a:r>
              <a:rPr lang="en-US" sz="2800" b="1" dirty="0" smtClean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en-US" sz="2800" b="1" dirty="0" smtClean="0">
                <a:latin typeface="Arial Black" pitchFamily="34" charset="0"/>
              </a:rPr>
              <a:t>if </a:t>
            </a:r>
            <a:r>
              <a:rPr lang="en-US" sz="2800" b="1" dirty="0">
                <a:latin typeface="Arial Black" pitchFamily="34" charset="0"/>
              </a:rPr>
              <a:t>A and B are two events of sample space U than the set of all events in which either event A occur or event B occur or event A and B both occur together is called union of two events denoted by </a:t>
            </a:r>
            <a:r>
              <a:rPr lang="en-US" sz="2800" b="1" dirty="0" smtClean="0">
                <a:latin typeface="Arial Black" pitchFamily="34" charset="0"/>
              </a:rPr>
              <a:t>AUB</a:t>
            </a:r>
            <a:endParaRPr lang="en-US" sz="2800" dirty="0">
              <a:latin typeface="Arial Black" pitchFamily="34" charset="0"/>
            </a:endParaRP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</a:rPr>
              <a:t>intersection of two events</a:t>
            </a:r>
            <a:r>
              <a:rPr lang="en-US" sz="2800" b="1" dirty="0">
                <a:solidFill>
                  <a:srgbClr val="00B0F0"/>
                </a:solidFill>
                <a:latin typeface="Arial Black" pitchFamily="34" charset="0"/>
              </a:rPr>
              <a:t> </a:t>
            </a:r>
            <a:r>
              <a:rPr lang="en-US" sz="2800" b="1" dirty="0">
                <a:latin typeface="Arial Black" pitchFamily="34" charset="0"/>
              </a:rPr>
              <a:t>: if A and B are two events of sample space U than the set of all events in which event A and B both occur together is called intersection of two events it is denoted by A∩B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66800" y="838200"/>
            <a:ext cx="3377732" cy="871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5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2" grpI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105561"/>
            <a:ext cx="8686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latin typeface="Arial Black" pitchFamily="34" charset="0"/>
              </a:rPr>
              <a:t>difference </a:t>
            </a:r>
            <a:r>
              <a:rPr lang="en-US" sz="2800" b="1" dirty="0">
                <a:solidFill>
                  <a:srgbClr val="0070C0"/>
                </a:solidFill>
                <a:latin typeface="Arial Black" pitchFamily="34" charset="0"/>
              </a:rPr>
              <a:t>of events: </a:t>
            </a:r>
            <a:endParaRPr lang="en-US" sz="2800" b="1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smtClean="0">
                <a:latin typeface="Arial Black" pitchFamily="34" charset="0"/>
              </a:rPr>
              <a:t>if </a:t>
            </a:r>
            <a:r>
              <a:rPr lang="en-US" sz="2400" b="1" dirty="0">
                <a:latin typeface="Arial Black" pitchFamily="34" charset="0"/>
              </a:rPr>
              <a:t>A and B are two events of sample space U than the set of all events in which event A occur but B does not occur is called difference of two events it is denoted by A-B or A∩B</a:t>
            </a:r>
            <a:r>
              <a:rPr lang="en-US" sz="2400" b="1" dirty="0" smtClean="0">
                <a:latin typeface="Arial Black" pitchFamily="34" charset="0"/>
              </a:rPr>
              <a:t>’</a:t>
            </a:r>
          </a:p>
          <a:p>
            <a:pPr marL="800100" lvl="1" indent="-342900">
              <a:buFont typeface="Wingdings" pitchFamily="2" charset="2"/>
              <a:buChar char="v"/>
            </a:pPr>
            <a:endParaRPr lang="en-US" sz="2400" dirty="0">
              <a:latin typeface="Arial Black" pitchFamily="34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>
                <a:latin typeface="Arial Black" pitchFamily="34" charset="0"/>
              </a:rPr>
              <a:t>similarly the set of events in which B occur but A not </a:t>
            </a:r>
            <a:r>
              <a:rPr lang="en-US" sz="2400" b="1" dirty="0" smtClean="0">
                <a:latin typeface="Arial Black" pitchFamily="34" charset="0"/>
              </a:rPr>
              <a:t> occur is </a:t>
            </a:r>
            <a:r>
              <a:rPr lang="en-US" sz="2400" b="1" dirty="0">
                <a:latin typeface="Arial Black" pitchFamily="34" charset="0"/>
              </a:rPr>
              <a:t>called difference events of A and B </a:t>
            </a:r>
            <a:r>
              <a:rPr lang="en-US" sz="2400" b="1" dirty="0" smtClean="0">
                <a:latin typeface="Arial Black" pitchFamily="34" charset="0"/>
              </a:rPr>
              <a:t>it is denoted </a:t>
            </a:r>
            <a:r>
              <a:rPr lang="en-US" sz="2400" b="1" dirty="0">
                <a:latin typeface="Arial Black" pitchFamily="34" charset="0"/>
              </a:rPr>
              <a:t>by B-A or A’∩B or B∩ A’</a:t>
            </a:r>
            <a:endParaRPr lang="en-US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24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59449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Font typeface="Wingdings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Arial Black" pitchFamily="34" charset="0"/>
              </a:rPr>
              <a:t>Exhaustive events</a:t>
            </a:r>
            <a:r>
              <a:rPr lang="en-US" sz="2800" b="1" dirty="0">
                <a:latin typeface="Arial Black" pitchFamily="34" charset="0"/>
              </a:rPr>
              <a:t>: : if A and B are two events of sample space U if  AUB=U than they are called exhaustive </a:t>
            </a:r>
            <a:r>
              <a:rPr lang="en-US" sz="2800" b="1" dirty="0" smtClean="0">
                <a:latin typeface="Arial Black" pitchFamily="34" charset="0"/>
              </a:rPr>
              <a:t>events</a:t>
            </a:r>
          </a:p>
          <a:p>
            <a:pPr marL="914400" lvl="1" indent="-457200" algn="just">
              <a:buFont typeface="Wingdings" pitchFamily="2" charset="2"/>
              <a:buChar char="v"/>
            </a:pPr>
            <a:endParaRPr lang="en-US" sz="2800" dirty="0">
              <a:latin typeface="Arial Black" pitchFamily="34" charset="0"/>
            </a:endParaRPr>
          </a:p>
          <a:p>
            <a:pPr marL="914400" lvl="1" indent="-457200" algn="just">
              <a:buFont typeface="Wingdings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Arial Black" pitchFamily="34" charset="0"/>
              </a:rPr>
              <a:t>Mutually exclusive or incompatible events</a:t>
            </a:r>
            <a:r>
              <a:rPr lang="en-US" sz="2800" b="1" dirty="0">
                <a:latin typeface="Arial Black" pitchFamily="34" charset="0"/>
              </a:rPr>
              <a:t>: : if A and B are two events of sample space U if  A∩B=Ǿ than they are called Mutually exclusive or incompatible events 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2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1000" y="2690336"/>
                <a:ext cx="8229600" cy="4216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/>
                </a:r>
                <a:r>
                  <a:rPr lang="en-US" sz="3200" dirty="0" smtClean="0">
                    <a:solidFill>
                      <a:srgbClr val="0070C0"/>
                    </a:solidFill>
                    <a:latin typeface="Arial Black" pitchFamily="34" charset="0"/>
                  </a:rPr>
                  <a:t>Complementary events</a:t>
                </a:r>
                <a:r>
                  <a:rPr lang="en-US" sz="3200" dirty="0" smtClean="0">
                    <a:latin typeface="Arial Black" pitchFamily="34" charset="0"/>
                  </a:rPr>
                  <a:t>:</a:t>
                </a:r>
              </a:p>
              <a:p>
                <a:pPr marL="285750" indent="-285750">
                  <a:buFont typeface="Wingdings" pitchFamily="2" charset="2"/>
                  <a:buChar char="v"/>
                </a:pPr>
                <a:endParaRPr lang="en-US" sz="3200" dirty="0" smtClean="0">
                  <a:latin typeface="Arial Black" pitchFamily="34" charset="0"/>
                </a:endParaRPr>
              </a:p>
              <a:p>
                <a:pPr marL="285750" lvl="1" indent="-285750">
                  <a:buFont typeface="Wingdings" pitchFamily="2" charset="2"/>
                  <a:buChar char="v"/>
                </a:pPr>
                <a:r>
                  <a:rPr lang="en-US" sz="2800" dirty="0" smtClean="0">
                    <a:latin typeface="Arial Black" pitchFamily="34" charset="0"/>
                  </a:rPr>
                  <a:t> if A is an event of sample space U then the set of all events of sample space U  in which event A not occur is called Complementary event of A denoted by A’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Arial Black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  <a:p>
                <a:pPr marL="285750" lvl="1" indent="-285750">
                  <a:buFont typeface="Wingdings" pitchFamily="2" charset="2"/>
                  <a:buChar char="v"/>
                </a:pPr>
                <a:endParaRPr lang="en-US" dirty="0" smtClean="0"/>
              </a:p>
              <a:p>
                <a:pPr marL="285750" lvl="1" indent="-285750">
                  <a:buFont typeface="Wingdings" pitchFamily="2" charset="2"/>
                  <a:buChar char="v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v"/>
                </a:pPr>
                <a:endParaRPr lang="en-US" sz="2800" dirty="0"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690336"/>
                <a:ext cx="8229600" cy="4216539"/>
              </a:xfrm>
              <a:prstGeom prst="rect">
                <a:avLst/>
              </a:prstGeom>
              <a:blipFill rotWithShape="1">
                <a:blip r:embed="rId2"/>
                <a:stretch>
                  <a:fillRect l="-1333" t="-1879" b="-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02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233</TotalTime>
  <Words>638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BlackTie</vt:lpstr>
      <vt:lpstr>PROBABILITY</vt:lpstr>
      <vt:lpstr>HISTORY</vt:lpstr>
      <vt:lpstr>Slide 3</vt:lpstr>
      <vt:lpstr>Slide 4</vt:lpstr>
      <vt:lpstr>Slide 5</vt:lpstr>
      <vt:lpstr>Slide 6</vt:lpstr>
      <vt:lpstr>Slide 7</vt:lpstr>
      <vt:lpstr>Slide 8</vt:lpstr>
      <vt:lpstr>Slide 9</vt:lpstr>
      <vt:lpstr>Equally likely events</vt:lpstr>
      <vt:lpstr>Mathematical expectation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Win 8.1</dc:creator>
  <cp:lastModifiedBy>SMIT</cp:lastModifiedBy>
  <cp:revision>21</cp:revision>
  <dcterms:created xsi:type="dcterms:W3CDTF">2014-09-20T07:17:57Z</dcterms:created>
  <dcterms:modified xsi:type="dcterms:W3CDTF">2019-09-06T06:18:25Z</dcterms:modified>
</cp:coreProperties>
</file>