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6" r:id="rId2"/>
    <p:sldId id="256" r:id="rId3"/>
    <p:sldId id="258" r:id="rId4"/>
    <p:sldId id="257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  <a:srgbClr val="220000"/>
    <a:srgbClr val="7959B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3" autoAdjust="0"/>
    <p:restoredTop sz="94615" autoAdjust="0"/>
  </p:normalViewPr>
  <p:slideViewPr>
    <p:cSldViewPr>
      <p:cViewPr varScale="1">
        <p:scale>
          <a:sx n="41" d="100"/>
          <a:sy n="41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C8A-3453-46BB-BD13-6DEA7C53CB07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64A3E-7059-45B1-B45A-46D9C960AD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C8A-3453-46BB-BD13-6DEA7C53CB07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4A3E-7059-45B1-B45A-46D9C960A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C8A-3453-46BB-BD13-6DEA7C53CB07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4A3E-7059-45B1-B45A-46D9C960A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CCCC8A-3453-46BB-BD13-6DEA7C53CB07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2E64A3E-7059-45B1-B45A-46D9C960AD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C8A-3453-46BB-BD13-6DEA7C53CB07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4A3E-7059-45B1-B45A-46D9C960AD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C8A-3453-46BB-BD13-6DEA7C53CB07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4A3E-7059-45B1-B45A-46D9C960AD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4A3E-7059-45B1-B45A-46D9C960AD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C8A-3453-46BB-BD13-6DEA7C53CB07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C8A-3453-46BB-BD13-6DEA7C53CB07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4A3E-7059-45B1-B45A-46D9C960AD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C8A-3453-46BB-BD13-6DEA7C53CB07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4A3E-7059-45B1-B45A-46D9C960A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CCCC8A-3453-46BB-BD13-6DEA7C53CB07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2E64A3E-7059-45B1-B45A-46D9C960AD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C8A-3453-46BB-BD13-6DEA7C53CB07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64A3E-7059-45B1-B45A-46D9C960AD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CCCC8A-3453-46BB-BD13-6DEA7C53CB07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2E64A3E-7059-45B1-B45A-46D9C960AD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Mathematical models for different types of problems is called mathematical equation</a:t>
            </a:r>
          </a:p>
          <a:p>
            <a:r>
              <a:rPr lang="en-US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Types of equation </a:t>
            </a:r>
          </a:p>
          <a:p>
            <a:r>
              <a:rPr lang="en-US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Algebraic equation</a:t>
            </a:r>
          </a:p>
          <a:p>
            <a:r>
              <a:rPr lang="en-US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Polynomial equations</a:t>
            </a:r>
          </a:p>
          <a:p>
            <a:r>
              <a:rPr lang="en-US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Transcendental equations</a:t>
            </a:r>
          </a:p>
          <a:p>
            <a:r>
              <a:rPr lang="en-US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Any equation  does not graph as a straight line  then the equation in a plane is called non linear</a:t>
            </a:r>
          </a:p>
          <a:p>
            <a:r>
              <a:rPr lang="en-US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We   are familiar with solution of linear equations its very easy too in this chapter we will learn how to solve non linear equations</a:t>
            </a:r>
            <a:endParaRPr lang="en-US" b="1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merits</a:t>
                </a:r>
              </a:p>
              <a:p>
                <a:r>
                  <a:rPr lang="en-US" dirty="0" smtClean="0"/>
                  <a:t>This method is simplest and most reliable </a:t>
                </a:r>
              </a:p>
              <a:p>
                <a:r>
                  <a:rPr lang="en-US" dirty="0" smtClean="0"/>
                  <a:t>Also known a binary chopping of half interval method</a:t>
                </a:r>
              </a:p>
              <a:p>
                <a:r>
                  <a:rPr lang="en-US" dirty="0" smtClean="0"/>
                  <a:t>Bisection method is repeated application of theorem 1 of sec 2.2 </a:t>
                </a:r>
              </a:p>
              <a:p>
                <a:r>
                  <a:rPr lang="en-US" dirty="0" smtClean="0"/>
                  <a:t>This method is convergent  linearly</a:t>
                </a:r>
              </a:p>
              <a:p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Demerits</a:t>
                </a:r>
              </a:p>
              <a:p>
                <a:r>
                  <a:rPr lang="en-US" dirty="0" smtClean="0"/>
                  <a:t>This method  uses only end points of the interval for which f(a)×f(b)&lt;0</a:t>
                </a:r>
              </a:p>
              <a:p>
                <a:r>
                  <a:rPr lang="en-US" dirty="0" smtClean="0"/>
                  <a:t>Since convergence is slow the large number of iteration may be needed to achieve accuracy of high degree</a:t>
                </a:r>
              </a:p>
              <a:p>
                <a:r>
                  <a:rPr lang="en-US" dirty="0"/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𝑒𝑝𝑠𝑖𝑙𝑜𝑛𝑒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𝑑𝑒𝑛𝑜𝑡𝑒𝑠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𝑡h𝑒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𝑙𝑒𝑣𝑎𝑙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𝑜𝑓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𝑎𝑐𝑐𝑢𝑟𝑎𝑐𝑦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Number of  iteration is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>                      n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l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𝑙𝑜𝑔</m:t>
                        </m:r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88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Merit and demerits of bisection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36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Non linear equations are of two types </a:t>
            </a:r>
          </a:p>
          <a:p>
            <a:pPr marL="571500" indent="-571500" algn="l">
              <a:buAutoNum type="romanLcParenR"/>
            </a:pPr>
            <a:r>
              <a:rPr lang="en-US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Polynomials </a:t>
            </a:r>
          </a:p>
          <a:p>
            <a:pPr marL="571500" indent="-571500" algn="l">
              <a:buAutoNum type="romanLcParenR"/>
            </a:pPr>
            <a:r>
              <a:rPr lang="en-US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Transcendental</a:t>
            </a:r>
          </a:p>
          <a:p>
            <a:r>
              <a:rPr lang="en-US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Methods of finding solution of non linear equations</a:t>
            </a:r>
          </a:p>
          <a:p>
            <a:pPr algn="l"/>
            <a:r>
              <a:rPr lang="en-US" b="1" dirty="0" err="1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)Direct method </a:t>
            </a:r>
          </a:p>
          <a:p>
            <a:pPr algn="l"/>
            <a:r>
              <a:rPr lang="en-US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ii)Iterative  methods </a:t>
            </a:r>
            <a:endParaRPr lang="en-US" b="1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2191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Solution of non linear equations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10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Direct method gives the solution of non linear equation in finite number of steps </a:t>
            </a:r>
          </a:p>
          <a:p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These methods are capable of giving all the roots at the same time </a:t>
            </a:r>
          </a:p>
          <a:p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For example roots of the quadratic equation </a:t>
            </a:r>
          </a:p>
          <a:p>
            <a:pPr marL="0" indent="0">
              <a:buNone/>
            </a:pP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 method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4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077200" cy="4419600"/>
          </a:xfrm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2060"/>
                </a:solidFill>
              </a:rPr>
              <a:t>Iterative methods are also known as trial and error methods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2060"/>
                </a:solidFill>
              </a:rPr>
              <a:t>It is based on successive approximations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2060"/>
                </a:solidFill>
              </a:rPr>
              <a:t> in this method start with one or more initial approximations to the root and obtain a sequence of approximations by repeating a fixed sequence of steps till the solution with reasonable accuracy is obtained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2060"/>
                </a:solidFill>
              </a:rPr>
              <a:t>These methods are very cumbersome and time consuming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533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Iterative methods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67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Bisection method</a:t>
            </a:r>
          </a:p>
          <a:p>
            <a:r>
              <a:rPr lang="en-US" dirty="0">
                <a:solidFill>
                  <a:srgbClr val="002060"/>
                </a:solidFill>
              </a:rPr>
              <a:t> I</a:t>
            </a:r>
            <a:r>
              <a:rPr lang="en-US" dirty="0" smtClean="0">
                <a:solidFill>
                  <a:srgbClr val="002060"/>
                </a:solidFill>
              </a:rPr>
              <a:t>teration method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False position method (</a:t>
            </a:r>
            <a:r>
              <a:rPr lang="en-US" dirty="0" err="1" smtClean="0">
                <a:solidFill>
                  <a:srgbClr val="002060"/>
                </a:solidFill>
              </a:rPr>
              <a:t>Regula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falsi</a:t>
            </a:r>
            <a:r>
              <a:rPr lang="en-US" dirty="0" smtClean="0">
                <a:solidFill>
                  <a:srgbClr val="002060"/>
                </a:solidFill>
              </a:rPr>
              <a:t> method)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Newton-</a:t>
            </a:r>
            <a:r>
              <a:rPr lang="en-US" dirty="0" err="1" smtClean="0">
                <a:solidFill>
                  <a:srgbClr val="002060"/>
                </a:solidFill>
              </a:rPr>
              <a:t>Raphson</a:t>
            </a:r>
            <a:r>
              <a:rPr lang="en-US" dirty="0" smtClean="0">
                <a:solidFill>
                  <a:srgbClr val="002060"/>
                </a:solidFill>
              </a:rPr>
              <a:t>  method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Secant method</a:t>
            </a:r>
          </a:p>
          <a:p>
            <a:pPr marL="13716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Iterative Methods of finding solution of non linear equations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97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Before discussing about these methods lets see some results without proof useful in solution of these equations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Theorem 1</a:t>
            </a:r>
            <a:r>
              <a:rPr lang="en-US" dirty="0" smtClean="0">
                <a:solidFill>
                  <a:srgbClr val="002060"/>
                </a:solidFill>
              </a:rPr>
              <a:t>: if f(x) is continuous  for </a:t>
            </a:r>
            <a:r>
              <a:rPr lang="en-US" dirty="0" err="1">
                <a:solidFill>
                  <a:srgbClr val="002060"/>
                </a:solidFill>
              </a:rPr>
              <a:t>a≤x≤b</a:t>
            </a:r>
            <a:r>
              <a:rPr lang="en-US" dirty="0">
                <a:solidFill>
                  <a:srgbClr val="002060"/>
                </a:solidFill>
              </a:rPr>
              <a:t> and if f(a) and f(b) are of opposite signs then there exist a number c for which f(c) =0 for a&lt;c&lt;b  then c is called a root of </a:t>
            </a:r>
            <a:r>
              <a:rPr lang="en-US" dirty="0" smtClean="0">
                <a:solidFill>
                  <a:srgbClr val="002060"/>
                </a:solidFill>
              </a:rPr>
              <a:t>equation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Theorem 2: (</a:t>
            </a:r>
            <a:r>
              <a:rPr lang="en-US" dirty="0" err="1"/>
              <a:t>R</a:t>
            </a:r>
            <a:r>
              <a:rPr lang="en-US" dirty="0" err="1" smtClean="0"/>
              <a:t>olle’s</a:t>
            </a:r>
            <a:r>
              <a:rPr lang="en-US" dirty="0" smtClean="0"/>
              <a:t> theorem)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1)if f(x) is continuous in </a:t>
            </a:r>
            <a:r>
              <a:rPr lang="en-US" dirty="0" err="1">
                <a:solidFill>
                  <a:srgbClr val="002060"/>
                </a:solidFill>
              </a:rPr>
              <a:t>a≤x≤b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2) the derivative f’(x) of f(x) exists in a&lt;x&lt;b 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3) f(a)=f(b) = 0 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There exist at least one value of x , c  such that f’(c)=0 for a&lt;c&lt;b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Methods of locating roots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64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219200"/>
                <a:ext cx="8915400" cy="563880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 algn="l">
                  <a:buFont typeface="Wingdings" pitchFamily="2" charset="2"/>
                  <a:buChar char="q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Theorem 3:mean value theorem or derivatives </a:t>
                </a:r>
              </a:p>
              <a:p>
                <a:pPr marL="137160" lvl="0" algn="l">
                  <a:buClr>
                    <a:prstClr val="white">
                      <a:shade val="95000"/>
                    </a:prstClr>
                  </a:buClr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if </a:t>
                </a:r>
                <a:r>
                  <a:rPr lang="en-US" sz="2600" dirty="0">
                    <a:solidFill>
                      <a:srgbClr val="002060"/>
                    </a:solidFill>
                  </a:rPr>
                  <a:t>f(x) is continuous in </a:t>
                </a:r>
                <a:r>
                  <a:rPr lang="en-US" sz="2600" dirty="0" err="1">
                    <a:solidFill>
                      <a:srgbClr val="002060"/>
                    </a:solidFill>
                  </a:rPr>
                  <a:t>a≤x≤b</a:t>
                </a:r>
                <a:r>
                  <a:rPr lang="en-US" sz="2600" dirty="0">
                    <a:solidFill>
                      <a:srgbClr val="002060"/>
                    </a:solidFill>
                  </a:rPr>
                  <a:t/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 and </a:t>
                </a:r>
                <a:r>
                  <a:rPr lang="en-US" sz="2600" dirty="0">
                    <a:solidFill>
                      <a:srgbClr val="002060"/>
                    </a:solidFill>
                  </a:rPr>
                  <a:t>the derivative f’(x) of f(x) exists in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a&lt;x&lt;b. </a:t>
                </a:r>
                <a:r>
                  <a:rPr lang="en-US" sz="2600" dirty="0">
                    <a:solidFill>
                      <a:srgbClr val="002060"/>
                    </a:solidFill>
                  </a:rPr>
                  <a:t>There exist at least one value of x ,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 say c  </a:t>
                </a:r>
                <a:r>
                  <a:rPr lang="en-US" sz="2600" dirty="0">
                    <a:solidFill>
                      <a:srgbClr val="002060"/>
                    </a:solidFill>
                  </a:rPr>
                  <a:t>such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that f’(c)=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600" dirty="0" smtClean="0">
                    <a:solidFill>
                      <a:srgbClr val="002060"/>
                    </a:solidFill>
                  </a:rPr>
                  <a:t> for a&lt;c&lt;b </a:t>
                </a:r>
              </a:p>
              <a:p>
                <a:pPr marL="137160" lvl="0" algn="l">
                  <a:buClr>
                    <a:prstClr val="white">
                      <a:shade val="95000"/>
                    </a:prstClr>
                  </a:buClr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/>
                </a:r>
                <a:r>
                  <a:rPr lang="en-US" dirty="0" smtClean="0">
                    <a:solidFill>
                      <a:schemeClr val="tx1"/>
                    </a:solidFill>
                  </a:rPr>
                  <a:t>Theorem 4: (fundamental theorem of algebra)</a:t>
                </a:r>
              </a:p>
              <a:p>
                <a:r>
                  <a:rPr lang="en-US" sz="2600" dirty="0" smtClean="0">
                    <a:solidFill>
                      <a:schemeClr val="tx1"/>
                    </a:solidFill>
                  </a:rPr>
                  <a:t>L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et P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(x) be  a polynomial of n degree in x with real coefficient </a:t>
                </a:r>
              </a:p>
              <a:p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</a:t>
                </a:r>
                <a:r>
                  <a:rPr lang="en-US" dirty="0" err="1" smtClean="0"/>
                  <a:t>s</a:t>
                </a:r>
                <a:r>
                  <a:rPr lang="en-US" dirty="0" smtClean="0"/>
                  <a:t/>
                </a:r>
                <a:r>
                  <a:rPr lang="en-US" dirty="0"/>
                  <a:t>(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0</a:t>
                </a:r>
                <a14:m>
                  <m:oMath xmlns:m="http://schemas.openxmlformats.org/officeDocument/2006/math">
                    <m:r>
                      <a:rPr lang="en-US" i="1" baseline="-2500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dirty="0" smtClean="0"/>
                  <a:t>0</a:t>
                </a:r>
                <a:r>
                  <a:rPr lang="en-US" dirty="0"/>
                  <a:t>) given by </a:t>
                </a:r>
              </a:p>
              <a:p>
                <a:r>
                  <a:rPr lang="en-US" dirty="0" err="1"/>
                  <a:t>P</a:t>
                </a:r>
                <a:r>
                  <a:rPr lang="en-US" baseline="-25000" dirty="0" err="1"/>
                  <a:t>n</a:t>
                </a:r>
                <a:r>
                  <a:rPr lang="en-US" dirty="0"/>
                  <a:t>(x)= a</a:t>
                </a:r>
                <a:r>
                  <a:rPr lang="en-US" baseline="-25000" dirty="0"/>
                  <a:t>0</a:t>
                </a:r>
                <a:r>
                  <a:rPr lang="en-US" dirty="0"/>
                  <a:t>x</a:t>
                </a:r>
                <a:r>
                  <a:rPr lang="en-US" baseline="30000" dirty="0"/>
                  <a:t>n</a:t>
                </a:r>
                <a:r>
                  <a:rPr lang="en-US" dirty="0"/>
                  <a:t>+a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30000" dirty="0"/>
                  <a:t>n-1</a:t>
                </a:r>
                <a:r>
                  <a:rPr lang="en-US" dirty="0"/>
                  <a:t>+a</a:t>
                </a:r>
                <a:r>
                  <a:rPr lang="en-US" baseline="-25000" dirty="0"/>
                  <a:t>2</a:t>
                </a:r>
                <a:r>
                  <a:rPr lang="en-US" dirty="0"/>
                  <a:t>x</a:t>
                </a:r>
                <a:r>
                  <a:rPr lang="en-US" baseline="30000" dirty="0"/>
                  <a:t>n-2</a:t>
                </a:r>
                <a:r>
                  <a:rPr lang="en-US" dirty="0"/>
                  <a:t>+a</a:t>
                </a:r>
                <a:r>
                  <a:rPr lang="en-US" baseline="-25000" dirty="0"/>
                  <a:t>3</a:t>
                </a:r>
                <a:r>
                  <a:rPr lang="en-US" dirty="0"/>
                  <a:t>x</a:t>
                </a:r>
                <a:r>
                  <a:rPr lang="en-US" baseline="30000" dirty="0"/>
                  <a:t>n-3</a:t>
                </a:r>
                <a:r>
                  <a:rPr lang="en-US" dirty="0"/>
                  <a:t>+……………+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 =0</a:t>
                </a:r>
                <a:endParaRPr lang="en-US" dirty="0"/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 smtClean="0">
                    <a:solidFill>
                      <a:srgbClr val="002060"/>
                    </a:solidFill>
                  </a:rPr>
                  <a:t>the equation p(x)=0 has n roots real or imaginary</a:t>
                </a:r>
              </a:p>
              <a:p>
                <a:pPr lv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dirty="0"/>
              </a:p>
              <a:p>
                <a:pPr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2400" dirty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 marL="137160" lvl="0" algn="l">
                  <a:buClr>
                    <a:prstClr val="white">
                      <a:shade val="95000"/>
                    </a:prstClr>
                  </a:buClr>
                </a:pPr>
                <a:endParaRPr lang="en-US" sz="2600" dirty="0">
                  <a:solidFill>
                    <a:srgbClr val="002060"/>
                  </a:solidFill>
                </a:endParaRPr>
              </a:p>
              <a:p>
                <a:pPr marL="137160" lvl="0" algn="l">
                  <a:buClr>
                    <a:prstClr val="white">
                      <a:shade val="95000"/>
                    </a:prstClr>
                  </a:buClr>
                </a:pPr>
                <a:endParaRPr lang="en-US" sz="2600" dirty="0">
                  <a:solidFill>
                    <a:srgbClr val="002060"/>
                  </a:solidFill>
                </a:endParaRPr>
              </a:p>
              <a:p>
                <a:pPr marL="457200" indent="-457200" algn="l">
                  <a:buFont typeface="Wingdings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219200"/>
                <a:ext cx="8915400" cy="5638800"/>
              </a:xfrm>
              <a:blipFill rotWithShape="1">
                <a:blip r:embed="rId2"/>
                <a:stretch>
                  <a:fillRect l="-1572" t="-2162" b="-5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533400"/>
            <a:ext cx="8229600" cy="609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66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914400"/>
                <a:ext cx="8534400" cy="5486400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70000" lnSpcReduction="20000"/>
              </a:bodyPr>
              <a:lstStyle/>
              <a:p>
                <a:pPr lv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Theorem 5: (</a:t>
                </a:r>
                <a:r>
                  <a:rPr lang="en-US" dirty="0" err="1">
                    <a:solidFill>
                      <a:schemeClr val="tx1"/>
                    </a:solidFill>
                  </a:rPr>
                  <a:t>Descarte’s</a:t>
                </a:r>
                <a:r>
                  <a:rPr lang="en-US" dirty="0">
                    <a:solidFill>
                      <a:schemeClr val="tx1"/>
                    </a:solidFill>
                  </a:rPr>
                  <a:t> rule of sign):</a:t>
                </a:r>
              </a:p>
              <a:p>
                <a:r>
                  <a:rPr lang="en-US" sz="2600" dirty="0">
                    <a:solidFill>
                      <a:srgbClr val="002060"/>
                    </a:solidFill>
                  </a:rPr>
                  <a:t>Let P</a:t>
                </a:r>
                <a:r>
                  <a:rPr lang="en-US" dirty="0">
                    <a:solidFill>
                      <a:srgbClr val="002060"/>
                    </a:solidFill>
                  </a:rPr>
                  <a:t>(x) be  a polynomial of n degree in x with real coefficient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 err="1">
                    <a:solidFill>
                      <a:schemeClr val="tx1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  (a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i="1" baseline="-25000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0) given by </a:t>
                </a: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(x)= a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+a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n-1</a:t>
                </a:r>
                <a:r>
                  <a:rPr lang="en-US" dirty="0">
                    <a:solidFill>
                      <a:schemeClr val="tx1"/>
                    </a:solidFill>
                  </a:rPr>
                  <a:t>+a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n-2</a:t>
                </a:r>
                <a:r>
                  <a:rPr lang="en-US" dirty="0">
                    <a:solidFill>
                      <a:schemeClr val="tx1"/>
                    </a:solidFill>
                  </a:rPr>
                  <a:t>+a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n-3</a:t>
                </a:r>
                <a:r>
                  <a:rPr lang="en-US" dirty="0">
                    <a:solidFill>
                      <a:schemeClr val="tx1"/>
                    </a:solidFill>
                  </a:rPr>
                  <a:t>+……………+a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=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</a:p>
              <a:p>
                <a:endParaRPr lang="en-US" dirty="0"/>
              </a:p>
              <a:p>
                <a:pPr lv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 smtClean="0">
                    <a:solidFill>
                      <a:srgbClr val="002060"/>
                    </a:solidFill>
                  </a:rPr>
                  <a:t>Consider the sequence of sign of coefficient </a:t>
                </a:r>
                <a:endParaRPr lang="en-US" dirty="0"/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baseline="-25000" dirty="0" smtClean="0">
                    <a:solidFill>
                      <a:srgbClr val="C0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,a</a:t>
                </a:r>
                <a:r>
                  <a:rPr lang="en-US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,a</a:t>
                </a:r>
                <a:r>
                  <a:rPr lang="en-US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,a</a:t>
                </a:r>
                <a:r>
                  <a:rPr lang="en-US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,……………a</a:t>
                </a:r>
                <a:r>
                  <a:rPr lang="en-US" baseline="-25000" dirty="0" smtClean="0">
                    <a:solidFill>
                      <a:srgbClr val="C00000"/>
                    </a:solidFill>
                  </a:rPr>
                  <a:t>n</a:t>
                </a:r>
                <a:r>
                  <a:rPr lang="en-US" dirty="0">
                    <a:solidFill>
                      <a:srgbClr val="C00000"/>
                    </a:solidFill>
                  </a:rPr>
                  <a:t/>
                </a:r>
                <a:r>
                  <a:rPr lang="en-US" dirty="0" smtClean="0">
                    <a:solidFill>
                      <a:srgbClr val="C00000"/>
                    </a:solidFill>
                  </a:rPr>
                  <a:t>and if sign of two consecutive terms are different and such variation is K  times then the number of positive real root is k or less then K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C00000"/>
                    </a:solidFill>
                  </a:rPr>
                  <a:t>For example </a:t>
                </a:r>
                <a:r>
                  <a:rPr lang="en-US" dirty="0">
                    <a:solidFill>
                      <a:srgbClr val="C00000"/>
                    </a:solidFill>
                  </a:rPr>
                  <a:t>X</a:t>
                </a:r>
                <a:r>
                  <a:rPr lang="en-US" baseline="30000" dirty="0">
                    <a:solidFill>
                      <a:srgbClr val="C00000"/>
                    </a:solidFill>
                  </a:rPr>
                  <a:t>3</a:t>
                </a:r>
                <a:r>
                  <a:rPr lang="en-US" dirty="0">
                    <a:solidFill>
                      <a:srgbClr val="C00000"/>
                    </a:solidFill>
                  </a:rPr>
                  <a:t>-x-4 =0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the sequence of signs of coefficients is +,-,- there is only one variation in sign so there is only one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possitive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real root 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C00000"/>
                    </a:solidFill>
                  </a:rPr>
                  <a:t>  Theorem 6( Taylors series for a function of one variable)</a:t>
                </a:r>
              </a:p>
              <a:p>
                <a:pPr algn="l"/>
                <a:r>
                  <a:rPr lang="en-US" dirty="0" smtClean="0">
                    <a:solidFill>
                      <a:srgbClr val="C00000"/>
                    </a:solidFill>
                  </a:rPr>
                  <a:t>If function f(x) is continuous and derivative of some of order includes the point x=a 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914400"/>
                <a:ext cx="8534400" cy="5486400"/>
              </a:xfrm>
              <a:blipFill rotWithShape="1">
                <a:blip r:embed="rId2"/>
                <a:stretch>
                  <a:fillRect l="-712" t="-774" r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28600"/>
            <a:ext cx="8229600" cy="381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33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In this method first iteration is begin by picking two trial points which enclose the root </a:t>
                </a:r>
              </a:p>
              <a:p>
                <a:r>
                  <a:rPr lang="en-US" dirty="0" smtClean="0"/>
                  <a:t>If  a and b are two points enclose a root and f(a) and f(b) are of opposite signs we bisect the interval (a, b) and denote the midpoint by x so that 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</a:p>
              <a:p>
                <a:r>
                  <a:rPr lang="en-US" dirty="0" smtClean="0"/>
                  <a:t>If f(x) =0 then value of x is root but if it is not zero the in root is between x and a if f(x) and f(a) are of opposite sign and its between x and b if f(x) and f(b) are opposite signs </a:t>
                </a:r>
              </a:p>
              <a:p>
                <a:r>
                  <a:rPr lang="en-US" dirty="0" smtClean="0"/>
                  <a:t>By repeating this bisection procedure obtain root </a:t>
                </a:r>
              </a:p>
              <a:p>
                <a:r>
                  <a:rPr lang="en-US" dirty="0" smtClean="0"/>
                  <a:t>Convergence   is assured in bisection method as we always keep the root enclose between approximation to root.</a:t>
                </a:r>
              </a:p>
              <a:p>
                <a:r>
                  <a:rPr lang="en-US" dirty="0" smtClean="0"/>
                  <a:t>Iterative cycle is stopped when the interval size is smaller and the specified precision required the value of root</a:t>
                </a:r>
              </a:p>
              <a:p>
                <a:r>
                  <a:rPr lang="en-US" dirty="0" smtClean="0"/>
                  <a:t>The bisection method required large number of iteration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 r="-133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 of bisection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08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5626</TotalTime>
  <Words>350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Introduction </vt:lpstr>
      <vt:lpstr>Solution of non linear equations</vt:lpstr>
      <vt:lpstr>Direct method </vt:lpstr>
      <vt:lpstr>Iterative methods </vt:lpstr>
      <vt:lpstr>Iterative Methods of finding solution of non linear equations</vt:lpstr>
      <vt:lpstr>Methods of locating roots</vt:lpstr>
      <vt:lpstr>Slide 7</vt:lpstr>
      <vt:lpstr>Slide 8</vt:lpstr>
      <vt:lpstr>The method of bisection </vt:lpstr>
      <vt:lpstr>Merit and demerits of bisection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of non linear equations</dc:title>
  <dc:creator>Win 8.1</dc:creator>
  <cp:lastModifiedBy>KP</cp:lastModifiedBy>
  <cp:revision>24</cp:revision>
  <dcterms:created xsi:type="dcterms:W3CDTF">2016-06-19T23:42:48Z</dcterms:created>
  <dcterms:modified xsi:type="dcterms:W3CDTF">2020-02-06T01:46:49Z</dcterms:modified>
</cp:coreProperties>
</file>