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75" r:id="rId2"/>
  </p:sldMasterIdLst>
  <p:notesMasterIdLst>
    <p:notesMasterId r:id="rId47"/>
  </p:notes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2" r:id="rId18"/>
    <p:sldId id="271" r:id="rId19"/>
    <p:sldId id="279" r:id="rId20"/>
    <p:sldId id="277" r:id="rId21"/>
    <p:sldId id="276" r:id="rId22"/>
    <p:sldId id="280" r:id="rId23"/>
    <p:sldId id="281" r:id="rId24"/>
    <p:sldId id="282" r:id="rId25"/>
    <p:sldId id="283" r:id="rId26"/>
    <p:sldId id="302" r:id="rId27"/>
    <p:sldId id="284" r:id="rId28"/>
    <p:sldId id="303" r:id="rId29"/>
    <p:sldId id="285" r:id="rId30"/>
    <p:sldId id="286" r:id="rId31"/>
    <p:sldId id="287" r:id="rId32"/>
    <p:sldId id="288" r:id="rId33"/>
    <p:sldId id="289" r:id="rId34"/>
    <p:sldId id="290" r:id="rId35"/>
    <p:sldId id="294" r:id="rId36"/>
    <p:sldId id="291" r:id="rId37"/>
    <p:sldId id="292" r:id="rId38"/>
    <p:sldId id="293" r:id="rId39"/>
    <p:sldId id="296" r:id="rId40"/>
    <p:sldId id="298" r:id="rId41"/>
    <p:sldId id="295" r:id="rId42"/>
    <p:sldId id="297" r:id="rId43"/>
    <p:sldId id="299" r:id="rId44"/>
    <p:sldId id="300" r:id="rId45"/>
    <p:sldId id="301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0126" autoAdjust="0"/>
  </p:normalViewPr>
  <p:slideViewPr>
    <p:cSldViewPr>
      <p:cViewPr varScale="1">
        <p:scale>
          <a:sx n="98" d="100"/>
          <a:sy n="98" d="100"/>
        </p:scale>
        <p:origin x="1022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48" y="1103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B1916-B98A-4332-BDD0-C4C9243CFC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3AED7-2C82-4E2C-A2E8-20302A6AE5A0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Operator +</a:t>
          </a:r>
        </a:p>
      </dgm:t>
    </dgm:pt>
    <dgm:pt modelId="{D8B8E4F3-63B7-4358-9AA1-A907EFA15E97}" type="parTrans" cxnId="{340D9EB9-D79A-4599-933F-168470380A2B}">
      <dgm:prSet/>
      <dgm:spPr/>
      <dgm:t>
        <a:bodyPr/>
        <a:lstStyle/>
        <a:p>
          <a:endParaRPr lang="en-US"/>
        </a:p>
      </dgm:t>
    </dgm:pt>
    <dgm:pt modelId="{4F625D84-BD13-49FD-BF12-5CA66342179F}" type="sibTrans" cxnId="{340D9EB9-D79A-4599-933F-168470380A2B}">
      <dgm:prSet/>
      <dgm:spPr/>
      <dgm:t>
        <a:bodyPr/>
        <a:lstStyle/>
        <a:p>
          <a:endParaRPr lang="en-US"/>
        </a:p>
      </dgm:t>
    </dgm:pt>
    <dgm:pt modelId="{A88EB146-A948-4B7F-A149-049F6A38C22E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20+10=30</a:t>
          </a:r>
        </a:p>
      </dgm:t>
    </dgm:pt>
    <dgm:pt modelId="{8B9A073C-6BF0-49ED-BA74-9EEF8AEB1DBF}" type="parTrans" cxnId="{337C1B09-BCBE-40B0-A553-2AA2097964D2}">
      <dgm:prSet/>
      <dgm:spPr/>
      <dgm:t>
        <a:bodyPr/>
        <a:lstStyle/>
        <a:p>
          <a:endParaRPr lang="en-US"/>
        </a:p>
      </dgm:t>
    </dgm:pt>
    <dgm:pt modelId="{04FDA65E-B69B-4174-AC2F-E23F476682BD}" type="sibTrans" cxnId="{337C1B09-BCBE-40B0-A553-2AA2097964D2}">
      <dgm:prSet/>
      <dgm:spPr/>
      <dgm:t>
        <a:bodyPr/>
        <a:lstStyle/>
        <a:p>
          <a:endParaRPr lang="en-US"/>
        </a:p>
      </dgm:t>
    </dgm:pt>
    <dgm:pt modelId="{F64C44FC-EE01-4ADD-906A-B3333F76B030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“</a:t>
          </a:r>
          <a:r>
            <a:rPr lang="en-US" b="1" dirty="0" err="1">
              <a:solidFill>
                <a:schemeClr val="tx1">
                  <a:lumMod val="95000"/>
                  <a:lumOff val="5000"/>
                </a:schemeClr>
              </a:solidFill>
            </a:rPr>
            <a:t>sy</a:t>
          </a:r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”+”</a:t>
          </a:r>
          <a:r>
            <a:rPr lang="en-US" b="1" dirty="0" err="1">
              <a:solidFill>
                <a:schemeClr val="tx1">
                  <a:lumMod val="95000"/>
                  <a:lumOff val="5000"/>
                </a:schemeClr>
              </a:solidFill>
            </a:rPr>
            <a:t>bca</a:t>
          </a:r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”=“</a:t>
          </a:r>
          <a:r>
            <a:rPr lang="en-US" b="1" dirty="0" err="1">
              <a:solidFill>
                <a:schemeClr val="tx1">
                  <a:lumMod val="95000"/>
                  <a:lumOff val="5000"/>
                </a:schemeClr>
              </a:solidFill>
            </a:rPr>
            <a:t>sybca</a:t>
          </a:r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”</a:t>
          </a:r>
        </a:p>
      </dgm:t>
    </dgm:pt>
    <dgm:pt modelId="{F6967392-7F3F-482C-8829-9338B45D282C}" type="parTrans" cxnId="{75214C42-3CF5-41AB-8178-D33396BF57A3}">
      <dgm:prSet/>
      <dgm:spPr/>
      <dgm:t>
        <a:bodyPr/>
        <a:lstStyle/>
        <a:p>
          <a:endParaRPr lang="en-US"/>
        </a:p>
      </dgm:t>
    </dgm:pt>
    <dgm:pt modelId="{D5F96BD8-3E41-4D55-BECE-1344FA4F05C9}" type="sibTrans" cxnId="{75214C42-3CF5-41AB-8178-D33396BF57A3}">
      <dgm:prSet/>
      <dgm:spPr/>
      <dgm:t>
        <a:bodyPr/>
        <a:lstStyle/>
        <a:p>
          <a:endParaRPr lang="en-US"/>
        </a:p>
      </dgm:t>
    </dgm:pt>
    <dgm:pt modelId="{E2C8E141-93BD-47D1-A279-086DDC8C054A}" type="pres">
      <dgm:prSet presAssocID="{20FB1916-B98A-4332-BDD0-C4C9243CFC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9889A7-0F6C-49C3-B802-DB876F41C8CE}" type="pres">
      <dgm:prSet presAssocID="{7D83AED7-2C82-4E2C-A2E8-20302A6AE5A0}" presName="hierRoot1" presStyleCnt="0">
        <dgm:presLayoutVars>
          <dgm:hierBranch val="init"/>
        </dgm:presLayoutVars>
      </dgm:prSet>
      <dgm:spPr/>
    </dgm:pt>
    <dgm:pt modelId="{B5C6F1DB-476A-4271-8187-DCA5A80EF30A}" type="pres">
      <dgm:prSet presAssocID="{7D83AED7-2C82-4E2C-A2E8-20302A6AE5A0}" presName="rootComposite1" presStyleCnt="0"/>
      <dgm:spPr/>
    </dgm:pt>
    <dgm:pt modelId="{EDE09333-C306-46C9-BC9D-23353F8784E8}" type="pres">
      <dgm:prSet presAssocID="{7D83AED7-2C82-4E2C-A2E8-20302A6AE5A0}" presName="rootText1" presStyleLbl="node0" presStyleIdx="0" presStyleCnt="1" custScaleX="83728" custScaleY="57013">
        <dgm:presLayoutVars>
          <dgm:chPref val="3"/>
        </dgm:presLayoutVars>
      </dgm:prSet>
      <dgm:spPr/>
    </dgm:pt>
    <dgm:pt modelId="{694FD3B9-8CB4-454F-B453-E6B5ADA812AC}" type="pres">
      <dgm:prSet presAssocID="{7D83AED7-2C82-4E2C-A2E8-20302A6AE5A0}" presName="rootConnector1" presStyleLbl="node1" presStyleIdx="0" presStyleCnt="0"/>
      <dgm:spPr/>
    </dgm:pt>
    <dgm:pt modelId="{1B2659AE-F216-4DF5-93C5-B9208CEFAF14}" type="pres">
      <dgm:prSet presAssocID="{7D83AED7-2C82-4E2C-A2E8-20302A6AE5A0}" presName="hierChild2" presStyleCnt="0"/>
      <dgm:spPr/>
    </dgm:pt>
    <dgm:pt modelId="{90A61A6A-AA2A-447C-8A09-298CE5F60055}" type="pres">
      <dgm:prSet presAssocID="{8B9A073C-6BF0-49ED-BA74-9EEF8AEB1DBF}" presName="Name37" presStyleLbl="parChTrans1D2" presStyleIdx="0" presStyleCnt="2"/>
      <dgm:spPr/>
    </dgm:pt>
    <dgm:pt modelId="{32CCAAA3-C910-4838-9DBF-3496C7E8D46B}" type="pres">
      <dgm:prSet presAssocID="{A88EB146-A948-4B7F-A149-049F6A38C22E}" presName="hierRoot2" presStyleCnt="0">
        <dgm:presLayoutVars>
          <dgm:hierBranch val="init"/>
        </dgm:presLayoutVars>
      </dgm:prSet>
      <dgm:spPr/>
    </dgm:pt>
    <dgm:pt modelId="{13E136D5-FD18-4979-B7BB-9FB48C107C01}" type="pres">
      <dgm:prSet presAssocID="{A88EB146-A948-4B7F-A149-049F6A38C22E}" presName="rootComposite" presStyleCnt="0"/>
      <dgm:spPr/>
    </dgm:pt>
    <dgm:pt modelId="{B577CBC2-F70D-4539-B19A-F9E06A4C653D}" type="pres">
      <dgm:prSet presAssocID="{A88EB146-A948-4B7F-A149-049F6A38C22E}" presName="rootText" presStyleLbl="node2" presStyleIdx="0" presStyleCnt="2" custScaleX="83728" custScaleY="57013">
        <dgm:presLayoutVars>
          <dgm:chPref val="3"/>
        </dgm:presLayoutVars>
      </dgm:prSet>
      <dgm:spPr/>
    </dgm:pt>
    <dgm:pt modelId="{944EBD68-3A2A-4E7D-A6E0-C0EE093A2ACF}" type="pres">
      <dgm:prSet presAssocID="{A88EB146-A948-4B7F-A149-049F6A38C22E}" presName="rootConnector" presStyleLbl="node2" presStyleIdx="0" presStyleCnt="2"/>
      <dgm:spPr/>
    </dgm:pt>
    <dgm:pt modelId="{A67CD7C8-4734-4CDC-AD74-5AB7C8FFB63A}" type="pres">
      <dgm:prSet presAssocID="{A88EB146-A948-4B7F-A149-049F6A38C22E}" presName="hierChild4" presStyleCnt="0"/>
      <dgm:spPr/>
    </dgm:pt>
    <dgm:pt modelId="{2D3A9978-4A54-4451-AD52-1EEF0C5BF875}" type="pres">
      <dgm:prSet presAssocID="{A88EB146-A948-4B7F-A149-049F6A38C22E}" presName="hierChild5" presStyleCnt="0"/>
      <dgm:spPr/>
    </dgm:pt>
    <dgm:pt modelId="{5CCA9C73-0CD3-4820-89A8-C931FB2B5C8B}" type="pres">
      <dgm:prSet presAssocID="{F6967392-7F3F-482C-8829-9338B45D282C}" presName="Name37" presStyleLbl="parChTrans1D2" presStyleIdx="1" presStyleCnt="2"/>
      <dgm:spPr/>
    </dgm:pt>
    <dgm:pt modelId="{273E0147-40EA-4C9C-8D45-4FFCE3898699}" type="pres">
      <dgm:prSet presAssocID="{F64C44FC-EE01-4ADD-906A-B3333F76B030}" presName="hierRoot2" presStyleCnt="0">
        <dgm:presLayoutVars>
          <dgm:hierBranch val="init"/>
        </dgm:presLayoutVars>
      </dgm:prSet>
      <dgm:spPr/>
    </dgm:pt>
    <dgm:pt modelId="{B92BA650-6F68-4E69-AB01-A08E925C5177}" type="pres">
      <dgm:prSet presAssocID="{F64C44FC-EE01-4ADD-906A-B3333F76B030}" presName="rootComposite" presStyleCnt="0"/>
      <dgm:spPr/>
    </dgm:pt>
    <dgm:pt modelId="{413DD8CD-657D-4078-AA7E-D000DEA75464}" type="pres">
      <dgm:prSet presAssocID="{F64C44FC-EE01-4ADD-906A-B3333F76B030}" presName="rootText" presStyleLbl="node2" presStyleIdx="1" presStyleCnt="2" custScaleX="83728" custScaleY="57013">
        <dgm:presLayoutVars>
          <dgm:chPref val="3"/>
        </dgm:presLayoutVars>
      </dgm:prSet>
      <dgm:spPr/>
    </dgm:pt>
    <dgm:pt modelId="{F4272F1C-ECAA-4032-B722-3976C1F727A3}" type="pres">
      <dgm:prSet presAssocID="{F64C44FC-EE01-4ADD-906A-B3333F76B030}" presName="rootConnector" presStyleLbl="node2" presStyleIdx="1" presStyleCnt="2"/>
      <dgm:spPr/>
    </dgm:pt>
    <dgm:pt modelId="{6CBF35D3-1122-47B4-93A1-049C65F67EB7}" type="pres">
      <dgm:prSet presAssocID="{F64C44FC-EE01-4ADD-906A-B3333F76B030}" presName="hierChild4" presStyleCnt="0"/>
      <dgm:spPr/>
    </dgm:pt>
    <dgm:pt modelId="{F13A2A43-C7C0-4954-92E4-4BE95F3A1208}" type="pres">
      <dgm:prSet presAssocID="{F64C44FC-EE01-4ADD-906A-B3333F76B030}" presName="hierChild5" presStyleCnt="0"/>
      <dgm:spPr/>
    </dgm:pt>
    <dgm:pt modelId="{E3F2DC97-91E9-448C-A05C-082933F7C250}" type="pres">
      <dgm:prSet presAssocID="{7D83AED7-2C82-4E2C-A2E8-20302A6AE5A0}" presName="hierChild3" presStyleCnt="0"/>
      <dgm:spPr/>
    </dgm:pt>
  </dgm:ptLst>
  <dgm:cxnLst>
    <dgm:cxn modelId="{B7AC5D02-9F43-4A03-9C8D-C13EE682AE95}" type="presOf" srcId="{A88EB146-A948-4B7F-A149-049F6A38C22E}" destId="{B577CBC2-F70D-4539-B19A-F9E06A4C653D}" srcOrd="0" destOrd="0" presId="urn:microsoft.com/office/officeart/2005/8/layout/orgChart1"/>
    <dgm:cxn modelId="{337C1B09-BCBE-40B0-A553-2AA2097964D2}" srcId="{7D83AED7-2C82-4E2C-A2E8-20302A6AE5A0}" destId="{A88EB146-A948-4B7F-A149-049F6A38C22E}" srcOrd="0" destOrd="0" parTransId="{8B9A073C-6BF0-49ED-BA74-9EEF8AEB1DBF}" sibTransId="{04FDA65E-B69B-4174-AC2F-E23F476682BD}"/>
    <dgm:cxn modelId="{29FC7E2B-6D7A-49B4-98B9-49DB05FE1119}" type="presOf" srcId="{20FB1916-B98A-4332-BDD0-C4C9243CFCC4}" destId="{E2C8E141-93BD-47D1-A279-086DDC8C054A}" srcOrd="0" destOrd="0" presId="urn:microsoft.com/office/officeart/2005/8/layout/orgChart1"/>
    <dgm:cxn modelId="{1EC5DD30-4FB5-48BD-ABF3-2FD830718FEE}" type="presOf" srcId="{8B9A073C-6BF0-49ED-BA74-9EEF8AEB1DBF}" destId="{90A61A6A-AA2A-447C-8A09-298CE5F60055}" srcOrd="0" destOrd="0" presId="urn:microsoft.com/office/officeart/2005/8/layout/orgChart1"/>
    <dgm:cxn modelId="{2006515C-430C-4686-A12A-086B0BAE8366}" type="presOf" srcId="{A88EB146-A948-4B7F-A149-049F6A38C22E}" destId="{944EBD68-3A2A-4E7D-A6E0-C0EE093A2ACF}" srcOrd="1" destOrd="0" presId="urn:microsoft.com/office/officeart/2005/8/layout/orgChart1"/>
    <dgm:cxn modelId="{501EF361-D59C-493D-B073-7FC485FA020E}" type="presOf" srcId="{F6967392-7F3F-482C-8829-9338B45D282C}" destId="{5CCA9C73-0CD3-4820-89A8-C931FB2B5C8B}" srcOrd="0" destOrd="0" presId="urn:microsoft.com/office/officeart/2005/8/layout/orgChart1"/>
    <dgm:cxn modelId="{75214C42-3CF5-41AB-8178-D33396BF57A3}" srcId="{7D83AED7-2C82-4E2C-A2E8-20302A6AE5A0}" destId="{F64C44FC-EE01-4ADD-906A-B3333F76B030}" srcOrd="1" destOrd="0" parTransId="{F6967392-7F3F-482C-8829-9338B45D282C}" sibTransId="{D5F96BD8-3E41-4D55-BECE-1344FA4F05C9}"/>
    <dgm:cxn modelId="{64CC6B50-0CD2-47F5-8C7D-9CA0C8E94067}" type="presOf" srcId="{F64C44FC-EE01-4ADD-906A-B3333F76B030}" destId="{F4272F1C-ECAA-4032-B722-3976C1F727A3}" srcOrd="1" destOrd="0" presId="urn:microsoft.com/office/officeart/2005/8/layout/orgChart1"/>
    <dgm:cxn modelId="{56000A52-1998-4574-B830-0C36B608C1C9}" type="presOf" srcId="{F64C44FC-EE01-4ADD-906A-B3333F76B030}" destId="{413DD8CD-657D-4078-AA7E-D000DEA75464}" srcOrd="0" destOrd="0" presId="urn:microsoft.com/office/officeart/2005/8/layout/orgChart1"/>
    <dgm:cxn modelId="{DB6091B6-55A6-4ACB-993E-BCAF7CC258EC}" type="presOf" srcId="{7D83AED7-2C82-4E2C-A2E8-20302A6AE5A0}" destId="{EDE09333-C306-46C9-BC9D-23353F8784E8}" srcOrd="0" destOrd="0" presId="urn:microsoft.com/office/officeart/2005/8/layout/orgChart1"/>
    <dgm:cxn modelId="{340D9EB9-D79A-4599-933F-168470380A2B}" srcId="{20FB1916-B98A-4332-BDD0-C4C9243CFCC4}" destId="{7D83AED7-2C82-4E2C-A2E8-20302A6AE5A0}" srcOrd="0" destOrd="0" parTransId="{D8B8E4F3-63B7-4358-9AA1-A907EFA15E97}" sibTransId="{4F625D84-BD13-49FD-BF12-5CA66342179F}"/>
    <dgm:cxn modelId="{7027F4C6-68FA-4E15-A0CA-C2A82F46EF82}" type="presOf" srcId="{7D83AED7-2C82-4E2C-A2E8-20302A6AE5A0}" destId="{694FD3B9-8CB4-454F-B453-E6B5ADA812AC}" srcOrd="1" destOrd="0" presId="urn:microsoft.com/office/officeart/2005/8/layout/orgChart1"/>
    <dgm:cxn modelId="{9DC3A3CB-E01A-4B6B-8A05-DCC922F7F87D}" type="presParOf" srcId="{E2C8E141-93BD-47D1-A279-086DDC8C054A}" destId="{CB9889A7-0F6C-49C3-B802-DB876F41C8CE}" srcOrd="0" destOrd="0" presId="urn:microsoft.com/office/officeart/2005/8/layout/orgChart1"/>
    <dgm:cxn modelId="{D607A8BF-761D-4ECC-BF52-DDE807F5BD3D}" type="presParOf" srcId="{CB9889A7-0F6C-49C3-B802-DB876F41C8CE}" destId="{B5C6F1DB-476A-4271-8187-DCA5A80EF30A}" srcOrd="0" destOrd="0" presId="urn:microsoft.com/office/officeart/2005/8/layout/orgChart1"/>
    <dgm:cxn modelId="{39D009FC-B3CA-495E-B4B3-04189D803E2B}" type="presParOf" srcId="{B5C6F1DB-476A-4271-8187-DCA5A80EF30A}" destId="{EDE09333-C306-46C9-BC9D-23353F8784E8}" srcOrd="0" destOrd="0" presId="urn:microsoft.com/office/officeart/2005/8/layout/orgChart1"/>
    <dgm:cxn modelId="{ECD31F4F-2950-4589-B118-BEA94320C703}" type="presParOf" srcId="{B5C6F1DB-476A-4271-8187-DCA5A80EF30A}" destId="{694FD3B9-8CB4-454F-B453-E6B5ADA812AC}" srcOrd="1" destOrd="0" presId="urn:microsoft.com/office/officeart/2005/8/layout/orgChart1"/>
    <dgm:cxn modelId="{573B56C4-A4AA-4FA8-BDCC-773397ED3F49}" type="presParOf" srcId="{CB9889A7-0F6C-49C3-B802-DB876F41C8CE}" destId="{1B2659AE-F216-4DF5-93C5-B9208CEFAF14}" srcOrd="1" destOrd="0" presId="urn:microsoft.com/office/officeart/2005/8/layout/orgChart1"/>
    <dgm:cxn modelId="{438535B7-4454-49D9-9C71-62B8C9CB9654}" type="presParOf" srcId="{1B2659AE-F216-4DF5-93C5-B9208CEFAF14}" destId="{90A61A6A-AA2A-447C-8A09-298CE5F60055}" srcOrd="0" destOrd="0" presId="urn:microsoft.com/office/officeart/2005/8/layout/orgChart1"/>
    <dgm:cxn modelId="{A6637799-864A-40B3-857D-BDD5ED362554}" type="presParOf" srcId="{1B2659AE-F216-4DF5-93C5-B9208CEFAF14}" destId="{32CCAAA3-C910-4838-9DBF-3496C7E8D46B}" srcOrd="1" destOrd="0" presId="urn:microsoft.com/office/officeart/2005/8/layout/orgChart1"/>
    <dgm:cxn modelId="{D0A3990A-92F1-4676-B250-7E1B01A026E6}" type="presParOf" srcId="{32CCAAA3-C910-4838-9DBF-3496C7E8D46B}" destId="{13E136D5-FD18-4979-B7BB-9FB48C107C01}" srcOrd="0" destOrd="0" presId="urn:microsoft.com/office/officeart/2005/8/layout/orgChart1"/>
    <dgm:cxn modelId="{3E648D5C-3B0E-4409-82B0-1983567CC730}" type="presParOf" srcId="{13E136D5-FD18-4979-B7BB-9FB48C107C01}" destId="{B577CBC2-F70D-4539-B19A-F9E06A4C653D}" srcOrd="0" destOrd="0" presId="urn:microsoft.com/office/officeart/2005/8/layout/orgChart1"/>
    <dgm:cxn modelId="{F8094237-DC10-4B2B-9316-DD4D4E543F7C}" type="presParOf" srcId="{13E136D5-FD18-4979-B7BB-9FB48C107C01}" destId="{944EBD68-3A2A-4E7D-A6E0-C0EE093A2ACF}" srcOrd="1" destOrd="0" presId="urn:microsoft.com/office/officeart/2005/8/layout/orgChart1"/>
    <dgm:cxn modelId="{10DBA937-8CE6-4362-9294-CD91A37EF2E4}" type="presParOf" srcId="{32CCAAA3-C910-4838-9DBF-3496C7E8D46B}" destId="{A67CD7C8-4734-4CDC-AD74-5AB7C8FFB63A}" srcOrd="1" destOrd="0" presId="urn:microsoft.com/office/officeart/2005/8/layout/orgChart1"/>
    <dgm:cxn modelId="{98488C33-C43A-46A8-B115-D49069394864}" type="presParOf" srcId="{32CCAAA3-C910-4838-9DBF-3496C7E8D46B}" destId="{2D3A9978-4A54-4451-AD52-1EEF0C5BF875}" srcOrd="2" destOrd="0" presId="urn:microsoft.com/office/officeart/2005/8/layout/orgChart1"/>
    <dgm:cxn modelId="{336E6DFC-2A71-4510-ADCB-45167E8E7C6F}" type="presParOf" srcId="{1B2659AE-F216-4DF5-93C5-B9208CEFAF14}" destId="{5CCA9C73-0CD3-4820-89A8-C931FB2B5C8B}" srcOrd="2" destOrd="0" presId="urn:microsoft.com/office/officeart/2005/8/layout/orgChart1"/>
    <dgm:cxn modelId="{7FA2876A-B3E7-4AA8-A57A-5DAC9B90634E}" type="presParOf" srcId="{1B2659AE-F216-4DF5-93C5-B9208CEFAF14}" destId="{273E0147-40EA-4C9C-8D45-4FFCE3898699}" srcOrd="3" destOrd="0" presId="urn:microsoft.com/office/officeart/2005/8/layout/orgChart1"/>
    <dgm:cxn modelId="{864E0EBD-BA03-43E3-8D7E-CB0D5AD7020E}" type="presParOf" srcId="{273E0147-40EA-4C9C-8D45-4FFCE3898699}" destId="{B92BA650-6F68-4E69-AB01-A08E925C5177}" srcOrd="0" destOrd="0" presId="urn:microsoft.com/office/officeart/2005/8/layout/orgChart1"/>
    <dgm:cxn modelId="{F44A43DF-D83B-4301-9A00-D35A606906E4}" type="presParOf" srcId="{B92BA650-6F68-4E69-AB01-A08E925C5177}" destId="{413DD8CD-657D-4078-AA7E-D000DEA75464}" srcOrd="0" destOrd="0" presId="urn:microsoft.com/office/officeart/2005/8/layout/orgChart1"/>
    <dgm:cxn modelId="{7EFBCE45-709F-41E4-B8D2-B652794F1EC3}" type="presParOf" srcId="{B92BA650-6F68-4E69-AB01-A08E925C5177}" destId="{F4272F1C-ECAA-4032-B722-3976C1F727A3}" srcOrd="1" destOrd="0" presId="urn:microsoft.com/office/officeart/2005/8/layout/orgChart1"/>
    <dgm:cxn modelId="{DBC8707D-AACF-4F38-9FBD-6960DDAE54D4}" type="presParOf" srcId="{273E0147-40EA-4C9C-8D45-4FFCE3898699}" destId="{6CBF35D3-1122-47B4-93A1-049C65F67EB7}" srcOrd="1" destOrd="0" presId="urn:microsoft.com/office/officeart/2005/8/layout/orgChart1"/>
    <dgm:cxn modelId="{DD3D1344-19D4-4139-948E-925CAE66B099}" type="presParOf" srcId="{273E0147-40EA-4C9C-8D45-4FFCE3898699}" destId="{F13A2A43-C7C0-4954-92E4-4BE95F3A1208}" srcOrd="2" destOrd="0" presId="urn:microsoft.com/office/officeart/2005/8/layout/orgChart1"/>
    <dgm:cxn modelId="{6BEEA475-88F1-48A8-848C-0C9C8DB790FB}" type="presParOf" srcId="{CB9889A7-0F6C-49C3-B802-DB876F41C8CE}" destId="{E3F2DC97-91E9-448C-A05C-082933F7C2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A9C73-0CD3-4820-89A8-C931FB2B5C8B}">
      <dsp:nvSpPr>
        <dsp:cNvPr id="0" name=""/>
        <dsp:cNvSpPr/>
      </dsp:nvSpPr>
      <dsp:spPr>
        <a:xfrm>
          <a:off x="4114800" y="1240499"/>
          <a:ext cx="2277768" cy="913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736"/>
              </a:lnTo>
              <a:lnTo>
                <a:pt x="2277768" y="456736"/>
              </a:lnTo>
              <a:lnTo>
                <a:pt x="2277768" y="913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61A6A-AA2A-447C-8A09-298CE5F60055}">
      <dsp:nvSpPr>
        <dsp:cNvPr id="0" name=""/>
        <dsp:cNvSpPr/>
      </dsp:nvSpPr>
      <dsp:spPr>
        <a:xfrm>
          <a:off x="1837031" y="1240499"/>
          <a:ext cx="2277768" cy="913473"/>
        </a:xfrm>
        <a:custGeom>
          <a:avLst/>
          <a:gdLst/>
          <a:ahLst/>
          <a:cxnLst/>
          <a:rect l="0" t="0" r="0" b="0"/>
          <a:pathLst>
            <a:path>
              <a:moveTo>
                <a:pt x="2277768" y="0"/>
              </a:moveTo>
              <a:lnTo>
                <a:pt x="2277768" y="456736"/>
              </a:lnTo>
              <a:lnTo>
                <a:pt x="0" y="456736"/>
              </a:lnTo>
              <a:lnTo>
                <a:pt x="0" y="913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09333-C306-46C9-BC9D-23353F8784E8}">
      <dsp:nvSpPr>
        <dsp:cNvPr id="0" name=""/>
        <dsp:cNvSpPr/>
      </dsp:nvSpPr>
      <dsp:spPr>
        <a:xfrm>
          <a:off x="2293768" y="502"/>
          <a:ext cx="3642062" cy="1239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Operator +</a:t>
          </a:r>
        </a:p>
      </dsp:txBody>
      <dsp:txXfrm>
        <a:off x="2293768" y="502"/>
        <a:ext cx="3642062" cy="1239996"/>
      </dsp:txXfrm>
    </dsp:sp>
    <dsp:sp modelId="{B577CBC2-F70D-4539-B19A-F9E06A4C653D}">
      <dsp:nvSpPr>
        <dsp:cNvPr id="0" name=""/>
        <dsp:cNvSpPr/>
      </dsp:nvSpPr>
      <dsp:spPr>
        <a:xfrm>
          <a:off x="16000" y="2153972"/>
          <a:ext cx="3642062" cy="1239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20+10=30</a:t>
          </a:r>
        </a:p>
      </dsp:txBody>
      <dsp:txXfrm>
        <a:off x="16000" y="2153972"/>
        <a:ext cx="3642062" cy="1239996"/>
      </dsp:txXfrm>
    </dsp:sp>
    <dsp:sp modelId="{413DD8CD-657D-4078-AA7E-D000DEA75464}">
      <dsp:nvSpPr>
        <dsp:cNvPr id="0" name=""/>
        <dsp:cNvSpPr/>
      </dsp:nvSpPr>
      <dsp:spPr>
        <a:xfrm>
          <a:off x="4571536" y="2153972"/>
          <a:ext cx="3642062" cy="1239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“</a:t>
          </a:r>
          <a:r>
            <a:rPr lang="en-US" sz="3400" b="1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sy</a:t>
          </a:r>
          <a:r>
            <a:rPr lang="en-US" sz="3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”+”</a:t>
          </a:r>
          <a:r>
            <a:rPr lang="en-US" sz="3400" b="1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bca</a:t>
          </a:r>
          <a:r>
            <a:rPr lang="en-US" sz="3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”=“</a:t>
          </a:r>
          <a:r>
            <a:rPr lang="en-US" sz="3400" b="1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sybca</a:t>
          </a:r>
          <a:r>
            <a:rPr lang="en-US" sz="3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”</a:t>
          </a:r>
        </a:p>
      </dsp:txBody>
      <dsp:txXfrm>
        <a:off x="4571536" y="2153972"/>
        <a:ext cx="3642062" cy="1239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DBBCD-76F9-4715-9375-02305672EAF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942E-39BD-445C-BAB1-6C3AD0C587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E942E-39BD-445C-BAB1-6C3AD0C587CA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85851"/>
            <a:ext cx="6620968" cy="2497186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3583035"/>
            <a:ext cx="6620968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146301"/>
            <a:ext cx="6620967" cy="1436735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3583036"/>
            <a:ext cx="6620968" cy="6453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4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1545433"/>
            <a:ext cx="3298113" cy="31468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1542070"/>
            <a:ext cx="3298115" cy="3150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428750"/>
            <a:ext cx="3298112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1885950"/>
            <a:ext cx="3298113" cy="2806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428750"/>
            <a:ext cx="3298113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1885950"/>
            <a:ext cx="3298113" cy="2806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2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0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4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085850"/>
            <a:ext cx="2551462" cy="10858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085850"/>
            <a:ext cx="3898013" cy="3429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2346961"/>
            <a:ext cx="2551462" cy="21716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5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390644"/>
            <a:ext cx="3820674" cy="118110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857250"/>
            <a:ext cx="240092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2743200"/>
            <a:ext cx="3814728" cy="10287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0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3600440"/>
            <a:ext cx="6620967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514350"/>
            <a:ext cx="6620968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4025494"/>
            <a:ext cx="6620966" cy="37028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1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085850"/>
            <a:ext cx="6620968" cy="14859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2743200"/>
            <a:ext cx="6620968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6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10" y="1085850"/>
            <a:ext cx="6001049" cy="174253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8" y="2828380"/>
            <a:ext cx="5461159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262993"/>
            <a:ext cx="6620968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8" y="728440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1" y="1960340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301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343151"/>
            <a:ext cx="6620969" cy="1239885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3583036"/>
            <a:ext cx="6620968" cy="6453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3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485900"/>
            <a:ext cx="221072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000250"/>
            <a:ext cx="2196084" cy="269200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485900"/>
            <a:ext cx="2202754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000250"/>
            <a:ext cx="2210671" cy="269200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485900"/>
            <a:ext cx="2199658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000250"/>
            <a:ext cx="2199658" cy="269200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3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3188212"/>
            <a:ext cx="2205612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1657350"/>
            <a:ext cx="2205612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3620409"/>
            <a:ext cx="2205612" cy="49439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3188212"/>
            <a:ext cx="2198466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1657350"/>
            <a:ext cx="2198466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3620409"/>
            <a:ext cx="2201378" cy="49439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3188212"/>
            <a:ext cx="2199658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1657350"/>
            <a:ext cx="219965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3620407"/>
            <a:ext cx="2202571" cy="49439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9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38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322661"/>
            <a:ext cx="1314793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579904"/>
            <a:ext cx="5568812" cy="41123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2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257300"/>
            <a:ext cx="281940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342900"/>
            <a:ext cx="1600200" cy="12001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4572000"/>
            <a:ext cx="990600" cy="7429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000250"/>
            <a:ext cx="4191000" cy="31432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171700"/>
            <a:ext cx="2362200" cy="17716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82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339538"/>
            <a:ext cx="7055380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539694"/>
            <a:ext cx="6711654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8815" y="1342996"/>
            <a:ext cx="74294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56F545-264D-4669-BEF8-B64460E363D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5810" y="2418946"/>
            <a:ext cx="2894846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2" y="221803"/>
            <a:ext cx="628813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AB75-0651-4CF4-893B-8A19D76FF7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0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/>
              <a:t>Principles of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63198980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924800" cy="857250"/>
          </a:xfrm>
        </p:spPr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1550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      Characteristics:</a:t>
            </a:r>
            <a:endParaRPr lang="en-US" sz="30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Emphasis on data rather than procedure.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Programs are divided into entities known as objects.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Data structures are designed such that they characterize the objects.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Functions that operate on the data of an object are tied together in the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680618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Data is hidden and cannot be accessed by external functions.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Objects may communicate with each other through functions.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New data and functions can be easily added whenever necessary.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Follows bottom-up approach in program design.</a:t>
            </a:r>
          </a:p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94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Object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-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oriented programming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 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OOP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) is a 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programming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 paradigm based on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objects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", it may contain data, often known as attributes; and code, often known as methods.</a:t>
            </a:r>
          </a:p>
          <a:p>
            <a:pPr marL="0" indent="0" algn="just">
              <a:buNone/>
            </a:pPr>
            <a:endParaRPr lang="en-US" sz="3000" dirty="0">
              <a:solidFill>
                <a:schemeClr val="accent1">
                  <a:lumMod val="7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C++, Java, Visual Basic are the examples of OOP languages.</a:t>
            </a:r>
          </a:p>
        </p:txBody>
      </p:sp>
    </p:spTree>
    <p:extLst>
      <p:ext uri="{BB962C8B-B14F-4D97-AF65-F5344CB8AC3E}">
        <p14:creationId xmlns:p14="http://schemas.microsoft.com/office/powerpoint/2010/main" val="122859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Basic concepts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Objects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Classes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Encapsulation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Data Abstraction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Inheritance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Polymorphism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Dynamic Binding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Message Passing</a:t>
            </a: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1600200"/>
            <a:ext cx="3624072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7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00050"/>
            <a:ext cx="7924800" cy="30861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Objects are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basic runtime entities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of an object oriented system.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They may represent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place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,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person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, or any item that the program must handle.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 object oriented languages, a single unit combines data and function that known as object</a:t>
            </a:r>
          </a:p>
          <a:p>
            <a:pPr algn="just"/>
            <a:endParaRPr lang="en-US" sz="3000" dirty="0">
              <a:solidFill>
                <a:schemeClr val="accent1">
                  <a:lumMod val="7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696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14300"/>
            <a:ext cx="7924800" cy="857250"/>
          </a:xfrm>
        </p:spPr>
        <p:txBody>
          <a:bodyPr>
            <a:normAutofit/>
          </a:bodyPr>
          <a:lstStyle/>
          <a:p>
            <a:r>
              <a:rPr lang="en-US" sz="4200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Objects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28650"/>
            <a:ext cx="7924800" cy="3086100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When a program  is executed, the objects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interact by sending messages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 to one another.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Each object contains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data and code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to manipulate the data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200" dirty="0"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1750"/>
            <a:ext cx="7378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077200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9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857250"/>
          </a:xfrm>
        </p:spPr>
        <p:txBody>
          <a:bodyPr>
            <a:normAutofit/>
          </a:bodyPr>
          <a:lstStyle/>
          <a:p>
            <a:r>
              <a:rPr lang="en-US" sz="4200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50"/>
            <a:ext cx="7924800" cy="3886200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Classes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user-defined data types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and it behaves like built-in types of programming language.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Object contains data and code which can be made user defined data type using class.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Objects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variables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of class.</a:t>
            </a:r>
          </a:p>
          <a:p>
            <a:endParaRPr lang="en-US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Once a class has been defined we  can create any no of objects for that class.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 class is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collections of objects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of similar type.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Syntax:</a:t>
            </a:r>
          </a:p>
          <a:p>
            <a:pPr marL="0" indent="0" algn="just"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	 fruit mango, orange;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14451"/>
            <a:ext cx="8458200" cy="3486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9535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Procedure – oriented programming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1"/>
            <a:ext cx="4953000" cy="28339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762000" y="4457700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Structure of procedure oriented programing</a:t>
            </a:r>
            <a:r>
              <a:rPr lang="en-US" sz="2000" i="1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3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It is very first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principle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of object oriented programming.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Encapsulation is a process of binding data members and member function in a single unit.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Class is the best example of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1465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Encapsulation means hiding the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important features of a class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which is not been needed to be exposed outside the class.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Hidden part of a class acts like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Encapsulation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and exposing part of a class acts like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Abstraction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51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/>
          <a:lstStyle/>
          <a:p>
            <a:pPr algn="just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Abstraction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refers to representation of necessary features of a class without including more details or explanations.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" b="7843"/>
          <a:stretch/>
        </p:blipFill>
        <p:spPr>
          <a:xfrm>
            <a:off x="800100" y="2286000"/>
            <a:ext cx="7543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28650"/>
            <a:ext cx="8077200" cy="3886200"/>
          </a:xfrm>
        </p:spPr>
      </p:pic>
    </p:spTree>
    <p:extLst>
      <p:ext uri="{BB962C8B-B14F-4D97-AF65-F5344CB8AC3E}">
        <p14:creationId xmlns:p14="http://schemas.microsoft.com/office/powerpoint/2010/main" val="2440402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The mechanism of deriving a new class from an old class is called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Inheritance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or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Derivation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The old class is known as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base class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while new class is known as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derived class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or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sub class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The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Inheritance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is the most powerful feature of OOP.</a:t>
            </a:r>
          </a:p>
        </p:txBody>
      </p:sp>
    </p:spTree>
    <p:extLst>
      <p:ext uri="{BB962C8B-B14F-4D97-AF65-F5344CB8AC3E}">
        <p14:creationId xmlns:p14="http://schemas.microsoft.com/office/powerpoint/2010/main" val="2187547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" b="4328"/>
          <a:stretch/>
        </p:blipFill>
        <p:spPr>
          <a:xfrm>
            <a:off x="533400" y="725197"/>
            <a:ext cx="8001000" cy="3789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88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71550"/>
            <a:ext cx="6629400" cy="4000499"/>
          </a:xfrm>
        </p:spPr>
      </p:pic>
    </p:spTree>
    <p:extLst>
      <p:ext uri="{BB962C8B-B14F-4D97-AF65-F5344CB8AC3E}">
        <p14:creationId xmlns:p14="http://schemas.microsoft.com/office/powerpoint/2010/main" val="26493325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Polymorphism is a Greek word it means that ability to take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more than one form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For Example, + is used to make sum of two numbers as well as it is used to combine two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45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514350"/>
            <a:ext cx="8610600" cy="40576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19790"/>
              </p:ext>
            </p:extLst>
          </p:nvPr>
        </p:nvGraphicFramePr>
        <p:xfrm>
          <a:off x="457200" y="834628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9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This is known as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operator overloading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because same operator may behave differently on different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Instances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Same way functions can be overloaded that is known as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function overloading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7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Procedure 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Divided into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Defined purpose and interface to other function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Grouping a no. of functions together in a larger entity called A Module.</a:t>
            </a:r>
          </a:p>
        </p:txBody>
      </p:sp>
    </p:spTree>
    <p:extLst>
      <p:ext uri="{BB962C8B-B14F-4D97-AF65-F5344CB8AC3E}">
        <p14:creationId xmlns:p14="http://schemas.microsoft.com/office/powerpoint/2010/main" val="85369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" y="1028700"/>
            <a:ext cx="8915400" cy="3943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339447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Single function may draw different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590800" y="1200150"/>
            <a:ext cx="3429000" cy="12001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Shape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Print()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3200400"/>
            <a:ext cx="20574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Circle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Print()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3714750"/>
            <a:ext cx="25908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Rectangle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Print()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6477000" y="2628900"/>
            <a:ext cx="2362200" cy="1600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Triangle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Print()</a:t>
            </a:r>
          </a:p>
        </p:txBody>
      </p:sp>
      <p:sp>
        <p:nvSpPr>
          <p:cNvPr id="9" name="Down Arrow 8"/>
          <p:cNvSpPr/>
          <p:nvPr/>
        </p:nvSpPr>
        <p:spPr>
          <a:xfrm rot="1577238" flipH="1">
            <a:off x="2211027" y="2404625"/>
            <a:ext cx="454742" cy="791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H="1">
            <a:off x="4216133" y="2669483"/>
            <a:ext cx="454742" cy="791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527729" flipH="1">
            <a:off x="6210608" y="2141851"/>
            <a:ext cx="341057" cy="1055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Binding means link between procedure call and code to be execute.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Dynamic binding is the process of linking procedure call to the actual code of the function at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In dynamic binding, the actual code to be executed is not known to the compiler until run-time.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It is also known as late binding.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Objects can communicate with each others by passing messages same as people passing message with each other.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Objects can send or receive messages or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5751"/>
            <a:ext cx="8305800" cy="4629149"/>
          </a:xfrm>
        </p:spPr>
      </p:pic>
    </p:spTree>
    <p:extLst>
      <p:ext uri="{BB962C8B-B14F-4D97-AF65-F5344CB8AC3E}">
        <p14:creationId xmlns:p14="http://schemas.microsoft.com/office/powerpoint/2010/main" val="28824826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Message passing involves the following basic steps :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Creating classes.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Creating objects from class definition.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Establishing communication between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Benefits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Object oriented system can be easily upgrade from small system to large system.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It is easy to partition work for same project.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Message passing technique make communication easier.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Software complexity can be easily managed.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Maintenance cost is less.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Simple to implement.</a:t>
            </a:r>
          </a:p>
        </p:txBody>
      </p:sp>
    </p:spTree>
    <p:extLst>
      <p:ext uri="{BB962C8B-B14F-4D97-AF65-F5344CB8AC3E}">
        <p14:creationId xmlns:p14="http://schemas.microsoft.com/office/powerpoint/2010/main" val="8935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Application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6576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Real time systems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Simulation and modeling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Object oriented database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Hypertext, hypermedia and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ExpertText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AI and expert systems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Neural Network and parallel programming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Decision support system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CIM / CAM / CAD systems</a:t>
            </a:r>
          </a:p>
        </p:txBody>
      </p:sp>
    </p:spTree>
    <p:extLst>
      <p:ext uri="{BB962C8B-B14F-4D97-AF65-F5344CB8AC3E}">
        <p14:creationId xmlns:p14="http://schemas.microsoft.com/office/powerpoint/2010/main" val="424812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C++ is an Object Oriented Programming Language.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C++ was developed by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</a:rPr>
              <a:t>Bjarne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</a:rPr>
              <a:t>Stroustrup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at AT&amp;T Bell Laboratories, USA.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C++ is an extension of C.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Class was major addition to the original C language so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Stroustrup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called the new language ‘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C with classes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71121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main()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In C++ main() returns an integer value to the operating system.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Therefore, every C++ main() should end with return 0; statement otherwise  a warning or error might occur.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Since main() returns an integer value, return type of main() is explicitly specified as int.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In C++ default return type for all functions is int.</a:t>
            </a:r>
          </a:p>
        </p:txBody>
      </p:sp>
    </p:spTree>
    <p:extLst>
      <p:ext uri="{BB962C8B-B14F-4D97-AF65-F5344CB8AC3E}">
        <p14:creationId xmlns:p14="http://schemas.microsoft.com/office/powerpoint/2010/main" val="20732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924800" cy="857250"/>
          </a:xfrm>
        </p:spPr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Procedure 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50"/>
            <a:ext cx="7924800" cy="37719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In multi function program important data items are placed as  global so they may be accessed by all functions.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Each function may have its own local data.</a:t>
            </a:r>
          </a:p>
          <a:p>
            <a:endParaRPr lang="en-US" sz="2200" dirty="0"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  <a:p>
            <a:endParaRPr lang="en-US" sz="22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</a:endParaRPr>
          </a:p>
          <a:p>
            <a:pPr marL="0" indent="0" algn="ctr">
              <a:buNone/>
            </a:pPr>
            <a:endParaRPr lang="en-US" sz="2200" dirty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Calibri" pitchFamily="34" charset="0"/>
              </a:rPr>
              <a:t>Procedure paradigm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00300"/>
            <a:ext cx="6096000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0584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C++ output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&lt;&lt;“C++ is better than C”;</a:t>
            </a:r>
          </a:p>
          <a:p>
            <a:pPr algn="just"/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: it is predefined object that represent the standard output stream in C++.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Here standard output stream represent the screen.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Also possible to redirect output to other output devices.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&lt;&lt; this operator is also known as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insertion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put to operator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2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It inserts the content of the variable on its right to the object on its left.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We can also use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() for displaying output.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&lt;&lt; it is bitwise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left-shift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operator and it can still be used for this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C++ Input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cin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It is input statement and causes the program to wait for the user to type a no.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The operator &gt;&gt; is known as extraction or get from operator.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It extract the value from keyboard and assigns it to the variable on its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0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C++ </a:t>
            </a:r>
            <a:r>
              <a:rPr lang="en-US" sz="420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#include &lt;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iostream.h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It contains declarations for the identifier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cin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, &lt;&lt;,&gt;&gt;.</a:t>
            </a:r>
          </a:p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The header file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iostream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should be included at the beginning of all the  programs that use input/output statements.</a:t>
            </a:r>
          </a:p>
        </p:txBody>
      </p:sp>
    </p:spTree>
    <p:extLst>
      <p:ext uri="{BB962C8B-B14F-4D97-AF65-F5344CB8AC3E}">
        <p14:creationId xmlns:p14="http://schemas.microsoft.com/office/powerpoint/2010/main" val="26877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3600" y="1085850"/>
            <a:ext cx="5257800" cy="382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Structure of C++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2700" y="1371600"/>
            <a:ext cx="44196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Include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2700" y="2171700"/>
            <a:ext cx="44196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Class Declaration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52700" y="2971800"/>
            <a:ext cx="44196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Class Function Definition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52700" y="3771900"/>
            <a:ext cx="44196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Main Function Program</a:t>
            </a:r>
          </a:p>
        </p:txBody>
      </p:sp>
    </p:spTree>
    <p:extLst>
      <p:ext uri="{BB962C8B-B14F-4D97-AF65-F5344CB8AC3E}">
        <p14:creationId xmlns:p14="http://schemas.microsoft.com/office/powerpoint/2010/main" val="2068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924800" cy="857250"/>
          </a:xfrm>
        </p:spPr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Procedure 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1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j-ea"/>
                <a:cs typeface="Times New Roman" pitchFamily="18" charset="0"/>
              </a:rPr>
              <a:t>     Characteristics: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Emphasis on doing things(Algorithms).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Larger programs divided into small programs known as functions.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Most of the function share global data.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move openly around the system from function to function.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Functions transforms data from one form to another.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Employs top-down approach in program design.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81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Procedure 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cs typeface="Times New Roman" pitchFamily="18" charset="0"/>
              </a:rPr>
              <a:t>      Drawbacks:</a:t>
            </a:r>
            <a:endParaRPr lang="en-US" sz="3000" dirty="0">
              <a:latin typeface="+mj-lt"/>
            </a:endParaRP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Global data may be accessed by all </a:t>
            </a:r>
            <a:r>
              <a:rPr lang="en-US" sz="3000">
                <a:solidFill>
                  <a:schemeClr val="accent1">
                    <a:lumMod val="75000"/>
                  </a:schemeClr>
                </a:solidFill>
                <a:latin typeface="+mj-lt"/>
              </a:rPr>
              <a:t>the function.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There is no protection, so data can be accessed by one function from other.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Very difficult to identify what data is used by which function.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Modification is critical and </a:t>
            </a:r>
            <a:r>
              <a:rPr lang="en-US" sz="3000">
                <a:solidFill>
                  <a:schemeClr val="accent1">
                    <a:lumMod val="75000"/>
                  </a:schemeClr>
                </a:solidFill>
                <a:latin typeface="+mj-lt"/>
              </a:rPr>
              <a:t>time consuming.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Does not model real world problem </a:t>
            </a:r>
            <a:r>
              <a:rPr lang="en-US" sz="3000">
                <a:solidFill>
                  <a:schemeClr val="accent1">
                    <a:lumMod val="75000"/>
                  </a:schemeClr>
                </a:solidFill>
                <a:latin typeface="+mj-lt"/>
              </a:rPr>
              <a:t>very well.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4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Procedure 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Top down approach decomposition is the process of breaking the overall procedure into Modules then subdivide each module until the lowest level of detail has been reached.</a:t>
            </a:r>
          </a:p>
        </p:txBody>
      </p:sp>
    </p:spTree>
    <p:extLst>
      <p:ext uri="{BB962C8B-B14F-4D97-AF65-F5344CB8AC3E}">
        <p14:creationId xmlns:p14="http://schemas.microsoft.com/office/powerpoint/2010/main" val="13868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Introduced to overcome flaws of procedure approach to programming.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772400" cy="25598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25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Object–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Problem is divided into the no of entities called objects and then builds data and function around these objects.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Ties data more closely to the function.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Data of an object can be accessed only by the function associated with that object.</a:t>
            </a:r>
          </a:p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Communication of objects can be doing through function.</a:t>
            </a:r>
          </a:p>
          <a:p>
            <a:pPr algn="just"/>
            <a:endParaRPr lang="en-US" sz="30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algn="just"/>
            <a:endParaRPr lang="en-US" sz="30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algn="just"/>
            <a:endParaRPr lang="en-US" sz="30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2695</TotalTime>
  <Words>1331</Words>
  <Application>Microsoft Office PowerPoint</Application>
  <PresentationFormat>On-screen Show (16:9)</PresentationFormat>
  <Paragraphs>175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Times New Roman</vt:lpstr>
      <vt:lpstr>Wingdings 3</vt:lpstr>
      <vt:lpstr>Office Theme</vt:lpstr>
      <vt:lpstr>Ion</vt:lpstr>
      <vt:lpstr>Principles of object oriented programming</vt:lpstr>
      <vt:lpstr>Procedure – oriented programming</vt:lpstr>
      <vt:lpstr>Procedure – oriented programming</vt:lpstr>
      <vt:lpstr>Procedure – oriented programming</vt:lpstr>
      <vt:lpstr>Procedure – oriented programming</vt:lpstr>
      <vt:lpstr>Procedure – oriented programming</vt:lpstr>
      <vt:lpstr>Procedure – oriented programming</vt:lpstr>
      <vt:lpstr>Object– oriented programming</vt:lpstr>
      <vt:lpstr>Object– oriented programming</vt:lpstr>
      <vt:lpstr>Object– oriented programming</vt:lpstr>
      <vt:lpstr>PowerPoint Presentation</vt:lpstr>
      <vt:lpstr>Object– oriented programming</vt:lpstr>
      <vt:lpstr>Basic concepts of OOPs</vt:lpstr>
      <vt:lpstr>PowerPoint Presentation</vt:lpstr>
      <vt:lpstr>Objects</vt:lpstr>
      <vt:lpstr>PowerPoint Presentation</vt:lpstr>
      <vt:lpstr>Classes</vt:lpstr>
      <vt:lpstr>PowerPoint Presentation</vt:lpstr>
      <vt:lpstr>Encapsulation</vt:lpstr>
      <vt:lpstr>Encapsulation</vt:lpstr>
      <vt:lpstr>PowerPoint Presentation</vt:lpstr>
      <vt:lpstr>Abstraction</vt:lpstr>
      <vt:lpstr>PowerPoint Presentation</vt:lpstr>
      <vt:lpstr>Inheritance</vt:lpstr>
      <vt:lpstr>PowerPoint Presentation</vt:lpstr>
      <vt:lpstr>Polymorphism</vt:lpstr>
      <vt:lpstr>Polymorphism</vt:lpstr>
      <vt:lpstr>PowerPoint Presentation</vt:lpstr>
      <vt:lpstr>PowerPoint Presentation</vt:lpstr>
      <vt:lpstr>PowerPoint Presentation</vt:lpstr>
      <vt:lpstr>Dynamic Binding</vt:lpstr>
      <vt:lpstr>PowerPoint Presentation</vt:lpstr>
      <vt:lpstr>Message Passing</vt:lpstr>
      <vt:lpstr>PowerPoint Presentation</vt:lpstr>
      <vt:lpstr>PowerPoint Presentation</vt:lpstr>
      <vt:lpstr>Benefits of OOP</vt:lpstr>
      <vt:lpstr>Application of OOP</vt:lpstr>
      <vt:lpstr>C++</vt:lpstr>
      <vt:lpstr>main() in C++</vt:lpstr>
      <vt:lpstr>C++ output operator</vt:lpstr>
      <vt:lpstr>PowerPoint Presentation</vt:lpstr>
      <vt:lpstr>C++ Input Operator</vt:lpstr>
      <vt:lpstr>C++ iostream file</vt:lpstr>
      <vt:lpstr>Structure of C++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OBJECT ORIENTED PROGRAMMING</dc:title>
  <dc:creator>My PC</dc:creator>
  <cp:lastModifiedBy>Mayank Rathod</cp:lastModifiedBy>
  <cp:revision>95</cp:revision>
  <dcterms:created xsi:type="dcterms:W3CDTF">2016-06-07T05:08:06Z</dcterms:created>
  <dcterms:modified xsi:type="dcterms:W3CDTF">2019-08-18T15:39:04Z</dcterms:modified>
</cp:coreProperties>
</file>