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8"/>
  </p:notesMasterIdLst>
  <p:sldIdLst>
    <p:sldId id="319" r:id="rId2"/>
    <p:sldId id="327" r:id="rId3"/>
    <p:sldId id="331" r:id="rId4"/>
    <p:sldId id="321" r:id="rId5"/>
    <p:sldId id="332" r:id="rId6"/>
    <p:sldId id="333" r:id="rId7"/>
    <p:sldId id="323" r:id="rId8"/>
    <p:sldId id="334" r:id="rId9"/>
    <p:sldId id="330" r:id="rId10"/>
    <p:sldId id="335" r:id="rId11"/>
    <p:sldId id="336" r:id="rId12"/>
    <p:sldId id="338" r:id="rId13"/>
    <p:sldId id="339" r:id="rId14"/>
    <p:sldId id="320" r:id="rId15"/>
    <p:sldId id="325" r:id="rId16"/>
    <p:sldId id="32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3011" autoAdjust="0"/>
  </p:normalViewPr>
  <p:slideViewPr>
    <p:cSldViewPr>
      <p:cViewPr varScale="1">
        <p:scale>
          <a:sx n="98" d="100"/>
          <a:sy n="98" d="100"/>
        </p:scale>
        <p:origin x="101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2EBB2D-4EB7-4538-BA29-694DD778CBBF}" type="datetimeFigureOut">
              <a:rPr lang="en-US" smtClean="0"/>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32E3B-C601-4ABA-8811-1B0ECC5A8CDC}" type="slidenum">
              <a:rPr lang="en-US" smtClean="0"/>
              <a:pPr/>
              <a:t>‹#›</a:t>
            </a:fld>
            <a:endParaRPr lang="en-US"/>
          </a:p>
        </p:txBody>
      </p:sp>
    </p:spTree>
    <p:extLst>
      <p:ext uri="{BB962C8B-B14F-4D97-AF65-F5344CB8AC3E}">
        <p14:creationId xmlns:p14="http://schemas.microsoft.com/office/powerpoint/2010/main" val="203741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6B8B1F6-66B8-4AF6-8114-60A18607DB60}" type="datetime1">
              <a:rPr lang="en-US" smtClean="0"/>
              <a:t>11/18/2022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575B18-4EEA-4655-9097-673E76603D46}" type="datetime1">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CB024E-4E58-4FE7-93CA-711BB0BE524F}" type="datetime1">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51953D-C791-4AFA-B1DB-8BF6E7F892C1}" type="datetime1">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5D4C8C7-B5BF-439D-88E4-12A9CC7799B5}" type="datetime1">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39967E-4A77-4E16-8BD3-8CE978433D2D}" type="datetime1">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9971724-09C8-4737-A1C6-ADB33B6F70CC}" type="datetime1">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C7236C0-3047-4624-A80E-252FD7288D4A}" type="datetime1">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44662-AA0B-442B-BFA9-4B56460179B5}" type="datetime1">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F4DCB9-A797-4C41-B5D3-3FC510C08A57}" type="datetime1">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B53A9-5261-4B59-98B6-B149938F90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DC6416-57F1-4967-A292-BF99D1C66A7C}" type="datetime1">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23B53A9-5261-4B59-98B6-B149938F90C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4048F5-CC24-4BD2-9ACF-A228744C5ED7}" type="datetime1">
              <a:rPr lang="en-US" smtClean="0"/>
              <a:t>11/18/2022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3B53A9-5261-4B59-98B6-B149938F90C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ypescriptlang.org/docs/" TargetMode="External"/><Relationship Id="rId7" Type="http://schemas.openxmlformats.org/officeDocument/2006/relationships/hyperlink" Target="https://github.com/devarshitrivedi01/Book-E-Sale"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s://docs.microsoft.com/en-us/aspnet/core/web-api/?view=aspnetcore-5.0" TargetMode="External"/><Relationship Id="rId4" Type="http://schemas.openxmlformats.org/officeDocument/2006/relationships/hyperlink" Target="https://www.typescriptlang.org/docs/handbook/react.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atvasof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038600"/>
            <a:ext cx="8305800" cy="2362200"/>
          </a:xfrm>
        </p:spPr>
        <p:txBody>
          <a:bodyPr>
            <a:normAutofit/>
          </a:bodyPr>
          <a:lstStyle/>
          <a:p>
            <a:pPr algn="ctr"/>
            <a:r>
              <a:rPr lang="en-US" sz="4000" dirty="0">
                <a:latin typeface="Times New Roman" pitchFamily="18" charset="0"/>
                <a:ea typeface="Cambria" pitchFamily="18" charset="0"/>
                <a:cs typeface="Times New Roman" pitchFamily="18" charset="0"/>
              </a:rPr>
              <a:t>Guide Name</a:t>
            </a:r>
            <a:r>
              <a:rPr lang="en-US" sz="4800" dirty="0">
                <a:latin typeface="Times New Roman" pitchFamily="18" charset="0"/>
                <a:ea typeface="Cambria" pitchFamily="18" charset="0"/>
                <a:cs typeface="Times New Roman" pitchFamily="18" charset="0"/>
              </a:rPr>
              <a:t>:</a:t>
            </a:r>
            <a:br>
              <a:rPr lang="en-US" sz="4800" dirty="0">
                <a:latin typeface="Times New Roman" pitchFamily="18" charset="0"/>
                <a:ea typeface="Cambria" pitchFamily="18" charset="0"/>
                <a:cs typeface="Times New Roman" pitchFamily="18" charset="0"/>
              </a:rPr>
            </a:br>
            <a:r>
              <a:rPr lang="en-US" sz="4000" dirty="0">
                <a:latin typeface="Times New Roman" pitchFamily="18" charset="0"/>
                <a:ea typeface="Cambria" pitchFamily="18" charset="0"/>
                <a:cs typeface="Times New Roman" pitchFamily="18" charset="0"/>
              </a:rPr>
              <a:t>Miss. Shivangi </a:t>
            </a:r>
            <a:r>
              <a:rPr lang="en-US" sz="4000" dirty="0" err="1">
                <a:latin typeface="Times New Roman" pitchFamily="18" charset="0"/>
                <a:ea typeface="Cambria" pitchFamily="18" charset="0"/>
                <a:cs typeface="Times New Roman" pitchFamily="18" charset="0"/>
              </a:rPr>
              <a:t>Kiritbhai</a:t>
            </a:r>
            <a:r>
              <a:rPr lang="en-US" sz="4000" dirty="0">
                <a:latin typeface="Times New Roman" pitchFamily="18" charset="0"/>
                <a:ea typeface="Cambria" pitchFamily="18" charset="0"/>
                <a:cs typeface="Times New Roman" pitchFamily="18" charset="0"/>
              </a:rPr>
              <a:t> </a:t>
            </a:r>
            <a:r>
              <a:rPr lang="en-US" sz="4000" dirty="0" err="1">
                <a:latin typeface="Times New Roman" pitchFamily="18" charset="0"/>
                <a:ea typeface="Cambria" pitchFamily="18" charset="0"/>
                <a:cs typeface="Times New Roman" pitchFamily="18" charset="0"/>
              </a:rPr>
              <a:t>Bakori</a:t>
            </a:r>
            <a:endParaRPr lang="en-IN" sz="4800" dirty="0">
              <a:latin typeface="Times New Roman" pitchFamily="18" charset="0"/>
              <a:ea typeface="Cambria" pitchFamily="18" charset="0"/>
              <a:cs typeface="Times New Roman" pitchFamily="18" charset="0"/>
            </a:endParaRPr>
          </a:p>
        </p:txBody>
      </p:sp>
      <p:sp>
        <p:nvSpPr>
          <p:cNvPr id="3" name="Content Placeholder 2"/>
          <p:cNvSpPr>
            <a:spLocks noGrp="1"/>
          </p:cNvSpPr>
          <p:nvPr>
            <p:ph idx="1"/>
          </p:nvPr>
        </p:nvSpPr>
        <p:spPr>
          <a:xfrm>
            <a:off x="304800" y="2971800"/>
            <a:ext cx="4800600" cy="3352800"/>
          </a:xfrm>
        </p:spPr>
        <p:txBody>
          <a:bodyPr>
            <a:normAutofit/>
          </a:bodyPr>
          <a:lstStyle/>
          <a:p>
            <a:pPr>
              <a:lnSpc>
                <a:spcPct val="150000"/>
              </a:lnSpc>
            </a:pPr>
            <a:r>
              <a:rPr lang="en-US" sz="2400" dirty="0">
                <a:latin typeface="Times New Roman" pitchFamily="18" charset="0"/>
                <a:ea typeface="Cambria" pitchFamily="18" charset="0"/>
                <a:cs typeface="Times New Roman" pitchFamily="18" charset="0"/>
              </a:rPr>
              <a:t>Student Name: Trivedi Devarshi P.</a:t>
            </a:r>
          </a:p>
          <a:p>
            <a:pPr>
              <a:lnSpc>
                <a:spcPct val="150000"/>
              </a:lnSpc>
            </a:pPr>
            <a:r>
              <a:rPr lang="en-US" sz="2400" dirty="0">
                <a:latin typeface="Times New Roman" pitchFamily="18" charset="0"/>
                <a:ea typeface="Cambria" pitchFamily="18" charset="0"/>
                <a:cs typeface="Times New Roman" pitchFamily="18" charset="0"/>
              </a:rPr>
              <a:t>En. No.: 190470107070</a:t>
            </a:r>
          </a:p>
          <a:p>
            <a:pPr>
              <a:lnSpc>
                <a:spcPct val="150000"/>
              </a:lnSpc>
            </a:pPr>
            <a:r>
              <a:rPr lang="en-US" sz="2400" dirty="0">
                <a:latin typeface="Times New Roman" pitchFamily="18" charset="0"/>
                <a:ea typeface="Cambria" pitchFamily="18" charset="0"/>
                <a:cs typeface="Times New Roman" pitchFamily="18" charset="0"/>
              </a:rPr>
              <a:t>Branch: Computer Engineering</a:t>
            </a:r>
          </a:p>
          <a:p>
            <a:pPr>
              <a:lnSpc>
                <a:spcPct val="150000"/>
              </a:lnSpc>
            </a:pPr>
            <a:r>
              <a:rPr lang="en-US" sz="2400" dirty="0">
                <a:latin typeface="Times New Roman" pitchFamily="18" charset="0"/>
                <a:ea typeface="Cambria" pitchFamily="18" charset="0"/>
                <a:cs typeface="Times New Roman" pitchFamily="18" charset="0"/>
              </a:rPr>
              <a:t>Semester: 7th</a:t>
            </a:r>
            <a:endParaRPr lang="en-IN" sz="2400" dirty="0">
              <a:latin typeface="Times New Roman" pitchFamily="18" charset="0"/>
              <a:ea typeface="Cambr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239000" y="891218"/>
            <a:ext cx="1600200" cy="171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1981200" y="1086338"/>
            <a:ext cx="4981420" cy="133377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400" b="1" dirty="0">
                <a:latin typeface="Times New Roman" pitchFamily="18" charset="0"/>
                <a:ea typeface="Cambria" pitchFamily="18" charset="0"/>
                <a:cs typeface="Times New Roman" pitchFamily="18" charset="0"/>
              </a:rPr>
              <a:t>Book-E-Sale</a:t>
            </a:r>
            <a:endParaRPr lang="en-IN" sz="4400" b="1" dirty="0">
              <a:latin typeface="Times New Roman" pitchFamily="18" charset="0"/>
              <a:ea typeface="Cambria" pitchFamily="18" charset="0"/>
              <a:cs typeface="Times New Roman" pitchFamily="18" charset="0"/>
            </a:endParaRPr>
          </a:p>
        </p:txBody>
      </p:sp>
      <p:pic>
        <p:nvPicPr>
          <p:cNvPr id="1026" name="Picture 2" descr="C:\Users\Amit\Desktop\vvp.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14" y="934047"/>
            <a:ext cx="1735066" cy="173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2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IMPLEMENTATION</a:t>
            </a:r>
            <a:r>
              <a:rPr lang="en-US" sz="3600" dirty="0"/>
              <a:t> </a:t>
            </a:r>
            <a:r>
              <a:rPr lang="en-US" sz="3600" b="1" dirty="0">
                <a:latin typeface="Times New Roman" pitchFamily="18" charset="0"/>
                <a:cs typeface="Times New Roman" pitchFamily="18" charset="0"/>
              </a:rPr>
              <a:t>SCREENSHOT</a:t>
            </a:r>
            <a:r>
              <a:rPr lang="en-US" sz="3600" dirty="0"/>
              <a:t> </a:t>
            </a:r>
          </a:p>
        </p:txBody>
      </p:sp>
      <p:sp>
        <p:nvSpPr>
          <p:cNvPr id="4" name="Slide Number Placeholder 3"/>
          <p:cNvSpPr>
            <a:spLocks noGrp="1"/>
          </p:cNvSpPr>
          <p:nvPr>
            <p:ph type="sldNum" sz="quarter" idx="12"/>
          </p:nvPr>
        </p:nvSpPr>
        <p:spPr/>
        <p:txBody>
          <a:bodyPr/>
          <a:lstStyle/>
          <a:p>
            <a:fld id="{123B53A9-5261-4B59-98B6-B149938F90CE}" type="slidenum">
              <a:rPr lang="en-US" smtClean="0"/>
              <a:pPr/>
              <a:t>10</a:t>
            </a:fld>
            <a:endParaRPr lang="en-US"/>
          </a:p>
        </p:txBody>
      </p:sp>
      <p:sp>
        <p:nvSpPr>
          <p:cNvPr id="5" name="TextBox 4">
            <a:extLst>
              <a:ext uri="{FF2B5EF4-FFF2-40B4-BE49-F238E27FC236}">
                <a16:creationId xmlns:a16="http://schemas.microsoft.com/office/drawing/2014/main" id="{99A08C75-71F9-619F-5E3D-B72653BB087E}"/>
              </a:ext>
            </a:extLst>
          </p:cNvPr>
          <p:cNvSpPr txBox="1"/>
          <p:nvPr/>
        </p:nvSpPr>
        <p:spPr>
          <a:xfrm>
            <a:off x="533400" y="2057400"/>
            <a:ext cx="4419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Registration Module of Frontend</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37BB7C4-70D5-B58D-244E-A5BA857AF3D0}"/>
              </a:ext>
            </a:extLst>
          </p:cNvPr>
          <p:cNvPicPr>
            <a:picLocks noChangeAspect="1"/>
          </p:cNvPicPr>
          <p:nvPr/>
        </p:nvPicPr>
        <p:blipFill>
          <a:blip r:embed="rId2"/>
          <a:stretch>
            <a:fillRect/>
          </a:stretch>
        </p:blipFill>
        <p:spPr>
          <a:xfrm>
            <a:off x="1219200" y="2637044"/>
            <a:ext cx="5894754" cy="3271997"/>
          </a:xfrm>
          <a:prstGeom prst="rect">
            <a:avLst/>
          </a:prstGeom>
        </p:spPr>
      </p:pic>
    </p:spTree>
    <p:extLst>
      <p:ext uri="{BB962C8B-B14F-4D97-AF65-F5344CB8AC3E}">
        <p14:creationId xmlns:p14="http://schemas.microsoft.com/office/powerpoint/2010/main" val="58144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IMPLEMENTATION</a:t>
            </a:r>
            <a:r>
              <a:rPr lang="en-US" sz="3600" dirty="0"/>
              <a:t> </a:t>
            </a:r>
            <a:r>
              <a:rPr lang="en-US" sz="3600" b="1" dirty="0">
                <a:latin typeface="Times New Roman" pitchFamily="18" charset="0"/>
                <a:cs typeface="Times New Roman" pitchFamily="18" charset="0"/>
              </a:rPr>
              <a:t>SCREENSHOT</a:t>
            </a:r>
            <a:r>
              <a:rPr lang="en-US" sz="3600" dirty="0"/>
              <a:t> </a:t>
            </a:r>
          </a:p>
        </p:txBody>
      </p:sp>
      <p:sp>
        <p:nvSpPr>
          <p:cNvPr id="4" name="Slide Number Placeholder 3"/>
          <p:cNvSpPr>
            <a:spLocks noGrp="1"/>
          </p:cNvSpPr>
          <p:nvPr>
            <p:ph type="sldNum" sz="quarter" idx="12"/>
          </p:nvPr>
        </p:nvSpPr>
        <p:spPr/>
        <p:txBody>
          <a:bodyPr/>
          <a:lstStyle/>
          <a:p>
            <a:fld id="{123B53A9-5261-4B59-98B6-B149938F90CE}" type="slidenum">
              <a:rPr lang="en-US" smtClean="0"/>
              <a:pPr/>
              <a:t>11</a:t>
            </a:fld>
            <a:endParaRPr lang="en-US"/>
          </a:p>
        </p:txBody>
      </p:sp>
      <p:sp>
        <p:nvSpPr>
          <p:cNvPr id="5" name="TextBox 4">
            <a:extLst>
              <a:ext uri="{FF2B5EF4-FFF2-40B4-BE49-F238E27FC236}">
                <a16:creationId xmlns:a16="http://schemas.microsoft.com/office/drawing/2014/main" id="{99A08C75-71F9-619F-5E3D-B72653BB087E}"/>
              </a:ext>
            </a:extLst>
          </p:cNvPr>
          <p:cNvSpPr txBox="1"/>
          <p:nvPr/>
        </p:nvSpPr>
        <p:spPr>
          <a:xfrm>
            <a:off x="533400" y="2057400"/>
            <a:ext cx="3505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Login Module of Frontend</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142CD3-0C6B-69B2-DD04-91200B4E58FB}"/>
              </a:ext>
            </a:extLst>
          </p:cNvPr>
          <p:cNvPicPr>
            <a:picLocks noChangeAspect="1"/>
          </p:cNvPicPr>
          <p:nvPr/>
        </p:nvPicPr>
        <p:blipFill>
          <a:blip r:embed="rId2"/>
          <a:stretch>
            <a:fillRect/>
          </a:stretch>
        </p:blipFill>
        <p:spPr>
          <a:xfrm>
            <a:off x="1371600" y="2674167"/>
            <a:ext cx="5965092" cy="3034386"/>
          </a:xfrm>
          <a:prstGeom prst="rect">
            <a:avLst/>
          </a:prstGeom>
        </p:spPr>
      </p:pic>
    </p:spTree>
    <p:extLst>
      <p:ext uri="{BB962C8B-B14F-4D97-AF65-F5344CB8AC3E}">
        <p14:creationId xmlns:p14="http://schemas.microsoft.com/office/powerpoint/2010/main" val="353905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IMPLEMENTATION</a:t>
            </a:r>
            <a:r>
              <a:rPr lang="en-US" sz="3600" dirty="0"/>
              <a:t> </a:t>
            </a:r>
            <a:r>
              <a:rPr lang="en-US" sz="3600" b="1" dirty="0">
                <a:latin typeface="Times New Roman" pitchFamily="18" charset="0"/>
                <a:cs typeface="Times New Roman" pitchFamily="18" charset="0"/>
              </a:rPr>
              <a:t>SCREENSHOT</a:t>
            </a:r>
            <a:r>
              <a:rPr lang="en-US" sz="3600" dirty="0"/>
              <a:t> </a:t>
            </a:r>
          </a:p>
        </p:txBody>
      </p:sp>
      <p:sp>
        <p:nvSpPr>
          <p:cNvPr id="4" name="Slide Number Placeholder 3"/>
          <p:cNvSpPr>
            <a:spLocks noGrp="1"/>
          </p:cNvSpPr>
          <p:nvPr>
            <p:ph type="sldNum" sz="quarter" idx="12"/>
          </p:nvPr>
        </p:nvSpPr>
        <p:spPr/>
        <p:txBody>
          <a:bodyPr/>
          <a:lstStyle/>
          <a:p>
            <a:fld id="{123B53A9-5261-4B59-98B6-B149938F90CE}" type="slidenum">
              <a:rPr lang="en-US" smtClean="0"/>
              <a:pPr/>
              <a:t>12</a:t>
            </a:fld>
            <a:endParaRPr lang="en-US"/>
          </a:p>
        </p:txBody>
      </p:sp>
      <p:sp>
        <p:nvSpPr>
          <p:cNvPr id="5" name="TextBox 4">
            <a:extLst>
              <a:ext uri="{FF2B5EF4-FFF2-40B4-BE49-F238E27FC236}">
                <a16:creationId xmlns:a16="http://schemas.microsoft.com/office/drawing/2014/main" id="{99A08C75-71F9-619F-5E3D-B72653BB087E}"/>
              </a:ext>
            </a:extLst>
          </p:cNvPr>
          <p:cNvSpPr txBox="1"/>
          <p:nvPr/>
        </p:nvSpPr>
        <p:spPr>
          <a:xfrm>
            <a:off x="533400" y="2057400"/>
            <a:ext cx="3505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Book-E-Sale Website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94A6B6-3A6B-3CC0-A700-353CA8020492}"/>
              </a:ext>
            </a:extLst>
          </p:cNvPr>
          <p:cNvPicPr>
            <a:picLocks noChangeAspect="1"/>
          </p:cNvPicPr>
          <p:nvPr/>
        </p:nvPicPr>
        <p:blipFill>
          <a:blip r:embed="rId2"/>
          <a:stretch>
            <a:fillRect/>
          </a:stretch>
        </p:blipFill>
        <p:spPr>
          <a:xfrm>
            <a:off x="1447800" y="2720726"/>
            <a:ext cx="6477000" cy="3421086"/>
          </a:xfrm>
          <a:prstGeom prst="rect">
            <a:avLst/>
          </a:prstGeom>
        </p:spPr>
      </p:pic>
    </p:spTree>
    <p:extLst>
      <p:ext uri="{BB962C8B-B14F-4D97-AF65-F5344CB8AC3E}">
        <p14:creationId xmlns:p14="http://schemas.microsoft.com/office/powerpoint/2010/main" val="122933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IMPLEMENTATION</a:t>
            </a:r>
            <a:r>
              <a:rPr lang="en-US" sz="3600" dirty="0"/>
              <a:t> </a:t>
            </a:r>
            <a:r>
              <a:rPr lang="en-US" sz="3600" b="1" dirty="0">
                <a:latin typeface="Times New Roman" pitchFamily="18" charset="0"/>
                <a:cs typeface="Times New Roman" pitchFamily="18" charset="0"/>
              </a:rPr>
              <a:t>SCREENSHOT</a:t>
            </a:r>
            <a:r>
              <a:rPr lang="en-US" sz="3600" dirty="0"/>
              <a:t> </a:t>
            </a:r>
          </a:p>
        </p:txBody>
      </p:sp>
      <p:sp>
        <p:nvSpPr>
          <p:cNvPr id="4" name="Slide Number Placeholder 3"/>
          <p:cNvSpPr>
            <a:spLocks noGrp="1"/>
          </p:cNvSpPr>
          <p:nvPr>
            <p:ph type="sldNum" sz="quarter" idx="12"/>
          </p:nvPr>
        </p:nvSpPr>
        <p:spPr/>
        <p:txBody>
          <a:bodyPr/>
          <a:lstStyle/>
          <a:p>
            <a:fld id="{123B53A9-5261-4B59-98B6-B149938F90CE}" type="slidenum">
              <a:rPr lang="en-US" smtClean="0"/>
              <a:pPr/>
              <a:t>13</a:t>
            </a:fld>
            <a:endParaRPr lang="en-US"/>
          </a:p>
        </p:txBody>
      </p:sp>
      <p:sp>
        <p:nvSpPr>
          <p:cNvPr id="5" name="TextBox 4">
            <a:extLst>
              <a:ext uri="{FF2B5EF4-FFF2-40B4-BE49-F238E27FC236}">
                <a16:creationId xmlns:a16="http://schemas.microsoft.com/office/drawing/2014/main" id="{99A08C75-71F9-619F-5E3D-B72653BB087E}"/>
              </a:ext>
            </a:extLst>
          </p:cNvPr>
          <p:cNvSpPr txBox="1"/>
          <p:nvPr/>
        </p:nvSpPr>
        <p:spPr>
          <a:xfrm>
            <a:off x="533400" y="2057400"/>
            <a:ext cx="35052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Book-E-Sale Database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09BA19F-D3B5-6A6C-DED9-850203948893}"/>
              </a:ext>
            </a:extLst>
          </p:cNvPr>
          <p:cNvPicPr>
            <a:picLocks noChangeAspect="1"/>
          </p:cNvPicPr>
          <p:nvPr/>
        </p:nvPicPr>
        <p:blipFill>
          <a:blip r:embed="rId2"/>
          <a:stretch>
            <a:fillRect/>
          </a:stretch>
        </p:blipFill>
        <p:spPr>
          <a:xfrm>
            <a:off x="1219200" y="2637044"/>
            <a:ext cx="6567108" cy="3516868"/>
          </a:xfrm>
          <a:prstGeom prst="rect">
            <a:avLst/>
          </a:prstGeom>
        </p:spPr>
      </p:pic>
    </p:spTree>
    <p:extLst>
      <p:ext uri="{BB962C8B-B14F-4D97-AF65-F5344CB8AC3E}">
        <p14:creationId xmlns:p14="http://schemas.microsoft.com/office/powerpoint/2010/main" val="147204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itchFamily="18" charset="0"/>
                <a:ea typeface="Cambria" pitchFamily="18" charset="0"/>
                <a:cs typeface="Times New Roman" pitchFamily="18" charset="0"/>
              </a:rPr>
              <a:t>CONCLUSION</a:t>
            </a:r>
            <a:endParaRPr lang="en-IN" sz="4800" b="1" dirty="0">
              <a:latin typeface="Times New Roman" pitchFamily="18" charset="0"/>
              <a:ea typeface="Cambria" pitchFamily="18" charset="0"/>
              <a:cs typeface="Times New Roman" pitchFamily="18" charset="0"/>
            </a:endParaRPr>
          </a:p>
        </p:txBody>
      </p:sp>
      <p:sp>
        <p:nvSpPr>
          <p:cNvPr id="3" name="Content Placeholder 2"/>
          <p:cNvSpPr>
            <a:spLocks noGrp="1"/>
          </p:cNvSpPr>
          <p:nvPr>
            <p:ph idx="1"/>
          </p:nvPr>
        </p:nvSpPr>
        <p:spPr/>
        <p:txBody>
          <a:bodyPr/>
          <a:lstStyle/>
          <a:p>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E-Book store project is designed using .NET, react with typescript, and PostgreSQL database.  E-Book Store System is a simple project similar to a shopping cart or an eCommerce website but is only for book shopping. Through a web browser customers need to log in or register and after registering customers can search for a book by its title or author, add it to the shopping cart, and finally purchase the book. Here I provide functions based on the type of user. There are three types of user’s buyer, seller, and admin. Each has its own functionalities like the user can purchase a book, a seller can add, delete, and update the book based on the requirement, and the admin has all rights to handle the application.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123B53A9-5261-4B59-98B6-B149938F90CE}" type="slidenum">
              <a:rPr lang="en-US" smtClean="0"/>
              <a:pPr/>
              <a:t>14</a:t>
            </a:fld>
            <a:endParaRPr lang="en-US"/>
          </a:p>
        </p:txBody>
      </p:sp>
    </p:spTree>
    <p:extLst>
      <p:ext uri="{BB962C8B-B14F-4D97-AF65-F5344CB8AC3E}">
        <p14:creationId xmlns:p14="http://schemas.microsoft.com/office/powerpoint/2010/main" val="3412303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3" name="Content Placeholder 2"/>
          <p:cNvSpPr>
            <a:spLocks noGrp="1"/>
          </p:cNvSpPr>
          <p:nvPr>
            <p:ph idx="1"/>
          </p:nvPr>
        </p:nvSpPr>
        <p:spPr/>
        <p:txBody>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https://reactjs.org/docs/getting-started.html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https://www.typescriptlang.org/docs/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https://www.typescriptlang.org/docs/handbook/react.html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https://docs.microsoft.com/en-us/aspnet/core/web-api/?view=aspnetcore-5.0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https://www.postgresql.org/docs/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pPr marL="0" indent="0">
              <a:buNone/>
            </a:pPr>
            <a:r>
              <a:rPr lang="en-IN" sz="2400" dirty="0">
                <a:latin typeface="Times New Roman" panose="02020603050405020304" pitchFamily="18" charset="0"/>
                <a:cs typeface="Times New Roman" panose="02020603050405020304" pitchFamily="18" charset="0"/>
              </a:rPr>
              <a:t>Project GitHub Link:-</a:t>
            </a:r>
          </a:p>
          <a:p>
            <a:pPr marL="0" indent="0">
              <a:buNone/>
            </a:pPr>
            <a:r>
              <a:rPr lang="en-IN" sz="24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https://github.com/devarshitrivedi01/Book-E-Sale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15</a:t>
            </a:fld>
            <a:endParaRPr lang="en-US"/>
          </a:p>
        </p:txBody>
      </p:sp>
    </p:spTree>
    <p:extLst>
      <p:ext uri="{BB962C8B-B14F-4D97-AF65-F5344CB8AC3E}">
        <p14:creationId xmlns:p14="http://schemas.microsoft.com/office/powerpoint/2010/main" val="350935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3B53A9-5261-4B59-98B6-B149938F90CE}" type="slidenum">
              <a:rPr lang="en-US" smtClean="0"/>
              <a:pPr/>
              <a:t>16</a:t>
            </a:fld>
            <a:endParaRPr lang="en-US"/>
          </a:p>
        </p:txBody>
      </p:sp>
      <p:sp>
        <p:nvSpPr>
          <p:cNvPr id="5" name="Title 1"/>
          <p:cNvSpPr txBox="1">
            <a:spLocks/>
          </p:cNvSpPr>
          <p:nvPr/>
        </p:nvSpPr>
        <p:spPr>
          <a:xfrm rot="20192809">
            <a:off x="-421150" y="2559879"/>
            <a:ext cx="9692640" cy="1325559"/>
          </a:xfrm>
          <a:prstGeom prst="rect">
            <a:avLst/>
          </a:prstGeom>
        </p:spPr>
        <p:txBody>
          <a:bodyPr vert="horz" lIns="0" rIns="0" bIns="0" anchor="b" anchorCtr="1">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GB" sz="8000" dirty="0">
                <a:latin typeface="Times New Roman" pitchFamily="18"/>
                <a:cs typeface="Times New Roman" pitchFamily="18"/>
              </a:rPr>
              <a:t>Thank You</a:t>
            </a:r>
          </a:p>
        </p:txBody>
      </p:sp>
    </p:spTree>
    <p:extLst>
      <p:ext uri="{BB962C8B-B14F-4D97-AF65-F5344CB8AC3E}">
        <p14:creationId xmlns:p14="http://schemas.microsoft.com/office/powerpoint/2010/main" val="362650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COMPANY PROFILE</a:t>
            </a:r>
            <a:endParaRPr lang="en-IN" sz="4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2</a:t>
            </a:fld>
            <a:endParaRPr lang="en-US"/>
          </a:p>
        </p:txBody>
      </p:sp>
      <p:sp>
        <p:nvSpPr>
          <p:cNvPr id="7" name="TextBox 6">
            <a:extLst>
              <a:ext uri="{FF2B5EF4-FFF2-40B4-BE49-F238E27FC236}">
                <a16:creationId xmlns:a16="http://schemas.microsoft.com/office/drawing/2014/main" id="{DB1F80C9-37ED-DE54-B7E5-017BEE12A04A}"/>
              </a:ext>
            </a:extLst>
          </p:cNvPr>
          <p:cNvSpPr txBox="1"/>
          <p:nvPr/>
        </p:nvSpPr>
        <p:spPr>
          <a:xfrm>
            <a:off x="762000" y="1981200"/>
            <a:ext cx="7543800" cy="4031873"/>
          </a:xfrm>
          <a:prstGeom prst="rect">
            <a:avLst/>
          </a:prstGeom>
          <a:noFill/>
        </p:spPr>
        <p:txBody>
          <a:bodyPr wrap="square" rtlCol="0">
            <a:spAutoFit/>
          </a:bodyPr>
          <a:lstStyle/>
          <a:p>
            <a:pPr algn="just"/>
            <a:endParaRPr lang="en-US" sz="1600" dirty="0">
              <a:effectLst/>
              <a:latin typeface="Times New Roman" panose="02020603050405020304" pitchFamily="18" charset="0"/>
              <a:ea typeface="Calibri" panose="020F0502020204030204" pitchFamily="34" charset="0"/>
              <a:cs typeface="Mangal" panose="02040503050203030202" pitchFamily="18" charset="0"/>
            </a:endParaRPr>
          </a:p>
          <a:p>
            <a:pPr algn="just"/>
            <a:r>
              <a:rPr lang="en-US" sz="1600" dirty="0" err="1">
                <a:effectLst/>
                <a:latin typeface="Times New Roman" panose="02020603050405020304" pitchFamily="18" charset="0"/>
                <a:ea typeface="Calibri" panose="020F0502020204030204" pitchFamily="34" charset="0"/>
                <a:cs typeface="Mangal" panose="02040503050203030202" pitchFamily="18" charset="0"/>
              </a:rPr>
              <a:t>TatvaSoft</a:t>
            </a:r>
            <a:r>
              <a:rPr lang="en-US" sz="1600" dirty="0">
                <a:effectLst/>
                <a:latin typeface="Times New Roman" panose="02020603050405020304" pitchFamily="18" charset="0"/>
                <a:ea typeface="Calibri" panose="020F0502020204030204" pitchFamily="34" charset="0"/>
                <a:cs typeface="Mangal" panose="02040503050203030202" pitchFamily="18" charset="0"/>
              </a:rPr>
              <a:t> is a Consummate Custom Software Development company delivering splendid business IT Solutions and related services to customers across the globe. Their development services are led by our dedicated and passionate team to provide best industry practices combined with technology expertise and business domain knowledge to drive digital transformation. Their proficiency in understanding business challenges and professional competence allows them to create a better experience for our customers. They have emerged and marked their presence in different continents by providing Bespoke software development services to all major Industry Domains.</a:t>
            </a:r>
          </a:p>
          <a:p>
            <a:pPr algn="just"/>
            <a:endParaRPr lang="en-US" sz="1600" dirty="0">
              <a:effectLst/>
              <a:latin typeface="Times New Roman" panose="02020603050405020304" pitchFamily="18" charset="0"/>
              <a:ea typeface="Calibri" panose="020F0502020204030204" pitchFamily="34" charset="0"/>
              <a:cs typeface="Mangal" panose="02040503050203030202" pitchFamily="18" charset="0"/>
            </a:endParaRPr>
          </a:p>
          <a:p>
            <a:pPr algn="just"/>
            <a:r>
              <a:rPr lang="en-US" sz="1600" dirty="0" err="1">
                <a:effectLst/>
                <a:latin typeface="Times New Roman" panose="02020603050405020304" pitchFamily="18" charset="0"/>
                <a:ea typeface="Calibri" panose="020F0502020204030204" pitchFamily="34" charset="0"/>
                <a:cs typeface="Mangal" panose="02040503050203030202" pitchFamily="18" charset="0"/>
              </a:rPr>
              <a:t>TatvaSoft</a:t>
            </a:r>
            <a:r>
              <a:rPr lang="en-US" sz="1600" dirty="0">
                <a:effectLst/>
                <a:latin typeface="Times New Roman" panose="02020603050405020304" pitchFamily="18" charset="0"/>
                <a:ea typeface="Calibri" panose="020F0502020204030204" pitchFamily="34" charset="0"/>
                <a:cs typeface="Mangal" panose="02040503050203030202" pitchFamily="18" charset="0"/>
              </a:rPr>
              <a:t> have successfully served for more than 1800 success stories ranging from Enterprise level to Start-ups, who have grown alongside the success of the company.</a:t>
            </a:r>
          </a:p>
          <a:p>
            <a:pPr algn="just"/>
            <a:endParaRPr lang="en-US" sz="1600" dirty="0">
              <a:effectLst/>
              <a:latin typeface="Times New Roman" panose="02020603050405020304" pitchFamily="18" charset="0"/>
              <a:ea typeface="Calibri" panose="020F0502020204030204" pitchFamily="34" charset="0"/>
              <a:cs typeface="Mangal" panose="02040503050203030202" pitchFamily="18" charset="0"/>
            </a:endParaRPr>
          </a:p>
          <a:p>
            <a:pPr algn="just"/>
            <a:r>
              <a:rPr lang="en-US" sz="1600" dirty="0">
                <a:effectLst/>
                <a:latin typeface="Times New Roman" panose="02020603050405020304" pitchFamily="18" charset="0"/>
                <a:ea typeface="Calibri" panose="020F0502020204030204" pitchFamily="34" charset="0"/>
                <a:cs typeface="Mangal" panose="02040503050203030202" pitchFamily="18" charset="0"/>
              </a:rPr>
              <a:t>At present we are a Robust Team having diverse skills with more than 21+ years of Technology experience engaging with customers at Deeper level to provide cutting edge solutions and innovations.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04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COMPANY PROFILE</a:t>
            </a:r>
            <a:endParaRPr lang="en-IN" sz="4400" b="1" dirty="0">
              <a:latin typeface="Times New Roman" pitchFamily="18" charset="0"/>
              <a:cs typeface="Times New Roman" pitchFamily="18" charset="0"/>
            </a:endParaRPr>
          </a:p>
        </p:txBody>
      </p:sp>
      <p:pic>
        <p:nvPicPr>
          <p:cNvPr id="6" name="Content Placeholder 5">
            <a:hlinkClick r:id="rId2"/>
            <a:extLst>
              <a:ext uri="{FF2B5EF4-FFF2-40B4-BE49-F238E27FC236}">
                <a16:creationId xmlns:a16="http://schemas.microsoft.com/office/drawing/2014/main" id="{9EEB213B-2D44-4245-4A8E-A96BDD1320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0300" y="2905125"/>
            <a:ext cx="4343400" cy="1047750"/>
          </a:xfrm>
        </p:spPr>
      </p:pic>
      <p:sp>
        <p:nvSpPr>
          <p:cNvPr id="4" name="Slide Number Placeholder 3"/>
          <p:cNvSpPr>
            <a:spLocks noGrp="1"/>
          </p:cNvSpPr>
          <p:nvPr>
            <p:ph type="sldNum" sz="quarter" idx="12"/>
          </p:nvPr>
        </p:nvSpPr>
        <p:spPr/>
        <p:txBody>
          <a:bodyPr/>
          <a:lstStyle/>
          <a:p>
            <a:fld id="{123B53A9-5261-4B59-98B6-B149938F90CE}" type="slidenum">
              <a:rPr lang="en-US" smtClean="0"/>
              <a:pPr/>
              <a:t>3</a:t>
            </a:fld>
            <a:endParaRPr lang="en-US"/>
          </a:p>
        </p:txBody>
      </p:sp>
      <p:sp>
        <p:nvSpPr>
          <p:cNvPr id="3" name="TextBox 2">
            <a:extLst>
              <a:ext uri="{FF2B5EF4-FFF2-40B4-BE49-F238E27FC236}">
                <a16:creationId xmlns:a16="http://schemas.microsoft.com/office/drawing/2014/main" id="{295946A6-E050-C294-AE2B-91BFCB3410D3}"/>
              </a:ext>
            </a:extLst>
          </p:cNvPr>
          <p:cNvSpPr txBox="1"/>
          <p:nvPr/>
        </p:nvSpPr>
        <p:spPr>
          <a:xfrm>
            <a:off x="2400300" y="4419600"/>
            <a:ext cx="4876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Company Website :-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https://www.tatvasoft.com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93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a:rPr>
              <a:t>ABSTRACT</a:t>
            </a:r>
            <a:endParaRPr lang="en-IN" sz="4400" dirty="0"/>
          </a:p>
        </p:txBody>
      </p:sp>
      <p:sp>
        <p:nvSpPr>
          <p:cNvPr id="3" name="Content Placeholder 2"/>
          <p:cNvSpPr>
            <a:spLocks noGrp="1"/>
          </p:cNvSpPr>
          <p:nvPr>
            <p:ph idx="1"/>
          </p:nvPr>
        </p:nvSpPr>
        <p:spPr>
          <a:xfrm>
            <a:off x="457200" y="2667000"/>
            <a:ext cx="8229600" cy="3657600"/>
          </a:xfrm>
        </p:spPr>
        <p:txBody>
          <a:bodyPr/>
          <a:lstStyle/>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Book-E-Cell is an E-commerce website for book purchasing and selling. It contains basic functionalities such as Login, Registration, Book Search, Book listing, Add to Cart, and Logout. It has buyer, seller and admin module. User can become seller or buyer. Website help people to find the book they need. People can sell their non-used books online. It follows C2C Business model.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123B53A9-5261-4B59-98B6-B149938F90CE}" type="slidenum">
              <a:rPr lang="en-US" smtClean="0"/>
              <a:pPr/>
              <a:t>4</a:t>
            </a:fld>
            <a:endParaRPr lang="en-US"/>
          </a:p>
        </p:txBody>
      </p:sp>
    </p:spTree>
    <p:extLst>
      <p:ext uri="{BB962C8B-B14F-4D97-AF65-F5344CB8AC3E}">
        <p14:creationId xmlns:p14="http://schemas.microsoft.com/office/powerpoint/2010/main" val="143189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TECHNOLOGY</a:t>
            </a:r>
            <a:endParaRPr lang="en-IN" sz="4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5</a:t>
            </a:fld>
            <a:endParaRPr lang="en-US"/>
          </a:p>
        </p:txBody>
      </p:sp>
      <p:sp>
        <p:nvSpPr>
          <p:cNvPr id="3" name="Content Placeholder 2"/>
          <p:cNvSpPr>
            <a:spLocks noGrp="1"/>
          </p:cNvSpPr>
          <p:nvPr>
            <p:ph idx="1"/>
          </p:nvPr>
        </p:nvSpPr>
        <p:spPr>
          <a:xfrm>
            <a:off x="457200" y="1935480"/>
            <a:ext cx="8229600" cy="4541520"/>
          </a:xfrm>
        </p:spPr>
        <p:txBody>
          <a:bodyPr>
            <a:normAutofit lnSpcReduction="10000"/>
          </a:bodyPr>
          <a:lstStyle/>
          <a:p>
            <a:pPr marL="0" indent="0" algn="just">
              <a:buNone/>
            </a:pPr>
            <a:r>
              <a:rPr lang="en-IN" sz="2000" dirty="0">
                <a:effectLst/>
                <a:latin typeface="Times New Roman" panose="02020603050405020304" pitchFamily="18" charset="0"/>
                <a:ea typeface="Calibri" panose="020F0502020204030204" pitchFamily="34" charset="0"/>
                <a:cs typeface="Mangal" panose="02040503050203030202" pitchFamily="18" charset="0"/>
              </a:rPr>
              <a:t>This</a:t>
            </a:r>
            <a:r>
              <a:rPr lang="en-IN" sz="2000" spc="-3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Project</a:t>
            </a:r>
            <a:r>
              <a:rPr lang="en-IN" sz="2000" spc="-3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is a</a:t>
            </a:r>
            <a:r>
              <a:rPr lang="en-IN" sz="2000" spc="-2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Small</a:t>
            </a:r>
            <a:r>
              <a:rPr lang="en-IN" sz="2000" spc="-3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E-Book</a:t>
            </a:r>
            <a:r>
              <a:rPr lang="en-IN" sz="2000" spc="-4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selling</a:t>
            </a:r>
            <a:r>
              <a:rPr lang="en-IN" sz="2000" spc="-3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website</a:t>
            </a:r>
            <a:r>
              <a:rPr lang="en-IN" sz="2000" spc="-4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using</a:t>
            </a:r>
            <a:r>
              <a:rPr lang="en-IN" sz="2000" spc="-3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ReactJS,</a:t>
            </a:r>
            <a:r>
              <a:rPr lang="en-IN" sz="2000" spc="-33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TypeScript, ASP.net, and PostgreSQL. It is a website to buy and sell books. It has</a:t>
            </a:r>
            <a:r>
              <a:rPr lang="en-IN" sz="2000" spc="5" dirty="0">
                <a:effectLst/>
                <a:latin typeface="Times New Roman" panose="02020603050405020304" pitchFamily="18" charset="0"/>
                <a:ea typeface="Calibri" panose="020F0502020204030204" pitchFamily="34" charset="0"/>
                <a:cs typeface="Mangal" panose="02040503050203030202" pitchFamily="18" charset="0"/>
              </a:rPr>
              <a:t> </a:t>
            </a:r>
            <a:r>
              <a:rPr lang="en-IN" sz="2000" spc="-5" dirty="0">
                <a:effectLst/>
                <a:latin typeface="Times New Roman" panose="02020603050405020304" pitchFamily="18" charset="0"/>
                <a:ea typeface="Calibri" panose="020F0502020204030204" pitchFamily="34" charset="0"/>
                <a:cs typeface="Mangal" panose="02040503050203030202" pitchFamily="18" charset="0"/>
              </a:rPr>
              <a:t>various</a:t>
            </a:r>
            <a:r>
              <a:rPr lang="en-IN" sz="2000" spc="-70" dirty="0">
                <a:effectLst/>
                <a:latin typeface="Times New Roman" panose="02020603050405020304" pitchFamily="18" charset="0"/>
                <a:ea typeface="Calibri" panose="020F0502020204030204" pitchFamily="34" charset="0"/>
                <a:cs typeface="Mangal" panose="02040503050203030202" pitchFamily="18" charset="0"/>
              </a:rPr>
              <a:t> </a:t>
            </a:r>
            <a:r>
              <a:rPr lang="en-IN" sz="2000" spc="-5" dirty="0">
                <a:effectLst/>
                <a:latin typeface="Times New Roman" panose="02020603050405020304" pitchFamily="18" charset="0"/>
                <a:ea typeface="Calibri" panose="020F0502020204030204" pitchFamily="34" charset="0"/>
                <a:cs typeface="Mangal" panose="02040503050203030202" pitchFamily="18" charset="0"/>
              </a:rPr>
              <a:t>functionalities</a:t>
            </a:r>
            <a:r>
              <a:rPr lang="en-IN" sz="2000" spc="-70" dirty="0">
                <a:effectLst/>
                <a:latin typeface="Times New Roman" panose="02020603050405020304" pitchFamily="18" charset="0"/>
                <a:ea typeface="Calibri" panose="020F0502020204030204" pitchFamily="34" charset="0"/>
                <a:cs typeface="Mangal" panose="02040503050203030202" pitchFamily="18" charset="0"/>
              </a:rPr>
              <a:t> </a:t>
            </a:r>
            <a:r>
              <a:rPr lang="en-IN" sz="2000" spc="-5" dirty="0">
                <a:effectLst/>
                <a:latin typeface="Times New Roman" panose="02020603050405020304" pitchFamily="18" charset="0"/>
                <a:ea typeface="Calibri" panose="020F0502020204030204" pitchFamily="34" charset="0"/>
                <a:cs typeface="Mangal" panose="02040503050203030202" pitchFamily="18" charset="0"/>
              </a:rPr>
              <a:t>like</a:t>
            </a:r>
            <a:r>
              <a:rPr lang="en-IN" sz="2000" spc="-90" dirty="0">
                <a:effectLst/>
                <a:latin typeface="Times New Roman" panose="02020603050405020304" pitchFamily="18" charset="0"/>
                <a:ea typeface="Calibri" panose="020F0502020204030204" pitchFamily="34" charset="0"/>
                <a:cs typeface="Mangal" panose="02040503050203030202" pitchFamily="18" charset="0"/>
              </a:rPr>
              <a:t> </a:t>
            </a:r>
            <a:r>
              <a:rPr lang="en-IN" sz="2000" spc="-5" dirty="0">
                <a:effectLst/>
                <a:latin typeface="Times New Roman" panose="02020603050405020304" pitchFamily="18" charset="0"/>
                <a:ea typeface="Calibri" panose="020F0502020204030204" pitchFamily="34" charset="0"/>
                <a:cs typeface="Mangal" panose="02040503050203030202" pitchFamily="18" charset="0"/>
              </a:rPr>
              <a:t>login,</a:t>
            </a:r>
            <a:r>
              <a:rPr lang="en-IN" sz="2000" spc="-7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registration,</a:t>
            </a:r>
            <a:r>
              <a:rPr lang="en-IN" sz="2000" spc="-8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Addition</a:t>
            </a:r>
            <a:r>
              <a:rPr lang="en-IN" sz="2000" spc="-7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of</a:t>
            </a:r>
            <a:r>
              <a:rPr lang="en-IN" sz="2000" spc="-9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book</a:t>
            </a:r>
            <a:r>
              <a:rPr lang="en-IN" sz="2000" spc="-65"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to</a:t>
            </a:r>
            <a:r>
              <a:rPr lang="en-IN" sz="2000" spc="-7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cart,</a:t>
            </a:r>
            <a:r>
              <a:rPr lang="en-IN" sz="2000" spc="-9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etc…</a:t>
            </a:r>
          </a:p>
          <a:p>
            <a:pPr marL="0" indent="0" algn="just">
              <a:buNone/>
            </a:pPr>
            <a:endParaRPr lang="en-US" sz="2800" b="1" dirty="0">
              <a:latin typeface="Times New Roman" pitchFamily="18" charset="0"/>
              <a:cs typeface="Times New Roman" pitchFamily="18" charset="0"/>
            </a:endParaRPr>
          </a:p>
          <a:p>
            <a:pPr marL="0" lvl="0" indent="0">
              <a:buNone/>
            </a:pPr>
            <a:r>
              <a:rPr lang="en-US" sz="2400" b="1" dirty="0">
                <a:latin typeface="Times New Roman" pitchFamily="18" charset="0"/>
                <a:cs typeface="Times New Roman" pitchFamily="18" charset="0"/>
              </a:rPr>
              <a:t>Frontend:-</a:t>
            </a:r>
          </a:p>
          <a:p>
            <a:pPr marL="0" lvl="0" indent="0">
              <a:buNone/>
            </a:pPr>
            <a:endParaRPr lang="en-US" sz="2400" b="1" dirty="0">
              <a:latin typeface="Times New Roman" pitchFamily="18" charset="0"/>
              <a:cs typeface="Times New Roman" pitchFamily="18" charset="0"/>
            </a:endParaRPr>
          </a:p>
          <a:p>
            <a:pPr lvl="0" algn="just">
              <a:lnSpc>
                <a:spcPct val="11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TypeScript: -</a:t>
            </a:r>
            <a:r>
              <a:rPr lang="en-US" sz="2000" b="1" dirty="0">
                <a:solidFill>
                  <a:srgbClr val="000000"/>
                </a:solidFill>
                <a:effectLst/>
                <a:latin typeface="Times New Roman" panose="02020603050405020304" pitchFamily="18" charset="0"/>
                <a:ea typeface="Calibri" panose="020F0502020204030204" pitchFamily="34" charset="0"/>
                <a:cs typeface="Times New Roman"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TypeScript is a free, open-source programming language developed and maintained by Microsoft. It is a strict superset of JavaScript.</a:t>
            </a:r>
          </a:p>
          <a:p>
            <a:pPr marL="0" lvl="0" indent="0" algn="just">
              <a:lnSpc>
                <a:spcPct val="110000"/>
              </a:lnSpc>
              <a:buNone/>
            </a:pPr>
            <a:endParaRPr lang="en-US" sz="2000" b="1" dirty="0">
              <a:latin typeface="Times New Roman" pitchFamily="18" charset="0"/>
              <a:cs typeface="Times New Roman" pitchFamily="18" charset="0"/>
            </a:endParaRPr>
          </a:p>
          <a:p>
            <a:pPr algn="just">
              <a:lnSpc>
                <a:spcPct val="11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 with TypeScript: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 is the most popular JavaScript front-end framework in use today.</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React is a JavaScript library for creating user interfaces.</a:t>
            </a:r>
            <a:endParaRPr lang="en-US" sz="20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8497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TECHNOLOGY</a:t>
            </a:r>
            <a:endParaRPr lang="en-IN" sz="4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6</a:t>
            </a:fld>
            <a:endParaRPr lang="en-US"/>
          </a:p>
        </p:txBody>
      </p:sp>
      <p:sp>
        <p:nvSpPr>
          <p:cNvPr id="3" name="Content Placeholder 2"/>
          <p:cNvSpPr>
            <a:spLocks noGrp="1"/>
          </p:cNvSpPr>
          <p:nvPr>
            <p:ph idx="1"/>
          </p:nvPr>
        </p:nvSpPr>
        <p:spPr>
          <a:xfrm>
            <a:off x="457200" y="1935480"/>
            <a:ext cx="8229600" cy="4541520"/>
          </a:xfrm>
        </p:spPr>
        <p:txBody>
          <a:bodyPr>
            <a:normAutofit fontScale="70000" lnSpcReduction="20000"/>
          </a:bodyPr>
          <a:lstStyle/>
          <a:p>
            <a:pPr marL="0" lvl="0" indent="0">
              <a:buNone/>
            </a:pPr>
            <a:r>
              <a:rPr lang="en-US" sz="3400" b="1" dirty="0">
                <a:latin typeface="Times New Roman" pitchFamily="18" charset="0"/>
                <a:cs typeface="Times New Roman" pitchFamily="18" charset="0"/>
              </a:rPr>
              <a:t>Backend: -</a:t>
            </a:r>
            <a:endParaRPr lang="en-IN" sz="3400" b="1" dirty="0">
              <a:solidFill>
                <a:srgbClr val="000000"/>
              </a:solidFill>
              <a:effectLst/>
              <a:latin typeface="Times New Roman" panose="02020603050405020304" pitchFamily="18" charset="0"/>
              <a:ea typeface="Calibri" panose="020F0502020204030204" pitchFamily="34" charset="0"/>
            </a:endParaRPr>
          </a:p>
          <a:p>
            <a:pPr algn="just">
              <a:lnSpc>
                <a:spcPct val="107000"/>
              </a:lnSpc>
              <a:spcAft>
                <a:spcPts val="800"/>
              </a:spcAft>
            </a:pPr>
            <a:r>
              <a:rPr lang="en-IN" sz="2900" b="1" dirty="0">
                <a:solidFill>
                  <a:srgbClr val="000000"/>
                </a:solidFill>
                <a:effectLst/>
                <a:latin typeface="Times New Roman" panose="02020603050405020304" pitchFamily="18" charset="0"/>
                <a:ea typeface="Calibri" panose="020F0502020204030204" pitchFamily="34" charset="0"/>
              </a:rPr>
              <a:t>ASP.net: -</a:t>
            </a:r>
            <a:r>
              <a:rPr lang="en-US" sz="2900" b="1" dirty="0">
                <a:solidFill>
                  <a:srgbClr val="000000"/>
                </a:solidFill>
                <a:effectLst/>
                <a:latin typeface="Times New Roman" pitchFamily="18" charset="0"/>
                <a:ea typeface="Calibri" panose="020F0502020204030204" pitchFamily="34" charset="0"/>
                <a:cs typeface="Times New Roman" pitchFamily="18" charset="0"/>
              </a:rPr>
              <a:t> </a:t>
            </a:r>
            <a:r>
              <a:rPr lang="en-IN" sz="2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ASP.net is a framework of C#. </a:t>
            </a:r>
            <a:r>
              <a:rPr lang="en-IN" sz="29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Some widely used C# frameworks for </a:t>
            </a:r>
            <a:r>
              <a:rPr lang="en-IN" sz="2900" u="none" strike="noStrike" dirty="0">
                <a:effectLst/>
                <a:latin typeface="Times New Roman" panose="02020603050405020304" pitchFamily="18" charset="0"/>
                <a:ea typeface="Times New Roman" panose="02020603050405020304" pitchFamily="18" charset="0"/>
                <a:cs typeface="Mangal" panose="02040503050203030202" pitchFamily="18" charset="0"/>
              </a:rPr>
              <a:t>backend development are ASP.NET Core</a:t>
            </a:r>
            <a:r>
              <a:rPr lang="en-IN" sz="2900" dirty="0">
                <a:effectLst/>
                <a:latin typeface="Times New Roman" panose="02020603050405020304" pitchFamily="18" charset="0"/>
                <a:ea typeface="Times New Roman" panose="02020603050405020304" pitchFamily="18" charset="0"/>
                <a:cs typeface="Mangal" panose="02040503050203030202" pitchFamily="18" charset="0"/>
              </a:rPr>
              <a:t> and .NET MVC</a:t>
            </a:r>
            <a:r>
              <a:rPr lang="en-IN" sz="29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2900" dirty="0">
              <a:latin typeface="Times New Roman" pitchFamily="18" charset="0"/>
              <a:cs typeface="Times New Roman" pitchFamily="18" charset="0"/>
            </a:endParaRPr>
          </a:p>
          <a:p>
            <a:pPr algn="just">
              <a:lnSpc>
                <a:spcPct val="120000"/>
              </a:lnSpc>
              <a:spcAft>
                <a:spcPts val="1500"/>
              </a:spcAft>
            </a:pPr>
            <a:r>
              <a:rPr lang="en-US" sz="2900" dirty="0">
                <a:latin typeface="Times New Roman" pitchFamily="18" charset="0"/>
                <a:cs typeface="Times New Roman" pitchFamily="18" charset="0"/>
              </a:rPr>
              <a:t> </a:t>
            </a:r>
            <a:r>
              <a:rPr lang="en-IN" sz="29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PostgreSQL: - </a:t>
            </a:r>
            <a:r>
              <a:rPr lang="en-IN" sz="2900" dirty="0">
                <a:solidFill>
                  <a:srgbClr val="000000"/>
                </a:solidFill>
                <a:effectLst/>
                <a:latin typeface="Times New Roman" panose="02020603050405020304" pitchFamily="18" charset="0"/>
                <a:ea typeface="Times New Roman" panose="02020603050405020304" pitchFamily="18" charset="0"/>
              </a:rPr>
              <a:t>PostgreSQL, also known as Postgres, is a free and open-source relational database management system emphasizing extensibility and technical standards compliance.</a:t>
            </a:r>
            <a:r>
              <a:rPr lang="en-IN" sz="2900" dirty="0">
                <a:latin typeface="Times New Roman" panose="02020603050405020304" pitchFamily="18" charset="0"/>
                <a:ea typeface="Times New Roman" panose="02020603050405020304" pitchFamily="18" charset="0"/>
              </a:rPr>
              <a:t> </a:t>
            </a:r>
            <a:r>
              <a:rPr lang="en-IN" sz="2900" dirty="0">
                <a:solidFill>
                  <a:srgbClr val="000000"/>
                </a:solidFill>
                <a:effectLst/>
                <a:latin typeface="Times New Roman" panose="02020603050405020304" pitchFamily="18" charset="0"/>
                <a:ea typeface="Times New Roman" panose="02020603050405020304" pitchFamily="18" charset="0"/>
              </a:rPr>
              <a:t>PostgreSQL is a powerful, open-source object-relational database system that uses and extends the SQL language combined with many features that safely store and scale the most complicated data workloads.</a:t>
            </a:r>
          </a:p>
          <a:p>
            <a:pPr algn="just">
              <a:lnSpc>
                <a:spcPct val="150000"/>
              </a:lnSpc>
              <a:spcAft>
                <a:spcPts val="1500"/>
              </a:spcAft>
            </a:pPr>
            <a:r>
              <a:rPr lang="en-IN" sz="29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 POSTMAN: - </a:t>
            </a:r>
            <a:r>
              <a:rPr lang="en-IN" sz="2900" dirty="0">
                <a:solidFill>
                  <a:srgbClr val="000000"/>
                </a:solidFill>
                <a:effectLst/>
                <a:latin typeface="Times New Roman" panose="02020603050405020304" pitchFamily="18" charset="0"/>
                <a:ea typeface="Calibri" panose="020F0502020204030204" pitchFamily="34" charset="0"/>
              </a:rPr>
              <a:t>Postman is an Application Programming Interface (API) testing tool.</a:t>
            </a:r>
            <a:endParaRPr lang="en-IN" sz="2900" dirty="0">
              <a:effectLst/>
              <a:latin typeface="Times New Roman" panose="02020603050405020304" pitchFamily="18" charset="0"/>
              <a:ea typeface="Times New Roman" panose="02020603050405020304"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4413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PROJECT SUMMARY </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Book-E-Sale system is a simple project similar to a shopping cart or eCommerce website but is only for book shopping and selling books. Through a web browser the customers need to login or register later can search for a book by its title or author, later can add it to the shopping cart, and finally purchase the books. And the sellers can add books for selling.</a:t>
            </a:r>
          </a:p>
          <a:p>
            <a:endParaRPr lang="en-IN" dirty="0"/>
          </a:p>
          <a:p>
            <a:r>
              <a:rPr lang="en-IN" sz="2400" dirty="0">
                <a:latin typeface="Times New Roman" panose="02020603050405020304" pitchFamily="18" charset="0"/>
                <a:cs typeface="Times New Roman" panose="02020603050405020304" pitchFamily="18" charset="0"/>
              </a:rPr>
              <a:t>It has modules for Admin, Buyer and Seller.</a:t>
            </a:r>
          </a:p>
        </p:txBody>
      </p:sp>
      <p:sp>
        <p:nvSpPr>
          <p:cNvPr id="4" name="Slide Number Placeholder 3"/>
          <p:cNvSpPr>
            <a:spLocks noGrp="1"/>
          </p:cNvSpPr>
          <p:nvPr>
            <p:ph type="sldNum" sz="quarter" idx="12"/>
          </p:nvPr>
        </p:nvSpPr>
        <p:spPr/>
        <p:txBody>
          <a:bodyPr/>
          <a:lstStyle/>
          <a:p>
            <a:fld id="{123B53A9-5261-4B59-98B6-B149938F90CE}" type="slidenum">
              <a:rPr lang="en-US" smtClean="0"/>
              <a:pPr/>
              <a:t>7</a:t>
            </a:fld>
            <a:endParaRPr lang="en-US"/>
          </a:p>
        </p:txBody>
      </p:sp>
    </p:spTree>
    <p:extLst>
      <p:ext uri="{BB962C8B-B14F-4D97-AF65-F5344CB8AC3E}">
        <p14:creationId xmlns:p14="http://schemas.microsoft.com/office/powerpoint/2010/main" val="162368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PROJECT SUMMARY </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Features of the website:</a:t>
            </a:r>
          </a:p>
          <a:p>
            <a:pPr marL="537210" lvl="1" indent="-171450"/>
            <a:r>
              <a:rPr lang="en-US" sz="2200" dirty="0">
                <a:latin typeface="Times New Roman" panose="02020603050405020304" pitchFamily="18" charset="0"/>
                <a:cs typeface="Times New Roman" panose="02020603050405020304" pitchFamily="18" charset="0"/>
              </a:rPr>
              <a:t>Register Page</a:t>
            </a:r>
          </a:p>
          <a:p>
            <a:pPr marL="537210" lvl="1" indent="-171450"/>
            <a:r>
              <a:rPr lang="en-US" sz="2200" dirty="0">
                <a:latin typeface="Times New Roman" panose="02020603050405020304" pitchFamily="18" charset="0"/>
                <a:cs typeface="Times New Roman" panose="02020603050405020304" pitchFamily="18" charset="0"/>
              </a:rPr>
              <a:t>Login Page</a:t>
            </a:r>
          </a:p>
          <a:p>
            <a:pPr marL="537210" lvl="1" indent="-171450"/>
            <a:r>
              <a:rPr lang="en-US" sz="2200" dirty="0">
                <a:latin typeface="Times New Roman" panose="02020603050405020304" pitchFamily="18" charset="0"/>
                <a:cs typeface="Times New Roman" panose="02020603050405020304" pitchFamily="18" charset="0"/>
              </a:rPr>
              <a:t>CRUD Operations for Books</a:t>
            </a:r>
          </a:p>
          <a:p>
            <a:pPr marL="537210" lvl="1" indent="-171450"/>
            <a:r>
              <a:rPr lang="en-US" sz="2200" dirty="0">
                <a:latin typeface="Times New Roman" panose="02020603050405020304" pitchFamily="18" charset="0"/>
                <a:cs typeface="Times New Roman" panose="02020603050405020304" pitchFamily="18" charset="0"/>
              </a:rPr>
              <a:t>Filtering Books</a:t>
            </a:r>
          </a:p>
          <a:p>
            <a:pPr marL="537210" lvl="1" indent="-171450"/>
            <a:r>
              <a:rPr lang="en-US" sz="2200" dirty="0">
                <a:latin typeface="Times New Roman" panose="02020603050405020304" pitchFamily="18" charset="0"/>
                <a:cs typeface="Times New Roman" panose="02020603050405020304" pitchFamily="18" charset="0"/>
              </a:rPr>
              <a:t>Various Roles for User</a:t>
            </a:r>
          </a:p>
          <a:p>
            <a:pPr marL="811530" lvl="2" indent="-171450"/>
            <a:r>
              <a:rPr lang="en-US" sz="1900" dirty="0">
                <a:latin typeface="Times New Roman" panose="02020603050405020304" pitchFamily="18" charset="0"/>
                <a:cs typeface="Times New Roman" panose="02020603050405020304" pitchFamily="18" charset="0"/>
              </a:rPr>
              <a:t>Main Role – Admin</a:t>
            </a:r>
          </a:p>
          <a:p>
            <a:pPr marL="811530" lvl="2" indent="-171450"/>
            <a:r>
              <a:rPr lang="en-US" sz="1900" dirty="0">
                <a:latin typeface="Times New Roman" panose="02020603050405020304" pitchFamily="18" charset="0"/>
                <a:cs typeface="Times New Roman" panose="02020603050405020304" pitchFamily="18" charset="0"/>
              </a:rPr>
              <a:t>Buyer Role</a:t>
            </a:r>
          </a:p>
          <a:p>
            <a:pPr marL="811530" lvl="2" indent="-171450"/>
            <a:r>
              <a:rPr lang="en-US" sz="1900" dirty="0">
                <a:latin typeface="Times New Roman" panose="02020603050405020304" pitchFamily="18" charset="0"/>
                <a:cs typeface="Times New Roman" panose="02020603050405020304" pitchFamily="18" charset="0"/>
              </a:rPr>
              <a:t>Seller Role</a:t>
            </a:r>
          </a:p>
          <a:p>
            <a:pPr marL="537210" lvl="1" indent="-171450"/>
            <a:endParaRPr lang="en-US" sz="2200" dirty="0">
              <a:solidFill>
                <a:srgbClr val="4E9698"/>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23B53A9-5261-4B59-98B6-B149938F90CE}" type="slidenum">
              <a:rPr lang="en-US" smtClean="0"/>
              <a:pPr/>
              <a:t>8</a:t>
            </a:fld>
            <a:endParaRPr lang="en-US"/>
          </a:p>
        </p:txBody>
      </p:sp>
    </p:spTree>
    <p:extLst>
      <p:ext uri="{BB962C8B-B14F-4D97-AF65-F5344CB8AC3E}">
        <p14:creationId xmlns:p14="http://schemas.microsoft.com/office/powerpoint/2010/main" val="79815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IMPLEMENTATION</a:t>
            </a:r>
            <a:r>
              <a:rPr lang="en-US" sz="3600" dirty="0"/>
              <a:t> </a:t>
            </a:r>
            <a:r>
              <a:rPr lang="en-US" sz="3600" b="1" dirty="0">
                <a:latin typeface="Times New Roman" pitchFamily="18" charset="0"/>
                <a:cs typeface="Times New Roman" pitchFamily="18" charset="0"/>
              </a:rPr>
              <a:t>SCREENSHOT</a:t>
            </a:r>
            <a:r>
              <a:rPr lang="en-US" sz="3600" dirty="0"/>
              <a:t> </a:t>
            </a:r>
          </a:p>
        </p:txBody>
      </p:sp>
      <p:sp>
        <p:nvSpPr>
          <p:cNvPr id="4" name="Slide Number Placeholder 3"/>
          <p:cNvSpPr>
            <a:spLocks noGrp="1"/>
          </p:cNvSpPr>
          <p:nvPr>
            <p:ph type="sldNum" sz="quarter" idx="12"/>
          </p:nvPr>
        </p:nvSpPr>
        <p:spPr/>
        <p:txBody>
          <a:bodyPr/>
          <a:lstStyle/>
          <a:p>
            <a:fld id="{123B53A9-5261-4B59-98B6-B149938F90CE}" type="slidenum">
              <a:rPr lang="en-US" smtClean="0"/>
              <a:pPr/>
              <a:t>9</a:t>
            </a:fld>
            <a:endParaRPr lang="en-US"/>
          </a:p>
        </p:txBody>
      </p:sp>
      <p:sp>
        <p:nvSpPr>
          <p:cNvPr id="5" name="TextBox 4">
            <a:extLst>
              <a:ext uri="{FF2B5EF4-FFF2-40B4-BE49-F238E27FC236}">
                <a16:creationId xmlns:a16="http://schemas.microsoft.com/office/drawing/2014/main" id="{99A08C75-71F9-619F-5E3D-B72653BB087E}"/>
              </a:ext>
            </a:extLst>
          </p:cNvPr>
          <p:cNvSpPr txBox="1"/>
          <p:nvPr/>
        </p:nvSpPr>
        <p:spPr>
          <a:xfrm>
            <a:off x="533400" y="2057400"/>
            <a:ext cx="2209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Backend Web API</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F85846-CEE1-779B-C0CE-77D9F230104A}"/>
              </a:ext>
            </a:extLst>
          </p:cNvPr>
          <p:cNvPicPr>
            <a:picLocks noChangeAspect="1"/>
          </p:cNvPicPr>
          <p:nvPr/>
        </p:nvPicPr>
        <p:blipFill>
          <a:blip r:embed="rId2"/>
          <a:stretch>
            <a:fillRect/>
          </a:stretch>
        </p:blipFill>
        <p:spPr>
          <a:xfrm>
            <a:off x="1383272" y="2648712"/>
            <a:ext cx="6377456" cy="3505200"/>
          </a:xfrm>
          <a:prstGeom prst="rect">
            <a:avLst/>
          </a:prstGeom>
        </p:spPr>
      </p:pic>
    </p:spTree>
    <p:extLst>
      <p:ext uri="{BB962C8B-B14F-4D97-AF65-F5344CB8AC3E}">
        <p14:creationId xmlns:p14="http://schemas.microsoft.com/office/powerpoint/2010/main" val="2304814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TotalTime>
  <Words>874</Words>
  <Application>Microsoft Office PowerPoint</Application>
  <PresentationFormat>On-screen Show (4:3)</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Constantia</vt:lpstr>
      <vt:lpstr>Times New Roman</vt:lpstr>
      <vt:lpstr>Wingdings 2</vt:lpstr>
      <vt:lpstr>Flow</vt:lpstr>
      <vt:lpstr>Guide Name: Miss. Shivangi Kiritbhai Bakori</vt:lpstr>
      <vt:lpstr>COMPANY PROFILE</vt:lpstr>
      <vt:lpstr>COMPANY PROFILE</vt:lpstr>
      <vt:lpstr>ABSTRACT</vt:lpstr>
      <vt:lpstr>TECHNOLOGY</vt:lpstr>
      <vt:lpstr>TECHNOLOGY</vt:lpstr>
      <vt:lpstr>PROJECT SUMMARY </vt:lpstr>
      <vt:lpstr>PROJECT SUMMARY </vt:lpstr>
      <vt:lpstr>IMPLEMENTATION SCREENSHOT </vt:lpstr>
      <vt:lpstr>IMPLEMENTATION SCREENSHOT </vt:lpstr>
      <vt:lpstr>IMPLEMENTATION SCREENSHOT </vt:lpstr>
      <vt:lpstr>IMPLEMENTATION SCREENSHOT </vt:lpstr>
      <vt:lpstr>IMPLEMENTATION SCREENSHOT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ENGINEERING</dc:title>
  <dc:creator>Devarshi Trivedi</dc:creator>
  <cp:keywords>TATVASOFT;Summer Internship</cp:keywords>
  <cp:lastModifiedBy>Devarshi Trivedi</cp:lastModifiedBy>
  <cp:revision>201</cp:revision>
  <dcterms:created xsi:type="dcterms:W3CDTF">2019-07-03T02:11:43Z</dcterms:created>
  <dcterms:modified xsi:type="dcterms:W3CDTF">2022-11-18T14:44:55Z</dcterms:modified>
</cp:coreProperties>
</file>