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AE93-7801-1FC6-23CF-6D856C71A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3800B-9006-4AB9-3ECF-35318C634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89478A-8F0D-7D5E-CA37-5821C7B3A55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E9F26D55-23D0-56DC-7A5E-FFDC7525F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DB96-2FF9-0E6C-E27A-BF53781055B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6033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0985-8B89-5EC8-8771-A50372FA5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400D8-D733-6B9E-5850-39E034B3F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09368-78AA-40BA-03AE-59F420CBB3F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BA5E2E11-833D-64A0-9DA4-D3461247B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36A15-3186-BB27-271C-0B2EF0B5FB09}"/>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40676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F3E05-CFF8-44CD-8837-3996E9349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6CF4E1-9C15-A45D-B2F6-9BD62288C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76249-3FE3-F01C-35C5-C831FB74317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57E39328-96B4-CC6C-FB0D-F21416E12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E0924-3F0C-3336-542B-FC981C35D086}"/>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4562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DF94-62A4-6887-F41B-AD6E11103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CDF35-BA48-3652-C697-0C35651B1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1E021-EC02-C261-67F2-7571C264306B}"/>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298034A0-A043-A201-0612-21BAB213D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5EB6F-F317-1E02-D7CD-CCD338FC3EF6}"/>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13364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280A-571C-1CCC-4123-9DB54C6AC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9AECF-6391-119D-EC40-CA7D8C927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363B6-823D-551C-A090-19D57DF9B2F9}"/>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6A5AEA3A-E716-827C-C897-5B284C167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1314A-44C9-3DC9-D866-B599574A02D7}"/>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98746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93CE-B6E0-83C8-53BB-CB05E0F98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FE6BC-E4B0-56A6-0993-A22A553A0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3B678-441B-D184-BAC3-FB931B2A9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567DD-EA25-8D5D-AD0B-6455274BC592}"/>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C62B3540-8DF1-6756-8202-AD2F0A8DF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82D1D-747A-1C43-6A0F-84AA42B58BBA}"/>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57978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5001-B8CD-4B3D-6D46-A979753E8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F0C0E-988B-9F2E-3E16-5F7FDEA7B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A54D0-22D2-BF4C-C09B-3672DB58A1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F1049-D860-8B70-47E5-62DB1374B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3521E-E840-F4ED-DD46-D3E0ADF2A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4BE186-950C-D7B5-F1F2-7CB2671385CA}"/>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8" name="Footer Placeholder 7">
            <a:extLst>
              <a:ext uri="{FF2B5EF4-FFF2-40B4-BE49-F238E27FC236}">
                <a16:creationId xmlns:a16="http://schemas.microsoft.com/office/drawing/2014/main" id="{03017034-044F-B453-F3D1-DD6E958040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EE32D-BACE-BC06-B000-0D9CAE9CA144}"/>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79976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F093-1AC6-77C7-A7F4-1425D414A4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EA6F50-BA22-EB1B-EDBD-C3D2C73B9946}"/>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4" name="Footer Placeholder 3">
            <a:extLst>
              <a:ext uri="{FF2B5EF4-FFF2-40B4-BE49-F238E27FC236}">
                <a16:creationId xmlns:a16="http://schemas.microsoft.com/office/drawing/2014/main" id="{9A149706-9122-6B18-16F2-6D89F1823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9FAE3-24B1-1DAC-FBF4-148971D190A2}"/>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42218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A8971-EB54-2128-47F6-4A957461070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3" name="Footer Placeholder 2">
            <a:extLst>
              <a:ext uri="{FF2B5EF4-FFF2-40B4-BE49-F238E27FC236}">
                <a16:creationId xmlns:a16="http://schemas.microsoft.com/office/drawing/2014/main" id="{14E5538D-1386-E59A-1BF4-F03644F74F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B103D-CE92-F191-7A6F-44A1A378177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187711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A8DB-9BF3-BA58-1E1B-12669AAEA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0DF5C-83C5-66D2-73A1-E47CFF740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2EC0D-B6F9-9ED8-3F8D-817BD63EC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97E13-3E1D-5196-5445-5D01C6C06F1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DC49B0D3-C14C-3D51-5FE4-526C1E67A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44785-1EA7-7939-4CDC-F88C986CBC75}"/>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264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FC5A-4076-9145-5C7A-6BB7FFF5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EAEF1-DCF3-EE68-3C96-FC69F66B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320491-2488-78DF-D3DE-C27298F12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9DB65-8A13-62A0-4701-EC696382352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59E621DC-88EA-672B-5BE6-55EBC923A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A9B51-DA1E-450A-42C3-11920D91255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41451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25922-C3C7-3166-566A-8FA49739A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B4D68B-376D-0D50-24A9-D07997DFA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794A4-2E35-047C-84D0-7E2B3BF5E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68DA84C8-B061-7868-5F77-42DCBABF0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8B64C6-3189-E5B1-323B-C90495C58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0132C-E768-445C-AF64-3227D1ACCCE6}" type="slidenum">
              <a:rPr lang="en-US" smtClean="0"/>
              <a:t>‹#›</a:t>
            </a:fld>
            <a:endParaRPr lang="en-US"/>
          </a:p>
        </p:txBody>
      </p:sp>
    </p:spTree>
    <p:extLst>
      <p:ext uri="{BB962C8B-B14F-4D97-AF65-F5344CB8AC3E}">
        <p14:creationId xmlns:p14="http://schemas.microsoft.com/office/powerpoint/2010/main" val="212478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400/auth/api/v1/authentic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08EE5C-C595-E9F0-9C90-25ECC7F4EA3F}"/>
              </a:ext>
            </a:extLst>
          </p:cNvPr>
          <p:cNvSpPr txBox="1"/>
          <p:nvPr/>
        </p:nvSpPr>
        <p:spPr>
          <a:xfrm>
            <a:off x="4368721" y="3537008"/>
            <a:ext cx="6524430" cy="2126864"/>
          </a:xfrm>
          <a:prstGeom prst="rect">
            <a:avLst/>
          </a:prstGeom>
          <a:noFill/>
        </p:spPr>
        <p:txBody>
          <a:bodyPr wrap="square">
            <a:spAutoFit/>
          </a:bodyPr>
          <a:lstStyle/>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DEVARSHI PATIDAR </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NAGARURU HARISH BABU </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GANGAPPA IRAPPA HUBBALLI</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JAKIR PINJARI</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RAJ KUMAR VANKADOTHU</a:t>
            </a:r>
          </a:p>
        </p:txBody>
      </p:sp>
      <p:sp>
        <p:nvSpPr>
          <p:cNvPr id="7" name="Rectangle 6">
            <a:extLst>
              <a:ext uri="{FF2B5EF4-FFF2-40B4-BE49-F238E27FC236}">
                <a16:creationId xmlns:a16="http://schemas.microsoft.com/office/drawing/2014/main" id="{5A43CFFD-F2FF-ADDA-A332-3C2A4F7F1257}"/>
              </a:ext>
            </a:extLst>
          </p:cNvPr>
          <p:cNvSpPr/>
          <p:nvPr/>
        </p:nvSpPr>
        <p:spPr>
          <a:xfrm>
            <a:off x="1642410" y="597360"/>
            <a:ext cx="848341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Pension Management System</a:t>
            </a:r>
          </a:p>
        </p:txBody>
      </p:sp>
      <p:sp>
        <p:nvSpPr>
          <p:cNvPr id="8" name="Rectangle 7">
            <a:extLst>
              <a:ext uri="{FF2B5EF4-FFF2-40B4-BE49-F238E27FC236}">
                <a16:creationId xmlns:a16="http://schemas.microsoft.com/office/drawing/2014/main" id="{D62E0819-8478-F5DF-82F1-5B4BB0FD3E1D}"/>
              </a:ext>
            </a:extLst>
          </p:cNvPr>
          <p:cNvSpPr/>
          <p:nvPr/>
        </p:nvSpPr>
        <p:spPr>
          <a:xfrm>
            <a:off x="2398181" y="3059382"/>
            <a:ext cx="3941079" cy="523220"/>
          </a:xfrm>
          <a:prstGeom prst="rect">
            <a:avLst/>
          </a:prstGeom>
          <a:noFill/>
        </p:spPr>
        <p:txBody>
          <a:bodyPr wrap="none" lIns="91440" tIns="45720" rIns="91440" bIns="45720">
            <a:spAutoFit/>
          </a:bodyPr>
          <a:lstStyle/>
          <a:p>
            <a:pPr algn="ctr"/>
            <a:r>
              <a:rPr lang="en-US" sz="2400" u="sng" dirty="0">
                <a:ln w="0"/>
                <a:effectLst>
                  <a:outerShdw blurRad="38100" dist="19050" dir="2700000" algn="tl" rotWithShape="0">
                    <a:schemeClr val="dk1">
                      <a:alpha val="40000"/>
                    </a:schemeClr>
                  </a:outerShdw>
                </a:effectLst>
              </a:rPr>
              <a:t>SUBMITTED</a:t>
            </a:r>
            <a:r>
              <a:rPr lang="en-US" sz="2400" dirty="0">
                <a:ln w="0"/>
                <a:effectLst>
                  <a:outerShdw blurRad="38100" dist="19050" dir="2700000" algn="tl" rotWithShape="0">
                    <a:schemeClr val="dk1">
                      <a:alpha val="40000"/>
                    </a:schemeClr>
                  </a:outerShdw>
                </a:effectLst>
              </a:rPr>
              <a:t> </a:t>
            </a:r>
            <a:r>
              <a:rPr lang="en-US" sz="2400" u="sng" dirty="0">
                <a:ln w="0"/>
                <a:effectLst>
                  <a:outerShdw blurRad="38100" dist="19050" dir="2700000" algn="tl" rotWithShape="0">
                    <a:schemeClr val="dk1">
                      <a:alpha val="40000"/>
                    </a:schemeClr>
                  </a:outerShdw>
                </a:effectLst>
              </a:rPr>
              <a:t>BY</a:t>
            </a:r>
            <a:r>
              <a:rPr lang="en-US" sz="2800" dirty="0">
                <a:ln w="0"/>
                <a:effectLst>
                  <a:outerShdw blurRad="38100" dist="19050" dir="2700000" algn="tl" rotWithShape="0">
                    <a:schemeClr val="dk1">
                      <a:alpha val="40000"/>
                    </a:schemeClr>
                  </a:outerShdw>
                </a:effectLst>
              </a:rPr>
              <a:t>:  </a:t>
            </a:r>
            <a:r>
              <a:rPr lang="en-US" dirty="0">
                <a:ln w="0"/>
                <a:effectLst>
                  <a:outerShdw blurRad="38100" dist="19050" dir="2700000" algn="tl" rotWithShape="0">
                    <a:schemeClr val="dk1">
                      <a:alpha val="40000"/>
                    </a:schemeClr>
                  </a:outerShdw>
                </a:effectLst>
              </a:rPr>
              <a:t>BATCH-4 </a:t>
            </a:r>
            <a:r>
              <a:rPr lang="en-US" b="0" cap="none" spc="0" dirty="0">
                <a:ln w="0"/>
                <a:solidFill>
                  <a:schemeClr val="tx1"/>
                </a:solidFill>
                <a:effectLst>
                  <a:outerShdw blurRad="38100" dist="19050" dir="2700000" algn="tl" rotWithShape="0">
                    <a:schemeClr val="dk1">
                      <a:alpha val="40000"/>
                    </a:schemeClr>
                  </a:outerShdw>
                </a:effectLst>
              </a:rPr>
              <a:t>Group-6</a:t>
            </a:r>
          </a:p>
        </p:txBody>
      </p:sp>
    </p:spTree>
    <p:extLst>
      <p:ext uri="{BB962C8B-B14F-4D97-AF65-F5344CB8AC3E}">
        <p14:creationId xmlns:p14="http://schemas.microsoft.com/office/powerpoint/2010/main" val="256249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047858" y="2879919"/>
            <a:ext cx="5691673"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THANK YOU</a:t>
            </a:r>
          </a:p>
        </p:txBody>
      </p:sp>
    </p:spTree>
    <p:extLst>
      <p:ext uri="{BB962C8B-B14F-4D97-AF65-F5344CB8AC3E}">
        <p14:creationId xmlns:p14="http://schemas.microsoft.com/office/powerpoint/2010/main" val="273972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959498" y="1443071"/>
            <a:ext cx="10515600" cy="2499114"/>
          </a:xfrm>
        </p:spPr>
        <p:txBody>
          <a:bodyPr>
            <a:normAutofit fontScale="92500"/>
          </a:bodyPr>
          <a:lstStyle/>
          <a:p>
            <a:r>
              <a:rPr lang="en-US" sz="2400" dirty="0"/>
              <a:t>Provision to define the rules and regulation for each scheme as per government laws. </a:t>
            </a:r>
          </a:p>
          <a:p>
            <a:pPr marL="0" indent="0">
              <a:buNone/>
            </a:pPr>
            <a:endParaRPr lang="en-US" sz="2400" dirty="0"/>
          </a:p>
          <a:p>
            <a:r>
              <a:rPr lang="en-US" sz="2400" dirty="0"/>
              <a:t>Provision to manage the monthly payments. </a:t>
            </a:r>
          </a:p>
          <a:p>
            <a:pPr marL="0" indent="0">
              <a:buNone/>
            </a:pPr>
            <a:endParaRPr lang="en-US" sz="2400" dirty="0"/>
          </a:p>
          <a:p>
            <a:r>
              <a:rPr lang="en-US" sz="2400" dirty="0"/>
              <a:t>Provision to manage the fund amount by each scheme, Fund , Assess Class and Employer each month</a:t>
            </a:r>
            <a:r>
              <a:rPr lang="en-US" dirty="0"/>
              <a:t>.</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365949" y="411910"/>
            <a:ext cx="3460102" cy="6438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AGENDA OF PROJECT</a:t>
            </a:r>
          </a:p>
        </p:txBody>
      </p:sp>
      <p:pic>
        <p:nvPicPr>
          <p:cNvPr id="5" name="Picture 4">
            <a:extLst>
              <a:ext uri="{FF2B5EF4-FFF2-40B4-BE49-F238E27FC236}">
                <a16:creationId xmlns:a16="http://schemas.microsoft.com/office/drawing/2014/main" id="{557BEC80-028E-E059-388A-F05442877CF4}"/>
              </a:ext>
            </a:extLst>
          </p:cNvPr>
          <p:cNvPicPr>
            <a:picLocks noChangeAspect="1"/>
          </p:cNvPicPr>
          <p:nvPr/>
        </p:nvPicPr>
        <p:blipFill rotWithShape="1">
          <a:blip r:embed="rId2">
            <a:extLst>
              <a:ext uri="{28A0092B-C50C-407E-A947-70E740481C1C}">
                <a14:useLocalDpi xmlns:a14="http://schemas.microsoft.com/office/drawing/2010/main" val="0"/>
              </a:ext>
            </a:extLst>
          </a:blip>
          <a:srcRect l="31077" t="28469" b="19286"/>
          <a:stretch/>
        </p:blipFill>
        <p:spPr>
          <a:xfrm>
            <a:off x="5486400" y="4072877"/>
            <a:ext cx="5407866" cy="2499114"/>
          </a:xfrm>
          <a:prstGeom prst="rect">
            <a:avLst/>
          </a:prstGeom>
        </p:spPr>
      </p:pic>
    </p:spTree>
    <p:extLst>
      <p:ext uri="{BB962C8B-B14F-4D97-AF65-F5344CB8AC3E}">
        <p14:creationId xmlns:p14="http://schemas.microsoft.com/office/powerpoint/2010/main" val="51755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800877" y="1184990"/>
            <a:ext cx="7064829" cy="4360569"/>
          </a:xfrm>
        </p:spPr>
        <p:txBody>
          <a:bodyPr>
            <a:normAutofit/>
          </a:bodyPr>
          <a:lstStyle/>
          <a:p>
            <a:pPr marL="0" indent="0">
              <a:buNone/>
            </a:pPr>
            <a:r>
              <a:rPr lang="en-US" sz="2000" dirty="0"/>
              <a:t>Microservices are individual components that work together to deliver an overall solution.</a:t>
            </a:r>
          </a:p>
          <a:p>
            <a:r>
              <a:rPr lang="en-US" sz="2000" dirty="0"/>
              <a:t>It is better suited for the smaller and well portioned, web-based system.</a:t>
            </a:r>
          </a:p>
          <a:p>
            <a:r>
              <a:rPr lang="en-US" sz="2000" dirty="0"/>
              <a:t>The application  is safe when it comes to both data reliability.</a:t>
            </a:r>
          </a:p>
          <a:p>
            <a:r>
              <a:rPr lang="en-US" sz="2000" dirty="0"/>
              <a:t>The concept of microservices makes it easy for upgradation. </a:t>
            </a:r>
          </a:p>
          <a:p>
            <a:r>
              <a:rPr lang="en-US" sz="2000" dirty="0"/>
              <a:t>Easier to scale each individual microservices.</a:t>
            </a:r>
          </a:p>
          <a:p>
            <a:r>
              <a:rPr lang="en-US" sz="2000" dirty="0"/>
              <a:t>Clear ownership and accountability.</a:t>
            </a:r>
          </a:p>
          <a:p>
            <a:r>
              <a:rPr lang="en-US" sz="2000" dirty="0"/>
              <a:t>Easier to maintain and evolve system.</a:t>
            </a:r>
          </a:p>
          <a:p>
            <a:r>
              <a:rPr lang="en-US" sz="2000" dirty="0"/>
              <a:t>Short time to add new features.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3409556" y="332664"/>
            <a:ext cx="5379875" cy="6438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APPLICATION OF JAVA MICROSERVICES</a:t>
            </a:r>
          </a:p>
        </p:txBody>
      </p:sp>
      <p:pic>
        <p:nvPicPr>
          <p:cNvPr id="6" name="Picture 5">
            <a:extLst>
              <a:ext uri="{FF2B5EF4-FFF2-40B4-BE49-F238E27FC236}">
                <a16:creationId xmlns:a16="http://schemas.microsoft.com/office/drawing/2014/main" id="{6EB92184-4AB9-3751-6948-9F4F0D77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885" y="4427375"/>
            <a:ext cx="3043238" cy="1885950"/>
          </a:xfrm>
          <a:prstGeom prst="rect">
            <a:avLst/>
          </a:prstGeom>
        </p:spPr>
      </p:pic>
      <p:pic>
        <p:nvPicPr>
          <p:cNvPr id="7" name="Picture 6">
            <a:extLst>
              <a:ext uri="{FF2B5EF4-FFF2-40B4-BE49-F238E27FC236}">
                <a16:creationId xmlns:a16="http://schemas.microsoft.com/office/drawing/2014/main" id="{CF303AE0-46B9-68B9-A9EF-8C7B33467E1E}"/>
              </a:ext>
            </a:extLst>
          </p:cNvPr>
          <p:cNvPicPr>
            <a:picLocks noChangeAspect="1"/>
          </p:cNvPicPr>
          <p:nvPr/>
        </p:nvPicPr>
        <p:blipFill rotWithShape="1">
          <a:blip r:embed="rId3">
            <a:extLst>
              <a:ext uri="{28A0092B-C50C-407E-A947-70E740481C1C}">
                <a14:useLocalDpi xmlns:a14="http://schemas.microsoft.com/office/drawing/2010/main" val="0"/>
              </a:ext>
            </a:extLst>
          </a:blip>
          <a:srcRect l="36120" t="9694" r="2721" b="17376"/>
          <a:stretch/>
        </p:blipFill>
        <p:spPr>
          <a:xfrm>
            <a:off x="7937245" y="1143002"/>
            <a:ext cx="3638935" cy="2892886"/>
          </a:xfrm>
          <a:prstGeom prst="rect">
            <a:avLst/>
          </a:prstGeom>
        </p:spPr>
      </p:pic>
    </p:spTree>
    <p:extLst>
      <p:ext uri="{BB962C8B-B14F-4D97-AF65-F5344CB8AC3E}">
        <p14:creationId xmlns:p14="http://schemas.microsoft.com/office/powerpoint/2010/main" val="227956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306354" y="873901"/>
            <a:ext cx="11885646" cy="2499114"/>
          </a:xfrm>
        </p:spPr>
        <p:txBody>
          <a:bodyPr>
            <a:normAutofit/>
          </a:bodyPr>
          <a:lstStyle/>
          <a:p>
            <a:r>
              <a:rPr lang="en-US" sz="2000" b="1" dirty="0"/>
              <a:t>Spring</a:t>
            </a:r>
            <a:r>
              <a:rPr lang="en-US" dirty="0"/>
              <a:t>:- </a:t>
            </a:r>
            <a:r>
              <a:rPr lang="en-US" sz="2000" dirty="0"/>
              <a:t>Java Spring Boot (Spring Boot) is a tool that makes developing</a:t>
            </a:r>
          </a:p>
          <a:p>
            <a:pPr marL="0" indent="0">
              <a:buNone/>
            </a:pPr>
            <a:r>
              <a:rPr lang="en-US" sz="2000" dirty="0"/>
              <a:t>	 web application and microservices with Spring Framework faster</a:t>
            </a:r>
          </a:p>
          <a:p>
            <a:pPr marL="0" indent="0">
              <a:buNone/>
            </a:pPr>
            <a:r>
              <a:rPr lang="en-US" sz="2000" dirty="0"/>
              <a:t>	 and easier through three core capabilities: 	</a:t>
            </a:r>
          </a:p>
          <a:p>
            <a:pPr marL="0" indent="0">
              <a:buNone/>
            </a:pPr>
            <a:r>
              <a:rPr lang="en-US" sz="2000" dirty="0"/>
              <a:t>	1)Autoconfiguration </a:t>
            </a:r>
          </a:p>
          <a:p>
            <a:pPr marL="0" indent="0">
              <a:buNone/>
            </a:pPr>
            <a:r>
              <a:rPr lang="en-US" sz="2000" dirty="0"/>
              <a:t>	2)An opinionated approach to configuration </a:t>
            </a:r>
          </a:p>
          <a:p>
            <a:pPr marL="0" indent="0">
              <a:buNone/>
            </a:pPr>
            <a:r>
              <a:rPr lang="en-US" sz="2000" dirty="0"/>
              <a:t>	3)The ability to create standalone applications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459965" y="118055"/>
            <a:ext cx="1286069" cy="553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SCOPE</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270588" y="4358886"/>
            <a:ext cx="11885646" cy="249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b="1" dirty="0"/>
              <a:t>Maven</a:t>
            </a:r>
            <a:r>
              <a:rPr lang="en-US" dirty="0"/>
              <a:t>:- </a:t>
            </a:r>
            <a:r>
              <a:rPr lang="en-US" sz="2000" dirty="0"/>
              <a:t>Maven is a popular open-source build tool developed by the Apache Group to build, publish, and 	deploy several projects at once for better project management. The tool provides allows developers to 	build and document the lifecycle framework. MAVEN FOCUSES : Documentation, Dependencies, 	Reports, SCMs, Distribution, Releases, Mailing list</a:t>
            </a:r>
          </a:p>
        </p:txBody>
      </p:sp>
      <p:pic>
        <p:nvPicPr>
          <p:cNvPr id="6" name="Picture 5">
            <a:extLst>
              <a:ext uri="{FF2B5EF4-FFF2-40B4-BE49-F238E27FC236}">
                <a16:creationId xmlns:a16="http://schemas.microsoft.com/office/drawing/2014/main" id="{039FA268-4AAB-CCC0-8411-BA833BBB2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077" y="569167"/>
            <a:ext cx="4346512" cy="3789719"/>
          </a:xfrm>
          <a:prstGeom prst="rect">
            <a:avLst/>
          </a:prstGeom>
        </p:spPr>
      </p:pic>
    </p:spTree>
    <p:extLst>
      <p:ext uri="{BB962C8B-B14F-4D97-AF65-F5344CB8AC3E}">
        <p14:creationId xmlns:p14="http://schemas.microsoft.com/office/powerpoint/2010/main" val="353839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153177" y="1007583"/>
            <a:ext cx="11885646" cy="2499114"/>
          </a:xfrm>
        </p:spPr>
        <p:txBody>
          <a:bodyPr>
            <a:normAutofit/>
          </a:bodyPr>
          <a:lstStyle/>
          <a:p>
            <a:pPr>
              <a:lnSpc>
                <a:spcPct val="150000"/>
              </a:lnSpc>
            </a:pPr>
            <a:r>
              <a:rPr lang="en-US" sz="2000" b="1" dirty="0"/>
              <a:t>Postman</a:t>
            </a:r>
            <a:r>
              <a:rPr lang="en-US" dirty="0"/>
              <a:t>:- </a:t>
            </a:r>
            <a:r>
              <a:rPr lang="en-US" sz="2000" dirty="0"/>
              <a:t>Postman is one of the most popular software testing tools which is used for API testing. With 	the help of this tool, developers can easily create, test, share, and document APIs.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459971" y="127452"/>
            <a:ext cx="1286069"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SCOPE</a:t>
            </a:r>
          </a:p>
        </p:txBody>
      </p:sp>
      <p:sp>
        <p:nvSpPr>
          <p:cNvPr id="7" name="Content Placeholder 2">
            <a:extLst>
              <a:ext uri="{FF2B5EF4-FFF2-40B4-BE49-F238E27FC236}">
                <a16:creationId xmlns:a16="http://schemas.microsoft.com/office/drawing/2014/main" id="{E35490A9-54C0-2B92-B436-65D525F6A97D}"/>
              </a:ext>
            </a:extLst>
          </p:cNvPr>
          <p:cNvSpPr txBox="1">
            <a:spLocks/>
          </p:cNvSpPr>
          <p:nvPr/>
        </p:nvSpPr>
        <p:spPr>
          <a:xfrm>
            <a:off x="153177" y="2988846"/>
            <a:ext cx="8057762" cy="24991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t>Database</a:t>
            </a:r>
            <a:r>
              <a:rPr lang="en-US" dirty="0"/>
              <a:t>:- </a:t>
            </a:r>
            <a:r>
              <a:rPr lang="en-US" sz="2000" dirty="0"/>
              <a:t>You can organize data into tables, rows, columns, and index it </a:t>
            </a:r>
          </a:p>
          <a:p>
            <a:pPr marL="0" indent="0">
              <a:lnSpc>
                <a:spcPct val="100000"/>
              </a:lnSpc>
              <a:buNone/>
            </a:pPr>
            <a:r>
              <a:rPr lang="en-US" sz="2000" dirty="0"/>
              <a:t>	to make it easier to find relevant information. Database handlers </a:t>
            </a:r>
          </a:p>
          <a:p>
            <a:pPr marL="0" indent="0">
              <a:lnSpc>
                <a:spcPct val="100000"/>
              </a:lnSpc>
              <a:buNone/>
            </a:pPr>
            <a:r>
              <a:rPr lang="en-US" sz="2000" dirty="0"/>
              <a:t>	create a database in such a way that only one set of software </a:t>
            </a:r>
          </a:p>
          <a:p>
            <a:pPr marL="0" indent="0">
              <a:lnSpc>
                <a:spcPct val="100000"/>
              </a:lnSpc>
              <a:buNone/>
            </a:pPr>
            <a:r>
              <a:rPr lang="en-US" sz="2000" dirty="0"/>
              <a:t>	program provides access of data to all the users. The main purpose</a:t>
            </a:r>
          </a:p>
          <a:p>
            <a:pPr marL="0" indent="0">
              <a:lnSpc>
                <a:spcPct val="100000"/>
              </a:lnSpc>
              <a:buNone/>
            </a:pPr>
            <a:r>
              <a:rPr lang="en-US" sz="2000" dirty="0"/>
              <a:t> 	of the database is to operate a large amount of information by 	storing, retrieving, and managing data</a:t>
            </a:r>
            <a:r>
              <a:rPr lang="en-US" sz="1400" dirty="0"/>
              <a:t>.</a:t>
            </a:r>
            <a:endParaRPr lang="en-US" sz="2000" dirty="0"/>
          </a:p>
        </p:txBody>
      </p:sp>
      <p:pic>
        <p:nvPicPr>
          <p:cNvPr id="5" name="Picture 4">
            <a:extLst>
              <a:ext uri="{FF2B5EF4-FFF2-40B4-BE49-F238E27FC236}">
                <a16:creationId xmlns:a16="http://schemas.microsoft.com/office/drawing/2014/main" id="{80821A02-0A34-46CD-335A-28BB8D09F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279" y="2778903"/>
            <a:ext cx="3953069" cy="3172408"/>
          </a:xfrm>
          <a:prstGeom prst="rect">
            <a:avLst/>
          </a:prstGeom>
        </p:spPr>
      </p:pic>
    </p:spTree>
    <p:extLst>
      <p:ext uri="{BB962C8B-B14F-4D97-AF65-F5344CB8AC3E}">
        <p14:creationId xmlns:p14="http://schemas.microsoft.com/office/powerpoint/2010/main" val="64419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823932" y="267344"/>
            <a:ext cx="2556588" cy="6438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MICROSERVICES</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1214531" y="1632795"/>
            <a:ext cx="11885646" cy="2499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200000"/>
              </a:lnSpc>
              <a:buAutoNum type="arabicParenR"/>
            </a:pPr>
            <a:r>
              <a:rPr lang="en-US" sz="2000" dirty="0"/>
              <a:t>Authorization Service </a:t>
            </a:r>
          </a:p>
          <a:p>
            <a:pPr marL="457200" indent="-457200">
              <a:lnSpc>
                <a:spcPct val="200000"/>
              </a:lnSpc>
              <a:buAutoNum type="arabicParenR"/>
            </a:pPr>
            <a:r>
              <a:rPr lang="en-US" sz="2000" dirty="0"/>
              <a:t>Eureka Server </a:t>
            </a:r>
          </a:p>
          <a:p>
            <a:pPr marL="0" indent="0">
              <a:lnSpc>
                <a:spcPct val="200000"/>
              </a:lnSpc>
              <a:buNone/>
            </a:pPr>
            <a:r>
              <a:rPr lang="en-US" sz="2000" dirty="0"/>
              <a:t>3)    Pension Disbursement Service </a:t>
            </a:r>
          </a:p>
          <a:p>
            <a:pPr marL="0" indent="0">
              <a:lnSpc>
                <a:spcPct val="200000"/>
              </a:lnSpc>
              <a:buNone/>
            </a:pPr>
            <a:r>
              <a:rPr lang="en-US" sz="2000" dirty="0"/>
              <a:t>4)    Pension Detail Service</a:t>
            </a:r>
          </a:p>
          <a:p>
            <a:pPr marL="0" indent="0">
              <a:lnSpc>
                <a:spcPct val="200000"/>
              </a:lnSpc>
              <a:buNone/>
            </a:pPr>
            <a:r>
              <a:rPr lang="en-US" sz="2000" dirty="0"/>
              <a:t>5)    Pension Process Service </a:t>
            </a:r>
          </a:p>
        </p:txBody>
      </p:sp>
      <p:pic>
        <p:nvPicPr>
          <p:cNvPr id="3" name="Picture 2">
            <a:extLst>
              <a:ext uri="{FF2B5EF4-FFF2-40B4-BE49-F238E27FC236}">
                <a16:creationId xmlns:a16="http://schemas.microsoft.com/office/drawing/2014/main" id="{B792E578-FA42-3EFD-7EB5-765034F7A0FD}"/>
              </a:ext>
            </a:extLst>
          </p:cNvPr>
          <p:cNvPicPr>
            <a:picLocks noChangeAspect="1"/>
          </p:cNvPicPr>
          <p:nvPr/>
        </p:nvPicPr>
        <p:blipFill rotWithShape="1">
          <a:blip r:embed="rId2">
            <a:extLst>
              <a:ext uri="{28A0092B-C50C-407E-A947-70E740481C1C}">
                <a14:useLocalDpi xmlns:a14="http://schemas.microsoft.com/office/drawing/2010/main" val="0"/>
              </a:ext>
            </a:extLst>
          </a:blip>
          <a:srcRect l="3008" b="4509"/>
          <a:stretch/>
        </p:blipFill>
        <p:spPr>
          <a:xfrm>
            <a:off x="6363813" y="1632795"/>
            <a:ext cx="5305672" cy="2855229"/>
          </a:xfrm>
          <a:prstGeom prst="rect">
            <a:avLst/>
          </a:prstGeom>
        </p:spPr>
      </p:pic>
    </p:spTree>
    <p:extLst>
      <p:ext uri="{BB962C8B-B14F-4D97-AF65-F5344CB8AC3E}">
        <p14:creationId xmlns:p14="http://schemas.microsoft.com/office/powerpoint/2010/main" val="325612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3247051" y="304667"/>
            <a:ext cx="5691673" cy="6438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AUTHORIZATION AND AUTHENTICATION</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449420" y="929886"/>
            <a:ext cx="11885646" cy="2499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sz="2000" dirty="0"/>
              <a:t>This service is responsible to provide login access to the application and provide security to it with the help of stateless authentication using JWT Tokens. </a:t>
            </a:r>
          </a:p>
          <a:p>
            <a:pPr marL="457200" indent="-457200">
              <a:lnSpc>
                <a:spcPct val="200000"/>
              </a:lnSpc>
              <a:buAutoNum type="arabicPeriod"/>
            </a:pPr>
            <a:r>
              <a:rPr lang="en-US" sz="2000" dirty="0"/>
              <a:t>Generate the token and Validate the token:- </a:t>
            </a:r>
            <a:r>
              <a:rPr lang="en-US" sz="2000" dirty="0">
                <a:solidFill>
                  <a:schemeClr val="accent1"/>
                </a:solidFill>
                <a:hlinkClick r:id="rId2"/>
              </a:rPr>
              <a:t>http://localhost:8400/auth/api/v1/authenticate</a:t>
            </a:r>
            <a:endParaRPr lang="en-US" sz="2000" dirty="0">
              <a:solidFill>
                <a:schemeClr val="accent1"/>
              </a:solidFill>
            </a:endParaRPr>
          </a:p>
          <a:p>
            <a:pPr marL="457200" indent="-457200">
              <a:lnSpc>
                <a:spcPct val="200000"/>
              </a:lnSpc>
              <a:buAutoNum type="arabicPeriod"/>
            </a:pPr>
            <a:r>
              <a:rPr lang="en-US" sz="2000" dirty="0"/>
              <a:t>Authorization:- </a:t>
            </a:r>
            <a:r>
              <a:rPr lang="en-US" sz="2000" dirty="0">
                <a:solidFill>
                  <a:schemeClr val="accent1"/>
                </a:solidFill>
              </a:rPr>
              <a:t>http://localhost:8400/auth/api/v1/authorize </a:t>
            </a:r>
          </a:p>
          <a:p>
            <a:pPr marL="457200" indent="-457200">
              <a:lnSpc>
                <a:spcPct val="200000"/>
              </a:lnSpc>
              <a:buAutoNum type="arabicPeriod"/>
            </a:pPr>
            <a:r>
              <a:rPr lang="en-US" sz="2000" dirty="0"/>
              <a:t>Now check response section whether the token is valid or not. The </a:t>
            </a:r>
            <a:r>
              <a:rPr lang="en-US" sz="2000" dirty="0" err="1"/>
              <a:t>boolean</a:t>
            </a:r>
            <a:r>
              <a:rPr lang="en-US" sz="2000" dirty="0"/>
              <a:t> output 'true' indicates that the token is valid and 'false' indicates that the token is invalid</a:t>
            </a:r>
            <a:r>
              <a:rPr lang="en-US" sz="1400" dirty="0"/>
              <a:t>.</a:t>
            </a:r>
            <a:endParaRPr lang="en-US" sz="2000" dirty="0">
              <a:solidFill>
                <a:schemeClr val="accent1"/>
              </a:solidFill>
            </a:endParaRPr>
          </a:p>
        </p:txBody>
      </p:sp>
    </p:spTree>
    <p:extLst>
      <p:ext uri="{BB962C8B-B14F-4D97-AF65-F5344CB8AC3E}">
        <p14:creationId xmlns:p14="http://schemas.microsoft.com/office/powerpoint/2010/main" val="125852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318447" y="286009"/>
            <a:ext cx="5691673"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TEST CASES</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449420" y="929885"/>
            <a:ext cx="7128375" cy="51868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t>Gets the pension amount along with pensioner Aadhaar details. </a:t>
            </a:r>
          </a:p>
          <a:p>
            <a:pPr>
              <a:lnSpc>
                <a:spcPct val="200000"/>
              </a:lnSpc>
            </a:pPr>
            <a:r>
              <a:rPr lang="en-US" sz="2000" dirty="0"/>
              <a:t>This internally gets the bank detail from the Pensioner detail Microservice. </a:t>
            </a:r>
          </a:p>
          <a:p>
            <a:pPr>
              <a:lnSpc>
                <a:spcPct val="200000"/>
              </a:lnSpc>
            </a:pPr>
            <a:r>
              <a:rPr lang="en-US" sz="2000" dirty="0"/>
              <a:t>Checks if the bank service charge is credited along with the pension amount or not. If the data is correct, then success code is returned, else appropriate error code is returned </a:t>
            </a:r>
          </a:p>
          <a:p>
            <a:pPr>
              <a:lnSpc>
                <a:spcPct val="200000"/>
              </a:lnSpc>
            </a:pPr>
            <a:r>
              <a:rPr lang="en-US" sz="2000" dirty="0"/>
              <a:t>This should be invoked from the Process Pension microservice</a:t>
            </a:r>
            <a:endParaRPr lang="en-US" sz="2000" dirty="0">
              <a:solidFill>
                <a:schemeClr val="accent1"/>
              </a:solidFill>
            </a:endParaRPr>
          </a:p>
        </p:txBody>
      </p:sp>
      <p:pic>
        <p:nvPicPr>
          <p:cNvPr id="3" name="Picture 2">
            <a:extLst>
              <a:ext uri="{FF2B5EF4-FFF2-40B4-BE49-F238E27FC236}">
                <a16:creationId xmlns:a16="http://schemas.microsoft.com/office/drawing/2014/main" id="{A8608CC7-FB7A-C153-855B-304559E71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407" y="1604866"/>
            <a:ext cx="4194327" cy="2291151"/>
          </a:xfrm>
          <a:prstGeom prst="rect">
            <a:avLst/>
          </a:prstGeom>
        </p:spPr>
      </p:pic>
    </p:spTree>
    <p:extLst>
      <p:ext uri="{BB962C8B-B14F-4D97-AF65-F5344CB8AC3E}">
        <p14:creationId xmlns:p14="http://schemas.microsoft.com/office/powerpoint/2010/main" val="233884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170782" y="301429"/>
            <a:ext cx="3900197" cy="6438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DEPLOYMENT THROUGH AWS</a:t>
            </a:r>
          </a:p>
        </p:txBody>
      </p:sp>
      <p:sp>
        <p:nvSpPr>
          <p:cNvPr id="6" name="Content Placeholder 2">
            <a:extLst>
              <a:ext uri="{FF2B5EF4-FFF2-40B4-BE49-F238E27FC236}">
                <a16:creationId xmlns:a16="http://schemas.microsoft.com/office/drawing/2014/main" id="{588884F2-4335-F620-586B-96DF147A913C}"/>
              </a:ext>
            </a:extLst>
          </p:cNvPr>
          <p:cNvSpPr txBox="1">
            <a:spLocks/>
          </p:cNvSpPr>
          <p:nvPr/>
        </p:nvSpPr>
        <p:spPr>
          <a:xfrm>
            <a:off x="449420" y="967210"/>
            <a:ext cx="9207762" cy="5032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t>AWS(amazon web services) provides services to build, deploy, host web applications.</a:t>
            </a:r>
          </a:p>
          <a:p>
            <a:pPr>
              <a:lnSpc>
                <a:spcPct val="200000"/>
              </a:lnSpc>
            </a:pPr>
            <a:r>
              <a:rPr lang="en-US" sz="2000" dirty="0"/>
              <a:t>Creating EC2 instance and generate key value pair and generate “</a:t>
            </a:r>
            <a:r>
              <a:rPr lang="en-US" sz="2000" dirty="0" err="1"/>
              <a:t>pem</a:t>
            </a:r>
            <a:r>
              <a:rPr lang="en-US" sz="2000" dirty="0"/>
              <a:t>” file using putty</a:t>
            </a:r>
          </a:p>
          <a:p>
            <a:pPr>
              <a:lnSpc>
                <a:spcPct val="200000"/>
              </a:lnSpc>
            </a:pPr>
            <a:r>
              <a:rPr lang="en-US" sz="2000" dirty="0"/>
              <a:t>Creating S3 bucket and upload project jar file. And connection bucket to EC2 instance</a:t>
            </a:r>
          </a:p>
          <a:p>
            <a:pPr>
              <a:lnSpc>
                <a:spcPct val="200000"/>
              </a:lnSpc>
            </a:pPr>
            <a:r>
              <a:rPr lang="en-US" sz="2000" dirty="0"/>
              <a:t>Run the Object URL through putty terminal to successfully deploy application on AWS cloud.</a:t>
            </a:r>
          </a:p>
          <a:p>
            <a:pPr>
              <a:lnSpc>
                <a:spcPct val="200000"/>
              </a:lnSpc>
            </a:pPr>
            <a:r>
              <a:rPr lang="en-US" sz="2000" u="sng" dirty="0">
                <a:hlinkClick r:id="rId2" action="ppaction://hlinkfile">
                  <a:extLst>
                    <a:ext uri="{A12FA001-AC4F-418D-AE19-62706E023703}">
                      <ahyp:hlinkClr xmlns:ahyp="http://schemas.microsoft.com/office/drawing/2018/hyperlinkcolor" val="tx"/>
                    </a:ext>
                  </a:extLst>
                </a:hlinkClick>
              </a:rPr>
              <a:t>URL:-</a:t>
            </a:r>
            <a:r>
              <a:rPr lang="en-US" sz="2000" u="sng" dirty="0">
                <a:solidFill>
                  <a:schemeClr val="accent1"/>
                </a:solidFill>
              </a:rPr>
              <a:t> ec2-3-80-152-111.compute-1.amazonaws.com:8080/auth/</a:t>
            </a:r>
            <a:r>
              <a:rPr lang="en-US" sz="2000" u="sng" dirty="0" err="1">
                <a:solidFill>
                  <a:schemeClr val="accent1"/>
                </a:solidFill>
              </a:rPr>
              <a:t>api</a:t>
            </a:r>
            <a:r>
              <a:rPr lang="en-US" sz="2000" u="sng" dirty="0">
                <a:solidFill>
                  <a:schemeClr val="accent1"/>
                </a:solidFill>
              </a:rPr>
              <a:t>/v1/authenticate</a:t>
            </a:r>
          </a:p>
        </p:txBody>
      </p:sp>
      <p:pic>
        <p:nvPicPr>
          <p:cNvPr id="3" name="Picture 2">
            <a:extLst>
              <a:ext uri="{FF2B5EF4-FFF2-40B4-BE49-F238E27FC236}">
                <a16:creationId xmlns:a16="http://schemas.microsoft.com/office/drawing/2014/main" id="{C9A0BA5A-B378-CA4D-13E6-135754C96E02}"/>
              </a:ext>
            </a:extLst>
          </p:cNvPr>
          <p:cNvPicPr>
            <a:picLocks noChangeAspect="1"/>
          </p:cNvPicPr>
          <p:nvPr/>
        </p:nvPicPr>
        <p:blipFill rotWithShape="1">
          <a:blip r:embed="rId3">
            <a:extLst>
              <a:ext uri="{28A0092B-C50C-407E-A947-70E740481C1C}">
                <a14:useLocalDpi xmlns:a14="http://schemas.microsoft.com/office/drawing/2010/main" val="0"/>
              </a:ext>
            </a:extLst>
          </a:blip>
          <a:srcRect l="30961" t="11021" r="26932" b="3865"/>
          <a:stretch/>
        </p:blipFill>
        <p:spPr>
          <a:xfrm>
            <a:off x="9657182" y="301429"/>
            <a:ext cx="2220686" cy="2584579"/>
          </a:xfrm>
          <a:prstGeom prst="rect">
            <a:avLst/>
          </a:prstGeom>
        </p:spPr>
      </p:pic>
      <p:pic>
        <p:nvPicPr>
          <p:cNvPr id="8" name="Picture 7">
            <a:extLst>
              <a:ext uri="{FF2B5EF4-FFF2-40B4-BE49-F238E27FC236}">
                <a16:creationId xmlns:a16="http://schemas.microsoft.com/office/drawing/2014/main" id="{BBDAFA59-65A5-642D-DB69-56289A1F3033}"/>
              </a:ext>
            </a:extLst>
          </p:cNvPr>
          <p:cNvPicPr>
            <a:picLocks noChangeAspect="1"/>
          </p:cNvPicPr>
          <p:nvPr/>
        </p:nvPicPr>
        <p:blipFill rotWithShape="1">
          <a:blip r:embed="rId4">
            <a:extLst>
              <a:ext uri="{28A0092B-C50C-407E-A947-70E740481C1C}">
                <a14:useLocalDpi xmlns:a14="http://schemas.microsoft.com/office/drawing/2010/main" val="0"/>
              </a:ext>
            </a:extLst>
          </a:blip>
          <a:srcRect l="5669" t="6504" r="7982" b="6070"/>
          <a:stretch/>
        </p:blipFill>
        <p:spPr>
          <a:xfrm>
            <a:off x="9601202" y="3197552"/>
            <a:ext cx="2220686" cy="1548882"/>
          </a:xfrm>
          <a:prstGeom prst="rect">
            <a:avLst/>
          </a:prstGeom>
        </p:spPr>
      </p:pic>
    </p:spTree>
    <p:extLst>
      <p:ext uri="{BB962C8B-B14F-4D97-AF65-F5344CB8AC3E}">
        <p14:creationId xmlns:p14="http://schemas.microsoft.com/office/powerpoint/2010/main" val="245437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656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Devarshi Patidar</dc:creator>
  <cp:lastModifiedBy>Devarshi Patidar</cp:lastModifiedBy>
  <cp:revision>10</cp:revision>
  <dcterms:created xsi:type="dcterms:W3CDTF">2022-06-07T05:06:01Z</dcterms:created>
  <dcterms:modified xsi:type="dcterms:W3CDTF">2022-06-16T11:56:47Z</dcterms:modified>
</cp:coreProperties>
</file>