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9" r:id="rId4"/>
    <p:sldId id="258" r:id="rId5"/>
    <p:sldId id="271" r:id="rId6"/>
    <p:sldId id="272" r:id="rId7"/>
    <p:sldId id="280" r:id="rId8"/>
    <p:sldId id="263" r:id="rId9"/>
    <p:sldId id="267" r:id="rId10"/>
    <p:sldId id="281" r:id="rId11"/>
    <p:sldId id="265" r:id="rId12"/>
    <p:sldId id="274" r:id="rId13"/>
    <p:sldId id="282" r:id="rId14"/>
    <p:sldId id="283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0662"/>
    <a:srgbClr val="57068C"/>
    <a:srgbClr val="27C4BD"/>
    <a:srgbClr val="1A8C87"/>
    <a:srgbClr val="0E4E4B"/>
    <a:srgbClr val="1E7B8D"/>
    <a:srgbClr val="0C413F"/>
    <a:srgbClr val="2694A9"/>
    <a:srgbClr val="CB0200"/>
    <a:srgbClr val="890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8"/>
    <p:restoredTop sz="94663"/>
  </p:normalViewPr>
  <p:slideViewPr>
    <p:cSldViewPr snapToGrid="0" snapToObjects="1" showGuides="1">
      <p:cViewPr varScale="1">
        <p:scale>
          <a:sx n="112" d="100"/>
          <a:sy n="112" d="100"/>
        </p:scale>
        <p:origin x="488" y="200"/>
      </p:cViewPr>
      <p:guideLst>
        <p:guide orient="horz" pos="217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E5162-3F1B-1D44-94EE-DC65422CCAB4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184D7-8EB8-A74E-9DF8-DD879E35F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59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184D7-8EB8-A74E-9DF8-DD879E35F3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5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2C2F4-490D-B04B-904B-DBA365F77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501E0-68DE-4147-BBE2-ACDFF3029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B406D-85D7-0F4C-8714-EF0485AB9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11F9-6C00-C84A-B82A-08FA7AE44CD4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7BFB7-D4C1-9C42-A7C0-84EB5444F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88BDE-7092-9445-85E9-AB64E735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519D-F14E-EB42-8CD3-4101149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2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3D60-0FC6-4041-8316-893078226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E8AC5-8D32-D44A-97A1-ADE8D235A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B5196-8863-7941-8A07-12352ECD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11F9-6C00-C84A-B82A-08FA7AE44CD4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55CCC-2F30-D643-ABD6-5D8155CC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9A4CF-97D4-0044-85B2-056F8043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519D-F14E-EB42-8CD3-4101149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7FCDF-A73E-2B4F-9967-B8F3F3D05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D5E37-4993-4E46-8807-CE3FF93A6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16077-2345-6C41-A27F-EFCC2586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11F9-6C00-C84A-B82A-08FA7AE44CD4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08709-2057-3F45-B523-BE51C8A3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9F97A-7CDE-6A4B-B34D-9904AAD9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519D-F14E-EB42-8CD3-4101149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8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C812-F6C8-144B-A0FB-0184445A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CB391-169B-3445-B7AF-EA588DC9C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FF01F-CA2F-DD47-8258-4C9F21FE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11F9-6C00-C84A-B82A-08FA7AE44CD4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01A64-7DB3-AC45-94AD-0EF0A30A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96F7D-116B-504D-A259-2FF75A10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519D-F14E-EB42-8CD3-4101149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8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78EC-81EC-CD43-9E65-142FC1B1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6ABDE-765F-FD40-AE29-F821D721F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80BDE-967D-C747-8299-FE4CDC83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11F9-6C00-C84A-B82A-08FA7AE44CD4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DE6F-AB98-3E4D-B3F0-B71D2142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E37F5-0E51-8646-A0CF-8D675759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519D-F14E-EB42-8CD3-4101149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6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61CF-8600-794C-98F5-FB6EA083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E4FE9-9D5C-F642-85F4-AD9944EA6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1A327-FCDE-124C-A2D8-96C697EBB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88195-0F17-F24F-83CF-44E3BD0A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11F9-6C00-C84A-B82A-08FA7AE44CD4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CC9A8-D80C-CC43-A5BF-F0F04513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E2408-38D0-B144-A901-8042B4A4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519D-F14E-EB42-8CD3-4101149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A69C-E599-8E48-9A80-26D91CFF8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E5C43-4C7E-1F4D-8814-702ADEEB6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B8B27-6FE0-C64B-8DEB-5D888E846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F4C1B-62B2-0C45-8141-0D9F85E57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3DC1B6-BCFF-354A-A58A-B5B0588CC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34CF52-7FEE-BD43-8A95-50C2463A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11F9-6C00-C84A-B82A-08FA7AE44CD4}" type="datetimeFigureOut">
              <a:rPr lang="en-US" smtClean="0"/>
              <a:t>11/9/19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3ADEDF-CE6A-394A-A047-4810694F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825491-3CF5-4743-81AA-6ACAD41D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519D-F14E-EB42-8CD3-4101149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7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D8E5-18D2-B944-851B-D2F6662A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49193-F844-3744-B02C-910534B4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11F9-6C00-C84A-B82A-08FA7AE44CD4}" type="datetimeFigureOut">
              <a:rPr lang="en-US" smtClean="0"/>
              <a:t>11/9/19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BA4D8-C48F-3948-86EA-CE8296717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79BDD-99E0-B241-B833-DD01E39D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519D-F14E-EB42-8CD3-4101149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7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1D3E9F-8147-334F-A467-326F8EFAF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11F9-6C00-C84A-B82A-08FA7AE44CD4}" type="datetimeFigureOut">
              <a:rPr lang="en-US" smtClean="0"/>
              <a:t>11/9/19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B2E83-1461-5E4E-B19B-795195A9F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A343D-3614-744A-90E4-42E4FCF8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519D-F14E-EB42-8CD3-4101149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8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3842-628F-7E41-AFD6-D300D793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659FF-9BB2-A742-8133-763057D4D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BE5BB-AAA7-7C49-8851-D029A63E7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03EC1-C83A-EA47-B524-21D2AAAF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11F9-6C00-C84A-B82A-08FA7AE44CD4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2EE3F-C805-C445-8610-3043EAFE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CB903-8C6E-C044-ADED-D08BAB2C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519D-F14E-EB42-8CD3-4101149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3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3BA4-D242-EB4B-AB76-469DF2DC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66DF7F-0977-574B-8281-B7BC1650E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C7D70-1891-7F48-8FD7-5A66DE038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56312-B27E-3243-850A-4E38B431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11F9-6C00-C84A-B82A-08FA7AE44CD4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F29B6-2A36-3B45-B771-44A30DB2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15BB8-79E0-C84E-8C22-EDDE2F42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519D-F14E-EB42-8CD3-4101149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498FA7-B2D3-AF43-85E0-F8036CDC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7A3CD-18CF-C34A-8E54-609B8B800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02E95-A668-5940-A20D-B4FFBE7AC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211F9-6C00-C84A-B82A-08FA7AE44CD4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3D5FD-F464-FB48-9696-A52982812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797FF-A516-D34C-8C73-42BDA0207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7519D-F14E-EB42-8CD3-41011492B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0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7DB2-C8E6-1640-AC35-85447FDE1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1408" y="1905131"/>
            <a:ext cx="9483306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b="1" dirty="0">
                <a:latin typeface="Source Sans Pro" panose="020B0503030403020204" pitchFamily="34" charset="77"/>
              </a:rPr>
              <a:t>Students’</a:t>
            </a:r>
            <a:r>
              <a:rPr lang="zh-CN" altLang="en-US" sz="5400" b="1" dirty="0">
                <a:latin typeface="Source Sans Pro" panose="020B0503030403020204" pitchFamily="34" charset="77"/>
              </a:rPr>
              <a:t> </a:t>
            </a:r>
            <a:r>
              <a:rPr lang="en-US" altLang="zh-CN" sz="54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Characteristics</a:t>
            </a:r>
            <a:r>
              <a:rPr lang="zh-CN" altLang="en-US" sz="5400" b="1" dirty="0">
                <a:latin typeface="Source Sans Pro" panose="020B0503030403020204" pitchFamily="34" charset="77"/>
              </a:rPr>
              <a:t> </a:t>
            </a:r>
            <a:r>
              <a:rPr lang="en-US" altLang="zh-CN" sz="5400" b="1" dirty="0">
                <a:latin typeface="Source Sans Pro" panose="020B0503030403020204" pitchFamily="34" charset="77"/>
              </a:rPr>
              <a:t>in</a:t>
            </a:r>
            <a:r>
              <a:rPr lang="zh-CN" altLang="en-US" sz="5400" b="1" dirty="0">
                <a:latin typeface="Source Sans Pro" panose="020B0503030403020204" pitchFamily="34" charset="77"/>
              </a:rPr>
              <a:t> </a:t>
            </a:r>
            <a:br>
              <a:rPr lang="en-CA" altLang="zh-CN" sz="5400" b="1" dirty="0">
                <a:latin typeface="Source Sans Pro" panose="020B0503030403020204" pitchFamily="34" charset="77"/>
              </a:rPr>
            </a:br>
            <a:r>
              <a:rPr lang="en-US" altLang="zh-CN" sz="5400" b="1" dirty="0">
                <a:latin typeface="Source Sans Pro" panose="020B0503030403020204" pitchFamily="34" charset="77"/>
              </a:rPr>
              <a:t>Learning</a:t>
            </a:r>
            <a:r>
              <a:rPr lang="zh-CN" altLang="en-US" sz="5400" b="1" dirty="0">
                <a:latin typeface="Source Sans Pro" panose="020B0503030403020204" pitchFamily="34" charset="77"/>
              </a:rPr>
              <a:t> </a:t>
            </a:r>
            <a:r>
              <a:rPr lang="en-US" altLang="zh-CN" sz="5400" b="1" dirty="0">
                <a:latin typeface="Source Sans Pro" panose="020B0503030403020204" pitchFamily="34" charset="77"/>
              </a:rPr>
              <a:t>Environment</a:t>
            </a:r>
            <a:endParaRPr lang="en-US" sz="5400" b="1" dirty="0">
              <a:latin typeface="Source Sans Pro" panose="020B0503030403020204" pitchFamily="34" charset="7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7FEC58-8F98-1A4C-94E2-2DDE9575BCC6}"/>
              </a:ext>
            </a:extLst>
          </p:cNvPr>
          <p:cNvGrpSpPr/>
          <p:nvPr/>
        </p:nvGrpSpPr>
        <p:grpSpPr>
          <a:xfrm>
            <a:off x="1006174" y="2750236"/>
            <a:ext cx="1385966" cy="1212720"/>
            <a:chOff x="2336800" y="2800350"/>
            <a:chExt cx="406400" cy="355600"/>
          </a:xfrm>
          <a:solidFill>
            <a:srgbClr val="7030A0"/>
          </a:solidFill>
        </p:grpSpPr>
        <p:sp>
          <p:nvSpPr>
            <p:cNvPr id="5" name="Freeform 123">
              <a:extLst>
                <a:ext uri="{FF2B5EF4-FFF2-40B4-BE49-F238E27FC236}">
                  <a16:creationId xmlns:a16="http://schemas.microsoft.com/office/drawing/2014/main" id="{9903FADA-8064-8E45-9089-B022F9A726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6800" y="2800350"/>
              <a:ext cx="406400" cy="292100"/>
            </a:xfrm>
            <a:custGeom>
              <a:avLst/>
              <a:gdLst/>
              <a:ahLst/>
              <a:cxnLst>
                <a:cxn ang="0">
                  <a:pos x="256" y="48"/>
                </a:cxn>
                <a:cxn ang="0">
                  <a:pos x="250" y="34"/>
                </a:cxn>
                <a:cxn ang="0">
                  <a:pos x="238" y="24"/>
                </a:cxn>
                <a:cxn ang="0">
                  <a:pos x="134" y="0"/>
                </a:cxn>
                <a:cxn ang="0">
                  <a:pos x="128" y="0"/>
                </a:cxn>
                <a:cxn ang="0">
                  <a:pos x="18" y="24"/>
                </a:cxn>
                <a:cxn ang="0">
                  <a:pos x="12" y="28"/>
                </a:cxn>
                <a:cxn ang="0">
                  <a:pos x="2" y="40"/>
                </a:cxn>
                <a:cxn ang="0">
                  <a:pos x="0" y="48"/>
                </a:cxn>
                <a:cxn ang="0">
                  <a:pos x="6" y="62"/>
                </a:cxn>
                <a:cxn ang="0">
                  <a:pos x="18" y="72"/>
                </a:cxn>
                <a:cxn ang="0">
                  <a:pos x="40" y="144"/>
                </a:cxn>
                <a:cxn ang="0">
                  <a:pos x="42" y="152"/>
                </a:cxn>
                <a:cxn ang="0">
                  <a:pos x="52" y="166"/>
                </a:cxn>
                <a:cxn ang="0">
                  <a:pos x="72" y="176"/>
                </a:cxn>
                <a:cxn ang="0">
                  <a:pos x="106" y="184"/>
                </a:cxn>
                <a:cxn ang="0">
                  <a:pos x="128" y="184"/>
                </a:cxn>
                <a:cxn ang="0">
                  <a:pos x="168" y="180"/>
                </a:cxn>
                <a:cxn ang="0">
                  <a:pos x="196" y="172"/>
                </a:cxn>
                <a:cxn ang="0">
                  <a:pos x="212" y="160"/>
                </a:cxn>
                <a:cxn ang="0">
                  <a:pos x="216" y="144"/>
                </a:cxn>
                <a:cxn ang="0">
                  <a:pos x="238" y="72"/>
                </a:cxn>
                <a:cxn ang="0">
                  <a:pos x="244" y="68"/>
                </a:cxn>
                <a:cxn ang="0">
                  <a:pos x="254" y="56"/>
                </a:cxn>
                <a:cxn ang="0">
                  <a:pos x="200" y="144"/>
                </a:cxn>
                <a:cxn ang="0">
                  <a:pos x="198" y="148"/>
                </a:cxn>
                <a:cxn ang="0">
                  <a:pos x="190" y="156"/>
                </a:cxn>
                <a:cxn ang="0">
                  <a:pos x="172" y="162"/>
                </a:cxn>
                <a:cxn ang="0">
                  <a:pos x="144" y="168"/>
                </a:cxn>
                <a:cxn ang="0">
                  <a:pos x="128" y="168"/>
                </a:cxn>
                <a:cxn ang="0">
                  <a:pos x="96" y="166"/>
                </a:cxn>
                <a:cxn ang="0">
                  <a:pos x="74" y="160"/>
                </a:cxn>
                <a:cxn ang="0">
                  <a:pos x="60" y="152"/>
                </a:cxn>
                <a:cxn ang="0">
                  <a:pos x="56" y="144"/>
                </a:cxn>
                <a:cxn ang="0">
                  <a:pos x="122" y="96"/>
                </a:cxn>
                <a:cxn ang="0">
                  <a:pos x="128" y="96"/>
                </a:cxn>
                <a:cxn ang="0">
                  <a:pos x="134" y="96"/>
                </a:cxn>
                <a:cxn ang="0">
                  <a:pos x="200" y="144"/>
                </a:cxn>
                <a:cxn ang="0">
                  <a:pos x="130" y="80"/>
                </a:cxn>
                <a:cxn ang="0">
                  <a:pos x="128" y="80"/>
                </a:cxn>
                <a:cxn ang="0">
                  <a:pos x="22" y="56"/>
                </a:cxn>
                <a:cxn ang="0">
                  <a:pos x="18" y="52"/>
                </a:cxn>
                <a:cxn ang="0">
                  <a:pos x="16" y="48"/>
                </a:cxn>
                <a:cxn ang="0">
                  <a:pos x="22" y="40"/>
                </a:cxn>
                <a:cxn ang="0">
                  <a:pos x="126" y="16"/>
                </a:cxn>
                <a:cxn ang="0">
                  <a:pos x="128" y="16"/>
                </a:cxn>
                <a:cxn ang="0">
                  <a:pos x="234" y="40"/>
                </a:cxn>
                <a:cxn ang="0">
                  <a:pos x="238" y="44"/>
                </a:cxn>
                <a:cxn ang="0">
                  <a:pos x="240" y="48"/>
                </a:cxn>
                <a:cxn ang="0">
                  <a:pos x="234" y="56"/>
                </a:cxn>
              </a:cxnLst>
              <a:rect l="0" t="0" r="r" b="b"/>
              <a:pathLst>
                <a:path w="256" h="184">
                  <a:moveTo>
                    <a:pt x="256" y="48"/>
                  </a:moveTo>
                  <a:lnTo>
                    <a:pt x="256" y="48"/>
                  </a:lnTo>
                  <a:lnTo>
                    <a:pt x="254" y="40"/>
                  </a:lnTo>
                  <a:lnTo>
                    <a:pt x="250" y="34"/>
                  </a:lnTo>
                  <a:lnTo>
                    <a:pt x="244" y="28"/>
                  </a:lnTo>
                  <a:lnTo>
                    <a:pt x="238" y="24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22" y="0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2" y="28"/>
                  </a:lnTo>
                  <a:lnTo>
                    <a:pt x="6" y="34"/>
                  </a:lnTo>
                  <a:lnTo>
                    <a:pt x="2" y="4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6"/>
                  </a:lnTo>
                  <a:lnTo>
                    <a:pt x="6" y="62"/>
                  </a:lnTo>
                  <a:lnTo>
                    <a:pt x="12" y="68"/>
                  </a:lnTo>
                  <a:lnTo>
                    <a:pt x="18" y="72"/>
                  </a:lnTo>
                  <a:lnTo>
                    <a:pt x="40" y="76"/>
                  </a:lnTo>
                  <a:lnTo>
                    <a:pt x="40" y="144"/>
                  </a:lnTo>
                  <a:lnTo>
                    <a:pt x="40" y="144"/>
                  </a:lnTo>
                  <a:lnTo>
                    <a:pt x="42" y="152"/>
                  </a:lnTo>
                  <a:lnTo>
                    <a:pt x="44" y="160"/>
                  </a:lnTo>
                  <a:lnTo>
                    <a:pt x="52" y="166"/>
                  </a:lnTo>
                  <a:lnTo>
                    <a:pt x="60" y="172"/>
                  </a:lnTo>
                  <a:lnTo>
                    <a:pt x="72" y="176"/>
                  </a:lnTo>
                  <a:lnTo>
                    <a:pt x="88" y="180"/>
                  </a:lnTo>
                  <a:lnTo>
                    <a:pt x="106" y="184"/>
                  </a:lnTo>
                  <a:lnTo>
                    <a:pt x="128" y="184"/>
                  </a:lnTo>
                  <a:lnTo>
                    <a:pt x="128" y="184"/>
                  </a:lnTo>
                  <a:lnTo>
                    <a:pt x="150" y="184"/>
                  </a:lnTo>
                  <a:lnTo>
                    <a:pt x="168" y="180"/>
                  </a:lnTo>
                  <a:lnTo>
                    <a:pt x="184" y="176"/>
                  </a:lnTo>
                  <a:lnTo>
                    <a:pt x="196" y="172"/>
                  </a:lnTo>
                  <a:lnTo>
                    <a:pt x="204" y="166"/>
                  </a:lnTo>
                  <a:lnTo>
                    <a:pt x="212" y="160"/>
                  </a:lnTo>
                  <a:lnTo>
                    <a:pt x="214" y="152"/>
                  </a:lnTo>
                  <a:lnTo>
                    <a:pt x="216" y="144"/>
                  </a:lnTo>
                  <a:lnTo>
                    <a:pt x="216" y="76"/>
                  </a:lnTo>
                  <a:lnTo>
                    <a:pt x="238" y="72"/>
                  </a:lnTo>
                  <a:lnTo>
                    <a:pt x="238" y="72"/>
                  </a:lnTo>
                  <a:lnTo>
                    <a:pt x="244" y="68"/>
                  </a:lnTo>
                  <a:lnTo>
                    <a:pt x="250" y="62"/>
                  </a:lnTo>
                  <a:lnTo>
                    <a:pt x="254" y="56"/>
                  </a:lnTo>
                  <a:lnTo>
                    <a:pt x="256" y="48"/>
                  </a:lnTo>
                  <a:close/>
                  <a:moveTo>
                    <a:pt x="200" y="144"/>
                  </a:moveTo>
                  <a:lnTo>
                    <a:pt x="200" y="144"/>
                  </a:lnTo>
                  <a:lnTo>
                    <a:pt x="198" y="148"/>
                  </a:lnTo>
                  <a:lnTo>
                    <a:pt x="196" y="152"/>
                  </a:lnTo>
                  <a:lnTo>
                    <a:pt x="190" y="156"/>
                  </a:lnTo>
                  <a:lnTo>
                    <a:pt x="182" y="160"/>
                  </a:lnTo>
                  <a:lnTo>
                    <a:pt x="172" y="162"/>
                  </a:lnTo>
                  <a:lnTo>
                    <a:pt x="160" y="166"/>
                  </a:lnTo>
                  <a:lnTo>
                    <a:pt x="144" y="168"/>
                  </a:lnTo>
                  <a:lnTo>
                    <a:pt x="128" y="168"/>
                  </a:lnTo>
                  <a:lnTo>
                    <a:pt x="128" y="168"/>
                  </a:lnTo>
                  <a:lnTo>
                    <a:pt x="112" y="168"/>
                  </a:lnTo>
                  <a:lnTo>
                    <a:pt x="96" y="166"/>
                  </a:lnTo>
                  <a:lnTo>
                    <a:pt x="84" y="162"/>
                  </a:lnTo>
                  <a:lnTo>
                    <a:pt x="74" y="160"/>
                  </a:lnTo>
                  <a:lnTo>
                    <a:pt x="66" y="156"/>
                  </a:lnTo>
                  <a:lnTo>
                    <a:pt x="60" y="152"/>
                  </a:lnTo>
                  <a:lnTo>
                    <a:pt x="58" y="148"/>
                  </a:lnTo>
                  <a:lnTo>
                    <a:pt x="56" y="144"/>
                  </a:lnTo>
                  <a:lnTo>
                    <a:pt x="56" y="80"/>
                  </a:lnTo>
                  <a:lnTo>
                    <a:pt x="122" y="96"/>
                  </a:lnTo>
                  <a:lnTo>
                    <a:pt x="122" y="96"/>
                  </a:lnTo>
                  <a:lnTo>
                    <a:pt x="128" y="96"/>
                  </a:lnTo>
                  <a:lnTo>
                    <a:pt x="128" y="96"/>
                  </a:lnTo>
                  <a:lnTo>
                    <a:pt x="134" y="96"/>
                  </a:lnTo>
                  <a:lnTo>
                    <a:pt x="200" y="80"/>
                  </a:lnTo>
                  <a:lnTo>
                    <a:pt x="200" y="144"/>
                  </a:lnTo>
                  <a:close/>
                  <a:moveTo>
                    <a:pt x="130" y="80"/>
                  </a:moveTo>
                  <a:lnTo>
                    <a:pt x="130" y="80"/>
                  </a:lnTo>
                  <a:lnTo>
                    <a:pt x="128" y="80"/>
                  </a:lnTo>
                  <a:lnTo>
                    <a:pt x="128" y="80"/>
                  </a:lnTo>
                  <a:lnTo>
                    <a:pt x="126" y="80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18" y="52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8" y="44"/>
                  </a:lnTo>
                  <a:lnTo>
                    <a:pt x="22" y="40"/>
                  </a:lnTo>
                  <a:lnTo>
                    <a:pt x="126" y="16"/>
                  </a:lnTo>
                  <a:lnTo>
                    <a:pt x="126" y="16"/>
                  </a:lnTo>
                  <a:lnTo>
                    <a:pt x="128" y="16"/>
                  </a:lnTo>
                  <a:lnTo>
                    <a:pt x="128" y="16"/>
                  </a:lnTo>
                  <a:lnTo>
                    <a:pt x="130" y="16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8" y="44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38" y="52"/>
                  </a:lnTo>
                  <a:lnTo>
                    <a:pt x="234" y="56"/>
                  </a:lnTo>
                  <a:lnTo>
                    <a:pt x="130" y="8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/>
            <a:p>
              <a:endParaRPr lang="ar-SA" sz="1716"/>
            </a:p>
          </p:txBody>
        </p:sp>
        <p:sp>
          <p:nvSpPr>
            <p:cNvPr id="6" name="Freeform 127">
              <a:extLst>
                <a:ext uri="{FF2B5EF4-FFF2-40B4-BE49-F238E27FC236}">
                  <a16:creationId xmlns:a16="http://schemas.microsoft.com/office/drawing/2014/main" id="{E0D16295-AB91-8943-B723-1C556DC40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5100" y="2927350"/>
              <a:ext cx="25400" cy="1397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4"/>
                </a:cxn>
                <a:cxn ang="0">
                  <a:pos x="2" y="86"/>
                </a:cxn>
                <a:cxn ang="0">
                  <a:pos x="4" y="88"/>
                </a:cxn>
                <a:cxn ang="0">
                  <a:pos x="8" y="88"/>
                </a:cxn>
                <a:cxn ang="0">
                  <a:pos x="8" y="88"/>
                </a:cxn>
                <a:cxn ang="0">
                  <a:pos x="12" y="88"/>
                </a:cxn>
                <a:cxn ang="0">
                  <a:pos x="14" y="86"/>
                </a:cxn>
                <a:cxn ang="0">
                  <a:pos x="16" y="84"/>
                </a:cxn>
                <a:cxn ang="0">
                  <a:pos x="16" y="80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</a:cxnLst>
              <a:rect l="0" t="0" r="r" b="b"/>
              <a:pathLst>
                <a:path w="16" h="88">
                  <a:moveTo>
                    <a:pt x="0" y="8"/>
                  </a:moveTo>
                  <a:lnTo>
                    <a:pt x="0" y="80"/>
                  </a:lnTo>
                  <a:lnTo>
                    <a:pt x="0" y="80"/>
                  </a:lnTo>
                  <a:lnTo>
                    <a:pt x="0" y="84"/>
                  </a:lnTo>
                  <a:lnTo>
                    <a:pt x="2" y="86"/>
                  </a:lnTo>
                  <a:lnTo>
                    <a:pt x="4" y="88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12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16" y="80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/>
            <a:p>
              <a:endParaRPr lang="ar-SA" sz="1716"/>
            </a:p>
          </p:txBody>
        </p:sp>
        <p:sp>
          <p:nvSpPr>
            <p:cNvPr id="7" name="Freeform 129">
              <a:extLst>
                <a:ext uri="{FF2B5EF4-FFF2-40B4-BE49-F238E27FC236}">
                  <a16:creationId xmlns:a16="http://schemas.microsoft.com/office/drawing/2014/main" id="{4E392193-B558-EE4B-A505-E584F7918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2400" y="3079750"/>
              <a:ext cx="50800" cy="762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2" y="2"/>
                </a:cxn>
                <a:cxn ang="0">
                  <a:pos x="10" y="4"/>
                </a:cxn>
                <a:cxn ang="0">
                  <a:pos x="4" y="12"/>
                </a:cxn>
                <a:cxn ang="0">
                  <a:pos x="2" y="24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" y="38"/>
                </a:cxn>
                <a:cxn ang="0">
                  <a:pos x="4" y="44"/>
                </a:cxn>
                <a:cxn ang="0">
                  <a:pos x="1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22" y="46"/>
                </a:cxn>
                <a:cxn ang="0">
                  <a:pos x="28" y="44"/>
                </a:cxn>
                <a:cxn ang="0">
                  <a:pos x="30" y="38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30" y="24"/>
                </a:cxn>
                <a:cxn ang="0">
                  <a:pos x="28" y="12"/>
                </a:cxn>
                <a:cxn ang="0">
                  <a:pos x="22" y="4"/>
                </a:cxn>
                <a:cxn ang="0">
                  <a:pos x="20" y="2"/>
                </a:cxn>
                <a:cxn ang="0">
                  <a:pos x="16" y="0"/>
                </a:cxn>
              </a:cxnLst>
              <a:rect l="0" t="0" r="r" b="b"/>
              <a:pathLst>
                <a:path w="32" h="48">
                  <a:moveTo>
                    <a:pt x="16" y="0"/>
                  </a:moveTo>
                  <a:lnTo>
                    <a:pt x="16" y="0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4" y="12"/>
                  </a:lnTo>
                  <a:lnTo>
                    <a:pt x="2" y="2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8"/>
                  </a:lnTo>
                  <a:lnTo>
                    <a:pt x="4" y="44"/>
                  </a:lnTo>
                  <a:lnTo>
                    <a:pt x="1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22" y="46"/>
                  </a:lnTo>
                  <a:lnTo>
                    <a:pt x="28" y="44"/>
                  </a:lnTo>
                  <a:lnTo>
                    <a:pt x="30" y="38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30" y="24"/>
                  </a:lnTo>
                  <a:lnTo>
                    <a:pt x="28" y="12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/>
            <a:p>
              <a:endParaRPr lang="ar-SA" sz="1716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111BD85-3119-6942-BEAE-09D2B3547E39}"/>
              </a:ext>
            </a:extLst>
          </p:cNvPr>
          <p:cNvSpPr txBox="1"/>
          <p:nvPr/>
        </p:nvSpPr>
        <p:spPr>
          <a:xfrm>
            <a:off x="1206073" y="3833021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Group</a:t>
            </a:r>
            <a:r>
              <a:rPr lang="zh-CN" altLang="en-US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5</a:t>
            </a:r>
            <a:endParaRPr lang="en-US" b="1" dirty="0">
              <a:solidFill>
                <a:srgbClr val="7030A0"/>
              </a:solidFill>
              <a:latin typeface="Source Sans Pro" panose="020B05030304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88178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E13BB9-417C-1F48-A4CA-8AA5F53727B8}"/>
              </a:ext>
            </a:extLst>
          </p:cNvPr>
          <p:cNvSpPr txBox="1"/>
          <p:nvPr/>
        </p:nvSpPr>
        <p:spPr>
          <a:xfrm>
            <a:off x="156273" y="40864"/>
            <a:ext cx="802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Modeling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&gt;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CA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Over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view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of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6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Models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&gt;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Model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with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Limited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Observations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and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Cleansed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Variables</a:t>
            </a:r>
            <a:endParaRPr lang="en-US" sz="1600" dirty="0">
              <a:solidFill>
                <a:schemeClr val="accent3"/>
              </a:solidFill>
              <a:latin typeface="Source Sans Pro" panose="020B0503030403020204" pitchFamily="34" charset="77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32804C-DE59-774C-9277-7C2A277003AB}"/>
              </a:ext>
            </a:extLst>
          </p:cNvPr>
          <p:cNvSpPr txBox="1">
            <a:spLocks/>
          </p:cNvSpPr>
          <p:nvPr/>
        </p:nvSpPr>
        <p:spPr>
          <a:xfrm>
            <a:off x="140775" y="194643"/>
            <a:ext cx="118859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Source Sans Pro" panose="020B0503030403020204" pitchFamily="34" charset="77"/>
              </a:rPr>
              <a:t>3.4.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Ranking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importance</a:t>
            </a:r>
            <a:r>
              <a:rPr lang="zh-CN" altLang="en-US" sz="36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of</a:t>
            </a:r>
            <a:r>
              <a:rPr lang="zh-CN" altLang="en-US" sz="36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variables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between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two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models.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50FFA-0B7D-A64D-81EF-A0C6B2D14904}"/>
              </a:ext>
            </a:extLst>
          </p:cNvPr>
          <p:cNvSpPr txBox="1"/>
          <p:nvPr/>
        </p:nvSpPr>
        <p:spPr>
          <a:xfrm>
            <a:off x="11772728" y="40864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3"/>
                </a:solidFill>
                <a:latin typeface="Source Sans Pro" panose="020B0503030403020204" pitchFamily="34" charset="77"/>
              </a:rPr>
              <a:t>8</a:t>
            </a:r>
            <a:endParaRPr lang="en-US" sz="1600" b="1" dirty="0">
              <a:solidFill>
                <a:schemeClr val="accent3"/>
              </a:solidFill>
              <a:latin typeface="Source Sans Pro" panose="020B0503030403020204" pitchFamily="34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1C3346-BDC0-5249-BF22-D1E5DB910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22" t="8102" r="3783" b="18612"/>
          <a:stretch/>
        </p:blipFill>
        <p:spPr>
          <a:xfrm>
            <a:off x="262289" y="1892379"/>
            <a:ext cx="5642643" cy="27894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131CE0-D11F-D446-9C60-C113D1CAFF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3" t="5915" r="3461" b="16923"/>
          <a:stretch/>
        </p:blipFill>
        <p:spPr>
          <a:xfrm>
            <a:off x="6235146" y="1892379"/>
            <a:ext cx="5615721" cy="2833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0A7F8AE-F472-584F-8C93-8DEA5EF16CF4}"/>
              </a:ext>
            </a:extLst>
          </p:cNvPr>
          <p:cNvSpPr/>
          <p:nvPr/>
        </p:nvSpPr>
        <p:spPr>
          <a:xfrm>
            <a:off x="246791" y="1797114"/>
            <a:ext cx="5658141" cy="2941583"/>
          </a:xfrm>
          <a:prstGeom prst="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0663C4-ABFA-0746-B8B6-ABDA4F66EB60}"/>
              </a:ext>
            </a:extLst>
          </p:cNvPr>
          <p:cNvSpPr/>
          <p:nvPr/>
        </p:nvSpPr>
        <p:spPr>
          <a:xfrm>
            <a:off x="6202997" y="1796930"/>
            <a:ext cx="5658141" cy="2941583"/>
          </a:xfrm>
          <a:prstGeom prst="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02B68E-54E6-FB40-9A8B-A16D52BE6E0D}"/>
              </a:ext>
            </a:extLst>
          </p:cNvPr>
          <p:cNvSpPr txBox="1"/>
          <p:nvPr/>
        </p:nvSpPr>
        <p:spPr>
          <a:xfrm>
            <a:off x="2621031" y="1364100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RF</a:t>
            </a:r>
            <a:r>
              <a:rPr lang="en-US" altLang="zh-CN" sz="24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1</a:t>
            </a:r>
            <a:endParaRPr lang="en-US" sz="2400" b="1" dirty="0">
              <a:solidFill>
                <a:srgbClr val="7030A0"/>
              </a:solidFill>
              <a:latin typeface="Source Sans Pro" panose="020B0503030403020204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4E7956-50C3-B34B-87F6-53199CAC23B6}"/>
              </a:ext>
            </a:extLst>
          </p:cNvPr>
          <p:cNvSpPr txBox="1"/>
          <p:nvPr/>
        </p:nvSpPr>
        <p:spPr>
          <a:xfrm>
            <a:off x="8574924" y="1364100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RF</a:t>
            </a:r>
            <a:r>
              <a:rPr lang="en-US" altLang="zh-CN" sz="24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2</a:t>
            </a:r>
            <a:endParaRPr lang="en-US" sz="2400" b="1" dirty="0">
              <a:solidFill>
                <a:srgbClr val="7030A0"/>
              </a:solidFill>
              <a:latin typeface="Source Sans Pro" panose="020B0503030403020204" pitchFamily="34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EFCDD2-7889-D544-A602-BF234ABDB376}"/>
              </a:ext>
            </a:extLst>
          </p:cNvPr>
          <p:cNvSpPr/>
          <p:nvPr/>
        </p:nvSpPr>
        <p:spPr>
          <a:xfrm>
            <a:off x="246791" y="5260418"/>
            <a:ext cx="11614347" cy="964616"/>
          </a:xfrm>
          <a:prstGeom prst="rect">
            <a:avLst/>
          </a:prstGeom>
          <a:solidFill>
            <a:schemeClr val="bg1"/>
          </a:solidFill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SCORE</a:t>
            </a:r>
            <a:r>
              <a:rPr lang="zh-CN" altLang="en-US" sz="3200" b="1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3200" b="1" dirty="0">
                <a:solidFill>
                  <a:schemeClr val="tx1"/>
                </a:solidFill>
                <a:latin typeface="Source Sans Pro" panose="020B0503030403020204" pitchFamily="34" charset="77"/>
              </a:rPr>
              <a:t>|</a:t>
            </a:r>
            <a:r>
              <a:rPr lang="zh-CN" altLang="en-US" sz="3200" b="1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32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WEIGHT</a:t>
            </a:r>
            <a:r>
              <a:rPr lang="zh-CN" altLang="en-US" sz="3200" b="1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3200" b="1" dirty="0">
                <a:solidFill>
                  <a:schemeClr val="tx1"/>
                </a:solidFill>
                <a:latin typeface="Source Sans Pro" panose="020B0503030403020204" pitchFamily="34" charset="77"/>
              </a:rPr>
              <a:t>|</a:t>
            </a:r>
            <a:r>
              <a:rPr lang="zh-CN" altLang="en-US" sz="3200" b="1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32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IMD_BAND</a:t>
            </a:r>
            <a:r>
              <a:rPr lang="zh-CN" altLang="en-US" sz="3200" b="1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3200" b="1" dirty="0">
                <a:solidFill>
                  <a:schemeClr val="tx1"/>
                </a:solidFill>
                <a:latin typeface="Source Sans Pro" panose="020B0503030403020204" pitchFamily="34" charset="77"/>
              </a:rPr>
              <a:t>|</a:t>
            </a:r>
            <a:r>
              <a:rPr lang="zh-CN" altLang="en-US" sz="3200" b="1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32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REGION</a:t>
            </a:r>
            <a:r>
              <a:rPr lang="zh-CN" altLang="en-US" sz="3200" b="1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3200" b="1" dirty="0">
                <a:solidFill>
                  <a:schemeClr val="tx1"/>
                </a:solidFill>
                <a:latin typeface="Source Sans Pro" panose="020B0503030403020204" pitchFamily="34" charset="77"/>
              </a:rPr>
              <a:t>|</a:t>
            </a:r>
            <a:r>
              <a:rPr lang="zh-CN" altLang="en-US" sz="3200" b="1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32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CODE_PRESENTATION</a:t>
            </a:r>
            <a:endParaRPr lang="en-US" sz="3200" b="1" dirty="0">
              <a:solidFill>
                <a:srgbClr val="7030A0"/>
              </a:solidFill>
              <a:latin typeface="Source Sans Pro" panose="020B0503030403020204" pitchFamily="34" charset="77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BD62D3-26F9-F54E-BF1E-92163EAE10F5}"/>
              </a:ext>
            </a:extLst>
          </p:cNvPr>
          <p:cNvSpPr/>
          <p:nvPr/>
        </p:nvSpPr>
        <p:spPr>
          <a:xfrm>
            <a:off x="5531742" y="1984068"/>
            <a:ext cx="229357" cy="22935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1D71AB-9A26-EB41-9947-8D0A5B35AEC3}"/>
              </a:ext>
            </a:extLst>
          </p:cNvPr>
          <p:cNvSpPr/>
          <p:nvPr/>
        </p:nvSpPr>
        <p:spPr>
          <a:xfrm>
            <a:off x="2969844" y="2466925"/>
            <a:ext cx="229357" cy="22935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44E422-1B8F-7844-9778-2442A9BD187F}"/>
              </a:ext>
            </a:extLst>
          </p:cNvPr>
          <p:cNvSpPr/>
          <p:nvPr/>
        </p:nvSpPr>
        <p:spPr>
          <a:xfrm>
            <a:off x="4040236" y="2306148"/>
            <a:ext cx="229357" cy="22935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0908DD-15CC-2346-8B1B-254AFB71204D}"/>
              </a:ext>
            </a:extLst>
          </p:cNvPr>
          <p:cNvSpPr/>
          <p:nvPr/>
        </p:nvSpPr>
        <p:spPr>
          <a:xfrm>
            <a:off x="4462512" y="2153784"/>
            <a:ext cx="229357" cy="22935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461C914-C50C-CC40-8566-7D4B16846C2F}"/>
              </a:ext>
            </a:extLst>
          </p:cNvPr>
          <p:cNvSpPr/>
          <p:nvPr/>
        </p:nvSpPr>
        <p:spPr>
          <a:xfrm>
            <a:off x="2869364" y="2805840"/>
            <a:ext cx="229357" cy="22935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F3CABC9-C2E9-6641-AC5F-FC6D7A6930E0}"/>
              </a:ext>
            </a:extLst>
          </p:cNvPr>
          <p:cNvSpPr/>
          <p:nvPr/>
        </p:nvSpPr>
        <p:spPr>
          <a:xfrm>
            <a:off x="11513442" y="2033598"/>
            <a:ext cx="229357" cy="22935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541A65-A80A-5247-A2CA-91D21342FD93}"/>
              </a:ext>
            </a:extLst>
          </p:cNvPr>
          <p:cNvSpPr/>
          <p:nvPr/>
        </p:nvSpPr>
        <p:spPr>
          <a:xfrm>
            <a:off x="9966142" y="2202714"/>
            <a:ext cx="229357" cy="22935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CE2F54-DB6E-B94F-80B1-B2FB61E13082}"/>
              </a:ext>
            </a:extLst>
          </p:cNvPr>
          <p:cNvSpPr/>
          <p:nvPr/>
        </p:nvSpPr>
        <p:spPr>
          <a:xfrm>
            <a:off x="9238432" y="2732304"/>
            <a:ext cx="229357" cy="22935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C5F8076-5D59-414B-80E5-612764A1BB1B}"/>
              </a:ext>
            </a:extLst>
          </p:cNvPr>
          <p:cNvSpPr/>
          <p:nvPr/>
        </p:nvSpPr>
        <p:spPr>
          <a:xfrm>
            <a:off x="9444172" y="2549424"/>
            <a:ext cx="229357" cy="22935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788BDD8-A45D-AC4A-B09A-22381B5E98E0}"/>
              </a:ext>
            </a:extLst>
          </p:cNvPr>
          <p:cNvSpPr/>
          <p:nvPr/>
        </p:nvSpPr>
        <p:spPr>
          <a:xfrm>
            <a:off x="8461192" y="3075204"/>
            <a:ext cx="229357" cy="229357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94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30">
            <a:extLst>
              <a:ext uri="{FF2B5EF4-FFF2-40B4-BE49-F238E27FC236}">
                <a16:creationId xmlns:a16="http://schemas.microsoft.com/office/drawing/2014/main" id="{94A901B6-7817-C248-8988-7C2EF8AB0326}"/>
              </a:ext>
            </a:extLst>
          </p:cNvPr>
          <p:cNvSpPr>
            <a:spLocks noEditPoints="1"/>
          </p:cNvSpPr>
          <p:nvPr/>
        </p:nvSpPr>
        <p:spPr bwMode="auto">
          <a:xfrm>
            <a:off x="8420588" y="2889344"/>
            <a:ext cx="2450611" cy="3597706"/>
          </a:xfrm>
          <a:custGeom>
            <a:avLst/>
            <a:gdLst>
              <a:gd name="T0" fmla="*/ 238 w 241"/>
              <a:gd name="T1" fmla="*/ 114 h 353"/>
              <a:gd name="T2" fmla="*/ 126 w 241"/>
              <a:gd name="T3" fmla="*/ 2 h 353"/>
              <a:gd name="T4" fmla="*/ 120 w 241"/>
              <a:gd name="T5" fmla="*/ 0 h 353"/>
              <a:gd name="T6" fmla="*/ 114 w 241"/>
              <a:gd name="T7" fmla="*/ 2 h 353"/>
              <a:gd name="T8" fmla="*/ 2 w 241"/>
              <a:gd name="T9" fmla="*/ 114 h 353"/>
              <a:gd name="T10" fmla="*/ 0 w 241"/>
              <a:gd name="T11" fmla="*/ 120 h 353"/>
              <a:gd name="T12" fmla="*/ 8 w 241"/>
              <a:gd name="T13" fmla="*/ 128 h 353"/>
              <a:gd name="T14" fmla="*/ 80 w 241"/>
              <a:gd name="T15" fmla="*/ 128 h 353"/>
              <a:gd name="T16" fmla="*/ 80 w 241"/>
              <a:gd name="T17" fmla="*/ 321 h 353"/>
              <a:gd name="T18" fmla="*/ 112 w 241"/>
              <a:gd name="T19" fmla="*/ 353 h 353"/>
              <a:gd name="T20" fmla="*/ 128 w 241"/>
              <a:gd name="T21" fmla="*/ 353 h 353"/>
              <a:gd name="T22" fmla="*/ 160 w 241"/>
              <a:gd name="T23" fmla="*/ 321 h 353"/>
              <a:gd name="T24" fmla="*/ 160 w 241"/>
              <a:gd name="T25" fmla="*/ 128 h 353"/>
              <a:gd name="T26" fmla="*/ 233 w 241"/>
              <a:gd name="T27" fmla="*/ 128 h 353"/>
              <a:gd name="T28" fmla="*/ 241 w 241"/>
              <a:gd name="T29" fmla="*/ 120 h 353"/>
              <a:gd name="T30" fmla="*/ 238 w 241"/>
              <a:gd name="T31" fmla="*/ 114 h 353"/>
              <a:gd name="T32" fmla="*/ 144 w 241"/>
              <a:gd name="T33" fmla="*/ 112 h 353"/>
              <a:gd name="T34" fmla="*/ 144 w 241"/>
              <a:gd name="T35" fmla="*/ 321 h 353"/>
              <a:gd name="T36" fmla="*/ 128 w 241"/>
              <a:gd name="T37" fmla="*/ 337 h 353"/>
              <a:gd name="T38" fmla="*/ 112 w 241"/>
              <a:gd name="T39" fmla="*/ 337 h 353"/>
              <a:gd name="T40" fmla="*/ 96 w 241"/>
              <a:gd name="T41" fmla="*/ 321 h 353"/>
              <a:gd name="T42" fmla="*/ 96 w 241"/>
              <a:gd name="T43" fmla="*/ 112 h 353"/>
              <a:gd name="T44" fmla="*/ 27 w 241"/>
              <a:gd name="T45" fmla="*/ 112 h 353"/>
              <a:gd name="T46" fmla="*/ 120 w 241"/>
              <a:gd name="T47" fmla="*/ 19 h 353"/>
              <a:gd name="T48" fmla="*/ 213 w 241"/>
              <a:gd name="T49" fmla="*/ 112 h 353"/>
              <a:gd name="T50" fmla="*/ 144 w 241"/>
              <a:gd name="T51" fmla="*/ 112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41" h="353">
                <a:moveTo>
                  <a:pt x="238" y="114"/>
                </a:moveTo>
                <a:cubicBezTo>
                  <a:pt x="126" y="2"/>
                  <a:pt x="126" y="2"/>
                  <a:pt x="126" y="2"/>
                </a:cubicBezTo>
                <a:cubicBezTo>
                  <a:pt x="124" y="1"/>
                  <a:pt x="122" y="0"/>
                  <a:pt x="120" y="0"/>
                </a:cubicBezTo>
                <a:cubicBezTo>
                  <a:pt x="118" y="0"/>
                  <a:pt x="116" y="1"/>
                  <a:pt x="114" y="2"/>
                </a:cubicBezTo>
                <a:cubicBezTo>
                  <a:pt x="2" y="114"/>
                  <a:pt x="2" y="114"/>
                  <a:pt x="2" y="114"/>
                </a:cubicBezTo>
                <a:cubicBezTo>
                  <a:pt x="1" y="116"/>
                  <a:pt x="0" y="118"/>
                  <a:pt x="0" y="120"/>
                </a:cubicBezTo>
                <a:cubicBezTo>
                  <a:pt x="0" y="125"/>
                  <a:pt x="3" y="128"/>
                  <a:pt x="8" y="128"/>
                </a:cubicBezTo>
                <a:cubicBezTo>
                  <a:pt x="80" y="128"/>
                  <a:pt x="80" y="128"/>
                  <a:pt x="80" y="128"/>
                </a:cubicBezTo>
                <a:cubicBezTo>
                  <a:pt x="80" y="321"/>
                  <a:pt x="80" y="321"/>
                  <a:pt x="80" y="321"/>
                </a:cubicBezTo>
                <a:cubicBezTo>
                  <a:pt x="80" y="339"/>
                  <a:pt x="94" y="353"/>
                  <a:pt x="112" y="353"/>
                </a:cubicBezTo>
                <a:cubicBezTo>
                  <a:pt x="128" y="353"/>
                  <a:pt x="128" y="353"/>
                  <a:pt x="128" y="353"/>
                </a:cubicBezTo>
                <a:cubicBezTo>
                  <a:pt x="146" y="353"/>
                  <a:pt x="160" y="339"/>
                  <a:pt x="160" y="321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233" y="128"/>
                  <a:pt x="233" y="128"/>
                  <a:pt x="233" y="128"/>
                </a:cubicBezTo>
                <a:cubicBezTo>
                  <a:pt x="237" y="128"/>
                  <a:pt x="241" y="125"/>
                  <a:pt x="241" y="120"/>
                </a:cubicBezTo>
                <a:cubicBezTo>
                  <a:pt x="241" y="118"/>
                  <a:pt x="240" y="116"/>
                  <a:pt x="238" y="114"/>
                </a:cubicBezTo>
                <a:moveTo>
                  <a:pt x="144" y="112"/>
                </a:moveTo>
                <a:cubicBezTo>
                  <a:pt x="144" y="321"/>
                  <a:pt x="144" y="321"/>
                  <a:pt x="144" y="321"/>
                </a:cubicBezTo>
                <a:cubicBezTo>
                  <a:pt x="144" y="330"/>
                  <a:pt x="137" y="337"/>
                  <a:pt x="128" y="337"/>
                </a:cubicBezTo>
                <a:cubicBezTo>
                  <a:pt x="112" y="337"/>
                  <a:pt x="112" y="337"/>
                  <a:pt x="112" y="337"/>
                </a:cubicBezTo>
                <a:cubicBezTo>
                  <a:pt x="103" y="337"/>
                  <a:pt x="96" y="330"/>
                  <a:pt x="96" y="32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27" y="112"/>
                  <a:pt x="27" y="112"/>
                  <a:pt x="27" y="112"/>
                </a:cubicBezTo>
                <a:cubicBezTo>
                  <a:pt x="120" y="19"/>
                  <a:pt x="120" y="19"/>
                  <a:pt x="120" y="19"/>
                </a:cubicBezTo>
                <a:cubicBezTo>
                  <a:pt x="213" y="112"/>
                  <a:pt x="213" y="112"/>
                  <a:pt x="213" y="112"/>
                </a:cubicBezTo>
                <a:lnTo>
                  <a:pt x="144" y="112"/>
                </a:lnTo>
                <a:close/>
              </a:path>
            </a:pathLst>
          </a:custGeom>
          <a:solidFill>
            <a:srgbClr val="7030A0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3A424-2338-C14F-8064-14830B0B66B7}"/>
              </a:ext>
            </a:extLst>
          </p:cNvPr>
          <p:cNvSpPr txBox="1"/>
          <p:nvPr/>
        </p:nvSpPr>
        <p:spPr>
          <a:xfrm>
            <a:off x="156273" y="40864"/>
            <a:ext cx="3046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Business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Objective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&gt;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Implications</a:t>
            </a:r>
            <a:endParaRPr lang="en-US" sz="1600" dirty="0">
              <a:solidFill>
                <a:schemeClr val="accent3"/>
              </a:solidFill>
              <a:latin typeface="Source Sans Pro" panose="020B0503030403020204" pitchFamily="34" charset="77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0B8B32-A0F2-6F45-BF4C-2D8F4F4A4404}"/>
              </a:ext>
            </a:extLst>
          </p:cNvPr>
          <p:cNvSpPr txBox="1">
            <a:spLocks/>
          </p:cNvSpPr>
          <p:nvPr/>
        </p:nvSpPr>
        <p:spPr>
          <a:xfrm>
            <a:off x="140775" y="194643"/>
            <a:ext cx="118859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Source Sans Pro" panose="020B0503030403020204" pitchFamily="34" charset="77"/>
              </a:rPr>
              <a:t>4.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By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predicting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and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taking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action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on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potential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failing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students,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pass</a:t>
            </a:r>
            <a:r>
              <a:rPr lang="zh-CN" altLang="en-US" sz="36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rates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and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applications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would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increase.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D7C7A-5F7E-5F4F-B181-D68159B041C1}"/>
              </a:ext>
            </a:extLst>
          </p:cNvPr>
          <p:cNvSpPr txBox="1"/>
          <p:nvPr/>
        </p:nvSpPr>
        <p:spPr>
          <a:xfrm>
            <a:off x="11772728" y="40864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3"/>
                </a:solidFill>
                <a:latin typeface="Source Sans Pro" panose="020B0503030403020204" pitchFamily="34" charset="77"/>
              </a:rPr>
              <a:t>9</a:t>
            </a:r>
            <a:endParaRPr lang="en-US" sz="1600" b="1" dirty="0">
              <a:solidFill>
                <a:schemeClr val="accent3"/>
              </a:solidFill>
              <a:latin typeface="Source Sans Pro" panose="020B0503030403020204" pitchFamily="34" charset="77"/>
            </a:endParaRPr>
          </a:p>
        </p:txBody>
      </p:sp>
      <p:sp>
        <p:nvSpPr>
          <p:cNvPr id="12" name="Shape 195">
            <a:extLst>
              <a:ext uri="{FF2B5EF4-FFF2-40B4-BE49-F238E27FC236}">
                <a16:creationId xmlns:a16="http://schemas.microsoft.com/office/drawing/2014/main" id="{7306CC24-6B07-054D-ABA4-6C4F769989AB}"/>
              </a:ext>
            </a:extLst>
          </p:cNvPr>
          <p:cNvSpPr/>
          <p:nvPr/>
        </p:nvSpPr>
        <p:spPr>
          <a:xfrm>
            <a:off x="602650" y="1682050"/>
            <a:ext cx="3525371" cy="739417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330662">
                <a:alpha val="4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prediction</a:t>
            </a:r>
            <a:endParaRPr lang="en" sz="24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Shape 196">
            <a:extLst>
              <a:ext uri="{FF2B5EF4-FFF2-40B4-BE49-F238E27FC236}">
                <a16:creationId xmlns:a16="http://schemas.microsoft.com/office/drawing/2014/main" id="{7591BEC7-58FF-424A-8207-A59023A3F48D}"/>
              </a:ext>
            </a:extLst>
          </p:cNvPr>
          <p:cNvSpPr/>
          <p:nvPr/>
        </p:nvSpPr>
        <p:spPr>
          <a:xfrm>
            <a:off x="4265519" y="1682050"/>
            <a:ext cx="3593167" cy="739417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30662">
                <a:alpha val="7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action</a:t>
            </a:r>
            <a:endParaRPr lang="en" sz="24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" name="Shape 197">
            <a:extLst>
              <a:ext uri="{FF2B5EF4-FFF2-40B4-BE49-F238E27FC236}">
                <a16:creationId xmlns:a16="http://schemas.microsoft.com/office/drawing/2014/main" id="{D619509D-188C-C641-9F71-BF0E9571B5CF}"/>
              </a:ext>
            </a:extLst>
          </p:cNvPr>
          <p:cNvSpPr/>
          <p:nvPr/>
        </p:nvSpPr>
        <p:spPr>
          <a:xfrm>
            <a:off x="7996183" y="1682050"/>
            <a:ext cx="3593167" cy="739417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3066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result</a:t>
            </a:r>
            <a:endParaRPr lang="en" sz="2400" b="1" dirty="0">
              <a:solidFill>
                <a:srgbClr val="2F3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12B91-C77F-8A41-97B2-57B90723304A}"/>
              </a:ext>
            </a:extLst>
          </p:cNvPr>
          <p:cNvCxnSpPr>
            <a:cxnSpLocks/>
          </p:cNvCxnSpPr>
          <p:nvPr/>
        </p:nvCxnSpPr>
        <p:spPr>
          <a:xfrm>
            <a:off x="7776413" y="2675467"/>
            <a:ext cx="0" cy="3996266"/>
          </a:xfrm>
          <a:prstGeom prst="line">
            <a:avLst/>
          </a:prstGeom>
          <a:ln w="38100">
            <a:solidFill>
              <a:srgbClr val="3306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7005DF2-9806-284E-80FC-300235020D8C}"/>
              </a:ext>
            </a:extLst>
          </p:cNvPr>
          <p:cNvSpPr/>
          <p:nvPr/>
        </p:nvSpPr>
        <p:spPr>
          <a:xfrm>
            <a:off x="602650" y="2667091"/>
            <a:ext cx="3292017" cy="3996266"/>
          </a:xfrm>
          <a:prstGeom prst="rect">
            <a:avLst/>
          </a:prstGeom>
          <a:solidFill>
            <a:schemeClr val="bg1">
              <a:alpha val="40000"/>
            </a:schemeClr>
          </a:solidFill>
          <a:ln w="114300">
            <a:solidFill>
              <a:srgbClr val="330662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dirty="0">
                <a:solidFill>
                  <a:schemeClr val="tx1"/>
                </a:solidFill>
                <a:latin typeface="Source Sans Pro" panose="020B0503030403020204" pitchFamily="34" charset="77"/>
              </a:rPr>
              <a:t>Pay</a:t>
            </a:r>
            <a:r>
              <a:rPr lang="zh-CN" altLang="en-US" b="1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Source Sans Pro" panose="020B0503030403020204" pitchFamily="34" charset="77"/>
              </a:rPr>
              <a:t>attention</a:t>
            </a:r>
            <a:r>
              <a:rPr lang="zh-CN" altLang="en-US" b="1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Source Sans Pro" panose="020B0503030403020204" pitchFamily="34" charset="77"/>
              </a:rPr>
              <a:t>to: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score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region</a:t>
            </a:r>
          </a:p>
          <a:p>
            <a:pPr marL="285750" indent="-285750">
              <a:buFontTx/>
              <a:buChar char="-"/>
            </a:pPr>
            <a:r>
              <a:rPr lang="en-US" altLang="zh-CN" dirty="0" err="1">
                <a:solidFill>
                  <a:schemeClr val="tx1"/>
                </a:solidFill>
                <a:latin typeface="Source Sans Pro" panose="020B0503030403020204" pitchFamily="34" charset="77"/>
              </a:rPr>
              <a:t>imd_band</a:t>
            </a:r>
            <a:endParaRPr lang="en-US" altLang="zh-CN" dirty="0">
              <a:solidFill>
                <a:schemeClr val="tx1"/>
              </a:solidFill>
              <a:latin typeface="Source Sans Pro" panose="020B0503030403020204" pitchFamily="34" charset="77"/>
            </a:endParaRPr>
          </a:p>
          <a:p>
            <a:pPr marL="285750" indent="-285750">
              <a:buFontTx/>
              <a:buChar char="-"/>
            </a:pPr>
            <a:r>
              <a:rPr lang="en-US" altLang="zh-CN" dirty="0" err="1">
                <a:solidFill>
                  <a:schemeClr val="tx1"/>
                </a:solidFill>
                <a:latin typeface="Source Sans Pro" panose="020B0503030403020204" pitchFamily="34" charset="77"/>
              </a:rPr>
              <a:t>studied_credits</a:t>
            </a:r>
            <a:endParaRPr lang="en-US" altLang="zh-CN" dirty="0">
              <a:solidFill>
                <a:schemeClr val="tx1"/>
              </a:solidFill>
              <a:latin typeface="Source Sans Pro" panose="020B0503030403020204" pitchFamily="34" charset="77"/>
            </a:endParaRPr>
          </a:p>
          <a:p>
            <a:pPr marL="285750" indent="-285750">
              <a:buFontTx/>
              <a:buChar char="-"/>
            </a:pPr>
            <a:r>
              <a:rPr lang="en-US" altLang="zh-CN" dirty="0" err="1">
                <a:solidFill>
                  <a:schemeClr val="tx1"/>
                </a:solidFill>
                <a:latin typeface="Source Sans Pro" panose="020B0503030403020204" pitchFamily="34" charset="77"/>
              </a:rPr>
              <a:t>code_presentation</a:t>
            </a:r>
            <a:endParaRPr lang="en-US" altLang="zh-CN" dirty="0">
              <a:solidFill>
                <a:schemeClr val="tx1"/>
              </a:solidFill>
              <a:latin typeface="Source Sans Pro" panose="020B0503030403020204" pitchFamily="34" charset="77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  <a:latin typeface="Source Sans Pro" panose="020B0503030403020204" pitchFamily="34" charset="77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Source Sans Pro" panose="020B0503030403020204" pitchFamily="34" charset="77"/>
              </a:rPr>
              <a:t>Characteristics</a:t>
            </a:r>
            <a:r>
              <a:rPr lang="zh-CN" altLang="en-US" b="1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Source Sans Pro" panose="020B0503030403020204" pitchFamily="34" charset="77"/>
              </a:rPr>
              <a:t>of</a:t>
            </a:r>
            <a:r>
              <a:rPr lang="zh-CN" altLang="en-US" b="1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Source Sans Pro" panose="020B0503030403020204" pitchFamily="34" charset="77"/>
              </a:rPr>
              <a:t>potential</a:t>
            </a:r>
            <a:r>
              <a:rPr lang="zh-CN" altLang="en-US" b="1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Source Sans Pro" panose="020B0503030403020204" pitchFamily="34" charset="77"/>
              </a:rPr>
              <a:t>failing</a:t>
            </a:r>
            <a:r>
              <a:rPr lang="zh-CN" altLang="en-US" b="1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Source Sans Pro" panose="020B0503030403020204" pitchFamily="34" charset="77"/>
              </a:rPr>
              <a:t>student: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Low</a:t>
            </a:r>
            <a:r>
              <a:rPr lang="zh-CN" altLang="en-US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score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From</a:t>
            </a:r>
            <a:r>
              <a:rPr lang="zh-CN" altLang="en-US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wales,</a:t>
            </a:r>
            <a:r>
              <a:rPr lang="zh-CN" altLang="en-US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NW</a:t>
            </a:r>
            <a:r>
              <a:rPr lang="zh-CN" altLang="en-US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Region,</a:t>
            </a:r>
            <a:r>
              <a:rPr lang="zh-CN" altLang="en-US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London</a:t>
            </a:r>
            <a:r>
              <a:rPr lang="zh-CN" altLang="en-US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Region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Poorer</a:t>
            </a:r>
            <a:r>
              <a:rPr lang="zh-CN" altLang="en-US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family</a:t>
            </a:r>
            <a:endParaRPr lang="en-US" dirty="0">
              <a:solidFill>
                <a:schemeClr val="tx1"/>
              </a:solidFill>
              <a:latin typeface="Source Sans Pro" panose="020B0503030403020204" pitchFamily="34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69E0D1-6B48-9C4C-81CD-60A932BE2C5E}"/>
              </a:ext>
            </a:extLst>
          </p:cNvPr>
          <p:cNvSpPr/>
          <p:nvPr/>
        </p:nvSpPr>
        <p:spPr>
          <a:xfrm>
            <a:off x="4263191" y="2667091"/>
            <a:ext cx="3292017" cy="3996266"/>
          </a:xfrm>
          <a:prstGeom prst="rect">
            <a:avLst/>
          </a:prstGeom>
          <a:solidFill>
            <a:schemeClr val="bg1">
              <a:alpha val="40000"/>
            </a:schemeClr>
          </a:solidFill>
          <a:ln w="114300">
            <a:solidFill>
              <a:srgbClr val="330662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dirty="0">
                <a:solidFill>
                  <a:schemeClr val="tx1"/>
                </a:solidFill>
                <a:latin typeface="Source Sans Pro" panose="020B0503030403020204" pitchFamily="34" charset="77"/>
              </a:rPr>
              <a:t>Internal: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Establish</a:t>
            </a:r>
            <a:r>
              <a:rPr lang="zh-CN" altLang="en-US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more</a:t>
            </a:r>
            <a:r>
              <a:rPr lang="zh-CN" altLang="en-US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helping</a:t>
            </a:r>
            <a:r>
              <a:rPr lang="zh-CN" altLang="en-US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sessions</a:t>
            </a:r>
            <a:r>
              <a:rPr lang="zh-CN" altLang="en-US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for</a:t>
            </a:r>
            <a:r>
              <a:rPr lang="zh-CN" altLang="en-US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students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More</a:t>
            </a:r>
            <a:r>
              <a:rPr lang="zh-CN" altLang="en-US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focus</a:t>
            </a:r>
            <a:r>
              <a:rPr lang="zh-CN" altLang="en-US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on</a:t>
            </a:r>
            <a:r>
              <a:rPr lang="zh-CN" altLang="en-US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students</a:t>
            </a:r>
            <a:r>
              <a:rPr lang="zh-CN" altLang="en-US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displaying</a:t>
            </a:r>
            <a:r>
              <a:rPr lang="zh-CN" altLang="en-US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predicted</a:t>
            </a:r>
            <a:r>
              <a:rPr lang="zh-CN" altLang="en-US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traits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tx1"/>
              </a:solidFill>
              <a:latin typeface="Source Sans Pro" panose="020B0503030403020204" pitchFamily="34" charset="77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Source Sans Pro" panose="020B0503030403020204" pitchFamily="34" charset="77"/>
              </a:rPr>
              <a:t>External: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Stricter</a:t>
            </a:r>
            <a:r>
              <a:rPr lang="zh-CN" altLang="en-US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admission</a:t>
            </a:r>
            <a:r>
              <a:rPr lang="zh-CN" altLang="en-US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process</a:t>
            </a:r>
            <a:r>
              <a:rPr lang="zh-CN" altLang="en-US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for</a:t>
            </a:r>
            <a:r>
              <a:rPr lang="zh-CN" altLang="en-US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students</a:t>
            </a:r>
            <a:r>
              <a:rPr lang="zh-CN" altLang="en-US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from</a:t>
            </a:r>
            <a:r>
              <a:rPr lang="zh-CN" altLang="en-US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poorer</a:t>
            </a:r>
            <a:r>
              <a:rPr lang="zh-CN" altLang="en-US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regions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More</a:t>
            </a:r>
            <a:r>
              <a:rPr lang="zh-CN" altLang="en-US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marketing</a:t>
            </a:r>
            <a:r>
              <a:rPr lang="zh-CN" altLang="en-US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capital</a:t>
            </a:r>
            <a:r>
              <a:rPr lang="zh-CN" altLang="en-US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for</a:t>
            </a:r>
            <a:r>
              <a:rPr lang="zh-CN" altLang="en-US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better</a:t>
            </a:r>
            <a:r>
              <a:rPr lang="zh-CN" altLang="en-US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regions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Financial</a:t>
            </a:r>
            <a:r>
              <a:rPr lang="zh-CN" altLang="en-US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help</a:t>
            </a:r>
            <a:r>
              <a:rPr lang="zh-CN" altLang="en-US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for</a:t>
            </a:r>
            <a:r>
              <a:rPr lang="zh-CN" altLang="en-US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students</a:t>
            </a:r>
            <a:r>
              <a:rPr lang="zh-CN" altLang="en-US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from</a:t>
            </a:r>
            <a:r>
              <a:rPr lang="zh-CN" altLang="en-US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poorer</a:t>
            </a:r>
            <a:r>
              <a:rPr lang="zh-CN" altLang="en-US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Source Sans Pro" panose="020B0503030403020204" pitchFamily="34" charset="77"/>
              </a:rPr>
              <a:t>families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Source Sans Pro" panose="020B0503030403020204" pitchFamily="34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0C3D27-39B2-894B-AC2A-B6D2E9C4C3B4}"/>
              </a:ext>
            </a:extLst>
          </p:cNvPr>
          <p:cNvSpPr/>
          <p:nvPr/>
        </p:nvSpPr>
        <p:spPr>
          <a:xfrm>
            <a:off x="7996183" y="2667091"/>
            <a:ext cx="3292017" cy="3996266"/>
          </a:xfrm>
          <a:prstGeom prst="rect">
            <a:avLst/>
          </a:prstGeom>
          <a:noFill/>
          <a:ln w="114300">
            <a:solidFill>
              <a:srgbClr val="3306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Source Sans Pro" panose="020B0503030403020204" pitchFamily="34" charset="77"/>
              </a:rPr>
              <a:t>Passing</a:t>
            </a:r>
            <a:r>
              <a:rPr lang="zh-CN" altLang="en-US" sz="2400" b="1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Source Sans Pro" panose="020B0503030403020204" pitchFamily="34" charset="77"/>
              </a:rPr>
              <a:t>Rate</a:t>
            </a:r>
          </a:p>
          <a:p>
            <a:pPr algn="ctr"/>
            <a:endParaRPr lang="en-US" altLang="zh-CN" sz="2400" b="1" dirty="0">
              <a:solidFill>
                <a:schemeClr val="tx1"/>
              </a:solidFill>
              <a:latin typeface="Source Sans Pro" panose="020B0503030403020204" pitchFamily="34" charset="77"/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Source Sans Pro" panose="020B0503030403020204" pitchFamily="34" charset="77"/>
              </a:rPr>
              <a:t>Number</a:t>
            </a:r>
            <a:r>
              <a:rPr lang="zh-CN" altLang="en-US" sz="2400" b="1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Source Sans Pro" panose="020B0503030403020204" pitchFamily="34" charset="77"/>
              </a:rPr>
              <a:t>of</a:t>
            </a:r>
            <a:r>
              <a:rPr lang="zh-CN" altLang="en-US" sz="2400" b="1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endParaRPr lang="en-CA" altLang="zh-CN" sz="2400" b="1" dirty="0">
              <a:solidFill>
                <a:schemeClr val="tx1"/>
              </a:solidFill>
              <a:latin typeface="Source Sans Pro" panose="020B0503030403020204" pitchFamily="34" charset="77"/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Source Sans Pro" panose="020B0503030403020204" pitchFamily="34" charset="77"/>
              </a:rPr>
              <a:t>Applications</a:t>
            </a:r>
          </a:p>
          <a:p>
            <a:pPr algn="ctr"/>
            <a:endParaRPr lang="en-US" altLang="zh-CN" sz="2400" b="1" dirty="0">
              <a:solidFill>
                <a:schemeClr val="tx1"/>
              </a:solidFill>
              <a:latin typeface="Source Sans Pro" panose="020B0503030403020204" pitchFamily="34" charset="77"/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Source Sans Pro" panose="020B0503030403020204" pitchFamily="34" charset="77"/>
              </a:rPr>
              <a:t>College’s</a:t>
            </a:r>
            <a:r>
              <a:rPr lang="zh-CN" altLang="en-US" sz="2400" b="1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Source Sans Pro" panose="020B0503030403020204" pitchFamily="34" charset="77"/>
              </a:rPr>
              <a:t>Ranking</a:t>
            </a:r>
          </a:p>
          <a:p>
            <a:pPr algn="ctr"/>
            <a:endParaRPr lang="en-US" altLang="zh-CN" sz="2400" b="1" dirty="0">
              <a:solidFill>
                <a:schemeClr val="tx1"/>
              </a:solidFill>
              <a:latin typeface="Source Sans Pro" panose="020B0503030403020204" pitchFamily="34" charset="77"/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Source Sans Pro" panose="020B0503030403020204" pitchFamily="34" charset="77"/>
              </a:rPr>
              <a:t>Revenue</a:t>
            </a:r>
            <a:r>
              <a:rPr lang="zh-CN" altLang="en-US" sz="2400" b="1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Source Sans Pro" panose="020B0503030403020204" pitchFamily="34" charset="77"/>
              </a:rPr>
              <a:t>from</a:t>
            </a:r>
            <a:r>
              <a:rPr lang="zh-CN" altLang="en-US" sz="2400" b="1" dirty="0">
                <a:solidFill>
                  <a:schemeClr val="tx1"/>
                </a:solidFill>
                <a:latin typeface="Source Sans Pro" panose="020B0503030403020204" pitchFamily="34" charset="77"/>
              </a:rPr>
              <a:t> </a:t>
            </a:r>
            <a:endParaRPr lang="en-CA" altLang="zh-CN" sz="2400" b="1" dirty="0">
              <a:solidFill>
                <a:schemeClr val="tx1"/>
              </a:solidFill>
              <a:latin typeface="Source Sans Pro" panose="020B0503030403020204" pitchFamily="34" charset="77"/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Source Sans Pro" panose="020B0503030403020204" pitchFamily="34" charset="77"/>
              </a:rPr>
              <a:t>Tuition</a:t>
            </a:r>
          </a:p>
        </p:txBody>
      </p:sp>
    </p:spTree>
    <p:extLst>
      <p:ext uri="{BB962C8B-B14F-4D97-AF65-F5344CB8AC3E}">
        <p14:creationId xmlns:p14="http://schemas.microsoft.com/office/powerpoint/2010/main" val="1012587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7DB2-C8E6-1640-AC35-85447FDE1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703" y="1865375"/>
            <a:ext cx="3476447" cy="2387600"/>
          </a:xfrm>
        </p:spPr>
        <p:txBody>
          <a:bodyPr>
            <a:normAutofit/>
          </a:bodyPr>
          <a:lstStyle/>
          <a:p>
            <a:pPr algn="l"/>
            <a:r>
              <a:rPr lang="en-CA" altLang="zh-CN" sz="5400" b="1" dirty="0">
                <a:latin typeface="Source Sans Pro" panose="020B0503030403020204" pitchFamily="34" charset="77"/>
              </a:rPr>
              <a:t>Thank</a:t>
            </a:r>
            <a:r>
              <a:rPr lang="zh-CN" altLang="en-US" sz="5400" b="1" dirty="0">
                <a:latin typeface="Source Sans Pro" panose="020B0503030403020204" pitchFamily="34" charset="77"/>
              </a:rPr>
              <a:t> </a:t>
            </a:r>
            <a:r>
              <a:rPr lang="en-US" altLang="zh-CN" sz="5400" b="1" dirty="0">
                <a:latin typeface="Source Sans Pro" panose="020B0503030403020204" pitchFamily="34" charset="77"/>
              </a:rPr>
              <a:t>You</a:t>
            </a:r>
            <a:br>
              <a:rPr lang="en-US" altLang="zh-CN" sz="5400" b="1" dirty="0">
                <a:latin typeface="Source Sans Pro" panose="020B0503030403020204" pitchFamily="34" charset="77"/>
              </a:rPr>
            </a:br>
            <a:r>
              <a:rPr lang="en-US" altLang="zh-CN" sz="54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Q&amp;A</a:t>
            </a:r>
            <a:endParaRPr lang="en-US" sz="5400" b="1" dirty="0">
              <a:solidFill>
                <a:srgbClr val="7030A0"/>
              </a:solidFill>
              <a:latin typeface="Source Sans Pro" panose="020B0503030403020204" pitchFamily="34" charset="7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7FEC58-8F98-1A4C-94E2-2DDE9575BCC6}"/>
              </a:ext>
            </a:extLst>
          </p:cNvPr>
          <p:cNvGrpSpPr/>
          <p:nvPr/>
        </p:nvGrpSpPr>
        <p:grpSpPr>
          <a:xfrm>
            <a:off x="3436199" y="2849628"/>
            <a:ext cx="1385966" cy="1212720"/>
            <a:chOff x="2336800" y="2800350"/>
            <a:chExt cx="406400" cy="355600"/>
          </a:xfrm>
          <a:solidFill>
            <a:srgbClr val="7030A0"/>
          </a:solidFill>
        </p:grpSpPr>
        <p:sp>
          <p:nvSpPr>
            <p:cNvPr id="5" name="Freeform 123">
              <a:extLst>
                <a:ext uri="{FF2B5EF4-FFF2-40B4-BE49-F238E27FC236}">
                  <a16:creationId xmlns:a16="http://schemas.microsoft.com/office/drawing/2014/main" id="{9903FADA-8064-8E45-9089-B022F9A726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36800" y="2800350"/>
              <a:ext cx="406400" cy="292100"/>
            </a:xfrm>
            <a:custGeom>
              <a:avLst/>
              <a:gdLst/>
              <a:ahLst/>
              <a:cxnLst>
                <a:cxn ang="0">
                  <a:pos x="256" y="48"/>
                </a:cxn>
                <a:cxn ang="0">
                  <a:pos x="250" y="34"/>
                </a:cxn>
                <a:cxn ang="0">
                  <a:pos x="238" y="24"/>
                </a:cxn>
                <a:cxn ang="0">
                  <a:pos x="134" y="0"/>
                </a:cxn>
                <a:cxn ang="0">
                  <a:pos x="128" y="0"/>
                </a:cxn>
                <a:cxn ang="0">
                  <a:pos x="18" y="24"/>
                </a:cxn>
                <a:cxn ang="0">
                  <a:pos x="12" y="28"/>
                </a:cxn>
                <a:cxn ang="0">
                  <a:pos x="2" y="40"/>
                </a:cxn>
                <a:cxn ang="0">
                  <a:pos x="0" y="48"/>
                </a:cxn>
                <a:cxn ang="0">
                  <a:pos x="6" y="62"/>
                </a:cxn>
                <a:cxn ang="0">
                  <a:pos x="18" y="72"/>
                </a:cxn>
                <a:cxn ang="0">
                  <a:pos x="40" y="144"/>
                </a:cxn>
                <a:cxn ang="0">
                  <a:pos x="42" y="152"/>
                </a:cxn>
                <a:cxn ang="0">
                  <a:pos x="52" y="166"/>
                </a:cxn>
                <a:cxn ang="0">
                  <a:pos x="72" y="176"/>
                </a:cxn>
                <a:cxn ang="0">
                  <a:pos x="106" y="184"/>
                </a:cxn>
                <a:cxn ang="0">
                  <a:pos x="128" y="184"/>
                </a:cxn>
                <a:cxn ang="0">
                  <a:pos x="168" y="180"/>
                </a:cxn>
                <a:cxn ang="0">
                  <a:pos x="196" y="172"/>
                </a:cxn>
                <a:cxn ang="0">
                  <a:pos x="212" y="160"/>
                </a:cxn>
                <a:cxn ang="0">
                  <a:pos x="216" y="144"/>
                </a:cxn>
                <a:cxn ang="0">
                  <a:pos x="238" y="72"/>
                </a:cxn>
                <a:cxn ang="0">
                  <a:pos x="244" y="68"/>
                </a:cxn>
                <a:cxn ang="0">
                  <a:pos x="254" y="56"/>
                </a:cxn>
                <a:cxn ang="0">
                  <a:pos x="200" y="144"/>
                </a:cxn>
                <a:cxn ang="0">
                  <a:pos x="198" y="148"/>
                </a:cxn>
                <a:cxn ang="0">
                  <a:pos x="190" y="156"/>
                </a:cxn>
                <a:cxn ang="0">
                  <a:pos x="172" y="162"/>
                </a:cxn>
                <a:cxn ang="0">
                  <a:pos x="144" y="168"/>
                </a:cxn>
                <a:cxn ang="0">
                  <a:pos x="128" y="168"/>
                </a:cxn>
                <a:cxn ang="0">
                  <a:pos x="96" y="166"/>
                </a:cxn>
                <a:cxn ang="0">
                  <a:pos x="74" y="160"/>
                </a:cxn>
                <a:cxn ang="0">
                  <a:pos x="60" y="152"/>
                </a:cxn>
                <a:cxn ang="0">
                  <a:pos x="56" y="144"/>
                </a:cxn>
                <a:cxn ang="0">
                  <a:pos x="122" y="96"/>
                </a:cxn>
                <a:cxn ang="0">
                  <a:pos x="128" y="96"/>
                </a:cxn>
                <a:cxn ang="0">
                  <a:pos x="134" y="96"/>
                </a:cxn>
                <a:cxn ang="0">
                  <a:pos x="200" y="144"/>
                </a:cxn>
                <a:cxn ang="0">
                  <a:pos x="130" y="80"/>
                </a:cxn>
                <a:cxn ang="0">
                  <a:pos x="128" y="80"/>
                </a:cxn>
                <a:cxn ang="0">
                  <a:pos x="22" y="56"/>
                </a:cxn>
                <a:cxn ang="0">
                  <a:pos x="18" y="52"/>
                </a:cxn>
                <a:cxn ang="0">
                  <a:pos x="16" y="48"/>
                </a:cxn>
                <a:cxn ang="0">
                  <a:pos x="22" y="40"/>
                </a:cxn>
                <a:cxn ang="0">
                  <a:pos x="126" y="16"/>
                </a:cxn>
                <a:cxn ang="0">
                  <a:pos x="128" y="16"/>
                </a:cxn>
                <a:cxn ang="0">
                  <a:pos x="234" y="40"/>
                </a:cxn>
                <a:cxn ang="0">
                  <a:pos x="238" y="44"/>
                </a:cxn>
                <a:cxn ang="0">
                  <a:pos x="240" y="48"/>
                </a:cxn>
                <a:cxn ang="0">
                  <a:pos x="234" y="56"/>
                </a:cxn>
              </a:cxnLst>
              <a:rect l="0" t="0" r="r" b="b"/>
              <a:pathLst>
                <a:path w="256" h="184">
                  <a:moveTo>
                    <a:pt x="256" y="48"/>
                  </a:moveTo>
                  <a:lnTo>
                    <a:pt x="256" y="48"/>
                  </a:lnTo>
                  <a:lnTo>
                    <a:pt x="254" y="40"/>
                  </a:lnTo>
                  <a:lnTo>
                    <a:pt x="250" y="34"/>
                  </a:lnTo>
                  <a:lnTo>
                    <a:pt x="244" y="28"/>
                  </a:lnTo>
                  <a:lnTo>
                    <a:pt x="238" y="24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22" y="0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2" y="28"/>
                  </a:lnTo>
                  <a:lnTo>
                    <a:pt x="6" y="34"/>
                  </a:lnTo>
                  <a:lnTo>
                    <a:pt x="2" y="4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6"/>
                  </a:lnTo>
                  <a:lnTo>
                    <a:pt x="6" y="62"/>
                  </a:lnTo>
                  <a:lnTo>
                    <a:pt x="12" y="68"/>
                  </a:lnTo>
                  <a:lnTo>
                    <a:pt x="18" y="72"/>
                  </a:lnTo>
                  <a:lnTo>
                    <a:pt x="40" y="76"/>
                  </a:lnTo>
                  <a:lnTo>
                    <a:pt x="40" y="144"/>
                  </a:lnTo>
                  <a:lnTo>
                    <a:pt x="40" y="144"/>
                  </a:lnTo>
                  <a:lnTo>
                    <a:pt x="42" y="152"/>
                  </a:lnTo>
                  <a:lnTo>
                    <a:pt x="44" y="160"/>
                  </a:lnTo>
                  <a:lnTo>
                    <a:pt x="52" y="166"/>
                  </a:lnTo>
                  <a:lnTo>
                    <a:pt x="60" y="172"/>
                  </a:lnTo>
                  <a:lnTo>
                    <a:pt x="72" y="176"/>
                  </a:lnTo>
                  <a:lnTo>
                    <a:pt x="88" y="180"/>
                  </a:lnTo>
                  <a:lnTo>
                    <a:pt x="106" y="184"/>
                  </a:lnTo>
                  <a:lnTo>
                    <a:pt x="128" y="184"/>
                  </a:lnTo>
                  <a:lnTo>
                    <a:pt x="128" y="184"/>
                  </a:lnTo>
                  <a:lnTo>
                    <a:pt x="150" y="184"/>
                  </a:lnTo>
                  <a:lnTo>
                    <a:pt x="168" y="180"/>
                  </a:lnTo>
                  <a:lnTo>
                    <a:pt x="184" y="176"/>
                  </a:lnTo>
                  <a:lnTo>
                    <a:pt x="196" y="172"/>
                  </a:lnTo>
                  <a:lnTo>
                    <a:pt x="204" y="166"/>
                  </a:lnTo>
                  <a:lnTo>
                    <a:pt x="212" y="160"/>
                  </a:lnTo>
                  <a:lnTo>
                    <a:pt x="214" y="152"/>
                  </a:lnTo>
                  <a:lnTo>
                    <a:pt x="216" y="144"/>
                  </a:lnTo>
                  <a:lnTo>
                    <a:pt x="216" y="76"/>
                  </a:lnTo>
                  <a:lnTo>
                    <a:pt x="238" y="72"/>
                  </a:lnTo>
                  <a:lnTo>
                    <a:pt x="238" y="72"/>
                  </a:lnTo>
                  <a:lnTo>
                    <a:pt x="244" y="68"/>
                  </a:lnTo>
                  <a:lnTo>
                    <a:pt x="250" y="62"/>
                  </a:lnTo>
                  <a:lnTo>
                    <a:pt x="254" y="56"/>
                  </a:lnTo>
                  <a:lnTo>
                    <a:pt x="256" y="48"/>
                  </a:lnTo>
                  <a:close/>
                  <a:moveTo>
                    <a:pt x="200" y="144"/>
                  </a:moveTo>
                  <a:lnTo>
                    <a:pt x="200" y="144"/>
                  </a:lnTo>
                  <a:lnTo>
                    <a:pt x="198" y="148"/>
                  </a:lnTo>
                  <a:lnTo>
                    <a:pt x="196" y="152"/>
                  </a:lnTo>
                  <a:lnTo>
                    <a:pt x="190" y="156"/>
                  </a:lnTo>
                  <a:lnTo>
                    <a:pt x="182" y="160"/>
                  </a:lnTo>
                  <a:lnTo>
                    <a:pt x="172" y="162"/>
                  </a:lnTo>
                  <a:lnTo>
                    <a:pt x="160" y="166"/>
                  </a:lnTo>
                  <a:lnTo>
                    <a:pt x="144" y="168"/>
                  </a:lnTo>
                  <a:lnTo>
                    <a:pt x="128" y="168"/>
                  </a:lnTo>
                  <a:lnTo>
                    <a:pt x="128" y="168"/>
                  </a:lnTo>
                  <a:lnTo>
                    <a:pt x="112" y="168"/>
                  </a:lnTo>
                  <a:lnTo>
                    <a:pt x="96" y="166"/>
                  </a:lnTo>
                  <a:lnTo>
                    <a:pt x="84" y="162"/>
                  </a:lnTo>
                  <a:lnTo>
                    <a:pt x="74" y="160"/>
                  </a:lnTo>
                  <a:lnTo>
                    <a:pt x="66" y="156"/>
                  </a:lnTo>
                  <a:lnTo>
                    <a:pt x="60" y="152"/>
                  </a:lnTo>
                  <a:lnTo>
                    <a:pt x="58" y="148"/>
                  </a:lnTo>
                  <a:lnTo>
                    <a:pt x="56" y="144"/>
                  </a:lnTo>
                  <a:lnTo>
                    <a:pt x="56" y="80"/>
                  </a:lnTo>
                  <a:lnTo>
                    <a:pt x="122" y="96"/>
                  </a:lnTo>
                  <a:lnTo>
                    <a:pt x="122" y="96"/>
                  </a:lnTo>
                  <a:lnTo>
                    <a:pt x="128" y="96"/>
                  </a:lnTo>
                  <a:lnTo>
                    <a:pt x="128" y="96"/>
                  </a:lnTo>
                  <a:lnTo>
                    <a:pt x="134" y="96"/>
                  </a:lnTo>
                  <a:lnTo>
                    <a:pt x="200" y="80"/>
                  </a:lnTo>
                  <a:lnTo>
                    <a:pt x="200" y="144"/>
                  </a:lnTo>
                  <a:close/>
                  <a:moveTo>
                    <a:pt x="130" y="80"/>
                  </a:moveTo>
                  <a:lnTo>
                    <a:pt x="130" y="80"/>
                  </a:lnTo>
                  <a:lnTo>
                    <a:pt x="128" y="80"/>
                  </a:lnTo>
                  <a:lnTo>
                    <a:pt x="128" y="80"/>
                  </a:lnTo>
                  <a:lnTo>
                    <a:pt x="126" y="80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18" y="52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8" y="44"/>
                  </a:lnTo>
                  <a:lnTo>
                    <a:pt x="22" y="40"/>
                  </a:lnTo>
                  <a:lnTo>
                    <a:pt x="126" y="16"/>
                  </a:lnTo>
                  <a:lnTo>
                    <a:pt x="126" y="16"/>
                  </a:lnTo>
                  <a:lnTo>
                    <a:pt x="128" y="16"/>
                  </a:lnTo>
                  <a:lnTo>
                    <a:pt x="128" y="16"/>
                  </a:lnTo>
                  <a:lnTo>
                    <a:pt x="130" y="16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8" y="44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38" y="52"/>
                  </a:lnTo>
                  <a:lnTo>
                    <a:pt x="234" y="56"/>
                  </a:lnTo>
                  <a:lnTo>
                    <a:pt x="130" y="8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/>
            <a:p>
              <a:endParaRPr lang="ar-SA" sz="1716"/>
            </a:p>
          </p:txBody>
        </p:sp>
        <p:sp>
          <p:nvSpPr>
            <p:cNvPr id="6" name="Freeform 127">
              <a:extLst>
                <a:ext uri="{FF2B5EF4-FFF2-40B4-BE49-F238E27FC236}">
                  <a16:creationId xmlns:a16="http://schemas.microsoft.com/office/drawing/2014/main" id="{E0D16295-AB91-8943-B723-1C556DC40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5100" y="2927350"/>
              <a:ext cx="25400" cy="1397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4"/>
                </a:cxn>
                <a:cxn ang="0">
                  <a:pos x="2" y="86"/>
                </a:cxn>
                <a:cxn ang="0">
                  <a:pos x="4" y="88"/>
                </a:cxn>
                <a:cxn ang="0">
                  <a:pos x="8" y="88"/>
                </a:cxn>
                <a:cxn ang="0">
                  <a:pos x="8" y="88"/>
                </a:cxn>
                <a:cxn ang="0">
                  <a:pos x="12" y="88"/>
                </a:cxn>
                <a:cxn ang="0">
                  <a:pos x="14" y="86"/>
                </a:cxn>
                <a:cxn ang="0">
                  <a:pos x="16" y="84"/>
                </a:cxn>
                <a:cxn ang="0">
                  <a:pos x="16" y="80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</a:cxnLst>
              <a:rect l="0" t="0" r="r" b="b"/>
              <a:pathLst>
                <a:path w="16" h="88">
                  <a:moveTo>
                    <a:pt x="0" y="8"/>
                  </a:moveTo>
                  <a:lnTo>
                    <a:pt x="0" y="80"/>
                  </a:lnTo>
                  <a:lnTo>
                    <a:pt x="0" y="80"/>
                  </a:lnTo>
                  <a:lnTo>
                    <a:pt x="0" y="84"/>
                  </a:lnTo>
                  <a:lnTo>
                    <a:pt x="2" y="86"/>
                  </a:lnTo>
                  <a:lnTo>
                    <a:pt x="4" y="88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12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16" y="80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/>
            <a:p>
              <a:endParaRPr lang="ar-SA" sz="1716"/>
            </a:p>
          </p:txBody>
        </p:sp>
        <p:sp>
          <p:nvSpPr>
            <p:cNvPr id="7" name="Freeform 129">
              <a:extLst>
                <a:ext uri="{FF2B5EF4-FFF2-40B4-BE49-F238E27FC236}">
                  <a16:creationId xmlns:a16="http://schemas.microsoft.com/office/drawing/2014/main" id="{4E392193-B558-EE4B-A505-E584F7918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2400" y="3079750"/>
              <a:ext cx="50800" cy="762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2" y="2"/>
                </a:cxn>
                <a:cxn ang="0">
                  <a:pos x="10" y="4"/>
                </a:cxn>
                <a:cxn ang="0">
                  <a:pos x="4" y="12"/>
                </a:cxn>
                <a:cxn ang="0">
                  <a:pos x="2" y="24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" y="38"/>
                </a:cxn>
                <a:cxn ang="0">
                  <a:pos x="4" y="44"/>
                </a:cxn>
                <a:cxn ang="0">
                  <a:pos x="1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22" y="46"/>
                </a:cxn>
                <a:cxn ang="0">
                  <a:pos x="28" y="44"/>
                </a:cxn>
                <a:cxn ang="0">
                  <a:pos x="30" y="38"/>
                </a:cxn>
                <a:cxn ang="0">
                  <a:pos x="32" y="32"/>
                </a:cxn>
                <a:cxn ang="0">
                  <a:pos x="32" y="32"/>
                </a:cxn>
                <a:cxn ang="0">
                  <a:pos x="30" y="24"/>
                </a:cxn>
                <a:cxn ang="0">
                  <a:pos x="28" y="12"/>
                </a:cxn>
                <a:cxn ang="0">
                  <a:pos x="22" y="4"/>
                </a:cxn>
                <a:cxn ang="0">
                  <a:pos x="20" y="2"/>
                </a:cxn>
                <a:cxn ang="0">
                  <a:pos x="16" y="0"/>
                </a:cxn>
              </a:cxnLst>
              <a:rect l="0" t="0" r="r" b="b"/>
              <a:pathLst>
                <a:path w="32" h="48">
                  <a:moveTo>
                    <a:pt x="16" y="0"/>
                  </a:moveTo>
                  <a:lnTo>
                    <a:pt x="16" y="0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4" y="12"/>
                  </a:lnTo>
                  <a:lnTo>
                    <a:pt x="2" y="2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38"/>
                  </a:lnTo>
                  <a:lnTo>
                    <a:pt x="4" y="44"/>
                  </a:lnTo>
                  <a:lnTo>
                    <a:pt x="1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22" y="46"/>
                  </a:lnTo>
                  <a:lnTo>
                    <a:pt x="28" y="44"/>
                  </a:lnTo>
                  <a:lnTo>
                    <a:pt x="30" y="38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30" y="24"/>
                  </a:lnTo>
                  <a:lnTo>
                    <a:pt x="28" y="12"/>
                  </a:lnTo>
                  <a:lnTo>
                    <a:pt x="22" y="4"/>
                  </a:lnTo>
                  <a:lnTo>
                    <a:pt x="20" y="2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/>
            <a:p>
              <a:endParaRPr lang="ar-SA" sz="1716"/>
            </a:p>
          </p:txBody>
        </p:sp>
      </p:grpSp>
    </p:spTree>
    <p:extLst>
      <p:ext uri="{BB962C8B-B14F-4D97-AF65-F5344CB8AC3E}">
        <p14:creationId xmlns:p14="http://schemas.microsoft.com/office/powerpoint/2010/main" val="3771671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C1E4B53-F48B-B842-B854-739C1F88C6B5}"/>
              </a:ext>
            </a:extLst>
          </p:cNvPr>
          <p:cNvSpPr txBox="1">
            <a:spLocks/>
          </p:cNvSpPr>
          <p:nvPr/>
        </p:nvSpPr>
        <p:spPr>
          <a:xfrm>
            <a:off x="1354347" y="2262188"/>
            <a:ext cx="9483306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54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APPENDIX</a:t>
            </a:r>
            <a:endParaRPr lang="en-US" sz="5400" b="1" dirty="0">
              <a:solidFill>
                <a:srgbClr val="7030A0"/>
              </a:solidFill>
              <a:latin typeface="Source Sans Pro" panose="020B05030304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9276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8080DB-2A74-6140-8B84-7275DC70F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15" y="96985"/>
            <a:ext cx="10164969" cy="62267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9C897B-3C33-AA47-952E-EF024A357557}"/>
              </a:ext>
            </a:extLst>
          </p:cNvPr>
          <p:cNvSpPr txBox="1"/>
          <p:nvPr/>
        </p:nvSpPr>
        <p:spPr>
          <a:xfrm>
            <a:off x="1550504" y="632369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RF1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15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AB9B50-23DE-D342-896C-26BC9E16D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22" y="0"/>
            <a:ext cx="10230955" cy="62774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9DC15C-86C9-3E4B-AD2E-7FED2A05CDDF}"/>
              </a:ext>
            </a:extLst>
          </p:cNvPr>
          <p:cNvSpPr txBox="1"/>
          <p:nvPr/>
        </p:nvSpPr>
        <p:spPr>
          <a:xfrm>
            <a:off x="1868557" y="627747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RF2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9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812AD6C4-5DA2-E643-90F3-EA3B25FA9262}"/>
              </a:ext>
            </a:extLst>
          </p:cNvPr>
          <p:cNvSpPr/>
          <p:nvPr/>
        </p:nvSpPr>
        <p:spPr>
          <a:xfrm>
            <a:off x="6380864" y="1631184"/>
            <a:ext cx="5602158" cy="5004000"/>
          </a:xfrm>
          <a:prstGeom prst="rect">
            <a:avLst/>
          </a:prstGeom>
          <a:solidFill>
            <a:srgbClr val="27C4BD">
              <a:alpha val="30000"/>
            </a:srgbClr>
          </a:solidFill>
          <a:ln w="38100">
            <a:solidFill>
              <a:srgbClr val="27C4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0127563-C2D4-AF4D-8BA1-2A4A248F4F4C}"/>
              </a:ext>
            </a:extLst>
          </p:cNvPr>
          <p:cNvSpPr/>
          <p:nvPr/>
        </p:nvSpPr>
        <p:spPr>
          <a:xfrm>
            <a:off x="202762" y="1631184"/>
            <a:ext cx="2818800" cy="5004000"/>
          </a:xfrm>
          <a:prstGeom prst="rect">
            <a:avLst/>
          </a:prstGeom>
          <a:solidFill>
            <a:srgbClr val="27C4BD">
              <a:alpha val="30000"/>
            </a:srgbClr>
          </a:solidFill>
          <a:ln w="38100">
            <a:solidFill>
              <a:srgbClr val="27C4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C5FCE31-4AC8-CF4F-B228-B2A3C2F9B336}"/>
              </a:ext>
            </a:extLst>
          </p:cNvPr>
          <p:cNvSpPr/>
          <p:nvPr/>
        </p:nvSpPr>
        <p:spPr>
          <a:xfrm>
            <a:off x="3315213" y="1631184"/>
            <a:ext cx="2772000" cy="5004000"/>
          </a:xfrm>
          <a:prstGeom prst="rect">
            <a:avLst/>
          </a:prstGeom>
          <a:solidFill>
            <a:srgbClr val="27C4BD">
              <a:alpha val="30000"/>
            </a:srgbClr>
          </a:solidFill>
          <a:ln w="38100">
            <a:solidFill>
              <a:srgbClr val="27C4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0E5282-6AEA-404F-BD7E-A0BF8ABDB749}"/>
              </a:ext>
            </a:extLst>
          </p:cNvPr>
          <p:cNvSpPr/>
          <p:nvPr/>
        </p:nvSpPr>
        <p:spPr>
          <a:xfrm>
            <a:off x="2965465" y="492426"/>
            <a:ext cx="3446632" cy="720000"/>
          </a:xfrm>
          <a:prstGeom prst="rect">
            <a:avLst/>
          </a:prstGeom>
          <a:solidFill>
            <a:srgbClr val="22033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Source Sans Pro" panose="020B0503030403020204" pitchFamily="34" charset="77"/>
              </a:rPr>
              <a:t>Original</a:t>
            </a:r>
            <a:r>
              <a:rPr lang="zh-CN" altLang="en-US" sz="2000" b="1" dirty="0">
                <a:latin typeface="Source Sans Pro" panose="020B0503030403020204" pitchFamily="34" charset="77"/>
              </a:rPr>
              <a:t> </a:t>
            </a:r>
            <a:r>
              <a:rPr lang="en-US" altLang="zh-CN" sz="2000" b="1" dirty="0">
                <a:latin typeface="Source Sans Pro" panose="020B0503030403020204" pitchFamily="34" charset="77"/>
              </a:rPr>
              <a:t>Data</a:t>
            </a:r>
            <a:r>
              <a:rPr lang="zh-CN" altLang="en-US" sz="2000" b="1" dirty="0">
                <a:latin typeface="Source Sans Pro" panose="020B0503030403020204" pitchFamily="34" charset="77"/>
              </a:rPr>
              <a:t> </a:t>
            </a:r>
            <a:r>
              <a:rPr lang="en-US" altLang="zh-CN" sz="2000" b="1" dirty="0">
                <a:latin typeface="Source Sans Pro" panose="020B0503030403020204" pitchFamily="34" charset="77"/>
              </a:rPr>
              <a:t>Sets;</a:t>
            </a:r>
            <a:r>
              <a:rPr lang="zh-CN" altLang="en-US" sz="2000" b="1" dirty="0">
                <a:latin typeface="Source Sans Pro" panose="020B0503030403020204" pitchFamily="34" charset="77"/>
              </a:rPr>
              <a:t> </a:t>
            </a:r>
            <a:r>
              <a:rPr lang="en-US" altLang="zh-CN" sz="2000" b="1" dirty="0">
                <a:latin typeface="Source Sans Pro" panose="020B0503030403020204" pitchFamily="34" charset="77"/>
              </a:rPr>
              <a:t>7</a:t>
            </a:r>
            <a:r>
              <a:rPr lang="zh-CN" altLang="en-US" sz="2000" b="1" dirty="0">
                <a:latin typeface="Source Sans Pro" panose="020B0503030403020204" pitchFamily="34" charset="77"/>
              </a:rPr>
              <a:t> </a:t>
            </a:r>
            <a:r>
              <a:rPr lang="en-US" altLang="zh-CN" sz="2000" b="1" dirty="0">
                <a:latin typeface="Source Sans Pro" panose="020B0503030403020204" pitchFamily="34" charset="77"/>
              </a:rPr>
              <a:t>CSVs</a:t>
            </a:r>
            <a:endParaRPr lang="en-US" sz="2000" b="1" dirty="0">
              <a:latin typeface="Source Sans Pro" panose="020B0503030403020204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5D8314-4F7D-674B-A06E-DAFBA1242632}"/>
              </a:ext>
            </a:extLst>
          </p:cNvPr>
          <p:cNvSpPr/>
          <p:nvPr/>
        </p:nvSpPr>
        <p:spPr>
          <a:xfrm>
            <a:off x="345333" y="1771026"/>
            <a:ext cx="2520000" cy="720000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sz="2000" b="1" dirty="0">
                <a:latin typeface="Source Sans Pro" panose="020B0503030403020204" pitchFamily="34" charset="77"/>
              </a:rPr>
              <a:t>Business</a:t>
            </a:r>
            <a:r>
              <a:rPr lang="zh-CN" altLang="en-US" sz="2000" b="1" dirty="0">
                <a:latin typeface="Source Sans Pro" panose="020B0503030403020204" pitchFamily="34" charset="77"/>
              </a:rPr>
              <a:t> </a:t>
            </a:r>
            <a:r>
              <a:rPr lang="en-US" altLang="zh-CN" sz="2000" b="1" dirty="0">
                <a:latin typeface="Source Sans Pro" panose="020B0503030403020204" pitchFamily="34" charset="77"/>
              </a:rPr>
              <a:t>Analysis</a:t>
            </a:r>
            <a:endParaRPr lang="en-US" sz="2000" b="1" dirty="0">
              <a:latin typeface="Source Sans Pro" panose="020B0503030403020204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AD771-CD97-2042-8BD2-3D140DA0ADCB}"/>
              </a:ext>
            </a:extLst>
          </p:cNvPr>
          <p:cNvSpPr/>
          <p:nvPr/>
        </p:nvSpPr>
        <p:spPr>
          <a:xfrm>
            <a:off x="3434999" y="1771026"/>
            <a:ext cx="2520000" cy="720000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sz="2000" b="1" dirty="0">
                <a:latin typeface="Source Sans Pro" panose="020B0503030403020204" pitchFamily="34" charset="77"/>
              </a:rPr>
              <a:t>Data</a:t>
            </a:r>
            <a:endParaRPr lang="en-US" sz="2000" b="1" dirty="0">
              <a:latin typeface="Source Sans Pro" panose="020B0503030403020204" pitchFamily="34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138CB3-E02E-6747-8823-28C4BF8CD760}"/>
              </a:ext>
            </a:extLst>
          </p:cNvPr>
          <p:cNvSpPr/>
          <p:nvPr/>
        </p:nvSpPr>
        <p:spPr>
          <a:xfrm>
            <a:off x="7913470" y="1771026"/>
            <a:ext cx="2520000" cy="720000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Source Sans Pro" panose="020B0503030403020204" pitchFamily="34" charset="77"/>
              </a:rPr>
              <a:t>Modeling</a:t>
            </a:r>
            <a:endParaRPr lang="en-US" sz="2000" b="1" dirty="0">
              <a:latin typeface="Source Sans Pro" panose="020B0503030403020204" pitchFamily="34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8A52CF-1A45-6D41-9D5C-1196A2C947DF}"/>
              </a:ext>
            </a:extLst>
          </p:cNvPr>
          <p:cNvSpPr/>
          <p:nvPr/>
        </p:nvSpPr>
        <p:spPr>
          <a:xfrm>
            <a:off x="345331" y="2898598"/>
            <a:ext cx="2520000" cy="1035072"/>
          </a:xfrm>
          <a:prstGeom prst="rect">
            <a:avLst/>
          </a:prstGeom>
          <a:solidFill>
            <a:srgbClr val="57068C">
              <a:alpha val="6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altLang="zh-CN" b="1" dirty="0">
                <a:latin typeface="Source Sans Pro" panose="020B0503030403020204" pitchFamily="34" charset="77"/>
              </a:rPr>
              <a:t>Business</a:t>
            </a:r>
            <a:r>
              <a:rPr lang="zh-CN" altLang="en-US" b="1" dirty="0">
                <a:latin typeface="Source Sans Pro" panose="020B0503030403020204" pitchFamily="34" charset="77"/>
              </a:rPr>
              <a:t> </a:t>
            </a:r>
            <a:r>
              <a:rPr lang="en-US" altLang="zh-CN" b="1" dirty="0">
                <a:latin typeface="Source Sans Pro" panose="020B0503030403020204" pitchFamily="34" charset="77"/>
              </a:rPr>
              <a:t>Case</a:t>
            </a:r>
          </a:p>
          <a:p>
            <a:r>
              <a:rPr lang="en-US" altLang="zh-CN" dirty="0">
                <a:latin typeface="Source Sans Pro" panose="020B0503030403020204" pitchFamily="34" charset="77"/>
              </a:rPr>
              <a:t>-</a:t>
            </a:r>
            <a:r>
              <a:rPr lang="zh-CN" altLang="en-US" dirty="0"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latin typeface="Source Sans Pro" panose="020B0503030403020204" pitchFamily="34" charset="77"/>
              </a:rPr>
              <a:t>Significant</a:t>
            </a:r>
            <a:r>
              <a:rPr lang="zh-CN" altLang="en-US" dirty="0"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latin typeface="Source Sans Pro" panose="020B0503030403020204" pitchFamily="34" charset="77"/>
              </a:rPr>
              <a:t>number</a:t>
            </a:r>
            <a:r>
              <a:rPr lang="zh-CN" altLang="en-US" dirty="0"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latin typeface="Source Sans Pro" panose="020B0503030403020204" pitchFamily="34" charset="77"/>
              </a:rPr>
              <a:t>of</a:t>
            </a:r>
            <a:r>
              <a:rPr lang="zh-CN" altLang="en-US" dirty="0"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latin typeface="Source Sans Pro" panose="020B0503030403020204" pitchFamily="34" charset="77"/>
              </a:rPr>
              <a:t>failing</a:t>
            </a:r>
            <a:r>
              <a:rPr lang="zh-CN" altLang="en-US" dirty="0"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latin typeface="Source Sans Pro" panose="020B0503030403020204" pitchFamily="34" charset="77"/>
              </a:rPr>
              <a:t>students</a:t>
            </a:r>
            <a:endParaRPr lang="en-US" dirty="0">
              <a:latin typeface="Source Sans Pro" panose="020B0503030403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CD4362-4E88-2547-A39A-A8B49296FD08}"/>
              </a:ext>
            </a:extLst>
          </p:cNvPr>
          <p:cNvSpPr/>
          <p:nvPr/>
        </p:nvSpPr>
        <p:spPr>
          <a:xfrm>
            <a:off x="345331" y="4341241"/>
            <a:ext cx="2520000" cy="2109433"/>
          </a:xfrm>
          <a:prstGeom prst="rect">
            <a:avLst/>
          </a:prstGeom>
          <a:solidFill>
            <a:srgbClr val="57068C">
              <a:alpha val="60000"/>
            </a:srgbClr>
          </a:solidFill>
          <a:ln w="635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 dirty="0">
                <a:latin typeface="Source Sans Pro" panose="020B0503030403020204" pitchFamily="34" charset="77"/>
              </a:rPr>
              <a:t>Implications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Source Sans Pro" panose="020B0503030403020204" pitchFamily="34" charset="77"/>
              </a:rPr>
              <a:t>Increased</a:t>
            </a:r>
            <a:r>
              <a:rPr lang="zh-CN" altLang="en-US" dirty="0"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latin typeface="Source Sans Pro" panose="020B0503030403020204" pitchFamily="34" charset="77"/>
              </a:rPr>
              <a:t>passing</a:t>
            </a:r>
            <a:r>
              <a:rPr lang="zh-CN" altLang="en-US" dirty="0"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latin typeface="Source Sans Pro" panose="020B0503030403020204" pitchFamily="34" charset="77"/>
              </a:rPr>
              <a:t>rates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Source Sans Pro" panose="020B0503030403020204" pitchFamily="34" charset="77"/>
              </a:rPr>
              <a:t>Increased</a:t>
            </a:r>
            <a:r>
              <a:rPr lang="zh-CN" altLang="en-US" dirty="0"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latin typeface="Source Sans Pro" panose="020B0503030403020204" pitchFamily="34" charset="77"/>
              </a:rPr>
              <a:t>college’s</a:t>
            </a:r>
            <a:r>
              <a:rPr lang="zh-CN" altLang="en-US" dirty="0"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latin typeface="Source Sans Pro" panose="020B0503030403020204" pitchFamily="34" charset="77"/>
              </a:rPr>
              <a:t>ranking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Source Sans Pro" panose="020B0503030403020204" pitchFamily="34" charset="77"/>
              </a:rPr>
              <a:t>Increased</a:t>
            </a:r>
            <a:r>
              <a:rPr lang="zh-CN" altLang="en-US" dirty="0">
                <a:latin typeface="Source Sans Pro" panose="020B0503030403020204" pitchFamily="34" charset="77"/>
              </a:rPr>
              <a:t> </a:t>
            </a:r>
            <a:r>
              <a:rPr lang="en-US" altLang="zh-CN" dirty="0">
                <a:latin typeface="Source Sans Pro" panose="020B0503030403020204" pitchFamily="34" charset="77"/>
              </a:rPr>
              <a:t>applications</a:t>
            </a:r>
            <a:endParaRPr lang="en-US" dirty="0">
              <a:latin typeface="Source Sans Pro" panose="020B0503030403020204" pitchFamily="34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836FF7-AB22-F04C-B996-D7D5A7EBECC4}"/>
              </a:ext>
            </a:extLst>
          </p:cNvPr>
          <p:cNvSpPr/>
          <p:nvPr/>
        </p:nvSpPr>
        <p:spPr>
          <a:xfrm>
            <a:off x="3434998" y="2851003"/>
            <a:ext cx="2520000" cy="719717"/>
          </a:xfrm>
          <a:prstGeom prst="rect">
            <a:avLst/>
          </a:prstGeom>
          <a:solidFill>
            <a:srgbClr val="57068C">
              <a:alpha val="6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Source Sans Pro" panose="020B0503030403020204" pitchFamily="34" charset="77"/>
              </a:rPr>
              <a:t>Examination</a:t>
            </a:r>
            <a:r>
              <a:rPr lang="zh-CN" altLang="en-US" b="1" dirty="0">
                <a:latin typeface="Source Sans Pro" panose="020B0503030403020204" pitchFamily="34" charset="77"/>
              </a:rPr>
              <a:t> </a:t>
            </a:r>
            <a:r>
              <a:rPr lang="en-US" altLang="zh-CN" b="1" dirty="0">
                <a:latin typeface="Source Sans Pro" panose="020B0503030403020204" pitchFamily="34" charset="77"/>
              </a:rPr>
              <a:t>and</a:t>
            </a:r>
            <a:r>
              <a:rPr lang="zh-CN" altLang="en-US" b="1" dirty="0">
                <a:latin typeface="Source Sans Pro" panose="020B0503030403020204" pitchFamily="34" charset="77"/>
              </a:rPr>
              <a:t> </a:t>
            </a:r>
            <a:r>
              <a:rPr lang="en-US" altLang="zh-CN" b="1" dirty="0">
                <a:latin typeface="Source Sans Pro" panose="020B0503030403020204" pitchFamily="34" charset="77"/>
              </a:rPr>
              <a:t>Selection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3BCC01-C568-394B-BA7F-6783C81BC15D}"/>
              </a:ext>
            </a:extLst>
          </p:cNvPr>
          <p:cNvSpPr/>
          <p:nvPr/>
        </p:nvSpPr>
        <p:spPr>
          <a:xfrm>
            <a:off x="3434995" y="3930697"/>
            <a:ext cx="2520000" cy="720000"/>
          </a:xfrm>
          <a:prstGeom prst="rect">
            <a:avLst/>
          </a:prstGeom>
          <a:solidFill>
            <a:srgbClr val="57068C">
              <a:alpha val="6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Source Sans Pro" panose="020B0503030403020204" pitchFamily="34" charset="77"/>
              </a:rPr>
              <a:t>Cleansing</a:t>
            </a:r>
            <a:r>
              <a:rPr lang="zh-CN" altLang="en-US" b="1" dirty="0">
                <a:latin typeface="Source Sans Pro" panose="020B0503030403020204" pitchFamily="34" charset="77"/>
              </a:rPr>
              <a:t> </a:t>
            </a:r>
            <a:r>
              <a:rPr lang="en-US" altLang="zh-CN" b="1" dirty="0">
                <a:latin typeface="Source Sans Pro" panose="020B0503030403020204" pitchFamily="34" charset="77"/>
              </a:rPr>
              <a:t>and</a:t>
            </a:r>
            <a:r>
              <a:rPr lang="zh-CN" altLang="en-US" b="1" dirty="0">
                <a:latin typeface="Source Sans Pro" panose="020B0503030403020204" pitchFamily="34" charset="77"/>
              </a:rPr>
              <a:t> </a:t>
            </a:r>
            <a:r>
              <a:rPr lang="en-US" altLang="zh-CN" b="1" dirty="0">
                <a:latin typeface="Source Sans Pro" panose="020B0503030403020204" pitchFamily="34" charset="77"/>
              </a:rPr>
              <a:t>Joining</a:t>
            </a:r>
            <a:endParaRPr lang="en-US" b="1" dirty="0">
              <a:latin typeface="Source Sans Pro" panose="020B0503030403020204" pitchFamily="34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273AA9-7916-5848-A281-24B2C0D42282}"/>
              </a:ext>
            </a:extLst>
          </p:cNvPr>
          <p:cNvSpPr/>
          <p:nvPr/>
        </p:nvSpPr>
        <p:spPr>
          <a:xfrm>
            <a:off x="7930721" y="3858339"/>
            <a:ext cx="2520000" cy="720001"/>
          </a:xfrm>
          <a:prstGeom prst="rect">
            <a:avLst/>
          </a:prstGeom>
          <a:solidFill>
            <a:srgbClr val="57068C">
              <a:alpha val="6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Source Sans Pro" panose="020B0503030403020204" pitchFamily="34" charset="77"/>
              </a:rPr>
              <a:t>Overview</a:t>
            </a:r>
            <a:r>
              <a:rPr lang="zh-CN" altLang="en-US" b="1" dirty="0">
                <a:latin typeface="Source Sans Pro" panose="020B0503030403020204" pitchFamily="34" charset="77"/>
              </a:rPr>
              <a:t> </a:t>
            </a:r>
            <a:r>
              <a:rPr lang="en-US" altLang="zh-CN" b="1" dirty="0">
                <a:latin typeface="Source Sans Pro" panose="020B0503030403020204" pitchFamily="34" charset="77"/>
              </a:rPr>
              <a:t>of</a:t>
            </a:r>
            <a:r>
              <a:rPr lang="zh-CN" altLang="en-US" b="1" dirty="0">
                <a:latin typeface="Source Sans Pro" panose="020B0503030403020204" pitchFamily="34" charset="77"/>
              </a:rPr>
              <a:t> </a:t>
            </a:r>
            <a:r>
              <a:rPr lang="en-US" altLang="zh-CN" b="1" dirty="0">
                <a:latin typeface="Source Sans Pro" panose="020B0503030403020204" pitchFamily="34" charset="77"/>
              </a:rPr>
              <a:t>Models</a:t>
            </a:r>
            <a:endParaRPr lang="en-US" b="1" dirty="0">
              <a:latin typeface="Source Sans Pro" panose="020B0503030403020204" pitchFamily="34" charset="77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477F1D0-4EAF-2A42-85FD-06A1E7702FB7}"/>
              </a:ext>
            </a:extLst>
          </p:cNvPr>
          <p:cNvSpPr/>
          <p:nvPr/>
        </p:nvSpPr>
        <p:spPr>
          <a:xfrm>
            <a:off x="6532286" y="5730674"/>
            <a:ext cx="5314042" cy="720000"/>
          </a:xfrm>
          <a:prstGeom prst="rect">
            <a:avLst/>
          </a:prstGeom>
          <a:solidFill>
            <a:srgbClr val="57068C">
              <a:alpha val="6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Source Sans Pro" panose="020B0503030403020204" pitchFamily="34" charset="77"/>
              </a:rPr>
              <a:t>Model</a:t>
            </a:r>
            <a:r>
              <a:rPr lang="zh-CN" altLang="en-US" b="1" dirty="0">
                <a:latin typeface="Source Sans Pro" panose="020B0503030403020204" pitchFamily="34" charset="77"/>
              </a:rPr>
              <a:t> </a:t>
            </a:r>
            <a:r>
              <a:rPr lang="en-US" altLang="zh-CN" b="1" dirty="0">
                <a:latin typeface="Source Sans Pro" panose="020B0503030403020204" pitchFamily="34" charset="77"/>
              </a:rPr>
              <a:t>Comparison</a:t>
            </a:r>
            <a:endParaRPr lang="en-CA" altLang="zh-CN" b="1" dirty="0">
              <a:latin typeface="Source Sans Pro" panose="020B0503030403020204" pitchFamily="34" charset="77"/>
            </a:endParaRPr>
          </a:p>
          <a:p>
            <a:pPr algn="ctr"/>
            <a:r>
              <a:rPr lang="en-US" altLang="zh-CN" b="1" dirty="0">
                <a:latin typeface="Source Sans Pro" panose="020B0503030403020204" pitchFamily="34" charset="77"/>
              </a:rPr>
              <a:t>Realistic</a:t>
            </a:r>
            <a:r>
              <a:rPr lang="zh-CN" altLang="en-US" b="1" dirty="0">
                <a:latin typeface="Source Sans Pro" panose="020B0503030403020204" pitchFamily="34" charset="77"/>
              </a:rPr>
              <a:t> </a:t>
            </a:r>
            <a:r>
              <a:rPr lang="en-US" altLang="zh-CN" b="1" dirty="0">
                <a:latin typeface="Source Sans Pro" panose="020B0503030403020204" pitchFamily="34" charset="77"/>
              </a:rPr>
              <a:t>vs</a:t>
            </a:r>
            <a:r>
              <a:rPr lang="zh-CN" altLang="en-US" b="1" dirty="0">
                <a:latin typeface="Source Sans Pro" panose="020B0503030403020204" pitchFamily="34" charset="77"/>
              </a:rPr>
              <a:t> </a:t>
            </a:r>
            <a:r>
              <a:rPr lang="en-US" altLang="zh-CN" b="1" dirty="0">
                <a:latin typeface="Source Sans Pro" panose="020B0503030403020204" pitchFamily="34" charset="77"/>
              </a:rPr>
              <a:t>Extreme</a:t>
            </a:r>
            <a:r>
              <a:rPr lang="zh-CN" altLang="en-US" b="1" dirty="0">
                <a:latin typeface="Source Sans Pro" panose="020B0503030403020204" pitchFamily="34" charset="77"/>
              </a:rPr>
              <a:t> </a:t>
            </a:r>
            <a:r>
              <a:rPr lang="en-US" altLang="zh-CN" b="1" dirty="0">
                <a:latin typeface="Source Sans Pro" panose="020B0503030403020204" pitchFamily="34" charset="77"/>
              </a:rPr>
              <a:t>Observations</a:t>
            </a:r>
            <a:endParaRPr lang="en-US" b="1" dirty="0">
              <a:latin typeface="Source Sans Pro" panose="020B0503030403020204" pitchFamily="34" charset="77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8F088F0-511E-D744-9BE3-F00F6D71386C}"/>
              </a:ext>
            </a:extLst>
          </p:cNvPr>
          <p:cNvGrpSpPr/>
          <p:nvPr/>
        </p:nvGrpSpPr>
        <p:grpSpPr>
          <a:xfrm>
            <a:off x="1605331" y="1212426"/>
            <a:ext cx="8973240" cy="4518248"/>
            <a:chOff x="1605331" y="1212426"/>
            <a:chExt cx="8973240" cy="4518248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EAE710C-BB28-7A41-94A4-E062751346C6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rot="5400000">
              <a:off x="2867757" y="-49998"/>
              <a:ext cx="558600" cy="3083448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tailEnd type="triangle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C6A93D89-2073-7B4F-A1A3-112EA610697D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rot="16200000" flipH="1">
              <a:off x="4412590" y="1488617"/>
              <a:ext cx="558600" cy="6218"/>
            </a:xfrm>
            <a:prstGeom prst="bentConnector3">
              <a:avLst/>
            </a:prstGeom>
            <a:ln w="38100">
              <a:solidFill>
                <a:srgbClr val="7030A0"/>
              </a:solidFill>
              <a:tailEnd type="triangle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2483171E-F884-C445-807D-51751529A01C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 rot="16200000" flipH="1">
              <a:off x="6651825" y="-750619"/>
              <a:ext cx="558600" cy="4484689"/>
            </a:xfrm>
            <a:prstGeom prst="bentConnector3">
              <a:avLst/>
            </a:prstGeom>
            <a:ln w="38100">
              <a:solidFill>
                <a:srgbClr val="7030A0"/>
              </a:solidFill>
              <a:tailEnd type="triangle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0666234D-FEE0-024C-83FF-9292F59B9A0B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 rot="5400000">
              <a:off x="1401546" y="2694811"/>
              <a:ext cx="407572" cy="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A9B27B6-A87B-B244-846F-CD374331A475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1605331" y="3933670"/>
              <a:ext cx="0" cy="407571"/>
            </a:xfrm>
            <a:prstGeom prst="line">
              <a:avLst/>
            </a:prstGeom>
            <a:ln w="38100">
              <a:solidFill>
                <a:srgbClr val="7030A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3855711F-07F3-5D4C-850E-758B2DBAFFEF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 rot="5400000">
              <a:off x="4515011" y="2671014"/>
              <a:ext cx="359977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BCD21E50-294C-274C-BC4E-1D3E5666C28E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rot="5400000">
              <a:off x="4515009" y="3750707"/>
              <a:ext cx="359977" cy="3"/>
            </a:xfrm>
            <a:prstGeom prst="bentConnector3">
              <a:avLst/>
            </a:prstGeom>
            <a:ln w="38100">
              <a:solidFill>
                <a:srgbClr val="7030A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>
              <a:extLst>
                <a:ext uri="{FF2B5EF4-FFF2-40B4-BE49-F238E27FC236}">
                  <a16:creationId xmlns:a16="http://schemas.microsoft.com/office/drawing/2014/main" id="{1836C8FF-9566-2E49-9C27-BD4D820F3939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 rot="5400000">
              <a:off x="4205900" y="4521578"/>
              <a:ext cx="359977" cy="61821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3BF05772-087B-4144-8082-B6D0A716D526}"/>
                </a:ext>
              </a:extLst>
            </p:cNvPr>
            <p:cNvCxnSpPr>
              <a:cxnSpLocks/>
              <a:stCxn id="8" idx="2"/>
              <a:endCxn id="77" idx="0"/>
            </p:cNvCxnSpPr>
            <p:nvPr/>
          </p:nvCxnSpPr>
          <p:spPr>
            <a:xfrm rot="16200000" flipH="1">
              <a:off x="9015878" y="2648617"/>
              <a:ext cx="323656" cy="8473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2DDAEC1E-9066-AE44-8408-CC4538E30BBF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 rot="5400000">
              <a:off x="7870466" y="3581741"/>
              <a:ext cx="323656" cy="231685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CF3B2FA5-633A-B14C-809F-4D7BA49D2869}"/>
                </a:ext>
              </a:extLst>
            </p:cNvPr>
            <p:cNvCxnSpPr>
              <a:cxnSpLocks/>
              <a:stCxn id="14" idx="2"/>
              <a:endCxn id="16" idx="0"/>
            </p:cNvCxnSpPr>
            <p:nvPr/>
          </p:nvCxnSpPr>
          <p:spPr>
            <a:xfrm rot="5400000">
              <a:off x="8333554" y="4044829"/>
              <a:ext cx="323656" cy="1390678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B5E456BB-B136-6541-90DE-24522EE0D704}"/>
                </a:ext>
              </a:extLst>
            </p:cNvPr>
            <p:cNvCxnSpPr>
              <a:cxnSpLocks/>
              <a:stCxn id="14" idx="2"/>
              <a:endCxn id="17" idx="0"/>
            </p:cNvCxnSpPr>
            <p:nvPr/>
          </p:nvCxnSpPr>
          <p:spPr>
            <a:xfrm rot="5400000">
              <a:off x="8794297" y="4510262"/>
              <a:ext cx="328346" cy="46450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DB7212B5-A706-974B-9EAF-8AA42091319B}"/>
                </a:ext>
              </a:extLst>
            </p:cNvPr>
            <p:cNvCxnSpPr>
              <a:cxnSpLocks/>
              <a:stCxn id="14" idx="2"/>
              <a:endCxn id="18" idx="0"/>
            </p:cNvCxnSpPr>
            <p:nvPr/>
          </p:nvCxnSpPr>
          <p:spPr>
            <a:xfrm rot="16200000" flipH="1">
              <a:off x="9259730" y="4509331"/>
              <a:ext cx="323656" cy="46167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7A869D26-6515-CD4C-B0DF-736CEEC2A2F5}"/>
                </a:ext>
              </a:extLst>
            </p:cNvPr>
            <p:cNvCxnSpPr>
              <a:cxnSpLocks/>
              <a:stCxn id="14" idx="2"/>
              <a:endCxn id="19" idx="0"/>
            </p:cNvCxnSpPr>
            <p:nvPr/>
          </p:nvCxnSpPr>
          <p:spPr>
            <a:xfrm rot="16200000" flipH="1">
              <a:off x="9722818" y="4046243"/>
              <a:ext cx="323656" cy="138785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>
              <a:extLst>
                <a:ext uri="{FF2B5EF4-FFF2-40B4-BE49-F238E27FC236}">
                  <a16:creationId xmlns:a16="http://schemas.microsoft.com/office/drawing/2014/main" id="{F6C2DA50-FEE6-DC4C-A691-927A04321358}"/>
                </a:ext>
              </a:extLst>
            </p:cNvPr>
            <p:cNvCxnSpPr>
              <a:cxnSpLocks/>
              <a:stCxn id="16" idx="2"/>
              <a:endCxn id="62" idx="0"/>
            </p:cNvCxnSpPr>
            <p:nvPr/>
          </p:nvCxnSpPr>
          <p:spPr>
            <a:xfrm rot="16200000" flipH="1">
              <a:off x="8330502" y="4871869"/>
              <a:ext cx="328346" cy="1389264"/>
            </a:xfrm>
            <a:prstGeom prst="bentConnector3">
              <a:avLst/>
            </a:prstGeom>
            <a:ln w="38100">
              <a:solidFill>
                <a:srgbClr val="7030A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>
              <a:extLst>
                <a:ext uri="{FF2B5EF4-FFF2-40B4-BE49-F238E27FC236}">
                  <a16:creationId xmlns:a16="http://schemas.microsoft.com/office/drawing/2014/main" id="{C0584029-0246-CB40-903F-63C877F6B559}"/>
                </a:ext>
              </a:extLst>
            </p:cNvPr>
            <p:cNvCxnSpPr>
              <a:cxnSpLocks/>
              <a:stCxn id="15" idx="2"/>
              <a:endCxn id="62" idx="0"/>
            </p:cNvCxnSpPr>
            <p:nvPr/>
          </p:nvCxnSpPr>
          <p:spPr>
            <a:xfrm rot="16200000" flipH="1">
              <a:off x="7867414" y="4408781"/>
              <a:ext cx="328346" cy="2315440"/>
            </a:xfrm>
            <a:prstGeom prst="bentConnector3">
              <a:avLst/>
            </a:prstGeom>
            <a:ln w="38100">
              <a:solidFill>
                <a:srgbClr val="7030A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075A162-7651-6D4E-A0F7-B76608221D72}"/>
              </a:ext>
            </a:extLst>
          </p:cNvPr>
          <p:cNvGrpSpPr/>
          <p:nvPr/>
        </p:nvGrpSpPr>
        <p:grpSpPr>
          <a:xfrm>
            <a:off x="9023165" y="285453"/>
            <a:ext cx="2941181" cy="461665"/>
            <a:chOff x="9084556" y="130308"/>
            <a:chExt cx="2941181" cy="461665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89E818C-FF4C-7843-B2B9-F021D2CB1E76}"/>
                </a:ext>
              </a:extLst>
            </p:cNvPr>
            <p:cNvSpPr txBox="1"/>
            <p:nvPr/>
          </p:nvSpPr>
          <p:spPr>
            <a:xfrm>
              <a:off x="9134431" y="130308"/>
              <a:ext cx="28184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Source Sans Pro" panose="020B0503030403020204" pitchFamily="34" charset="77"/>
                </a:rPr>
                <a:t>Overview</a:t>
              </a:r>
              <a:r>
                <a:rPr lang="zh-CN" altLang="en-US" sz="2400" b="1" dirty="0">
                  <a:latin typeface="Source Sans Pro" panose="020B0503030403020204" pitchFamily="34" charset="77"/>
                </a:rPr>
                <a:t> </a:t>
              </a:r>
              <a:r>
                <a:rPr lang="en-US" altLang="zh-CN" sz="2400" b="1" dirty="0">
                  <a:latin typeface="Source Sans Pro" panose="020B0503030403020204" pitchFamily="34" charset="77"/>
                </a:rPr>
                <a:t>of</a:t>
              </a:r>
              <a:r>
                <a:rPr lang="zh-CN" altLang="en-US" sz="2400" b="1" dirty="0">
                  <a:latin typeface="Source Sans Pro" panose="020B0503030403020204" pitchFamily="34" charset="77"/>
                </a:rPr>
                <a:t> </a:t>
              </a:r>
              <a:r>
                <a:rPr lang="en-US" altLang="zh-CN" sz="2400" b="1" dirty="0">
                  <a:latin typeface="Source Sans Pro" panose="020B0503030403020204" pitchFamily="34" charset="77"/>
                </a:rPr>
                <a:t>Report</a:t>
              </a:r>
              <a:endParaRPr lang="en-US" sz="2400" b="1" dirty="0">
                <a:latin typeface="Source Sans Pro" panose="020B0503030403020204" pitchFamily="34" charset="77"/>
              </a:endParaRP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C450AFB-3E59-864C-9F30-2758D7BB3CF1}"/>
                </a:ext>
              </a:extLst>
            </p:cNvPr>
            <p:cNvCxnSpPr/>
            <p:nvPr/>
          </p:nvCxnSpPr>
          <p:spPr>
            <a:xfrm>
              <a:off x="9084556" y="591973"/>
              <a:ext cx="2941181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Oval 127">
            <a:extLst>
              <a:ext uri="{FF2B5EF4-FFF2-40B4-BE49-F238E27FC236}">
                <a16:creationId xmlns:a16="http://schemas.microsoft.com/office/drawing/2014/main" id="{EE149465-BAFA-594D-B76C-93DD644A18C5}"/>
              </a:ext>
            </a:extLst>
          </p:cNvPr>
          <p:cNvSpPr/>
          <p:nvPr/>
        </p:nvSpPr>
        <p:spPr>
          <a:xfrm>
            <a:off x="87637" y="1529957"/>
            <a:ext cx="482138" cy="482138"/>
          </a:xfrm>
          <a:prstGeom prst="ellipse">
            <a:avLst/>
          </a:prstGeom>
          <a:solidFill>
            <a:srgbClr val="27C4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Source Sans Pro" panose="020B0503030403020204" pitchFamily="34" charset="77"/>
              </a:rPr>
              <a:t>1</a:t>
            </a:r>
            <a:endParaRPr lang="en-US" b="1" dirty="0">
              <a:latin typeface="Source Sans Pro" panose="020B0503030403020204" pitchFamily="34" charset="77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6FE8B627-4329-D442-A46C-79B62384F7A1}"/>
              </a:ext>
            </a:extLst>
          </p:cNvPr>
          <p:cNvSpPr/>
          <p:nvPr/>
        </p:nvSpPr>
        <p:spPr>
          <a:xfrm>
            <a:off x="3215718" y="1553793"/>
            <a:ext cx="482138" cy="482138"/>
          </a:xfrm>
          <a:prstGeom prst="ellipse">
            <a:avLst/>
          </a:prstGeom>
          <a:solidFill>
            <a:srgbClr val="27C4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Source Sans Pro" panose="020B0503030403020204" pitchFamily="34" charset="77"/>
              </a:rPr>
              <a:t>2</a:t>
            </a:r>
            <a:endParaRPr lang="en-US" b="1" dirty="0">
              <a:latin typeface="Source Sans Pro" panose="020B0503030403020204" pitchFamily="34" charset="77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D4FDEAD-43A5-674E-BB99-9EB25DD7D931}"/>
              </a:ext>
            </a:extLst>
          </p:cNvPr>
          <p:cNvSpPr/>
          <p:nvPr/>
        </p:nvSpPr>
        <p:spPr>
          <a:xfrm>
            <a:off x="6142089" y="1529957"/>
            <a:ext cx="482138" cy="482138"/>
          </a:xfrm>
          <a:prstGeom prst="ellipse">
            <a:avLst/>
          </a:prstGeom>
          <a:solidFill>
            <a:srgbClr val="27C4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Source Sans Pro" panose="020B0503030403020204" pitchFamily="34" charset="77"/>
              </a:rPr>
              <a:t>3</a:t>
            </a:r>
            <a:endParaRPr lang="en-US" b="1" dirty="0">
              <a:latin typeface="Source Sans Pro" panose="020B0503030403020204" pitchFamily="34" charset="7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9089C25-1947-9A4F-831E-E941F7BD50AA}"/>
              </a:ext>
            </a:extLst>
          </p:cNvPr>
          <p:cNvSpPr txBox="1"/>
          <p:nvPr/>
        </p:nvSpPr>
        <p:spPr>
          <a:xfrm>
            <a:off x="156273" y="40864"/>
            <a:ext cx="3360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zh-CN" sz="1600" b="1" dirty="0">
                <a:solidFill>
                  <a:schemeClr val="accent3"/>
                </a:solidFill>
                <a:latin typeface="Source Sans Pro" panose="020B0503030403020204" pitchFamily="34" charset="77"/>
              </a:rPr>
              <a:t>Report</a:t>
            </a:r>
            <a:r>
              <a:rPr lang="zh-CN" altLang="en-US" sz="1600" b="1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b="1" dirty="0">
                <a:solidFill>
                  <a:schemeClr val="accent3"/>
                </a:solidFill>
                <a:latin typeface="Source Sans Pro" panose="020B0503030403020204" pitchFamily="34" charset="77"/>
              </a:rPr>
              <a:t>by</a:t>
            </a:r>
            <a:r>
              <a:rPr lang="zh-CN" altLang="en-US" sz="1600" b="1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b="1" dirty="0">
                <a:solidFill>
                  <a:schemeClr val="accent3"/>
                </a:solidFill>
                <a:latin typeface="Source Sans Pro" panose="020B0503030403020204" pitchFamily="34" charset="77"/>
              </a:rPr>
              <a:t>Group</a:t>
            </a:r>
            <a:r>
              <a:rPr lang="zh-CN" altLang="en-US" sz="1600" b="1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b="1" dirty="0">
                <a:solidFill>
                  <a:schemeClr val="accent3"/>
                </a:solidFill>
                <a:latin typeface="Source Sans Pro" panose="020B0503030403020204" pitchFamily="34" charset="77"/>
              </a:rPr>
              <a:t>5,</a:t>
            </a:r>
            <a:r>
              <a:rPr lang="zh-CN" altLang="en-US" sz="1600" b="1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b="1" dirty="0">
                <a:solidFill>
                  <a:schemeClr val="accent3"/>
                </a:solidFill>
                <a:latin typeface="Source Sans Pro" panose="020B0503030403020204" pitchFamily="34" charset="77"/>
              </a:rPr>
              <a:t>November</a:t>
            </a:r>
            <a:r>
              <a:rPr lang="zh-CN" altLang="en-US" sz="1600" b="1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b="1" dirty="0">
                <a:solidFill>
                  <a:schemeClr val="accent3"/>
                </a:solidFill>
                <a:latin typeface="Source Sans Pro" panose="020B0503030403020204" pitchFamily="34" charset="77"/>
              </a:rPr>
              <a:t>2019</a:t>
            </a:r>
            <a:endParaRPr lang="en-US" sz="1600" b="1" dirty="0">
              <a:solidFill>
                <a:schemeClr val="accent3"/>
              </a:solidFill>
              <a:latin typeface="Source Sans Pro" panose="020B0503030403020204" pitchFamily="34" charset="77"/>
            </a:endParaRP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8C5F02A-5251-0B46-98C0-7A260158BA5B}"/>
              </a:ext>
            </a:extLst>
          </p:cNvPr>
          <p:cNvGrpSpPr/>
          <p:nvPr/>
        </p:nvGrpSpPr>
        <p:grpSpPr>
          <a:xfrm>
            <a:off x="6532286" y="4901996"/>
            <a:ext cx="5314042" cy="505022"/>
            <a:chOff x="6532286" y="4629294"/>
            <a:chExt cx="5314042" cy="50502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2D60AAA-C54B-C84D-95A5-E8E9DF5B4D0B}"/>
                </a:ext>
              </a:extLst>
            </p:cNvPr>
            <p:cNvSpPr/>
            <p:nvPr/>
          </p:nvSpPr>
          <p:spPr>
            <a:xfrm>
              <a:off x="6532286" y="4629294"/>
              <a:ext cx="683162" cy="500332"/>
            </a:xfrm>
            <a:prstGeom prst="rect">
              <a:avLst/>
            </a:prstGeom>
            <a:solidFill>
              <a:srgbClr val="CB02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Source Sans Pro" panose="020B0503030403020204" pitchFamily="34" charset="77"/>
                </a:rPr>
                <a:t>RF1</a:t>
              </a:r>
              <a:endParaRPr lang="en-US" b="1" dirty="0">
                <a:latin typeface="Source Sans Pro" panose="020B0503030403020204" pitchFamily="34" charset="77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5F18F99-3D0D-7049-9013-C11EFE85957B}"/>
                </a:ext>
              </a:extLst>
            </p:cNvPr>
            <p:cNvSpPr/>
            <p:nvPr/>
          </p:nvSpPr>
          <p:spPr>
            <a:xfrm>
              <a:off x="7458462" y="4629294"/>
              <a:ext cx="683162" cy="500332"/>
            </a:xfrm>
            <a:prstGeom prst="rect">
              <a:avLst/>
            </a:prstGeom>
            <a:solidFill>
              <a:srgbClr val="CB02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Source Sans Pro" panose="020B0503030403020204" pitchFamily="34" charset="77"/>
                </a:rPr>
                <a:t>RF2</a:t>
              </a:r>
              <a:endParaRPr lang="en-US" b="1" dirty="0">
                <a:latin typeface="Source Sans Pro" panose="020B0503030403020204" pitchFamily="34" charset="77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25AA43-8817-6E43-9B3A-0823DE15668F}"/>
                </a:ext>
              </a:extLst>
            </p:cNvPr>
            <p:cNvSpPr/>
            <p:nvPr/>
          </p:nvSpPr>
          <p:spPr>
            <a:xfrm>
              <a:off x="8384638" y="4633984"/>
              <a:ext cx="683162" cy="500332"/>
            </a:xfrm>
            <a:prstGeom prst="rect">
              <a:avLst/>
            </a:prstGeom>
            <a:solidFill>
              <a:srgbClr val="CB02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Source Sans Pro" panose="020B0503030403020204" pitchFamily="34" charset="77"/>
                </a:rPr>
                <a:t>GBM</a:t>
              </a:r>
              <a:endParaRPr lang="en-US" b="1" dirty="0">
                <a:latin typeface="Source Sans Pro" panose="020B0503030403020204" pitchFamily="34" charset="77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2D1AA3-DFD1-9146-A054-D62D7CFC9A92}"/>
                </a:ext>
              </a:extLst>
            </p:cNvPr>
            <p:cNvSpPr/>
            <p:nvPr/>
          </p:nvSpPr>
          <p:spPr>
            <a:xfrm>
              <a:off x="9310814" y="4629294"/>
              <a:ext cx="683162" cy="500332"/>
            </a:xfrm>
            <a:prstGeom prst="rect">
              <a:avLst/>
            </a:prstGeom>
            <a:solidFill>
              <a:srgbClr val="CB02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Source Sans Pro" panose="020B0503030403020204" pitchFamily="34" charset="77"/>
                </a:rPr>
                <a:t>DT</a:t>
              </a:r>
              <a:endParaRPr lang="en-US" b="1" dirty="0">
                <a:latin typeface="Source Sans Pro" panose="020B0503030403020204" pitchFamily="34" charset="77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5F375B-D904-4144-B753-CD248B74AEF9}"/>
                </a:ext>
              </a:extLst>
            </p:cNvPr>
            <p:cNvSpPr/>
            <p:nvPr/>
          </p:nvSpPr>
          <p:spPr>
            <a:xfrm>
              <a:off x="10236990" y="4629294"/>
              <a:ext cx="683162" cy="500332"/>
            </a:xfrm>
            <a:prstGeom prst="rect">
              <a:avLst/>
            </a:prstGeom>
            <a:solidFill>
              <a:srgbClr val="CB02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Source Sans Pro" panose="020B0503030403020204" pitchFamily="34" charset="77"/>
                </a:rPr>
                <a:t>NB</a:t>
              </a:r>
              <a:endParaRPr lang="en-US" b="1" dirty="0">
                <a:latin typeface="Source Sans Pro" panose="020B0503030403020204" pitchFamily="34" charset="77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DC98BF10-9338-DD4C-93E2-3B49FC0B4EC4}"/>
                </a:ext>
              </a:extLst>
            </p:cNvPr>
            <p:cNvSpPr/>
            <p:nvPr/>
          </p:nvSpPr>
          <p:spPr>
            <a:xfrm>
              <a:off x="11163166" y="4629294"/>
              <a:ext cx="683162" cy="500332"/>
            </a:xfrm>
            <a:prstGeom prst="rect">
              <a:avLst/>
            </a:prstGeom>
            <a:solidFill>
              <a:srgbClr val="CB02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Source Sans Pro" panose="020B0503030403020204" pitchFamily="34" charset="77"/>
                </a:rPr>
                <a:t>SVM</a:t>
              </a:r>
              <a:endParaRPr lang="en-US" b="1" dirty="0">
                <a:latin typeface="Source Sans Pro" panose="020B0503030403020204" pitchFamily="34" charset="77"/>
              </a:endParaRPr>
            </a:p>
          </p:txBody>
        </p:sp>
      </p:grp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20D7BF7A-4453-CD41-8781-A0648CC391AB}"/>
              </a:ext>
            </a:extLst>
          </p:cNvPr>
          <p:cNvCxnSpPr>
            <a:cxnSpLocks/>
            <a:stCxn id="14" idx="2"/>
            <a:endCxn id="143" idx="0"/>
          </p:cNvCxnSpPr>
          <p:nvPr/>
        </p:nvCxnSpPr>
        <p:spPr>
          <a:xfrm rot="16200000" flipH="1">
            <a:off x="10185906" y="3583155"/>
            <a:ext cx="323656" cy="2314026"/>
          </a:xfrm>
          <a:prstGeom prst="bentConnector3">
            <a:avLst/>
          </a:prstGeom>
          <a:ln w="38100"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2E3E220-4A8B-984A-B9FB-E65E67822E3B}"/>
              </a:ext>
            </a:extLst>
          </p:cNvPr>
          <p:cNvGrpSpPr/>
          <p:nvPr/>
        </p:nvGrpSpPr>
        <p:grpSpPr>
          <a:xfrm>
            <a:off x="3428781" y="5010674"/>
            <a:ext cx="2519948" cy="1436268"/>
            <a:chOff x="3428781" y="5010674"/>
            <a:chExt cx="2519948" cy="143626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BB09957-EED8-0B4F-960A-60F5003F583E}"/>
                </a:ext>
              </a:extLst>
            </p:cNvPr>
            <p:cNvSpPr/>
            <p:nvPr/>
          </p:nvSpPr>
          <p:spPr>
            <a:xfrm>
              <a:off x="3428781" y="5010674"/>
              <a:ext cx="1296000" cy="648000"/>
            </a:xfrm>
            <a:prstGeom prst="rect">
              <a:avLst/>
            </a:prstGeom>
            <a:solidFill>
              <a:srgbClr val="57068C">
                <a:alpha val="6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latin typeface="Source Sans Pro" panose="020B0503030403020204" pitchFamily="34" charset="77"/>
                </a:rPr>
                <a:t>Realistic</a:t>
              </a:r>
              <a:r>
                <a:rPr lang="zh-CN" altLang="en-US" sz="1200" b="1" dirty="0">
                  <a:latin typeface="Source Sans Pro" panose="020B0503030403020204" pitchFamily="34" charset="77"/>
                </a:rPr>
                <a:t> </a:t>
              </a:r>
              <a:r>
                <a:rPr lang="en-US" altLang="zh-CN" sz="1200" b="1" dirty="0">
                  <a:latin typeface="Source Sans Pro" panose="020B0503030403020204" pitchFamily="34" charset="77"/>
                </a:rPr>
                <a:t>Observations</a:t>
              </a:r>
            </a:p>
            <a:p>
              <a:pPr algn="ctr"/>
              <a:r>
                <a:rPr lang="en-US" altLang="zh-CN" sz="1200" b="1" dirty="0">
                  <a:latin typeface="Source Sans Pro" panose="020B0503030403020204" pitchFamily="34" charset="77"/>
                </a:rPr>
                <a:t>27K</a:t>
              </a:r>
              <a:r>
                <a:rPr lang="zh-CN" altLang="en-US" sz="1200" b="1" dirty="0">
                  <a:latin typeface="Source Sans Pro" panose="020B0503030403020204" pitchFamily="34" charset="77"/>
                </a:rPr>
                <a:t> </a:t>
              </a:r>
              <a:r>
                <a:rPr lang="en-US" altLang="zh-CN" sz="1200" b="1" dirty="0">
                  <a:latin typeface="Source Sans Pro" panose="020B0503030403020204" pitchFamily="34" charset="77"/>
                </a:rPr>
                <a:t>Rows</a:t>
              </a:r>
              <a:endParaRPr lang="en-US" sz="1200" b="1" dirty="0">
                <a:latin typeface="Source Sans Pro" panose="020B0503030403020204" pitchFamily="34" charset="77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6D9FB44-EB18-7D4E-A538-5A7438309F5B}"/>
                </a:ext>
              </a:extLst>
            </p:cNvPr>
            <p:cNvSpPr/>
            <p:nvPr/>
          </p:nvSpPr>
          <p:spPr>
            <a:xfrm>
              <a:off x="4652729" y="5798942"/>
              <a:ext cx="1296000" cy="648000"/>
            </a:xfrm>
            <a:prstGeom prst="rect">
              <a:avLst/>
            </a:prstGeom>
            <a:solidFill>
              <a:srgbClr val="57068C">
                <a:alpha val="60000"/>
              </a:srgb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latin typeface="Source Sans Pro" panose="020B0503030403020204" pitchFamily="34" charset="77"/>
                </a:rPr>
                <a:t>Extreme</a:t>
              </a:r>
              <a:r>
                <a:rPr lang="zh-CN" altLang="en-US" sz="1200" b="1" dirty="0">
                  <a:latin typeface="Source Sans Pro" panose="020B0503030403020204" pitchFamily="34" charset="77"/>
                </a:rPr>
                <a:t> </a:t>
              </a:r>
              <a:r>
                <a:rPr lang="en-US" altLang="zh-CN" sz="1200" b="1" dirty="0">
                  <a:latin typeface="Source Sans Pro" panose="020B0503030403020204" pitchFamily="34" charset="77"/>
                </a:rPr>
                <a:t>Observations</a:t>
              </a:r>
            </a:p>
            <a:p>
              <a:pPr algn="ctr"/>
              <a:r>
                <a:rPr lang="en-US" altLang="zh-CN" sz="1200" b="1" dirty="0">
                  <a:latin typeface="Source Sans Pro" panose="020B0503030403020204" pitchFamily="34" charset="77"/>
                </a:rPr>
                <a:t>500K</a:t>
              </a:r>
              <a:r>
                <a:rPr lang="zh-CN" altLang="en-US" sz="1200" b="1" dirty="0">
                  <a:latin typeface="Source Sans Pro" panose="020B0503030403020204" pitchFamily="34" charset="77"/>
                </a:rPr>
                <a:t> </a:t>
              </a:r>
              <a:r>
                <a:rPr lang="en-US" altLang="zh-CN" sz="1200" b="1" dirty="0">
                  <a:latin typeface="Source Sans Pro" panose="020B0503030403020204" pitchFamily="34" charset="77"/>
                </a:rPr>
                <a:t>Rows</a:t>
              </a:r>
              <a:endParaRPr lang="en-US" sz="1200" b="1" dirty="0">
                <a:latin typeface="Source Sans Pro" panose="020B0503030403020204" pitchFamily="34" charset="77"/>
              </a:endParaRPr>
            </a:p>
          </p:txBody>
        </p:sp>
      </p:grp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229C8445-14DD-7E48-83A0-4BE48658CA66}"/>
              </a:ext>
            </a:extLst>
          </p:cNvPr>
          <p:cNvCxnSpPr>
            <a:cxnSpLocks/>
            <a:stCxn id="12" idx="2"/>
            <a:endCxn id="54" idx="0"/>
          </p:cNvCxnSpPr>
          <p:nvPr/>
        </p:nvCxnSpPr>
        <p:spPr>
          <a:xfrm rot="16200000" flipH="1">
            <a:off x="4423740" y="4921952"/>
            <a:ext cx="1148245" cy="605734"/>
          </a:xfrm>
          <a:prstGeom prst="bentConnector3">
            <a:avLst>
              <a:gd name="adj1" fmla="val 15441"/>
            </a:avLst>
          </a:prstGeom>
          <a:ln w="38100"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B4E82EE5-C1E1-0F49-BD6D-69A738AEAF46}"/>
              </a:ext>
            </a:extLst>
          </p:cNvPr>
          <p:cNvSpPr/>
          <p:nvPr/>
        </p:nvSpPr>
        <p:spPr>
          <a:xfrm>
            <a:off x="82669" y="4100172"/>
            <a:ext cx="482138" cy="482138"/>
          </a:xfrm>
          <a:prstGeom prst="ellipse">
            <a:avLst/>
          </a:prstGeom>
          <a:solidFill>
            <a:srgbClr val="27C4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Source Sans Pro" panose="020B0503030403020204" pitchFamily="34" charset="77"/>
              </a:rPr>
              <a:t>4</a:t>
            </a:r>
            <a:endParaRPr lang="en-US" b="1" dirty="0">
              <a:latin typeface="Source Sans Pro" panose="020B0503030403020204" pitchFamily="34" charset="77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C56BBBA-3682-D847-A9B2-73371D2907E6}"/>
              </a:ext>
            </a:extLst>
          </p:cNvPr>
          <p:cNvSpPr/>
          <p:nvPr/>
        </p:nvSpPr>
        <p:spPr>
          <a:xfrm>
            <a:off x="7921943" y="2814682"/>
            <a:ext cx="2520000" cy="720001"/>
          </a:xfrm>
          <a:prstGeom prst="rect">
            <a:avLst/>
          </a:prstGeom>
          <a:solidFill>
            <a:srgbClr val="57068C">
              <a:alpha val="6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b="1" dirty="0">
                <a:latin typeface="Source Sans Pro" panose="020B0503030403020204" pitchFamily="34" charset="77"/>
              </a:rPr>
              <a:t>Feature</a:t>
            </a:r>
            <a:r>
              <a:rPr lang="zh-CN" altLang="en-US" b="1" dirty="0">
                <a:latin typeface="Source Sans Pro" panose="020B0503030403020204" pitchFamily="34" charset="77"/>
              </a:rPr>
              <a:t> </a:t>
            </a:r>
            <a:r>
              <a:rPr lang="en-US" altLang="zh-CN" b="1" dirty="0">
                <a:latin typeface="Source Sans Pro" panose="020B0503030403020204" pitchFamily="34" charset="77"/>
              </a:rPr>
              <a:t>Importance</a:t>
            </a:r>
            <a:endParaRPr lang="en-US" b="1" dirty="0">
              <a:latin typeface="Source Sans Pro" panose="020B0503030403020204" pitchFamily="34" charset="77"/>
            </a:endParaRP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7215AA23-646D-2042-8389-107FB76B5E00}"/>
              </a:ext>
            </a:extLst>
          </p:cNvPr>
          <p:cNvCxnSpPr>
            <a:cxnSpLocks/>
            <a:stCxn id="77" idx="2"/>
            <a:endCxn id="14" idx="0"/>
          </p:cNvCxnSpPr>
          <p:nvPr/>
        </p:nvCxnSpPr>
        <p:spPr>
          <a:xfrm rot="16200000" flipH="1">
            <a:off x="9024504" y="3692122"/>
            <a:ext cx="323656" cy="8778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58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6C2B-E946-C143-A684-07AD5BC3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75" y="194643"/>
            <a:ext cx="11885909" cy="1325563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Source Sans Pro" panose="020B0503030403020204" pitchFamily="34" charset="77"/>
              </a:rPr>
              <a:t>1.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Help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improve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colleges’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ranking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by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taking</a:t>
            </a:r>
            <a:r>
              <a:rPr lang="zh-CN" altLang="en-US" sz="36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actions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on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possible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failing</a:t>
            </a:r>
            <a:r>
              <a:rPr lang="zh-CN" altLang="en-US" sz="36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students</a:t>
            </a:r>
            <a:r>
              <a:rPr lang="en-US" altLang="zh-CN" sz="3600" b="1" dirty="0">
                <a:latin typeface="Source Sans Pro" panose="020B0503030403020204" pitchFamily="34" charset="77"/>
              </a:rPr>
              <a:t>.</a:t>
            </a:r>
            <a:endParaRPr lang="en-US" sz="3600" b="1" dirty="0">
              <a:latin typeface="Source Sans Pro" panose="020B0503030403020204" pitchFamily="34" charset="77"/>
            </a:endParaRPr>
          </a:p>
        </p:txBody>
      </p:sp>
      <p:sp>
        <p:nvSpPr>
          <p:cNvPr id="7" name="Shape 204">
            <a:extLst>
              <a:ext uri="{FF2B5EF4-FFF2-40B4-BE49-F238E27FC236}">
                <a16:creationId xmlns:a16="http://schemas.microsoft.com/office/drawing/2014/main" id="{859EA4E0-48B9-A14A-8113-AEAFD9589492}"/>
              </a:ext>
            </a:extLst>
          </p:cNvPr>
          <p:cNvSpPr txBox="1">
            <a:spLocks/>
          </p:cNvSpPr>
          <p:nvPr/>
        </p:nvSpPr>
        <p:spPr>
          <a:xfrm>
            <a:off x="6123150" y="1520206"/>
            <a:ext cx="5770532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Char char="■"/>
              <a:defRPr sz="32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24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24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CB0200"/>
                </a:solidFill>
                <a:effectLst/>
                <a:uLnTx/>
                <a:uFillTx/>
                <a:latin typeface="Source Sans Pro"/>
                <a:sym typeface="Source Sans Pro"/>
              </a:rPr>
              <a:t>Problem:</a:t>
            </a:r>
            <a:endParaRPr kumimoji="0" lang="en" sz="3600" b="1" i="0" u="none" strike="noStrike" kern="0" cap="none" spc="0" normalizeH="0" baseline="0" noProof="0" dirty="0">
              <a:ln>
                <a:noFill/>
              </a:ln>
              <a:solidFill>
                <a:srgbClr val="CB0200"/>
              </a:solidFill>
              <a:effectLst/>
              <a:uLnTx/>
              <a:uFillTx/>
              <a:latin typeface="Source Sans Pro"/>
              <a:sym typeface="Source Sans Pro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sym typeface="Source Sans Pro"/>
              </a:rPr>
              <a:t>Significant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sym typeface="Source Sans Pro"/>
              </a:rPr>
              <a:t> </a:t>
            </a:r>
            <a:r>
              <a:rPr lang="en-US" altLang="zh-CN" sz="2800" kern="0" dirty="0">
                <a:solidFill>
                  <a:schemeClr val="tx1"/>
                </a:solidFill>
              </a:rPr>
              <a:t>number</a:t>
            </a:r>
            <a:r>
              <a:rPr lang="zh-CN" altLang="en-US" sz="2800" kern="0" dirty="0">
                <a:solidFill>
                  <a:schemeClr val="tx1"/>
                </a:solidFill>
              </a:rPr>
              <a:t> </a:t>
            </a:r>
            <a:r>
              <a:rPr lang="en-US" altLang="zh-CN" sz="2800" kern="0" dirty="0">
                <a:solidFill>
                  <a:schemeClr val="tx1"/>
                </a:solidFill>
              </a:rPr>
              <a:t>of</a:t>
            </a:r>
            <a:r>
              <a:rPr lang="zh-CN" altLang="en-US" sz="2800" kern="0" dirty="0">
                <a:solidFill>
                  <a:schemeClr val="tx1"/>
                </a:solidFill>
              </a:rPr>
              <a:t> </a:t>
            </a:r>
            <a:r>
              <a:rPr lang="en-US" altLang="zh-CN" sz="2800" kern="0" dirty="0">
                <a:solidFill>
                  <a:schemeClr val="tx1"/>
                </a:solidFill>
              </a:rPr>
              <a:t>failing</a:t>
            </a:r>
            <a:r>
              <a:rPr lang="zh-CN" altLang="en-US" sz="2800" kern="0" dirty="0">
                <a:solidFill>
                  <a:schemeClr val="tx1"/>
                </a:solidFill>
              </a:rPr>
              <a:t> </a:t>
            </a:r>
            <a:r>
              <a:rPr lang="en-US" altLang="zh-CN" sz="2800" kern="0" dirty="0">
                <a:solidFill>
                  <a:schemeClr val="tx1"/>
                </a:solidFill>
              </a:rPr>
              <a:t>students</a:t>
            </a:r>
            <a:r>
              <a:rPr lang="zh-CN" altLang="en-US" sz="2800" kern="0" dirty="0">
                <a:solidFill>
                  <a:schemeClr val="tx1"/>
                </a:solidFill>
              </a:rPr>
              <a:t> </a:t>
            </a:r>
            <a:r>
              <a:rPr lang="en-US" altLang="zh-CN" sz="2800" kern="0" dirty="0">
                <a:solidFill>
                  <a:schemeClr val="tx1"/>
                </a:solidFill>
              </a:rPr>
              <a:t>in</a:t>
            </a:r>
            <a:r>
              <a:rPr lang="zh-CN" altLang="en-US" sz="2800" kern="0" dirty="0">
                <a:solidFill>
                  <a:schemeClr val="tx1"/>
                </a:solidFill>
              </a:rPr>
              <a:t> </a:t>
            </a:r>
            <a:r>
              <a:rPr lang="en-US" altLang="zh-CN" sz="2800" kern="0" dirty="0">
                <a:solidFill>
                  <a:schemeClr val="tx1"/>
                </a:solidFill>
              </a:rPr>
              <a:t>the</a:t>
            </a:r>
            <a:r>
              <a:rPr lang="zh-CN" altLang="en-US" sz="2800" kern="0" dirty="0">
                <a:solidFill>
                  <a:schemeClr val="tx1"/>
                </a:solidFill>
              </a:rPr>
              <a:t> </a:t>
            </a:r>
            <a:r>
              <a:rPr lang="en-US" altLang="zh-CN" sz="2800" kern="0" dirty="0">
                <a:solidFill>
                  <a:schemeClr val="tx1"/>
                </a:solidFill>
              </a:rPr>
              <a:t>education</a:t>
            </a:r>
            <a:r>
              <a:rPr lang="zh-CN" altLang="en-US" sz="2800" kern="0" dirty="0">
                <a:solidFill>
                  <a:schemeClr val="tx1"/>
                </a:solidFill>
              </a:rPr>
              <a:t> </a:t>
            </a:r>
            <a:r>
              <a:rPr lang="en-US" altLang="zh-CN" sz="2800" kern="0" dirty="0">
                <a:solidFill>
                  <a:schemeClr val="tx1"/>
                </a:solidFill>
              </a:rPr>
              <a:t>system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sym typeface="Source Sans Pro"/>
              </a:rPr>
              <a:t> </a:t>
            </a:r>
            <a:endParaRPr kumimoji="0" lang="en" sz="28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sym typeface="Source Sans Pro"/>
            </a:endParaRPr>
          </a:p>
        </p:txBody>
      </p:sp>
      <p:sp>
        <p:nvSpPr>
          <p:cNvPr id="8" name="Shape 204">
            <a:extLst>
              <a:ext uri="{FF2B5EF4-FFF2-40B4-BE49-F238E27FC236}">
                <a16:creationId xmlns:a16="http://schemas.microsoft.com/office/drawing/2014/main" id="{DC26B906-2B5E-C249-9D7A-6E0C76FC1244}"/>
              </a:ext>
            </a:extLst>
          </p:cNvPr>
          <p:cNvSpPr txBox="1">
            <a:spLocks/>
          </p:cNvSpPr>
          <p:nvPr/>
        </p:nvSpPr>
        <p:spPr>
          <a:xfrm>
            <a:off x="6123150" y="3150460"/>
            <a:ext cx="5770532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Char char="■"/>
              <a:defRPr sz="32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24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24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489141"/>
                </a:solidFill>
                <a:effectLst/>
                <a:uLnTx/>
                <a:uFillTx/>
                <a:latin typeface="Source Sans Pro"/>
                <a:sym typeface="Source Sans Pro"/>
              </a:rPr>
              <a:t>Solution:</a:t>
            </a:r>
            <a:endParaRPr kumimoji="0" lang="en" sz="3600" b="1" i="0" u="none" strike="noStrike" kern="0" cap="none" spc="0" normalizeH="0" baseline="0" noProof="0" dirty="0">
              <a:ln>
                <a:noFill/>
              </a:ln>
              <a:solidFill>
                <a:srgbClr val="489141"/>
              </a:solidFill>
              <a:effectLst/>
              <a:uLnTx/>
              <a:uFillTx/>
              <a:latin typeface="Source Sans Pro"/>
              <a:sym typeface="Source Sans Pro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sym typeface="Source Sans Pro"/>
              </a:rPr>
              <a:t>Predicting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sym typeface="Source Sans Pro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sym typeface="Source Sans Pro"/>
              </a:rPr>
              <a:t>passing/failing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sym typeface="Source Sans Pro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sym typeface="Source Sans Pro"/>
              </a:rPr>
              <a:t>students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sym typeface="Source Sans Pro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sym typeface="Source Sans Pro"/>
              </a:rPr>
              <a:t>and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sym typeface="Source Sans Pro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sym typeface="Source Sans Pro"/>
              </a:rPr>
              <a:t>take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sym typeface="Source Sans Pro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sym typeface="Source Sans Pro"/>
              </a:rPr>
              <a:t>actions</a:t>
            </a:r>
            <a:endParaRPr kumimoji="0" lang="en" sz="28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sym typeface="Source Sans Pro"/>
            </a:endParaRPr>
          </a:p>
        </p:txBody>
      </p:sp>
      <p:sp>
        <p:nvSpPr>
          <p:cNvPr id="9" name="Shape 204">
            <a:extLst>
              <a:ext uri="{FF2B5EF4-FFF2-40B4-BE49-F238E27FC236}">
                <a16:creationId xmlns:a16="http://schemas.microsoft.com/office/drawing/2014/main" id="{028EA036-3B2D-D547-B98A-DE2325E25D5A}"/>
              </a:ext>
            </a:extLst>
          </p:cNvPr>
          <p:cNvSpPr txBox="1">
            <a:spLocks/>
          </p:cNvSpPr>
          <p:nvPr/>
        </p:nvSpPr>
        <p:spPr>
          <a:xfrm>
            <a:off x="6123150" y="4780713"/>
            <a:ext cx="5770532" cy="173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Char char="■"/>
              <a:defRPr sz="32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24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24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defRPr sz="1800" b="0" i="0" u="none" strike="noStrike" cap="none">
                <a:solidFill>
                  <a:srgbClr val="2F3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Font typeface="Source Sans Pro"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sym typeface="Source Sans Pro"/>
              </a:rPr>
              <a:t>Outcome:</a:t>
            </a:r>
            <a:endParaRPr kumimoji="0" lang="e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Sans Pro"/>
              <a:sym typeface="Source Sans Pro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848"/>
              </a:buClr>
              <a:buSzPct val="100000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sym typeface="Source Sans Pro"/>
              </a:rPr>
              <a:t>Increased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sym typeface="Source Sans Pro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sym typeface="Source Sans Pro"/>
              </a:rPr>
              <a:t>passing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sym typeface="Source Sans Pro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sym typeface="Source Sans Pro"/>
              </a:rPr>
              <a:t>rates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sym typeface="Source Sans Pro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sym typeface="Source Sans Pro"/>
              </a:rPr>
              <a:t>and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sym typeface="Source Sans Pro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sym typeface="Source Sans Pro"/>
              </a:rPr>
              <a:t>college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sym typeface="Source Sans Pro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sym typeface="Source Sans Pro"/>
              </a:rPr>
              <a:t>overall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sym typeface="Source Sans Pro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/>
                <a:sym typeface="Source Sans Pro"/>
              </a:rPr>
              <a:t>ranking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0035CF-55C5-DE4A-BBB5-A1BD41B36350}"/>
              </a:ext>
            </a:extLst>
          </p:cNvPr>
          <p:cNvGrpSpPr/>
          <p:nvPr/>
        </p:nvGrpSpPr>
        <p:grpSpPr>
          <a:xfrm>
            <a:off x="427614" y="2156534"/>
            <a:ext cx="5292111" cy="3166465"/>
            <a:chOff x="643739" y="2156534"/>
            <a:chExt cx="5292111" cy="316646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A1B7855-FCDD-2145-892D-0AF13E288FC7}"/>
                </a:ext>
              </a:extLst>
            </p:cNvPr>
            <p:cNvGrpSpPr/>
            <p:nvPr/>
          </p:nvGrpSpPr>
          <p:grpSpPr>
            <a:xfrm>
              <a:off x="643739" y="2156534"/>
              <a:ext cx="5292111" cy="2820410"/>
              <a:chOff x="411265" y="2296019"/>
              <a:chExt cx="5292111" cy="2820410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84BBC1-033A-5345-89AC-1E8678CFA6B8}"/>
                  </a:ext>
                </a:extLst>
              </p:cNvPr>
              <p:cNvSpPr txBox="1"/>
              <p:nvPr/>
            </p:nvSpPr>
            <p:spPr>
              <a:xfrm>
                <a:off x="1039677" y="2561884"/>
                <a:ext cx="466369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200" i="1" dirty="0">
                    <a:latin typeface="Source Sans Pro" panose="020B0503030403020204" pitchFamily="34" charset="77"/>
                  </a:rPr>
                  <a:t>Nearly </a:t>
                </a:r>
                <a:r>
                  <a:rPr lang="en-CA" sz="3200" b="1" i="1" dirty="0">
                    <a:solidFill>
                      <a:srgbClr val="7030A0"/>
                    </a:solidFill>
                    <a:latin typeface="Source Sans Pro" panose="020B0503030403020204" pitchFamily="34" charset="77"/>
                  </a:rPr>
                  <a:t>one-third</a:t>
                </a:r>
                <a:r>
                  <a:rPr lang="en-CA" sz="3200" i="1" dirty="0">
                    <a:latin typeface="Source Sans Pro" panose="020B0503030403020204" pitchFamily="34" charset="77"/>
                  </a:rPr>
                  <a:t> of undergraduates leave after their first year, and many require </a:t>
                </a:r>
                <a:r>
                  <a:rPr lang="en-CA" sz="3200" b="1" i="1" dirty="0">
                    <a:solidFill>
                      <a:srgbClr val="7030A0"/>
                    </a:solidFill>
                    <a:latin typeface="Source Sans Pro" panose="020B0503030403020204" pitchFamily="34" charset="77"/>
                  </a:rPr>
                  <a:t>six years</a:t>
                </a:r>
                <a:r>
                  <a:rPr lang="en-CA" sz="3200" i="1" dirty="0">
                    <a:latin typeface="Source Sans Pro" panose="020B0503030403020204" pitchFamily="34" charset="77"/>
                  </a:rPr>
                  <a:t> to complete their studies</a:t>
                </a:r>
                <a:endParaRPr lang="en-US" sz="3200" i="1" dirty="0">
                  <a:latin typeface="Source Sans Pro" panose="020B0503030403020204" pitchFamily="34" charset="77"/>
                </a:endParaRPr>
              </a:p>
            </p:txBody>
          </p:sp>
          <p:sp>
            <p:nvSpPr>
              <p:cNvPr id="5" name="Freeform 245">
                <a:extLst>
                  <a:ext uri="{FF2B5EF4-FFF2-40B4-BE49-F238E27FC236}">
                    <a16:creationId xmlns:a16="http://schemas.microsoft.com/office/drawing/2014/main" id="{A1D1ADCA-A982-264F-B65D-A880FCFDF9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1265" y="2296019"/>
                <a:ext cx="628412" cy="531730"/>
              </a:xfrm>
              <a:custGeom>
                <a:avLst/>
                <a:gdLst>
                  <a:gd name="T0" fmla="*/ 72 w 157"/>
                  <a:gd name="T1" fmla="*/ 79 h 133"/>
                  <a:gd name="T2" fmla="*/ 72 w 157"/>
                  <a:gd name="T3" fmla="*/ 115 h 133"/>
                  <a:gd name="T4" fmla="*/ 67 w 157"/>
                  <a:gd name="T5" fmla="*/ 128 h 133"/>
                  <a:gd name="T6" fmla="*/ 54 w 157"/>
                  <a:gd name="T7" fmla="*/ 133 h 133"/>
                  <a:gd name="T8" fmla="*/ 18 w 157"/>
                  <a:gd name="T9" fmla="*/ 133 h 133"/>
                  <a:gd name="T10" fmla="*/ 5 w 157"/>
                  <a:gd name="T11" fmla="*/ 128 h 133"/>
                  <a:gd name="T12" fmla="*/ 0 w 157"/>
                  <a:gd name="T13" fmla="*/ 115 h 133"/>
                  <a:gd name="T14" fmla="*/ 0 w 157"/>
                  <a:gd name="T15" fmla="*/ 49 h 133"/>
                  <a:gd name="T16" fmla="*/ 3 w 157"/>
                  <a:gd name="T17" fmla="*/ 30 h 133"/>
                  <a:gd name="T18" fmla="*/ 14 w 157"/>
                  <a:gd name="T19" fmla="*/ 14 h 133"/>
                  <a:gd name="T20" fmla="*/ 29 w 157"/>
                  <a:gd name="T21" fmla="*/ 4 h 133"/>
                  <a:gd name="T22" fmla="*/ 48 w 157"/>
                  <a:gd name="T23" fmla="*/ 0 h 133"/>
                  <a:gd name="T24" fmla="*/ 54 w 157"/>
                  <a:gd name="T25" fmla="*/ 0 h 133"/>
                  <a:gd name="T26" fmla="*/ 58 w 157"/>
                  <a:gd name="T27" fmla="*/ 2 h 133"/>
                  <a:gd name="T28" fmla="*/ 60 w 157"/>
                  <a:gd name="T29" fmla="*/ 6 h 133"/>
                  <a:gd name="T30" fmla="*/ 60 w 157"/>
                  <a:gd name="T31" fmla="*/ 18 h 133"/>
                  <a:gd name="T32" fmla="*/ 58 w 157"/>
                  <a:gd name="T33" fmla="*/ 23 h 133"/>
                  <a:gd name="T34" fmla="*/ 54 w 157"/>
                  <a:gd name="T35" fmla="*/ 25 h 133"/>
                  <a:gd name="T36" fmla="*/ 48 w 157"/>
                  <a:gd name="T37" fmla="*/ 25 h 133"/>
                  <a:gd name="T38" fmla="*/ 31 w 157"/>
                  <a:gd name="T39" fmla="*/ 32 h 133"/>
                  <a:gd name="T40" fmla="*/ 24 w 157"/>
                  <a:gd name="T41" fmla="*/ 49 h 133"/>
                  <a:gd name="T42" fmla="*/ 24 w 157"/>
                  <a:gd name="T43" fmla="*/ 52 h 133"/>
                  <a:gd name="T44" fmla="*/ 26 w 157"/>
                  <a:gd name="T45" fmla="*/ 58 h 133"/>
                  <a:gd name="T46" fmla="*/ 33 w 157"/>
                  <a:gd name="T47" fmla="*/ 61 h 133"/>
                  <a:gd name="T48" fmla="*/ 54 w 157"/>
                  <a:gd name="T49" fmla="*/ 61 h 133"/>
                  <a:gd name="T50" fmla="*/ 67 w 157"/>
                  <a:gd name="T51" fmla="*/ 66 h 133"/>
                  <a:gd name="T52" fmla="*/ 72 w 157"/>
                  <a:gd name="T53" fmla="*/ 79 h 133"/>
                  <a:gd name="T54" fmla="*/ 157 w 157"/>
                  <a:gd name="T55" fmla="*/ 79 h 133"/>
                  <a:gd name="T56" fmla="*/ 157 w 157"/>
                  <a:gd name="T57" fmla="*/ 115 h 133"/>
                  <a:gd name="T58" fmla="*/ 152 w 157"/>
                  <a:gd name="T59" fmla="*/ 128 h 133"/>
                  <a:gd name="T60" fmla="*/ 139 w 157"/>
                  <a:gd name="T61" fmla="*/ 133 h 133"/>
                  <a:gd name="T62" fmla="*/ 102 w 157"/>
                  <a:gd name="T63" fmla="*/ 133 h 133"/>
                  <a:gd name="T64" fmla="*/ 90 w 157"/>
                  <a:gd name="T65" fmla="*/ 128 h 133"/>
                  <a:gd name="T66" fmla="*/ 84 w 157"/>
                  <a:gd name="T67" fmla="*/ 115 h 133"/>
                  <a:gd name="T68" fmla="*/ 84 w 157"/>
                  <a:gd name="T69" fmla="*/ 49 h 133"/>
                  <a:gd name="T70" fmla="*/ 88 w 157"/>
                  <a:gd name="T71" fmla="*/ 30 h 133"/>
                  <a:gd name="T72" fmla="*/ 99 w 157"/>
                  <a:gd name="T73" fmla="*/ 14 h 133"/>
                  <a:gd name="T74" fmla="*/ 114 w 157"/>
                  <a:gd name="T75" fmla="*/ 4 h 133"/>
                  <a:gd name="T76" fmla="*/ 133 w 157"/>
                  <a:gd name="T77" fmla="*/ 0 h 133"/>
                  <a:gd name="T78" fmla="*/ 139 w 157"/>
                  <a:gd name="T79" fmla="*/ 0 h 133"/>
                  <a:gd name="T80" fmla="*/ 143 w 157"/>
                  <a:gd name="T81" fmla="*/ 2 h 133"/>
                  <a:gd name="T82" fmla="*/ 145 w 157"/>
                  <a:gd name="T83" fmla="*/ 6 h 133"/>
                  <a:gd name="T84" fmla="*/ 145 w 157"/>
                  <a:gd name="T85" fmla="*/ 18 h 133"/>
                  <a:gd name="T86" fmla="*/ 143 w 157"/>
                  <a:gd name="T87" fmla="*/ 23 h 133"/>
                  <a:gd name="T88" fmla="*/ 139 w 157"/>
                  <a:gd name="T89" fmla="*/ 25 h 133"/>
                  <a:gd name="T90" fmla="*/ 133 w 157"/>
                  <a:gd name="T91" fmla="*/ 25 h 133"/>
                  <a:gd name="T92" fmla="*/ 116 w 157"/>
                  <a:gd name="T93" fmla="*/ 32 h 133"/>
                  <a:gd name="T94" fmla="*/ 109 w 157"/>
                  <a:gd name="T95" fmla="*/ 49 h 133"/>
                  <a:gd name="T96" fmla="*/ 109 w 157"/>
                  <a:gd name="T97" fmla="*/ 52 h 133"/>
                  <a:gd name="T98" fmla="*/ 111 w 157"/>
                  <a:gd name="T99" fmla="*/ 58 h 133"/>
                  <a:gd name="T100" fmla="*/ 118 w 157"/>
                  <a:gd name="T101" fmla="*/ 61 h 133"/>
                  <a:gd name="T102" fmla="*/ 139 w 157"/>
                  <a:gd name="T103" fmla="*/ 61 h 133"/>
                  <a:gd name="T104" fmla="*/ 152 w 157"/>
                  <a:gd name="T105" fmla="*/ 66 h 133"/>
                  <a:gd name="T106" fmla="*/ 157 w 157"/>
                  <a:gd name="T107" fmla="*/ 79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7" h="133">
                    <a:moveTo>
                      <a:pt x="72" y="79"/>
                    </a:moveTo>
                    <a:cubicBezTo>
                      <a:pt x="72" y="115"/>
                      <a:pt x="72" y="115"/>
                      <a:pt x="72" y="115"/>
                    </a:cubicBezTo>
                    <a:cubicBezTo>
                      <a:pt x="72" y="120"/>
                      <a:pt x="70" y="125"/>
                      <a:pt x="67" y="128"/>
                    </a:cubicBezTo>
                    <a:cubicBezTo>
                      <a:pt x="63" y="132"/>
                      <a:pt x="59" y="133"/>
                      <a:pt x="54" y="133"/>
                    </a:cubicBezTo>
                    <a:cubicBezTo>
                      <a:pt x="18" y="133"/>
                      <a:pt x="18" y="133"/>
                      <a:pt x="18" y="133"/>
                    </a:cubicBezTo>
                    <a:cubicBezTo>
                      <a:pt x="13" y="133"/>
                      <a:pt x="8" y="132"/>
                      <a:pt x="5" y="128"/>
                    </a:cubicBezTo>
                    <a:cubicBezTo>
                      <a:pt x="1" y="125"/>
                      <a:pt x="0" y="120"/>
                      <a:pt x="0" y="115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2"/>
                      <a:pt x="1" y="36"/>
                      <a:pt x="3" y="30"/>
                    </a:cubicBezTo>
                    <a:cubicBezTo>
                      <a:pt x="6" y="24"/>
                      <a:pt x="9" y="19"/>
                      <a:pt x="14" y="14"/>
                    </a:cubicBezTo>
                    <a:cubicBezTo>
                      <a:pt x="18" y="10"/>
                      <a:pt x="23" y="7"/>
                      <a:pt x="29" y="4"/>
                    </a:cubicBezTo>
                    <a:cubicBezTo>
                      <a:pt x="35" y="2"/>
                      <a:pt x="41" y="0"/>
                      <a:pt x="4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6" y="0"/>
                      <a:pt x="57" y="1"/>
                      <a:pt x="58" y="2"/>
                    </a:cubicBezTo>
                    <a:cubicBezTo>
                      <a:pt x="60" y="3"/>
                      <a:pt x="60" y="5"/>
                      <a:pt x="60" y="6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20"/>
                      <a:pt x="60" y="22"/>
                      <a:pt x="58" y="23"/>
                    </a:cubicBezTo>
                    <a:cubicBezTo>
                      <a:pt x="57" y="24"/>
                      <a:pt x="56" y="25"/>
                      <a:pt x="54" y="25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1" y="25"/>
                      <a:pt x="36" y="27"/>
                      <a:pt x="31" y="32"/>
                    </a:cubicBezTo>
                    <a:cubicBezTo>
                      <a:pt x="26" y="36"/>
                      <a:pt x="24" y="42"/>
                      <a:pt x="24" y="49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54"/>
                      <a:pt x="25" y="56"/>
                      <a:pt x="26" y="58"/>
                    </a:cubicBezTo>
                    <a:cubicBezTo>
                      <a:pt x="28" y="60"/>
                      <a:pt x="30" y="61"/>
                      <a:pt x="33" y="61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59" y="61"/>
                      <a:pt x="63" y="63"/>
                      <a:pt x="67" y="66"/>
                    </a:cubicBezTo>
                    <a:cubicBezTo>
                      <a:pt x="70" y="70"/>
                      <a:pt x="72" y="74"/>
                      <a:pt x="72" y="79"/>
                    </a:cubicBezTo>
                    <a:close/>
                    <a:moveTo>
                      <a:pt x="157" y="79"/>
                    </a:moveTo>
                    <a:cubicBezTo>
                      <a:pt x="157" y="115"/>
                      <a:pt x="157" y="115"/>
                      <a:pt x="157" y="115"/>
                    </a:cubicBezTo>
                    <a:cubicBezTo>
                      <a:pt x="157" y="120"/>
                      <a:pt x="155" y="125"/>
                      <a:pt x="152" y="128"/>
                    </a:cubicBezTo>
                    <a:cubicBezTo>
                      <a:pt x="148" y="132"/>
                      <a:pt x="144" y="133"/>
                      <a:pt x="139" y="133"/>
                    </a:cubicBezTo>
                    <a:cubicBezTo>
                      <a:pt x="102" y="133"/>
                      <a:pt x="102" y="133"/>
                      <a:pt x="102" y="133"/>
                    </a:cubicBezTo>
                    <a:cubicBezTo>
                      <a:pt x="97" y="133"/>
                      <a:pt x="93" y="132"/>
                      <a:pt x="90" y="128"/>
                    </a:cubicBezTo>
                    <a:cubicBezTo>
                      <a:pt x="86" y="125"/>
                      <a:pt x="84" y="120"/>
                      <a:pt x="84" y="115"/>
                    </a:cubicBezTo>
                    <a:cubicBezTo>
                      <a:pt x="84" y="49"/>
                      <a:pt x="84" y="49"/>
                      <a:pt x="84" y="49"/>
                    </a:cubicBezTo>
                    <a:cubicBezTo>
                      <a:pt x="84" y="42"/>
                      <a:pt x="86" y="36"/>
                      <a:pt x="88" y="30"/>
                    </a:cubicBezTo>
                    <a:cubicBezTo>
                      <a:pt x="91" y="24"/>
                      <a:pt x="94" y="19"/>
                      <a:pt x="99" y="14"/>
                    </a:cubicBezTo>
                    <a:cubicBezTo>
                      <a:pt x="103" y="10"/>
                      <a:pt x="108" y="7"/>
                      <a:pt x="114" y="4"/>
                    </a:cubicBezTo>
                    <a:cubicBezTo>
                      <a:pt x="120" y="2"/>
                      <a:pt x="126" y="0"/>
                      <a:pt x="133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40" y="0"/>
                      <a:pt x="142" y="1"/>
                      <a:pt x="143" y="2"/>
                    </a:cubicBezTo>
                    <a:cubicBezTo>
                      <a:pt x="144" y="3"/>
                      <a:pt x="145" y="5"/>
                      <a:pt x="145" y="6"/>
                    </a:cubicBezTo>
                    <a:cubicBezTo>
                      <a:pt x="145" y="18"/>
                      <a:pt x="145" y="18"/>
                      <a:pt x="145" y="18"/>
                    </a:cubicBezTo>
                    <a:cubicBezTo>
                      <a:pt x="145" y="20"/>
                      <a:pt x="144" y="22"/>
                      <a:pt x="143" y="23"/>
                    </a:cubicBezTo>
                    <a:cubicBezTo>
                      <a:pt x="142" y="24"/>
                      <a:pt x="140" y="25"/>
                      <a:pt x="139" y="25"/>
                    </a:cubicBezTo>
                    <a:cubicBezTo>
                      <a:pt x="133" y="25"/>
                      <a:pt x="133" y="25"/>
                      <a:pt x="133" y="25"/>
                    </a:cubicBezTo>
                    <a:cubicBezTo>
                      <a:pt x="126" y="25"/>
                      <a:pt x="120" y="27"/>
                      <a:pt x="116" y="32"/>
                    </a:cubicBezTo>
                    <a:cubicBezTo>
                      <a:pt x="111" y="36"/>
                      <a:pt x="109" y="42"/>
                      <a:pt x="109" y="49"/>
                    </a:cubicBezTo>
                    <a:cubicBezTo>
                      <a:pt x="109" y="52"/>
                      <a:pt x="109" y="52"/>
                      <a:pt x="109" y="52"/>
                    </a:cubicBezTo>
                    <a:cubicBezTo>
                      <a:pt x="109" y="54"/>
                      <a:pt x="109" y="56"/>
                      <a:pt x="111" y="58"/>
                    </a:cubicBezTo>
                    <a:cubicBezTo>
                      <a:pt x="113" y="60"/>
                      <a:pt x="115" y="61"/>
                      <a:pt x="118" y="61"/>
                    </a:cubicBezTo>
                    <a:cubicBezTo>
                      <a:pt x="139" y="61"/>
                      <a:pt x="139" y="61"/>
                      <a:pt x="139" y="61"/>
                    </a:cubicBezTo>
                    <a:cubicBezTo>
                      <a:pt x="144" y="61"/>
                      <a:pt x="148" y="63"/>
                      <a:pt x="152" y="66"/>
                    </a:cubicBezTo>
                    <a:cubicBezTo>
                      <a:pt x="155" y="70"/>
                      <a:pt x="157" y="74"/>
                      <a:pt x="157" y="79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txBody>
              <a:bodyPr vert="horz" wrap="square" lIns="99060" tIns="49530" rIns="99060" bIns="495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16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A5294B-C124-8441-A47E-7A6964B43A2B}"/>
                </a:ext>
              </a:extLst>
            </p:cNvPr>
            <p:cNvSpPr txBox="1"/>
            <p:nvPr/>
          </p:nvSpPr>
          <p:spPr>
            <a:xfrm>
              <a:off x="3619498" y="4984445"/>
              <a:ext cx="20329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3"/>
                  </a:solidFill>
                  <a:latin typeface="Source Sans Pro" panose="020B0503030403020204" pitchFamily="34" charset="77"/>
                </a:rPr>
                <a:t>Deloitte</a:t>
              </a:r>
              <a:r>
                <a:rPr lang="zh-CN" altLang="en-US" sz="1600" dirty="0">
                  <a:solidFill>
                    <a:schemeClr val="accent3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1600" dirty="0">
                  <a:solidFill>
                    <a:schemeClr val="accent3"/>
                  </a:solidFill>
                  <a:latin typeface="Source Sans Pro" panose="020B0503030403020204" pitchFamily="34" charset="77"/>
                </a:rPr>
                <a:t>Insights</a:t>
              </a:r>
              <a:r>
                <a:rPr lang="zh-CN" altLang="en-US" sz="1600" dirty="0">
                  <a:solidFill>
                    <a:schemeClr val="accent3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1600" dirty="0">
                  <a:solidFill>
                    <a:schemeClr val="accent3"/>
                  </a:solidFill>
                  <a:latin typeface="Source Sans Pro" panose="020B0503030403020204" pitchFamily="34" charset="77"/>
                </a:rPr>
                <a:t>2017</a:t>
              </a:r>
              <a:endParaRPr lang="en-US" sz="1600" dirty="0">
                <a:solidFill>
                  <a:schemeClr val="accent3"/>
                </a:solidFill>
                <a:latin typeface="Source Sans Pro" panose="020B0503030403020204" pitchFamily="34" charset="7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784D6F6-6370-BA42-AD76-ED662A45C648}"/>
              </a:ext>
            </a:extLst>
          </p:cNvPr>
          <p:cNvSpPr txBox="1"/>
          <p:nvPr/>
        </p:nvSpPr>
        <p:spPr>
          <a:xfrm>
            <a:off x="156273" y="40864"/>
            <a:ext cx="1792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Business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Objective</a:t>
            </a:r>
            <a:endParaRPr lang="en-US" sz="1600" dirty="0">
              <a:solidFill>
                <a:schemeClr val="accent3"/>
              </a:solidFill>
              <a:latin typeface="Source Sans Pro" panose="020B0503030403020204" pitchFamily="34" charset="7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14FDD0-1C87-C74C-B94C-91DFF266DE75}"/>
              </a:ext>
            </a:extLst>
          </p:cNvPr>
          <p:cNvCxnSpPr/>
          <p:nvPr/>
        </p:nvCxnSpPr>
        <p:spPr>
          <a:xfrm>
            <a:off x="5751654" y="1565331"/>
            <a:ext cx="0" cy="492891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B86606-4D3D-FE4E-952A-591FC08B4341}"/>
              </a:ext>
            </a:extLst>
          </p:cNvPr>
          <p:cNvSpPr txBox="1"/>
          <p:nvPr/>
        </p:nvSpPr>
        <p:spPr>
          <a:xfrm>
            <a:off x="11772728" y="40864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3"/>
                </a:solidFill>
                <a:latin typeface="Source Sans Pro" panose="020B0503030403020204" pitchFamily="34" charset="77"/>
              </a:rPr>
              <a:t>1</a:t>
            </a:r>
            <a:endParaRPr lang="en-US" sz="1600" b="1" dirty="0">
              <a:solidFill>
                <a:schemeClr val="accent3"/>
              </a:solidFill>
              <a:latin typeface="Source Sans Pro" panose="020B05030304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3497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eft Bracket 25">
            <a:extLst>
              <a:ext uri="{FF2B5EF4-FFF2-40B4-BE49-F238E27FC236}">
                <a16:creationId xmlns:a16="http://schemas.microsoft.com/office/drawing/2014/main" id="{A95E3C0B-CD3C-4544-BCC0-6D15003F384E}"/>
              </a:ext>
            </a:extLst>
          </p:cNvPr>
          <p:cNvSpPr/>
          <p:nvPr/>
        </p:nvSpPr>
        <p:spPr>
          <a:xfrm>
            <a:off x="914400" y="1673984"/>
            <a:ext cx="681875" cy="4793317"/>
          </a:xfrm>
          <a:prstGeom prst="leftBracket">
            <a:avLst>
              <a:gd name="adj" fmla="val 24333"/>
            </a:avLst>
          </a:prstGeom>
          <a:ln w="38100">
            <a:solidFill>
              <a:srgbClr val="27C4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78EF5D-F169-3B4C-8B3E-703C936E1804}"/>
              </a:ext>
            </a:extLst>
          </p:cNvPr>
          <p:cNvSpPr/>
          <p:nvPr/>
        </p:nvSpPr>
        <p:spPr>
          <a:xfrm>
            <a:off x="156273" y="3255850"/>
            <a:ext cx="1440000" cy="1440000"/>
          </a:xfrm>
          <a:prstGeom prst="rect">
            <a:avLst/>
          </a:prstGeom>
          <a:solidFill>
            <a:srgbClr val="8900E1"/>
          </a:solidFill>
          <a:ln>
            <a:noFill/>
          </a:ln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5400" b="1" dirty="0">
              <a:solidFill>
                <a:schemeClr val="bg1"/>
              </a:solidFill>
              <a:latin typeface="Source Sans Pro" panose="020B0503030403020204" pitchFamily="34" charset="77"/>
            </a:endParaRPr>
          </a:p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Source Sans Pro" panose="020B0503030403020204" pitchFamily="34" charset="77"/>
              </a:rPr>
              <a:t>withdrawn</a:t>
            </a:r>
            <a:endParaRPr lang="en-US" sz="6000" b="1" dirty="0">
              <a:solidFill>
                <a:schemeClr val="bg1"/>
              </a:solidFill>
              <a:latin typeface="Source Sans Pro" panose="020B0503030403020204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BB6AE6-08B8-1046-BA13-EF06D8DD1D29}"/>
              </a:ext>
            </a:extLst>
          </p:cNvPr>
          <p:cNvSpPr/>
          <p:nvPr/>
        </p:nvSpPr>
        <p:spPr>
          <a:xfrm>
            <a:off x="1783601" y="1673985"/>
            <a:ext cx="2340000" cy="4793317"/>
          </a:xfrm>
          <a:prstGeom prst="rect">
            <a:avLst/>
          </a:prstGeom>
          <a:solidFill>
            <a:srgbClr val="57068C"/>
          </a:solidFill>
          <a:ln>
            <a:noFill/>
          </a:ln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Source Sans Pro" panose="020B0503030403020204" pitchFamily="34" charset="77"/>
              </a:rPr>
              <a:t>41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Source Sans Pro" panose="020B0503030403020204" pitchFamily="34" charset="77"/>
              </a:rPr>
              <a:t>Total</a:t>
            </a:r>
            <a:r>
              <a:rPr lang="zh-CN" altLang="en-US" sz="2000" b="1" dirty="0">
                <a:solidFill>
                  <a:schemeClr val="bg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Source Sans Pro" panose="020B0503030403020204" pitchFamily="34" charset="77"/>
              </a:rPr>
              <a:t>variables</a:t>
            </a:r>
          </a:p>
          <a:p>
            <a:pPr marL="285750" indent="-285750">
              <a:buFontTx/>
              <a:buChar char="-"/>
            </a:pPr>
            <a:endParaRPr lang="en-US" altLang="zh-CN" sz="1600" dirty="0">
              <a:solidFill>
                <a:schemeClr val="bg1"/>
              </a:solidFill>
              <a:latin typeface="Source Sans Pro" panose="020B0503030403020204" pitchFamily="34" charset="77"/>
            </a:endParaRPr>
          </a:p>
          <a:p>
            <a:pPr marL="285750" indent="-285750">
              <a:buFontTx/>
              <a:buChar char="-"/>
            </a:pPr>
            <a:r>
              <a:rPr lang="en-US" altLang="zh-CN" sz="1600" dirty="0">
                <a:solidFill>
                  <a:schemeClr val="bg1"/>
                </a:solidFill>
                <a:latin typeface="Source Sans Pro" panose="020B0503030403020204" pitchFamily="34" charset="77"/>
              </a:rPr>
              <a:t>Student</a:t>
            </a:r>
            <a:r>
              <a:rPr lang="zh-CN" altLang="en-US" sz="1600" dirty="0">
                <a:solidFill>
                  <a:schemeClr val="bg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Source Sans Pro" panose="020B0503030403020204" pitchFamily="34" charset="77"/>
              </a:rPr>
              <a:t>–</a:t>
            </a:r>
            <a:r>
              <a:rPr lang="zh-CN" altLang="en-US" sz="1600" dirty="0">
                <a:solidFill>
                  <a:schemeClr val="bg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Source Sans Pro" panose="020B0503030403020204" pitchFamily="34" charset="77"/>
              </a:rPr>
              <a:t>activities</a:t>
            </a:r>
          </a:p>
          <a:p>
            <a:pPr marL="361950" lvl="1" indent="-115888">
              <a:buFontTx/>
              <a:buChar char="-"/>
            </a:pPr>
            <a:r>
              <a:rPr lang="en-US" altLang="zh-CN" sz="1600" dirty="0" err="1">
                <a:solidFill>
                  <a:schemeClr val="bg1"/>
                </a:solidFill>
                <a:latin typeface="Source Sans Pro" panose="020B0503030403020204" pitchFamily="34" charset="77"/>
              </a:rPr>
              <a:t>studentRegistration</a:t>
            </a:r>
            <a:endParaRPr lang="en-US" altLang="zh-CN" sz="1600" dirty="0">
              <a:solidFill>
                <a:schemeClr val="bg1"/>
              </a:solidFill>
              <a:latin typeface="Source Sans Pro" panose="020B0503030403020204" pitchFamily="34" charset="77"/>
            </a:endParaRPr>
          </a:p>
          <a:p>
            <a:pPr marL="361950" lvl="1" indent="-115888">
              <a:buFontTx/>
              <a:buChar char="-"/>
            </a:pPr>
            <a:r>
              <a:rPr lang="en-US" altLang="zh-CN" sz="1600" dirty="0" err="1">
                <a:solidFill>
                  <a:schemeClr val="bg1"/>
                </a:solidFill>
                <a:latin typeface="Source Sans Pro" panose="020B0503030403020204" pitchFamily="34" charset="77"/>
              </a:rPr>
              <a:t>studentVle</a:t>
            </a:r>
            <a:endParaRPr lang="en-US" altLang="zh-CN" sz="1600" dirty="0">
              <a:solidFill>
                <a:schemeClr val="bg1"/>
              </a:solidFill>
              <a:latin typeface="Source Sans Pro" panose="020B0503030403020204" pitchFamily="34" charset="77"/>
            </a:endParaRPr>
          </a:p>
          <a:p>
            <a:pPr marL="361950" lvl="1" indent="-115888">
              <a:buFontTx/>
              <a:buChar char="-"/>
            </a:pPr>
            <a:r>
              <a:rPr lang="en-US" altLang="zh-CN" sz="1600" dirty="0" err="1">
                <a:solidFill>
                  <a:schemeClr val="bg1"/>
                </a:solidFill>
                <a:latin typeface="Source Sans Pro" panose="020B0503030403020204" pitchFamily="34" charset="77"/>
              </a:rPr>
              <a:t>studentRegistration</a:t>
            </a:r>
            <a:endParaRPr lang="en-US" altLang="zh-CN" sz="1600" dirty="0">
              <a:solidFill>
                <a:schemeClr val="bg1"/>
              </a:solidFill>
              <a:latin typeface="Source Sans Pro" panose="020B0503030403020204" pitchFamily="34" charset="77"/>
            </a:endParaRPr>
          </a:p>
          <a:p>
            <a:pPr indent="-211138">
              <a:buFontTx/>
              <a:buChar char="-"/>
            </a:pPr>
            <a:r>
              <a:rPr lang="en-US" altLang="zh-CN" sz="1600" dirty="0">
                <a:solidFill>
                  <a:schemeClr val="bg1"/>
                </a:solidFill>
                <a:latin typeface="Source Sans Pro" panose="020B0503030403020204" pitchFamily="34" charset="77"/>
              </a:rPr>
              <a:t>Module</a:t>
            </a:r>
            <a:r>
              <a:rPr lang="zh-CN" altLang="en-US" sz="1600" dirty="0">
                <a:solidFill>
                  <a:schemeClr val="bg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Source Sans Pro" panose="020B0503030403020204" pitchFamily="34" charset="77"/>
              </a:rPr>
              <a:t>Presentation</a:t>
            </a:r>
          </a:p>
          <a:p>
            <a:pPr marL="361950" lvl="1" indent="-82550">
              <a:buFontTx/>
              <a:buChar char="-"/>
            </a:pPr>
            <a:r>
              <a:rPr lang="en-US" altLang="zh-CN" sz="1600" dirty="0">
                <a:solidFill>
                  <a:schemeClr val="bg1"/>
                </a:solidFill>
                <a:latin typeface="Source Sans Pro" panose="020B0503030403020204" pitchFamily="34" charset="77"/>
              </a:rPr>
              <a:t>assessment</a:t>
            </a:r>
          </a:p>
          <a:p>
            <a:pPr marL="361950" lvl="1" indent="-82550">
              <a:buFontTx/>
              <a:buChar char="-"/>
            </a:pPr>
            <a:r>
              <a:rPr lang="en-US" altLang="zh-CN" sz="1600" dirty="0">
                <a:solidFill>
                  <a:schemeClr val="bg1"/>
                </a:solidFill>
                <a:latin typeface="Source Sans Pro" panose="020B0503030403020204" pitchFamily="34" charset="77"/>
              </a:rPr>
              <a:t>courses</a:t>
            </a:r>
          </a:p>
          <a:p>
            <a:pPr marL="361950" lvl="1" indent="-82550">
              <a:buFontTx/>
              <a:buChar char="-"/>
            </a:pPr>
            <a:r>
              <a:rPr lang="en-US" altLang="zh-CN" sz="1600" dirty="0" err="1">
                <a:solidFill>
                  <a:schemeClr val="bg1"/>
                </a:solidFill>
                <a:latin typeface="Source Sans Pro" panose="020B0503030403020204" pitchFamily="34" charset="77"/>
              </a:rPr>
              <a:t>vle</a:t>
            </a:r>
            <a:endParaRPr lang="en-US" altLang="zh-CN" sz="1600" dirty="0">
              <a:solidFill>
                <a:schemeClr val="bg1"/>
              </a:solidFill>
              <a:latin typeface="Source Sans Pro" panose="020B0503030403020204" pitchFamily="34" charset="77"/>
            </a:endParaRPr>
          </a:p>
          <a:p>
            <a:pPr indent="-177800">
              <a:buFontTx/>
              <a:buChar char="-"/>
            </a:pPr>
            <a:r>
              <a:rPr lang="en-US" altLang="zh-CN" sz="1600" dirty="0">
                <a:solidFill>
                  <a:schemeClr val="bg1"/>
                </a:solidFill>
                <a:latin typeface="Source Sans Pro" panose="020B0503030403020204" pitchFamily="34" charset="77"/>
              </a:rPr>
              <a:t>Demographics</a:t>
            </a:r>
          </a:p>
          <a:p>
            <a:pPr lvl="1" indent="-177800">
              <a:buFontTx/>
              <a:buChar char="-"/>
            </a:pPr>
            <a:r>
              <a:rPr lang="en-US" altLang="zh-CN" sz="1600" dirty="0" err="1">
                <a:solidFill>
                  <a:schemeClr val="bg1"/>
                </a:solidFill>
                <a:latin typeface="Source Sans Pro" panose="020B0503030403020204" pitchFamily="34" charset="77"/>
              </a:rPr>
              <a:t>studentInfo</a:t>
            </a:r>
            <a:endParaRPr lang="en-US" altLang="zh-CN" sz="1600" dirty="0">
              <a:solidFill>
                <a:schemeClr val="bg1"/>
              </a:solidFill>
              <a:latin typeface="Source Sans Pro" panose="020B0503030403020204" pitchFamily="34" charset="77"/>
            </a:endParaRPr>
          </a:p>
          <a:p>
            <a:pPr marL="285750" indent="-285750">
              <a:buFontTx/>
              <a:buChar char="-"/>
            </a:pPr>
            <a:endParaRPr lang="en-US" altLang="zh-CN" sz="1600" dirty="0">
              <a:solidFill>
                <a:schemeClr val="bg1"/>
              </a:solidFill>
              <a:latin typeface="Source Sans Pro" panose="020B0503030403020204" pitchFamily="34" charset="77"/>
            </a:endParaRPr>
          </a:p>
          <a:p>
            <a:pPr marL="285750" indent="-285750">
              <a:buFontTx/>
              <a:buChar char="-"/>
            </a:pPr>
            <a:endParaRPr lang="en-US" altLang="zh-CN" sz="1600" dirty="0">
              <a:solidFill>
                <a:schemeClr val="bg1"/>
              </a:solidFill>
              <a:latin typeface="Source Sans Pro" panose="020B0503030403020204" pitchFamily="34" charset="77"/>
            </a:endParaRPr>
          </a:p>
          <a:p>
            <a:pPr marL="285750" indent="-285750" algn="ctr">
              <a:buFontTx/>
              <a:buChar char="-"/>
            </a:pPr>
            <a:endParaRPr lang="en-US" altLang="zh-CN" sz="1600" dirty="0">
              <a:solidFill>
                <a:schemeClr val="bg1"/>
              </a:solidFill>
              <a:latin typeface="Source Sans Pro" panose="020B0503030403020204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FAE6CA-4BAE-F942-8E00-3DEA60120CFC}"/>
              </a:ext>
            </a:extLst>
          </p:cNvPr>
          <p:cNvSpPr/>
          <p:nvPr/>
        </p:nvSpPr>
        <p:spPr>
          <a:xfrm>
            <a:off x="4403406" y="1673985"/>
            <a:ext cx="2340000" cy="4793317"/>
          </a:xfrm>
          <a:prstGeom prst="rect">
            <a:avLst/>
          </a:prstGeom>
          <a:solidFill>
            <a:srgbClr val="330662"/>
          </a:solidFill>
          <a:ln>
            <a:noFill/>
          </a:ln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Source Sans Pro" panose="020B0503030403020204" pitchFamily="34" charset="77"/>
              </a:rPr>
              <a:t>22</a:t>
            </a: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Source Sans Pro" panose="020B0503030403020204" pitchFamily="34" charset="77"/>
              </a:rPr>
              <a:t>Unique</a:t>
            </a:r>
            <a:r>
              <a:rPr lang="zh-CN" altLang="en-US" sz="2000" b="1" dirty="0">
                <a:solidFill>
                  <a:schemeClr val="bg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Source Sans Pro" panose="020B0503030403020204" pitchFamily="34" charset="77"/>
              </a:rPr>
              <a:t>variables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Source Sans Pro" panose="020B0503030403020204" pitchFamily="34" charset="77"/>
            </a:endParaRPr>
          </a:p>
          <a:p>
            <a:pPr marL="342900" indent="-342900">
              <a:buFontTx/>
              <a:buChar char="-"/>
            </a:pPr>
            <a:r>
              <a:rPr lang="en-US" altLang="zh-CN" sz="1600" dirty="0" err="1">
                <a:solidFill>
                  <a:schemeClr val="bg1"/>
                </a:solidFill>
                <a:latin typeface="Source Sans Pro" panose="020B0503030403020204" pitchFamily="34" charset="77"/>
              </a:rPr>
              <a:t>id_student</a:t>
            </a:r>
            <a:endParaRPr lang="en-US" altLang="zh-CN" sz="1600" dirty="0">
              <a:solidFill>
                <a:schemeClr val="bg1"/>
              </a:solidFill>
              <a:latin typeface="Source Sans Pro" panose="020B0503030403020204" pitchFamily="34" charset="77"/>
            </a:endParaRPr>
          </a:p>
          <a:p>
            <a:pPr marL="342900" indent="-342900">
              <a:buFontTx/>
              <a:buChar char="-"/>
            </a:pPr>
            <a:r>
              <a:rPr lang="en-US" altLang="zh-CN" sz="1600" dirty="0" err="1">
                <a:solidFill>
                  <a:schemeClr val="bg1"/>
                </a:solidFill>
                <a:latin typeface="Source Sans Pro" panose="020B0503030403020204" pitchFamily="34" charset="77"/>
              </a:rPr>
              <a:t>id_assessment</a:t>
            </a:r>
            <a:endParaRPr lang="en-US" altLang="zh-CN" sz="1600" dirty="0">
              <a:solidFill>
                <a:schemeClr val="bg1"/>
              </a:solidFill>
              <a:latin typeface="Source Sans Pro" panose="020B0503030403020204" pitchFamily="34" charset="77"/>
            </a:endParaRPr>
          </a:p>
          <a:p>
            <a:pPr marL="342900" indent="-342900">
              <a:buFontTx/>
              <a:buChar char="-"/>
            </a:pPr>
            <a:r>
              <a:rPr lang="en-US" altLang="zh-CN" sz="1600" dirty="0">
                <a:solidFill>
                  <a:schemeClr val="bg1"/>
                </a:solidFill>
                <a:latin typeface="Source Sans Pro" panose="020B0503030403020204" pitchFamily="34" charset="77"/>
              </a:rPr>
              <a:t>score</a:t>
            </a:r>
          </a:p>
          <a:p>
            <a:pPr marL="342900" indent="-342900">
              <a:buFontTx/>
              <a:buChar char="-"/>
            </a:pPr>
            <a:r>
              <a:rPr lang="en-US" altLang="zh-CN" sz="1600" dirty="0" err="1">
                <a:solidFill>
                  <a:schemeClr val="bg1"/>
                </a:solidFill>
                <a:latin typeface="Source Sans Pro" panose="020B0503030403020204" pitchFamily="34" charset="77"/>
              </a:rPr>
              <a:t>sum_click</a:t>
            </a:r>
            <a:endParaRPr lang="en-US" altLang="zh-CN" sz="1600" dirty="0">
              <a:solidFill>
                <a:schemeClr val="bg1"/>
              </a:solidFill>
              <a:latin typeface="Source Sans Pro" panose="020B0503030403020204" pitchFamily="34" charset="77"/>
            </a:endParaRPr>
          </a:p>
          <a:p>
            <a:pPr marL="342900" indent="-342900">
              <a:buFontTx/>
              <a:buChar char="-"/>
            </a:pPr>
            <a:r>
              <a:rPr lang="en-US" altLang="zh-CN" sz="1600" dirty="0" err="1">
                <a:solidFill>
                  <a:schemeClr val="bg1"/>
                </a:solidFill>
                <a:latin typeface="Source Sans Pro" panose="020B0503030403020204" pitchFamily="34" charset="77"/>
              </a:rPr>
              <a:t>code_module</a:t>
            </a:r>
            <a:endParaRPr lang="en-US" altLang="zh-CN" sz="1600" dirty="0">
              <a:solidFill>
                <a:schemeClr val="bg1"/>
              </a:solidFill>
              <a:latin typeface="Source Sans Pro" panose="020B0503030403020204" pitchFamily="34" charset="77"/>
            </a:endParaRPr>
          </a:p>
          <a:p>
            <a:pPr marL="342900" indent="-342900">
              <a:buFontTx/>
              <a:buChar char="-"/>
            </a:pPr>
            <a:r>
              <a:rPr lang="en-US" altLang="zh-CN" sz="1600" dirty="0" err="1">
                <a:solidFill>
                  <a:schemeClr val="bg1"/>
                </a:solidFill>
                <a:latin typeface="Source Sans Pro" panose="020B0503030403020204" pitchFamily="34" charset="77"/>
              </a:rPr>
              <a:t>code_presentation</a:t>
            </a:r>
            <a:endParaRPr lang="en-US" altLang="zh-CN" sz="1600" dirty="0">
              <a:solidFill>
                <a:schemeClr val="bg1"/>
              </a:solidFill>
              <a:latin typeface="Source Sans Pro" panose="020B0503030403020204" pitchFamily="34" charset="77"/>
            </a:endParaRPr>
          </a:p>
          <a:p>
            <a:pPr marL="342900" indent="-342900">
              <a:buFontTx/>
              <a:buChar char="-"/>
            </a:pPr>
            <a:r>
              <a:rPr lang="en-US" altLang="zh-CN" sz="1600" dirty="0" err="1">
                <a:solidFill>
                  <a:schemeClr val="bg1"/>
                </a:solidFill>
                <a:latin typeface="Source Sans Pro" panose="020B0503030403020204" pitchFamily="34" charset="77"/>
              </a:rPr>
              <a:t>id_site</a:t>
            </a:r>
            <a:endParaRPr lang="en-US" altLang="zh-CN" sz="1600" dirty="0">
              <a:solidFill>
                <a:schemeClr val="bg1"/>
              </a:solidFill>
              <a:latin typeface="Source Sans Pro" panose="020B0503030403020204" pitchFamily="34" charset="77"/>
            </a:endParaRPr>
          </a:p>
          <a:p>
            <a:pPr marL="342900" indent="-342900">
              <a:buFontTx/>
              <a:buChar char="-"/>
            </a:pPr>
            <a:r>
              <a:rPr lang="en-US" altLang="zh-CN" sz="1600" dirty="0">
                <a:solidFill>
                  <a:schemeClr val="bg1"/>
                </a:solidFill>
                <a:latin typeface="Source Sans Pro" panose="020B0503030403020204" pitchFamily="34" charset="77"/>
              </a:rPr>
              <a:t>gender</a:t>
            </a:r>
          </a:p>
          <a:p>
            <a:pPr marL="342900" indent="-342900">
              <a:buFontTx/>
              <a:buChar char="-"/>
            </a:pPr>
            <a:r>
              <a:rPr lang="en-US" altLang="zh-CN" sz="1600" dirty="0" err="1">
                <a:solidFill>
                  <a:schemeClr val="bg1"/>
                </a:solidFill>
                <a:latin typeface="Source Sans Pro" panose="020B0503030403020204" pitchFamily="34" charset="77"/>
              </a:rPr>
              <a:t>imd_band</a:t>
            </a:r>
            <a:endParaRPr lang="en-US" altLang="zh-CN" sz="1600" dirty="0">
              <a:solidFill>
                <a:schemeClr val="bg1"/>
              </a:solidFill>
              <a:latin typeface="Source Sans Pro" panose="020B0503030403020204" pitchFamily="34" charset="77"/>
            </a:endParaRPr>
          </a:p>
          <a:p>
            <a:pPr marL="342900" indent="-342900">
              <a:buFontTx/>
              <a:buChar char="-"/>
            </a:pPr>
            <a:r>
              <a:rPr lang="en-US" altLang="zh-CN" sz="1600" dirty="0" err="1">
                <a:solidFill>
                  <a:schemeClr val="bg1"/>
                </a:solidFill>
                <a:latin typeface="Source Sans Pro" panose="020B0503030403020204" pitchFamily="34" charset="77"/>
              </a:rPr>
              <a:t>age_band</a:t>
            </a:r>
            <a:endParaRPr lang="en-US" altLang="zh-CN" sz="1600" dirty="0">
              <a:solidFill>
                <a:schemeClr val="bg1"/>
              </a:solidFill>
              <a:latin typeface="Source Sans Pro" panose="020B0503030403020204" pitchFamily="34" charset="77"/>
            </a:endParaRPr>
          </a:p>
          <a:p>
            <a:pPr marL="342900" indent="-342900">
              <a:buFontTx/>
              <a:buChar char="-"/>
            </a:pPr>
            <a:r>
              <a:rPr lang="en-US" altLang="zh-CN" sz="1600" dirty="0" err="1">
                <a:solidFill>
                  <a:schemeClr val="bg1"/>
                </a:solidFill>
                <a:latin typeface="Source Sans Pro" panose="020B0503030403020204" pitchFamily="34" charset="77"/>
              </a:rPr>
              <a:t>studied_credits</a:t>
            </a:r>
            <a:endParaRPr lang="en-US" altLang="zh-CN" sz="1600" dirty="0">
              <a:solidFill>
                <a:schemeClr val="bg1"/>
              </a:solidFill>
              <a:latin typeface="Source Sans Pro" panose="020B0503030403020204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C76729-240F-424A-BFB4-743073526F41}"/>
              </a:ext>
            </a:extLst>
          </p:cNvPr>
          <p:cNvSpPr/>
          <p:nvPr/>
        </p:nvSpPr>
        <p:spPr>
          <a:xfrm>
            <a:off x="7023211" y="1673985"/>
            <a:ext cx="2340000" cy="4793317"/>
          </a:xfrm>
          <a:prstGeom prst="rect">
            <a:avLst/>
          </a:prstGeom>
          <a:solidFill>
            <a:srgbClr val="220337"/>
          </a:solidFill>
          <a:ln>
            <a:noFill/>
          </a:ln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Source Sans Pro" panose="020B0503030403020204" pitchFamily="34" charset="77"/>
              </a:rPr>
              <a:t>2-3</a:t>
            </a: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Source Sans Pro" panose="020B0503030403020204" pitchFamily="34" charset="77"/>
              </a:rPr>
              <a:t>Unrelated</a:t>
            </a:r>
            <a:r>
              <a:rPr lang="zh-CN" altLang="en-US" sz="2000" b="1" dirty="0">
                <a:solidFill>
                  <a:schemeClr val="bg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Source Sans Pro" panose="020B0503030403020204" pitchFamily="34" charset="77"/>
              </a:rPr>
              <a:t>sheets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Source Sans Pro" panose="020B0503030403020204" pitchFamily="34" charset="77"/>
            </a:endParaRPr>
          </a:p>
          <a:p>
            <a:endParaRPr lang="en-US" altLang="zh-CN" sz="2000" b="1" dirty="0">
              <a:solidFill>
                <a:schemeClr val="bg1"/>
              </a:solidFill>
              <a:latin typeface="Source Sans Pro" panose="020B0503030403020204" pitchFamily="34" charset="77"/>
            </a:endParaRPr>
          </a:p>
          <a:p>
            <a:pPr marL="457200" indent="-457200">
              <a:buAutoNum type="arabicPeriod"/>
            </a:pPr>
            <a:r>
              <a:rPr lang="en-US" altLang="zh-CN" sz="2400" b="1" i="1" dirty="0" err="1">
                <a:solidFill>
                  <a:schemeClr val="bg1"/>
                </a:solidFill>
                <a:latin typeface="Source Sans Pro" panose="020B0503030403020204" pitchFamily="34" charset="77"/>
              </a:rPr>
              <a:t>vle</a:t>
            </a:r>
            <a:endParaRPr lang="en-US" altLang="zh-CN" sz="8000" b="1" i="1" dirty="0">
              <a:solidFill>
                <a:schemeClr val="bg1"/>
              </a:solidFill>
              <a:latin typeface="Source Sans Pro" panose="020B0503030403020204" pitchFamily="34" charset="77"/>
            </a:endParaRPr>
          </a:p>
          <a:p>
            <a:pPr marL="457200" indent="-457200">
              <a:buAutoNum type="arabicPeriod"/>
            </a:pPr>
            <a:r>
              <a:rPr lang="en-US" altLang="zh-CN" sz="2400" b="1" dirty="0">
                <a:solidFill>
                  <a:schemeClr val="bg1"/>
                </a:solidFill>
                <a:latin typeface="Source Sans Pro" panose="020B0503030403020204" pitchFamily="34" charset="77"/>
              </a:rPr>
              <a:t>courses</a:t>
            </a:r>
          </a:p>
          <a:p>
            <a:pPr marL="457200" indent="-457200">
              <a:buAutoNum type="arabicPeriod"/>
            </a:pPr>
            <a:r>
              <a:rPr lang="en-US" altLang="zh-CN" sz="2400" b="1" dirty="0">
                <a:solidFill>
                  <a:schemeClr val="bg1"/>
                </a:solidFill>
                <a:latin typeface="Source Sans Pro" panose="020B0503030403020204" pitchFamily="34" charset="77"/>
              </a:rPr>
              <a:t>student-Registration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2FC2B2-5747-E44C-AC04-D2F8305D3D0D}"/>
              </a:ext>
            </a:extLst>
          </p:cNvPr>
          <p:cNvSpPr/>
          <p:nvPr/>
        </p:nvSpPr>
        <p:spPr>
          <a:xfrm>
            <a:off x="9643017" y="1673985"/>
            <a:ext cx="2340000" cy="4793317"/>
          </a:xfrm>
          <a:prstGeom prst="rect">
            <a:avLst/>
          </a:prstGeom>
          <a:solidFill>
            <a:schemeClr val="tx1"/>
          </a:solidFill>
          <a:ln w="63500">
            <a:solidFill>
              <a:srgbClr val="8900E1"/>
            </a:solidFill>
          </a:ln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Source Sans Pro" panose="020B0503030403020204" pitchFamily="34" charset="77"/>
              </a:rPr>
              <a:t>4-5</a:t>
            </a: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Source Sans Pro" panose="020B0503030403020204" pitchFamily="34" charset="77"/>
              </a:rPr>
              <a:t>Sheets</a:t>
            </a:r>
            <a:r>
              <a:rPr lang="zh-CN" altLang="en-US" sz="2000" b="1" dirty="0">
                <a:solidFill>
                  <a:schemeClr val="bg1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Source Sans Pro" panose="020B0503030403020204" pitchFamily="34" charset="77"/>
              </a:rPr>
              <a:t>joint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Source Sans Pro" panose="020B0503030403020204" pitchFamily="34" charset="77"/>
            </a:endParaRPr>
          </a:p>
          <a:p>
            <a:endParaRPr lang="en-US" altLang="zh-CN" sz="2000" b="1" dirty="0">
              <a:solidFill>
                <a:schemeClr val="bg1"/>
              </a:solidFill>
              <a:latin typeface="Source Sans Pro" panose="020B0503030403020204" pitchFamily="34" charset="77"/>
            </a:endParaRPr>
          </a:p>
          <a:p>
            <a:pPr marL="457200" indent="-457200">
              <a:buAutoNum type="arabicPeriod"/>
            </a:pPr>
            <a:r>
              <a:rPr lang="en-US" altLang="zh-CN" sz="2400" b="1" i="1" dirty="0" err="1">
                <a:solidFill>
                  <a:schemeClr val="bg1"/>
                </a:solidFill>
                <a:latin typeface="Source Sans Pro" panose="020B0503030403020204" pitchFamily="34" charset="77"/>
              </a:rPr>
              <a:t>vle</a:t>
            </a:r>
            <a:endParaRPr lang="en-US" altLang="zh-CN" sz="2400" b="1" i="1" dirty="0">
              <a:solidFill>
                <a:schemeClr val="bg1"/>
              </a:solidFill>
              <a:latin typeface="Source Sans Pro" panose="020B0503030403020204" pitchFamily="34" charset="77"/>
            </a:endParaRPr>
          </a:p>
          <a:p>
            <a:pPr marL="457200" indent="-457200">
              <a:buAutoNum type="arabicPeriod"/>
            </a:pPr>
            <a:r>
              <a:rPr lang="en-US" altLang="zh-CN" sz="2400" b="1" dirty="0">
                <a:solidFill>
                  <a:schemeClr val="bg1"/>
                </a:solidFill>
                <a:latin typeface="Source Sans Pro" panose="020B0503030403020204" pitchFamily="34" charset="77"/>
              </a:rPr>
              <a:t>student-Assessment</a:t>
            </a:r>
          </a:p>
          <a:p>
            <a:pPr marL="457200" indent="-457200">
              <a:buAutoNum type="arabicPeriod"/>
            </a:pPr>
            <a:r>
              <a:rPr lang="en-US" altLang="zh-CN" sz="2400" b="1" dirty="0" err="1">
                <a:solidFill>
                  <a:schemeClr val="bg1"/>
                </a:solidFill>
                <a:latin typeface="Source Sans Pro" panose="020B0503030403020204" pitchFamily="34" charset="77"/>
              </a:rPr>
              <a:t>studentVle</a:t>
            </a:r>
            <a:endParaRPr lang="en-US" altLang="zh-CN" sz="2400" b="1" dirty="0">
              <a:solidFill>
                <a:schemeClr val="bg1"/>
              </a:solidFill>
              <a:latin typeface="Source Sans Pro" panose="020B0503030403020204" pitchFamily="34" charset="77"/>
            </a:endParaRPr>
          </a:p>
          <a:p>
            <a:pPr marL="457200" indent="-457200">
              <a:buAutoNum type="arabicPeriod"/>
            </a:pPr>
            <a:r>
              <a:rPr lang="en-US" altLang="zh-CN" sz="2400" b="1" dirty="0" err="1">
                <a:solidFill>
                  <a:schemeClr val="bg1"/>
                </a:solidFill>
                <a:latin typeface="Source Sans Pro" panose="020B0503030403020204" pitchFamily="34" charset="77"/>
              </a:rPr>
              <a:t>studentInfo</a:t>
            </a:r>
            <a:endParaRPr lang="en-US" altLang="zh-CN" sz="2400" b="1" dirty="0">
              <a:solidFill>
                <a:schemeClr val="bg1"/>
              </a:solidFill>
              <a:latin typeface="Source Sans Pro" panose="020B0503030403020204" pitchFamily="34" charset="77"/>
            </a:endParaRPr>
          </a:p>
          <a:p>
            <a:pPr marL="457200" indent="-457200">
              <a:buAutoNum type="arabicPeriod"/>
            </a:pPr>
            <a:r>
              <a:rPr lang="en-US" altLang="zh-CN" sz="2400" b="1" dirty="0">
                <a:solidFill>
                  <a:schemeClr val="bg1"/>
                </a:solidFill>
                <a:latin typeface="Source Sans Pro" panose="020B0503030403020204" pitchFamily="34" charset="77"/>
              </a:rPr>
              <a:t>assessment</a:t>
            </a:r>
            <a:endParaRPr lang="en-US" sz="2000" b="1" dirty="0">
              <a:solidFill>
                <a:schemeClr val="bg1"/>
              </a:solidFill>
              <a:latin typeface="Source Sans Pro" panose="020B0503030403020204" pitchFamily="34" charset="7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BBF5235-196B-E448-A4E0-78AE26389E30}"/>
              </a:ext>
            </a:extLst>
          </p:cNvPr>
          <p:cNvSpPr txBox="1">
            <a:spLocks/>
          </p:cNvSpPr>
          <p:nvPr/>
        </p:nvSpPr>
        <p:spPr>
          <a:xfrm>
            <a:off x="140775" y="194643"/>
            <a:ext cx="118859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Source Sans Pro" panose="020B0503030403020204" pitchFamily="34" charset="77"/>
              </a:rPr>
              <a:t>2.1.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Examining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data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sets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and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deciding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which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data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sets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to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join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for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final</a:t>
            </a:r>
            <a:r>
              <a:rPr lang="zh-CN" altLang="en-US" sz="36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analysis</a:t>
            </a:r>
            <a:r>
              <a:rPr lang="en-US" altLang="zh-CN" sz="3600" b="1" dirty="0">
                <a:latin typeface="Source Sans Pro" panose="020B0503030403020204" pitchFamily="34" charset="77"/>
              </a:rPr>
              <a:t>.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endParaRPr lang="en-US" sz="3600" b="1" dirty="0">
              <a:latin typeface="Source Sans Pro" panose="020B0503030403020204" pitchFamily="34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75C7BF-64EC-2145-B8D1-6D505360B6B4}"/>
              </a:ext>
            </a:extLst>
          </p:cNvPr>
          <p:cNvSpPr txBox="1"/>
          <p:nvPr/>
        </p:nvSpPr>
        <p:spPr>
          <a:xfrm>
            <a:off x="156273" y="40864"/>
            <a:ext cx="307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Data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&gt;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Examination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and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Selection</a:t>
            </a:r>
            <a:endParaRPr lang="en-US" sz="1600" dirty="0">
              <a:solidFill>
                <a:schemeClr val="accent3"/>
              </a:solidFill>
              <a:latin typeface="Source Sans Pro" panose="020B0503030403020204" pitchFamily="34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FB15AE-36F7-104C-A13D-2FE984F83BB0}"/>
              </a:ext>
            </a:extLst>
          </p:cNvPr>
          <p:cNvSpPr txBox="1"/>
          <p:nvPr/>
        </p:nvSpPr>
        <p:spPr>
          <a:xfrm>
            <a:off x="11772728" y="40864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3"/>
                </a:solidFill>
                <a:latin typeface="Source Sans Pro" panose="020B0503030403020204" pitchFamily="34" charset="77"/>
              </a:rPr>
              <a:t>2</a:t>
            </a:r>
            <a:endParaRPr lang="en-US" sz="1600" b="1" dirty="0">
              <a:solidFill>
                <a:schemeClr val="accent3"/>
              </a:solidFill>
              <a:latin typeface="Source Sans Pro" panose="020B0503030403020204" pitchFamily="34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1CB9302A-CDCB-C540-9BF0-A977C35B031F}"/>
              </a:ext>
            </a:extLst>
          </p:cNvPr>
          <p:cNvSpPr>
            <a:spLocks noEditPoints="1"/>
          </p:cNvSpPr>
          <p:nvPr/>
        </p:nvSpPr>
        <p:spPr bwMode="auto">
          <a:xfrm>
            <a:off x="531077" y="3455988"/>
            <a:ext cx="763438" cy="763438"/>
          </a:xfrm>
          <a:custGeom>
            <a:avLst/>
            <a:gdLst>
              <a:gd name="T0" fmla="*/ 177 w 353"/>
              <a:gd name="T1" fmla="*/ 0 h 353"/>
              <a:gd name="T2" fmla="*/ 0 w 353"/>
              <a:gd name="T3" fmla="*/ 176 h 353"/>
              <a:gd name="T4" fmla="*/ 177 w 353"/>
              <a:gd name="T5" fmla="*/ 353 h 353"/>
              <a:gd name="T6" fmla="*/ 353 w 353"/>
              <a:gd name="T7" fmla="*/ 176 h 353"/>
              <a:gd name="T8" fmla="*/ 177 w 353"/>
              <a:gd name="T9" fmla="*/ 0 h 353"/>
              <a:gd name="T10" fmla="*/ 177 w 353"/>
              <a:gd name="T11" fmla="*/ 337 h 353"/>
              <a:gd name="T12" fmla="*/ 16 w 353"/>
              <a:gd name="T13" fmla="*/ 176 h 353"/>
              <a:gd name="T14" fmla="*/ 58 w 353"/>
              <a:gd name="T15" fmla="*/ 69 h 353"/>
              <a:gd name="T16" fmla="*/ 284 w 353"/>
              <a:gd name="T17" fmla="*/ 295 h 353"/>
              <a:gd name="T18" fmla="*/ 177 w 353"/>
              <a:gd name="T19" fmla="*/ 337 h 353"/>
              <a:gd name="T20" fmla="*/ 295 w 353"/>
              <a:gd name="T21" fmla="*/ 284 h 353"/>
              <a:gd name="T22" fmla="*/ 69 w 353"/>
              <a:gd name="T23" fmla="*/ 57 h 353"/>
              <a:gd name="T24" fmla="*/ 177 w 353"/>
              <a:gd name="T25" fmla="*/ 16 h 353"/>
              <a:gd name="T26" fmla="*/ 337 w 353"/>
              <a:gd name="T27" fmla="*/ 176 h 353"/>
              <a:gd name="T28" fmla="*/ 295 w 353"/>
              <a:gd name="T29" fmla="*/ 284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3" h="353">
                <a:moveTo>
                  <a:pt x="177" y="0"/>
                </a:moveTo>
                <a:cubicBezTo>
                  <a:pt x="79" y="0"/>
                  <a:pt x="0" y="79"/>
                  <a:pt x="0" y="176"/>
                </a:cubicBezTo>
                <a:cubicBezTo>
                  <a:pt x="0" y="274"/>
                  <a:pt x="79" y="353"/>
                  <a:pt x="177" y="353"/>
                </a:cubicBezTo>
                <a:cubicBezTo>
                  <a:pt x="274" y="353"/>
                  <a:pt x="353" y="274"/>
                  <a:pt x="353" y="176"/>
                </a:cubicBezTo>
                <a:cubicBezTo>
                  <a:pt x="353" y="79"/>
                  <a:pt x="274" y="0"/>
                  <a:pt x="177" y="0"/>
                </a:cubicBezTo>
                <a:moveTo>
                  <a:pt x="177" y="337"/>
                </a:moveTo>
                <a:cubicBezTo>
                  <a:pt x="88" y="337"/>
                  <a:pt x="16" y="265"/>
                  <a:pt x="16" y="176"/>
                </a:cubicBezTo>
                <a:cubicBezTo>
                  <a:pt x="16" y="135"/>
                  <a:pt x="32" y="97"/>
                  <a:pt x="58" y="69"/>
                </a:cubicBezTo>
                <a:cubicBezTo>
                  <a:pt x="284" y="295"/>
                  <a:pt x="284" y="295"/>
                  <a:pt x="284" y="295"/>
                </a:cubicBezTo>
                <a:cubicBezTo>
                  <a:pt x="256" y="321"/>
                  <a:pt x="218" y="337"/>
                  <a:pt x="177" y="337"/>
                </a:cubicBezTo>
                <a:moveTo>
                  <a:pt x="295" y="284"/>
                </a:moveTo>
                <a:cubicBezTo>
                  <a:pt x="69" y="57"/>
                  <a:pt x="69" y="57"/>
                  <a:pt x="69" y="57"/>
                </a:cubicBezTo>
                <a:cubicBezTo>
                  <a:pt x="97" y="32"/>
                  <a:pt x="135" y="16"/>
                  <a:pt x="177" y="16"/>
                </a:cubicBezTo>
                <a:cubicBezTo>
                  <a:pt x="265" y="16"/>
                  <a:pt x="337" y="88"/>
                  <a:pt x="337" y="176"/>
                </a:cubicBezTo>
                <a:cubicBezTo>
                  <a:pt x="337" y="218"/>
                  <a:pt x="321" y="255"/>
                  <a:pt x="295" y="28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8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E0C5E1-9088-0946-95D3-E54E502E0D47}"/>
              </a:ext>
            </a:extLst>
          </p:cNvPr>
          <p:cNvSpPr txBox="1">
            <a:spLocks/>
          </p:cNvSpPr>
          <p:nvPr/>
        </p:nvSpPr>
        <p:spPr>
          <a:xfrm>
            <a:off x="140775" y="194643"/>
            <a:ext cx="118859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Source Sans Pro" panose="020B0503030403020204" pitchFamily="34" charset="77"/>
              </a:rPr>
              <a:t>2.2.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Focus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on</a:t>
            </a:r>
            <a:r>
              <a:rPr lang="en-US" altLang="zh-CN" sz="36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 cleansing</a:t>
            </a:r>
            <a:r>
              <a:rPr lang="zh-CN" altLang="en-US" sz="36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and</a:t>
            </a:r>
            <a:r>
              <a:rPr lang="zh-CN" altLang="en-US" sz="36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normalizing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variables;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 err="1">
                <a:solidFill>
                  <a:srgbClr val="7030A0"/>
                </a:solidFill>
                <a:latin typeface="Source Sans Pro" panose="020B0503030403020204" pitchFamily="34" charset="77"/>
              </a:rPr>
              <a:t>id_student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as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reference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variable.</a:t>
            </a:r>
            <a:endParaRPr lang="en-US" sz="3600" b="1" dirty="0">
              <a:latin typeface="Source Sans Pro" panose="020B0503030403020204" pitchFamily="34" charset="77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82FFA4-761B-E740-9E1C-04D928BA29CF}"/>
              </a:ext>
            </a:extLst>
          </p:cNvPr>
          <p:cNvGrpSpPr/>
          <p:nvPr/>
        </p:nvGrpSpPr>
        <p:grpSpPr>
          <a:xfrm>
            <a:off x="6790913" y="1389407"/>
            <a:ext cx="5128650" cy="5096657"/>
            <a:chOff x="342253" y="1490581"/>
            <a:chExt cx="5128650" cy="509665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0D83517-1CD3-9341-9C03-65DAE3DE0778}"/>
                </a:ext>
              </a:extLst>
            </p:cNvPr>
            <p:cNvSpPr/>
            <p:nvPr/>
          </p:nvSpPr>
          <p:spPr>
            <a:xfrm>
              <a:off x="342253" y="1490581"/>
              <a:ext cx="5128650" cy="2431862"/>
            </a:xfrm>
            <a:prstGeom prst="rect">
              <a:avLst/>
            </a:prstGeom>
            <a:solidFill>
              <a:srgbClr val="7030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latin typeface="Source Sans Pro" panose="020B0503030403020204" pitchFamily="34" charset="77"/>
                </a:rPr>
                <a:t>SUM_CLICK (</a:t>
              </a:r>
              <a:r>
                <a:rPr lang="en-US" altLang="zh-CN" sz="2400" b="1" dirty="0" err="1">
                  <a:latin typeface="Source Sans Pro" panose="020B0503030403020204" pitchFamily="34" charset="77"/>
                </a:rPr>
                <a:t>studentVle</a:t>
              </a:r>
              <a:r>
                <a:rPr lang="en-US" altLang="zh-CN" sz="2400" b="1" dirty="0">
                  <a:latin typeface="Source Sans Pro" panose="020B0503030403020204" pitchFamily="34" charset="77"/>
                </a:rPr>
                <a:t>)</a:t>
              </a:r>
            </a:p>
            <a:p>
              <a:pPr marL="342900" indent="-342900">
                <a:buFont typeface="Wingdings" pitchFamily="2" charset="2"/>
                <a:buChar char="§"/>
              </a:pPr>
              <a:r>
                <a:rPr lang="en-US" altLang="zh-CN" sz="2000" dirty="0">
                  <a:latin typeface="Source Sans Pro" panose="020B0503030403020204" pitchFamily="34" charset="77"/>
                </a:rPr>
                <a:t>Cleaned</a:t>
              </a:r>
              <a:r>
                <a:rPr lang="zh-CN" altLang="en-US" sz="2000" dirty="0"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latin typeface="Source Sans Pro" panose="020B0503030403020204" pitchFamily="34" charset="77"/>
                </a:rPr>
                <a:t>outliers</a:t>
              </a:r>
              <a:r>
                <a:rPr lang="zh-CN" altLang="en-US" sz="2000" dirty="0"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latin typeface="Source Sans Pro" panose="020B0503030403020204" pitchFamily="34" charset="77"/>
                </a:rPr>
                <a:t>with</a:t>
              </a:r>
              <a:r>
                <a:rPr lang="zh-CN" altLang="en-US" sz="2000" dirty="0"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latin typeface="Source Sans Pro" panose="020B0503030403020204" pitchFamily="34" charset="77"/>
                </a:rPr>
                <a:t>standard</a:t>
              </a:r>
              <a:r>
                <a:rPr lang="zh-CN" altLang="en-US" sz="2000" dirty="0"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latin typeface="Source Sans Pro" panose="020B0503030403020204" pitchFamily="34" charset="77"/>
                </a:rPr>
                <a:t>deviation</a:t>
              </a:r>
              <a:endParaRPr lang="en-CA" altLang="zh-CN" sz="2000" dirty="0">
                <a:latin typeface="Source Sans Pro" panose="020B0503030403020204" pitchFamily="34" charset="77"/>
              </a:endParaRPr>
            </a:p>
            <a:p>
              <a:pPr marL="342900" indent="-342900">
                <a:buFont typeface="Wingdings" pitchFamily="2" charset="2"/>
                <a:buChar char="§"/>
              </a:pPr>
              <a:r>
                <a:rPr lang="en-US" altLang="zh-CN" sz="2000" dirty="0">
                  <a:latin typeface="Source Sans Pro" panose="020B0503030403020204" pitchFamily="34" charset="77"/>
                </a:rPr>
                <a:t>Final</a:t>
              </a:r>
              <a:r>
                <a:rPr lang="zh-CN" altLang="en-US" sz="2000" dirty="0"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latin typeface="Source Sans Pro" panose="020B0503030403020204" pitchFamily="34" charset="77"/>
                </a:rPr>
                <a:t>range</a:t>
              </a:r>
              <a:r>
                <a:rPr lang="zh-CN" altLang="en-US" sz="2000" dirty="0"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latin typeface="Source Sans Pro" panose="020B0503030403020204" pitchFamily="34" charset="77"/>
                </a:rPr>
                <a:t>0</a:t>
              </a:r>
              <a:r>
                <a:rPr lang="zh-CN" altLang="en-US" sz="2000" dirty="0"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latin typeface="Source Sans Pro" panose="020B0503030403020204" pitchFamily="34" charset="77"/>
                </a:rPr>
                <a:t>to</a:t>
              </a:r>
              <a:r>
                <a:rPr lang="zh-CN" altLang="en-US" sz="2000" dirty="0"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latin typeface="Source Sans Pro" panose="020B0503030403020204" pitchFamily="34" charset="77"/>
                </a:rPr>
                <a:t>30</a:t>
              </a:r>
            </a:p>
            <a:p>
              <a:pPr marL="342900" indent="-342900">
                <a:buFont typeface="Wingdings" pitchFamily="2" charset="2"/>
                <a:buChar char="§"/>
              </a:pPr>
              <a:r>
                <a:rPr lang="en-US" altLang="zh-CN" sz="2000" i="1" dirty="0" err="1">
                  <a:latin typeface="Source Sans Pro" panose="020B0503030403020204" pitchFamily="34" charset="77"/>
                </a:rPr>
                <a:t>id_student</a:t>
              </a:r>
              <a:r>
                <a:rPr lang="en-US" altLang="zh-CN" sz="2000" dirty="0">
                  <a:latin typeface="Source Sans Pro" panose="020B0503030403020204" pitchFamily="34" charset="77"/>
                </a:rPr>
                <a:t>,</a:t>
              </a:r>
              <a:r>
                <a:rPr lang="zh-CN" altLang="en-US" sz="2000" dirty="0">
                  <a:latin typeface="Source Sans Pro" panose="020B0503030403020204" pitchFamily="34" charset="77"/>
                </a:rPr>
                <a:t> </a:t>
              </a:r>
              <a:r>
                <a:rPr lang="en-US" altLang="zh-CN" sz="2000" i="1" dirty="0" err="1">
                  <a:latin typeface="Source Sans Pro" panose="020B0503030403020204" pitchFamily="34" charset="77"/>
                </a:rPr>
                <a:t>code_module</a:t>
              </a:r>
              <a:r>
                <a:rPr lang="en-US" altLang="zh-CN" sz="2000" dirty="0">
                  <a:latin typeface="Source Sans Pro" panose="020B0503030403020204" pitchFamily="34" charset="77"/>
                </a:rPr>
                <a:t>,</a:t>
              </a:r>
              <a:r>
                <a:rPr lang="zh-CN" altLang="en-US" sz="2000" dirty="0">
                  <a:latin typeface="Source Sans Pro" panose="020B0503030403020204" pitchFamily="34" charset="77"/>
                </a:rPr>
                <a:t> </a:t>
              </a:r>
              <a:r>
                <a:rPr lang="en-US" altLang="zh-CN" sz="2000" i="1" dirty="0" err="1">
                  <a:latin typeface="Source Sans Pro" panose="020B0503030403020204" pitchFamily="34" charset="77"/>
                </a:rPr>
                <a:t>code_presentation</a:t>
              </a:r>
              <a:r>
                <a:rPr lang="zh-CN" altLang="en-US" sz="2000" dirty="0"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latin typeface="Source Sans Pro" panose="020B0503030403020204" pitchFamily="34" charset="77"/>
                </a:rPr>
                <a:t>to</a:t>
              </a:r>
              <a:r>
                <a:rPr lang="zh-CN" altLang="en-US" sz="2000" dirty="0"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latin typeface="Source Sans Pro" panose="020B0503030403020204" pitchFamily="34" charset="77"/>
                </a:rPr>
                <a:t>get</a:t>
              </a:r>
              <a:r>
                <a:rPr lang="zh-CN" altLang="en-US" sz="2000" dirty="0"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latin typeface="Source Sans Pro" panose="020B0503030403020204" pitchFamily="34" charset="77"/>
                </a:rPr>
                <a:t>average</a:t>
              </a:r>
              <a:r>
                <a:rPr lang="zh-CN" altLang="en-US" sz="2000" dirty="0">
                  <a:latin typeface="Source Sans Pro" panose="020B0503030403020204" pitchFamily="34" charset="77"/>
                </a:rPr>
                <a:t> </a:t>
              </a:r>
              <a:r>
                <a:rPr lang="en-US" altLang="zh-CN" sz="2000" i="1" dirty="0" err="1">
                  <a:latin typeface="Source Sans Pro" panose="020B0503030403020204" pitchFamily="34" charset="77"/>
                </a:rPr>
                <a:t>sum_click</a:t>
              </a:r>
              <a:endParaRPr lang="en-US" altLang="zh-CN" i="1" dirty="0">
                <a:latin typeface="Source Sans Pro" panose="020B0503030403020204" pitchFamily="34" charset="77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13CD78-8174-7242-A465-92B9DA67558A}"/>
                </a:ext>
              </a:extLst>
            </p:cNvPr>
            <p:cNvSpPr/>
            <p:nvPr/>
          </p:nvSpPr>
          <p:spPr>
            <a:xfrm>
              <a:off x="342253" y="4155376"/>
              <a:ext cx="5128650" cy="2431862"/>
            </a:xfrm>
            <a:prstGeom prst="rect">
              <a:avLst/>
            </a:prstGeom>
            <a:solidFill>
              <a:srgbClr val="7030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400" b="1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SCORE (</a:t>
              </a:r>
              <a:r>
                <a:rPr lang="en-US" altLang="zh-CN" sz="2400" b="1" dirty="0" err="1">
                  <a:solidFill>
                    <a:prstClr val="white"/>
                  </a:solidFill>
                  <a:latin typeface="Source Sans Pro" panose="020B0503030403020204" pitchFamily="34" charset="77"/>
                </a:rPr>
                <a:t>studentAssessment</a:t>
              </a:r>
              <a:r>
                <a:rPr lang="en-US" altLang="zh-CN" sz="2400" b="1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)</a:t>
              </a:r>
            </a:p>
            <a:p>
              <a:pPr marL="342900" lvl="0" indent="-342900">
                <a:buFont typeface="Wingdings" pitchFamily="2" charset="2"/>
                <a:buChar char="§"/>
              </a:pPr>
              <a:r>
                <a:rPr lang="en-CA" altLang="zh-CN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Segmented</a:t>
              </a:r>
              <a:r>
                <a:rPr lang="zh-CN" altLang="en-US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by</a:t>
              </a:r>
              <a:r>
                <a:rPr lang="zh-CN" altLang="en-US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2000" i="1" dirty="0" err="1">
                  <a:solidFill>
                    <a:prstClr val="white"/>
                  </a:solidFill>
                  <a:latin typeface="Source Sans Pro" panose="020B0503030403020204" pitchFamily="34" charset="77"/>
                </a:rPr>
                <a:t>id_student</a:t>
              </a:r>
              <a:r>
                <a:rPr lang="en-US" altLang="zh-CN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,</a:t>
              </a:r>
              <a:r>
                <a:rPr lang="zh-CN" altLang="en-US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2000" i="1" dirty="0" err="1">
                  <a:solidFill>
                    <a:prstClr val="white"/>
                  </a:solidFill>
                  <a:latin typeface="Source Sans Pro" panose="020B0503030403020204" pitchFamily="34" charset="77"/>
                </a:rPr>
                <a:t>code_module</a:t>
              </a:r>
              <a:r>
                <a:rPr lang="en-US" altLang="zh-CN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,</a:t>
              </a:r>
              <a:r>
                <a:rPr lang="zh-CN" altLang="en-US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2000" i="1" dirty="0" err="1">
                  <a:solidFill>
                    <a:prstClr val="white"/>
                  </a:solidFill>
                  <a:latin typeface="Source Sans Pro" panose="020B0503030403020204" pitchFamily="34" charset="77"/>
                </a:rPr>
                <a:t>code_presentation</a:t>
              </a:r>
              <a:r>
                <a:rPr lang="en-US" altLang="zh-CN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,</a:t>
              </a:r>
              <a:r>
                <a:rPr lang="zh-CN" altLang="en-US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and</a:t>
              </a:r>
              <a:r>
                <a:rPr lang="zh-CN" altLang="en-US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2000" i="1" dirty="0" err="1">
                  <a:solidFill>
                    <a:prstClr val="white"/>
                  </a:solidFill>
                  <a:latin typeface="Source Sans Pro" panose="020B0503030403020204" pitchFamily="34" charset="77"/>
                </a:rPr>
                <a:t>assessment_type</a:t>
              </a:r>
              <a:endParaRPr lang="en-CA" altLang="zh-CN" sz="2000" i="1" dirty="0">
                <a:solidFill>
                  <a:prstClr val="white"/>
                </a:solidFill>
                <a:latin typeface="Source Sans Pro" panose="020B0503030403020204" pitchFamily="34" charset="77"/>
              </a:endParaRPr>
            </a:p>
            <a:p>
              <a:pPr marL="342900" lvl="0" indent="-342900">
                <a:buFont typeface="Wingdings" pitchFamily="2" charset="2"/>
                <a:buChar char="§"/>
              </a:pPr>
              <a:r>
                <a:rPr lang="en-US" altLang="zh-CN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Calculated</a:t>
              </a:r>
              <a:r>
                <a:rPr lang="zh-CN" altLang="en-US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the</a:t>
              </a:r>
              <a:r>
                <a:rPr lang="zh-CN" altLang="en-US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average</a:t>
              </a:r>
              <a:r>
                <a:rPr lang="zh-CN" altLang="en-US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score</a:t>
              </a:r>
              <a:r>
                <a:rPr lang="zh-CN" altLang="en-US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of</a:t>
              </a:r>
              <a:r>
                <a:rPr lang="zh-CN" altLang="en-US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students</a:t>
              </a:r>
              <a:r>
                <a:rPr lang="zh-CN" altLang="en-US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relative</a:t>
              </a:r>
              <a:r>
                <a:rPr lang="zh-CN" altLang="en-US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weights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F56ECE8-9065-2941-9D80-A240371677A8}"/>
              </a:ext>
            </a:extLst>
          </p:cNvPr>
          <p:cNvCxnSpPr/>
          <p:nvPr/>
        </p:nvCxnSpPr>
        <p:spPr>
          <a:xfrm>
            <a:off x="6418087" y="1565331"/>
            <a:ext cx="0" cy="492891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BFE6730-2C2F-8B47-A291-B0D6BF3163BD}"/>
              </a:ext>
            </a:extLst>
          </p:cNvPr>
          <p:cNvSpPr txBox="1"/>
          <p:nvPr/>
        </p:nvSpPr>
        <p:spPr>
          <a:xfrm>
            <a:off x="156273" y="40864"/>
            <a:ext cx="7172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Data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&gt;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Examination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and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Selection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&gt;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Cleansing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and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Joining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&gt;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Limited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Observations</a:t>
            </a:r>
            <a:endParaRPr lang="en-US" sz="1600" dirty="0">
              <a:solidFill>
                <a:schemeClr val="accent3"/>
              </a:solidFill>
              <a:latin typeface="Source Sans Pro" panose="020B0503030403020204" pitchFamily="34" charset="77"/>
            </a:endParaRPr>
          </a:p>
        </p:txBody>
      </p:sp>
      <p:sp>
        <p:nvSpPr>
          <p:cNvPr id="36" name="Line Callout 1 35">
            <a:extLst>
              <a:ext uri="{FF2B5EF4-FFF2-40B4-BE49-F238E27FC236}">
                <a16:creationId xmlns:a16="http://schemas.microsoft.com/office/drawing/2014/main" id="{EBC46C8F-214E-304A-B0B2-F234F6C381D9}"/>
              </a:ext>
            </a:extLst>
          </p:cNvPr>
          <p:cNvSpPr/>
          <p:nvPr/>
        </p:nvSpPr>
        <p:spPr>
          <a:xfrm>
            <a:off x="3525262" y="2637615"/>
            <a:ext cx="2520000" cy="3960000"/>
          </a:xfrm>
          <a:prstGeom prst="borderCallout1">
            <a:avLst>
              <a:gd name="adj1" fmla="val 50324"/>
              <a:gd name="adj2" fmla="val -395"/>
              <a:gd name="adj3" fmla="val 60710"/>
              <a:gd name="adj4" fmla="val -15462"/>
            </a:avLst>
          </a:prstGeom>
          <a:solidFill>
            <a:schemeClr val="bg1"/>
          </a:solidFill>
          <a:ln w="63500">
            <a:solidFill>
              <a:srgbClr val="27C4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60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27K</a:t>
            </a:r>
          </a:p>
          <a:p>
            <a:r>
              <a:rPr lang="en-US" altLang="zh-CN" dirty="0">
                <a:solidFill>
                  <a:srgbClr val="7030A0"/>
                </a:solidFill>
                <a:latin typeface="Source Sans Pro" panose="020B0503030403020204" pitchFamily="34" charset="77"/>
              </a:rPr>
              <a:t>observations</a:t>
            </a:r>
          </a:p>
          <a:p>
            <a:r>
              <a:rPr lang="en-US" altLang="zh-CN" sz="60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15</a:t>
            </a:r>
            <a:endParaRPr lang="en-US" altLang="zh-CN" sz="4800" b="1" dirty="0">
              <a:solidFill>
                <a:srgbClr val="7030A0"/>
              </a:solidFill>
              <a:latin typeface="Source Sans Pro" panose="020B0503030403020204" pitchFamily="34" charset="77"/>
            </a:endParaRPr>
          </a:p>
          <a:p>
            <a:r>
              <a:rPr lang="en-US" altLang="zh-CN" dirty="0">
                <a:solidFill>
                  <a:srgbClr val="7030A0"/>
                </a:solidFill>
                <a:latin typeface="Source Sans Pro" panose="020B0503030403020204" pitchFamily="34" charset="77"/>
              </a:rPr>
              <a:t>variables</a:t>
            </a:r>
          </a:p>
          <a:p>
            <a:r>
              <a:rPr lang="en-US" altLang="zh-CN" sz="60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25%</a:t>
            </a:r>
            <a:endParaRPr lang="en-CA" altLang="zh-CN" sz="6000" b="1" dirty="0">
              <a:solidFill>
                <a:srgbClr val="7030A0"/>
              </a:solidFill>
              <a:latin typeface="Source Sans Pro" panose="020B0503030403020204" pitchFamily="34" charset="77"/>
            </a:endParaRPr>
          </a:p>
          <a:p>
            <a:r>
              <a:rPr lang="en-US" altLang="zh-CN" dirty="0">
                <a:solidFill>
                  <a:srgbClr val="7030A0"/>
                </a:solidFill>
                <a:latin typeface="Source Sans Pro" panose="020B0503030403020204" pitchFamily="34" charset="77"/>
              </a:rPr>
              <a:t>Failed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9E06128-1874-5E45-B45E-D95854FAF44F}"/>
              </a:ext>
            </a:extLst>
          </p:cNvPr>
          <p:cNvGrpSpPr/>
          <p:nvPr/>
        </p:nvGrpSpPr>
        <p:grpSpPr>
          <a:xfrm>
            <a:off x="237931" y="1517018"/>
            <a:ext cx="2880000" cy="5040000"/>
            <a:chOff x="272437" y="1517018"/>
            <a:chExt cx="2880000" cy="504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315E63-D09F-ED40-B079-B55754F35666}"/>
                </a:ext>
              </a:extLst>
            </p:cNvPr>
            <p:cNvSpPr/>
            <p:nvPr/>
          </p:nvSpPr>
          <p:spPr>
            <a:xfrm>
              <a:off x="272437" y="2998666"/>
              <a:ext cx="2880000" cy="578476"/>
            </a:xfrm>
            <a:prstGeom prst="rect">
              <a:avLst/>
            </a:prstGeom>
            <a:noFill/>
            <a:ln w="635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err="1">
                  <a:solidFill>
                    <a:srgbClr val="7030A0"/>
                  </a:solidFill>
                  <a:latin typeface="Source Sans Pro" panose="020B0503030403020204" pitchFamily="34" charset="77"/>
                </a:rPr>
                <a:t>studentAssessment</a:t>
              </a:r>
              <a:endParaRPr lang="en-US" sz="2400" b="1" dirty="0">
                <a:solidFill>
                  <a:srgbClr val="7030A0"/>
                </a:solidFill>
                <a:latin typeface="Source Sans Pro" panose="020B0503030403020204" pitchFamily="34" charset="77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EC976C-ACC9-6540-A3C7-A1208030B19B}"/>
                </a:ext>
              </a:extLst>
            </p:cNvPr>
            <p:cNvSpPr/>
            <p:nvPr/>
          </p:nvSpPr>
          <p:spPr>
            <a:xfrm>
              <a:off x="272437" y="1517018"/>
              <a:ext cx="2880000" cy="578476"/>
            </a:xfrm>
            <a:prstGeom prst="rect">
              <a:avLst/>
            </a:prstGeom>
            <a:noFill/>
            <a:ln w="635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7030A0"/>
                  </a:solidFill>
                  <a:latin typeface="Source Sans Pro" panose="020B0503030403020204" pitchFamily="34" charset="77"/>
                </a:rPr>
                <a:t>Assessment</a:t>
              </a:r>
              <a:endParaRPr lang="en-US" sz="2400" b="1" dirty="0">
                <a:solidFill>
                  <a:srgbClr val="7030A0"/>
                </a:solidFill>
                <a:latin typeface="Source Sans Pro" panose="020B0503030403020204" pitchFamily="34" charset="77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6F6B77C-789B-1141-92C4-40E977E9B2AB}"/>
                </a:ext>
              </a:extLst>
            </p:cNvPr>
            <p:cNvCxnSpPr>
              <a:cxnSpLocks/>
              <a:stCxn id="19" idx="2"/>
              <a:endCxn id="18" idx="0"/>
            </p:cNvCxnSpPr>
            <p:nvPr/>
          </p:nvCxnSpPr>
          <p:spPr>
            <a:xfrm>
              <a:off x="1712437" y="2095494"/>
              <a:ext cx="0" cy="90317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3F1CD79-D505-4047-A3EF-6F1EE6938DE0}"/>
                </a:ext>
              </a:extLst>
            </p:cNvPr>
            <p:cNvSpPr/>
            <p:nvPr/>
          </p:nvSpPr>
          <p:spPr>
            <a:xfrm>
              <a:off x="272437" y="4496895"/>
              <a:ext cx="2880000" cy="578476"/>
            </a:xfrm>
            <a:prstGeom prst="rect">
              <a:avLst/>
            </a:prstGeom>
            <a:noFill/>
            <a:ln w="63500">
              <a:solidFill>
                <a:srgbClr val="27C4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err="1">
                  <a:solidFill>
                    <a:srgbClr val="7030A0"/>
                  </a:solidFill>
                  <a:latin typeface="Source Sans Pro" panose="020B0503030403020204" pitchFamily="34" charset="77"/>
                </a:rPr>
                <a:t>studentInfo</a:t>
              </a:r>
              <a:endParaRPr lang="en-US" sz="2400" b="1" dirty="0">
                <a:solidFill>
                  <a:srgbClr val="7030A0"/>
                </a:solidFill>
                <a:latin typeface="Source Sans Pro" panose="020B0503030403020204" pitchFamily="34" charset="77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0EA75C-3F6B-1B4F-9F91-D2BB548B9AE8}"/>
                </a:ext>
              </a:extLst>
            </p:cNvPr>
            <p:cNvSpPr/>
            <p:nvPr/>
          </p:nvSpPr>
          <p:spPr>
            <a:xfrm>
              <a:off x="272437" y="5978542"/>
              <a:ext cx="2880000" cy="578476"/>
            </a:xfrm>
            <a:prstGeom prst="rect">
              <a:avLst/>
            </a:prstGeom>
            <a:noFill/>
            <a:ln w="635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err="1">
                  <a:solidFill>
                    <a:srgbClr val="7030A0"/>
                  </a:solidFill>
                  <a:latin typeface="Source Sans Pro" panose="020B0503030403020204" pitchFamily="34" charset="77"/>
                </a:rPr>
                <a:t>studentVle</a:t>
              </a:r>
              <a:endParaRPr lang="en-US" sz="2400" b="1" dirty="0">
                <a:solidFill>
                  <a:srgbClr val="7030A0"/>
                </a:solidFill>
                <a:latin typeface="Source Sans Pro" panose="020B0503030403020204" pitchFamily="34" charset="77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B0021E7-4D9C-8943-AE4E-B2D6D9073BF7}"/>
                </a:ext>
              </a:extLst>
            </p:cNvPr>
            <p:cNvCxnSpPr>
              <a:cxnSpLocks/>
              <a:stCxn id="18" idx="2"/>
              <a:endCxn id="23" idx="0"/>
            </p:cNvCxnSpPr>
            <p:nvPr/>
          </p:nvCxnSpPr>
          <p:spPr>
            <a:xfrm>
              <a:off x="1712437" y="3577142"/>
              <a:ext cx="0" cy="91975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D089AAB-8844-A74B-A6A8-7AA7B7DDEB25}"/>
                </a:ext>
              </a:extLst>
            </p:cNvPr>
            <p:cNvCxnSpPr>
              <a:cxnSpLocks/>
              <a:stCxn id="24" idx="0"/>
              <a:endCxn id="23" idx="2"/>
            </p:cNvCxnSpPr>
            <p:nvPr/>
          </p:nvCxnSpPr>
          <p:spPr>
            <a:xfrm flipV="1">
              <a:off x="1712437" y="5075371"/>
              <a:ext cx="0" cy="90317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EAD0A24-77AE-C649-BBDD-819456F81AAF}"/>
              </a:ext>
            </a:extLst>
          </p:cNvPr>
          <p:cNvSpPr txBox="1"/>
          <p:nvPr/>
        </p:nvSpPr>
        <p:spPr>
          <a:xfrm>
            <a:off x="11772728" y="40864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3"/>
                </a:solidFill>
                <a:latin typeface="Source Sans Pro" panose="020B0503030403020204" pitchFamily="34" charset="77"/>
              </a:rPr>
              <a:t>3</a:t>
            </a:r>
            <a:endParaRPr lang="en-US" sz="1600" b="1" dirty="0">
              <a:solidFill>
                <a:schemeClr val="accent3"/>
              </a:solidFill>
              <a:latin typeface="Source Sans Pro" panose="020B0503030403020204" pitchFamily="34" charset="77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9F913C-5658-0A47-94EA-586892F0CAF4}"/>
              </a:ext>
            </a:extLst>
          </p:cNvPr>
          <p:cNvGrpSpPr/>
          <p:nvPr/>
        </p:nvGrpSpPr>
        <p:grpSpPr>
          <a:xfrm>
            <a:off x="3263061" y="1480009"/>
            <a:ext cx="2764948" cy="924199"/>
            <a:chOff x="3263061" y="1480009"/>
            <a:chExt cx="2764948" cy="9241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B07328C-CF09-E642-8B99-DFBB88F88B51}"/>
                </a:ext>
              </a:extLst>
            </p:cNvPr>
            <p:cNvSpPr/>
            <p:nvPr/>
          </p:nvSpPr>
          <p:spPr>
            <a:xfrm>
              <a:off x="3508009" y="1680488"/>
              <a:ext cx="2520000" cy="7237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Source Sans Pro" panose="020B0503030403020204" pitchFamily="34" charset="77"/>
                </a:rPr>
                <a:t>More</a:t>
              </a:r>
              <a:r>
                <a:rPr lang="zh-CN" altLang="en-US" sz="1400" b="1" dirty="0">
                  <a:solidFill>
                    <a:schemeClr val="tx1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Source Sans Pro" panose="020B0503030403020204" pitchFamily="34" charset="77"/>
                </a:rPr>
                <a:t>usable</a:t>
              </a:r>
              <a:r>
                <a:rPr lang="zh-CN" altLang="en-US" sz="1400" b="1" dirty="0">
                  <a:solidFill>
                    <a:schemeClr val="tx1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Source Sans Pro" panose="020B0503030403020204" pitchFamily="34" charset="77"/>
                </a:rPr>
                <a:t>in</a:t>
              </a:r>
              <a:r>
                <a:rPr lang="zh-CN" altLang="en-US" sz="1400" b="1" dirty="0">
                  <a:solidFill>
                    <a:schemeClr val="tx1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Source Sans Pro" panose="020B0503030403020204" pitchFamily="34" charset="77"/>
                </a:rPr>
                <a:t>actual</a:t>
              </a:r>
              <a:r>
                <a:rPr lang="zh-CN" altLang="en-US" sz="1400" b="1" dirty="0">
                  <a:solidFill>
                    <a:schemeClr val="tx1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Source Sans Pro" panose="020B0503030403020204" pitchFamily="34" charset="77"/>
                </a:rPr>
                <a:t>business</a:t>
              </a:r>
              <a:r>
                <a:rPr lang="zh-CN" altLang="en-US" sz="1400" b="1" dirty="0">
                  <a:solidFill>
                    <a:schemeClr val="tx1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Source Sans Pro" panose="020B0503030403020204" pitchFamily="34" charset="77"/>
                </a:rPr>
                <a:t>prediction,</a:t>
              </a:r>
              <a:r>
                <a:rPr lang="zh-CN" altLang="en-US" sz="1400" b="1" dirty="0">
                  <a:solidFill>
                    <a:schemeClr val="tx1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Source Sans Pro" panose="020B0503030403020204" pitchFamily="34" charset="77"/>
                </a:rPr>
                <a:t>based</a:t>
              </a:r>
              <a:r>
                <a:rPr lang="zh-CN" altLang="en-US" sz="1400" b="1" dirty="0">
                  <a:solidFill>
                    <a:schemeClr val="tx1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Source Sans Pro" panose="020B0503030403020204" pitchFamily="34" charset="77"/>
                </a:rPr>
                <a:t>on</a:t>
              </a:r>
              <a:r>
                <a:rPr lang="zh-CN" altLang="en-US" sz="1400" b="1" dirty="0">
                  <a:solidFill>
                    <a:schemeClr val="tx1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Source Sans Pro" panose="020B0503030403020204" pitchFamily="34" charset="77"/>
                </a:rPr>
                <a:t>cleansed</a:t>
              </a:r>
              <a:r>
                <a:rPr lang="zh-CN" altLang="en-US" sz="1400" b="1" dirty="0">
                  <a:solidFill>
                    <a:schemeClr val="tx1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Source Sans Pro" panose="020B0503030403020204" pitchFamily="34" charset="77"/>
                </a:rPr>
                <a:t>individual</a:t>
              </a:r>
              <a:r>
                <a:rPr lang="zh-CN" altLang="en-US" sz="1400" b="1" dirty="0">
                  <a:solidFill>
                    <a:schemeClr val="tx1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Source Sans Pro" panose="020B0503030403020204" pitchFamily="34" charset="77"/>
                </a:rPr>
                <a:t>variables.</a:t>
              </a:r>
              <a:endParaRPr lang="en-US" sz="1400" b="1" dirty="0">
                <a:solidFill>
                  <a:schemeClr val="tx1"/>
                </a:solidFill>
                <a:latin typeface="Source Sans Pro" panose="020B0503030403020204" pitchFamily="34" charset="77"/>
              </a:endParaRPr>
            </a:p>
          </p:txBody>
        </p:sp>
        <p:sp>
          <p:nvSpPr>
            <p:cNvPr id="26" name="Freeform 49">
              <a:extLst>
                <a:ext uri="{FF2B5EF4-FFF2-40B4-BE49-F238E27FC236}">
                  <a16:creationId xmlns:a16="http://schemas.microsoft.com/office/drawing/2014/main" id="{70FCE70E-1FA5-494F-ADBB-A633461009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3061" y="1480009"/>
              <a:ext cx="377277" cy="337929"/>
            </a:xfrm>
            <a:custGeom>
              <a:avLst/>
              <a:gdLst>
                <a:gd name="T0" fmla="*/ 316 w 316"/>
                <a:gd name="T1" fmla="*/ 251 h 282"/>
                <a:gd name="T2" fmla="*/ 285 w 316"/>
                <a:gd name="T3" fmla="*/ 282 h 282"/>
                <a:gd name="T4" fmla="*/ 32 w 316"/>
                <a:gd name="T5" fmla="*/ 282 h 282"/>
                <a:gd name="T6" fmla="*/ 0 w 316"/>
                <a:gd name="T7" fmla="*/ 251 h 282"/>
                <a:gd name="T8" fmla="*/ 5 w 316"/>
                <a:gd name="T9" fmla="*/ 235 h 282"/>
                <a:gd name="T10" fmla="*/ 132 w 316"/>
                <a:gd name="T11" fmla="*/ 16 h 282"/>
                <a:gd name="T12" fmla="*/ 159 w 316"/>
                <a:gd name="T13" fmla="*/ 0 h 282"/>
                <a:gd name="T14" fmla="*/ 185 w 316"/>
                <a:gd name="T15" fmla="*/ 16 h 282"/>
                <a:gd name="T16" fmla="*/ 312 w 316"/>
                <a:gd name="T17" fmla="*/ 235 h 282"/>
                <a:gd name="T18" fmla="*/ 316 w 316"/>
                <a:gd name="T19" fmla="*/ 251 h 282"/>
                <a:gd name="T20" fmla="*/ 133 w 316"/>
                <a:gd name="T21" fmla="*/ 226 h 282"/>
                <a:gd name="T22" fmla="*/ 159 w 316"/>
                <a:gd name="T23" fmla="*/ 251 h 282"/>
                <a:gd name="T24" fmla="*/ 185 w 316"/>
                <a:gd name="T25" fmla="*/ 226 h 282"/>
                <a:gd name="T26" fmla="*/ 159 w 316"/>
                <a:gd name="T27" fmla="*/ 200 h 282"/>
                <a:gd name="T28" fmla="*/ 133 w 316"/>
                <a:gd name="T29" fmla="*/ 226 h 282"/>
                <a:gd name="T30" fmla="*/ 136 w 316"/>
                <a:gd name="T31" fmla="*/ 175 h 282"/>
                <a:gd name="T32" fmla="*/ 182 w 316"/>
                <a:gd name="T33" fmla="*/ 175 h 282"/>
                <a:gd name="T34" fmla="*/ 182 w 316"/>
                <a:gd name="T35" fmla="*/ 72 h 282"/>
                <a:gd name="T36" fmla="*/ 136 w 316"/>
                <a:gd name="T37" fmla="*/ 72 h 282"/>
                <a:gd name="T38" fmla="*/ 136 w 316"/>
                <a:gd name="T39" fmla="*/ 17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6" h="282">
                  <a:moveTo>
                    <a:pt x="316" y="251"/>
                  </a:moveTo>
                  <a:cubicBezTo>
                    <a:pt x="316" y="269"/>
                    <a:pt x="302" y="282"/>
                    <a:pt x="285" y="282"/>
                  </a:cubicBezTo>
                  <a:cubicBezTo>
                    <a:pt x="32" y="282"/>
                    <a:pt x="32" y="282"/>
                    <a:pt x="32" y="282"/>
                  </a:cubicBezTo>
                  <a:cubicBezTo>
                    <a:pt x="15" y="282"/>
                    <a:pt x="0" y="268"/>
                    <a:pt x="0" y="251"/>
                  </a:cubicBezTo>
                  <a:cubicBezTo>
                    <a:pt x="0" y="246"/>
                    <a:pt x="2" y="240"/>
                    <a:pt x="5" y="235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7" y="6"/>
                    <a:pt x="147" y="0"/>
                    <a:pt x="159" y="0"/>
                  </a:cubicBezTo>
                  <a:cubicBezTo>
                    <a:pt x="170" y="0"/>
                    <a:pt x="180" y="6"/>
                    <a:pt x="185" y="16"/>
                  </a:cubicBezTo>
                  <a:cubicBezTo>
                    <a:pt x="312" y="235"/>
                    <a:pt x="312" y="235"/>
                    <a:pt x="312" y="235"/>
                  </a:cubicBezTo>
                  <a:cubicBezTo>
                    <a:pt x="315" y="240"/>
                    <a:pt x="316" y="246"/>
                    <a:pt x="316" y="251"/>
                  </a:cubicBezTo>
                  <a:close/>
                  <a:moveTo>
                    <a:pt x="133" y="226"/>
                  </a:moveTo>
                  <a:cubicBezTo>
                    <a:pt x="133" y="240"/>
                    <a:pt x="144" y="251"/>
                    <a:pt x="159" y="251"/>
                  </a:cubicBezTo>
                  <a:cubicBezTo>
                    <a:pt x="174" y="251"/>
                    <a:pt x="185" y="240"/>
                    <a:pt x="185" y="226"/>
                  </a:cubicBezTo>
                  <a:cubicBezTo>
                    <a:pt x="185" y="211"/>
                    <a:pt x="174" y="200"/>
                    <a:pt x="159" y="200"/>
                  </a:cubicBezTo>
                  <a:cubicBezTo>
                    <a:pt x="144" y="200"/>
                    <a:pt x="133" y="211"/>
                    <a:pt x="133" y="226"/>
                  </a:cubicBezTo>
                  <a:close/>
                  <a:moveTo>
                    <a:pt x="136" y="175"/>
                  </a:moveTo>
                  <a:cubicBezTo>
                    <a:pt x="182" y="175"/>
                    <a:pt x="182" y="175"/>
                    <a:pt x="182" y="175"/>
                  </a:cubicBezTo>
                  <a:cubicBezTo>
                    <a:pt x="182" y="72"/>
                    <a:pt x="182" y="72"/>
                    <a:pt x="182" y="72"/>
                  </a:cubicBezTo>
                  <a:cubicBezTo>
                    <a:pt x="136" y="72"/>
                    <a:pt x="136" y="72"/>
                    <a:pt x="136" y="72"/>
                  </a:cubicBezTo>
                  <a:lnTo>
                    <a:pt x="136" y="175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/>
            <a:p>
              <a:endParaRPr lang="en-US" sz="1716"/>
            </a:p>
          </p:txBody>
        </p:sp>
      </p:grpSp>
    </p:spTree>
    <p:extLst>
      <p:ext uri="{BB962C8B-B14F-4D97-AF65-F5344CB8AC3E}">
        <p14:creationId xmlns:p14="http://schemas.microsoft.com/office/powerpoint/2010/main" val="349469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882FFA4-761B-E740-9E1C-04D928BA29CF}"/>
              </a:ext>
            </a:extLst>
          </p:cNvPr>
          <p:cNvGrpSpPr/>
          <p:nvPr/>
        </p:nvGrpSpPr>
        <p:grpSpPr>
          <a:xfrm>
            <a:off x="6790913" y="1389407"/>
            <a:ext cx="5128650" cy="5096657"/>
            <a:chOff x="342253" y="1490581"/>
            <a:chExt cx="5128650" cy="509665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0D83517-1CD3-9341-9C03-65DAE3DE0778}"/>
                </a:ext>
              </a:extLst>
            </p:cNvPr>
            <p:cNvSpPr/>
            <p:nvPr/>
          </p:nvSpPr>
          <p:spPr>
            <a:xfrm>
              <a:off x="342253" y="1490581"/>
              <a:ext cx="5128650" cy="2431862"/>
            </a:xfrm>
            <a:prstGeom prst="rect">
              <a:avLst/>
            </a:prstGeom>
            <a:solidFill>
              <a:srgbClr val="7030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altLang="zh-CN" sz="2400" b="1" dirty="0">
                  <a:latin typeface="Source Sans Pro" panose="020B0503030403020204" pitchFamily="34" charset="77"/>
                </a:rPr>
                <a:t>Mini</a:t>
              </a:r>
              <a:r>
                <a:rPr lang="en-US" altLang="zh-CN" sz="2400" b="1" dirty="0">
                  <a:latin typeface="Source Sans Pro" panose="020B0503030403020204" pitchFamily="34" charset="77"/>
                </a:rPr>
                <a:t>mum</a:t>
              </a:r>
              <a:r>
                <a:rPr lang="zh-CN" altLang="en-US" sz="2400" b="1" dirty="0">
                  <a:latin typeface="Source Sans Pro" panose="020B0503030403020204" pitchFamily="34" charset="77"/>
                </a:rPr>
                <a:t> </a:t>
              </a:r>
              <a:r>
                <a:rPr lang="en-US" altLang="zh-CN" sz="2400" b="1" dirty="0">
                  <a:latin typeface="Source Sans Pro" panose="020B0503030403020204" pitchFamily="34" charset="77"/>
                </a:rPr>
                <a:t>Cleansing</a:t>
              </a:r>
            </a:p>
            <a:p>
              <a:pPr marL="342900" indent="-342900">
                <a:buFont typeface="Wingdings" pitchFamily="2" charset="2"/>
                <a:buChar char="§"/>
              </a:pPr>
              <a:r>
                <a:rPr lang="en-US" altLang="zh-CN" sz="2000" dirty="0">
                  <a:latin typeface="Source Sans Pro" panose="020B0503030403020204" pitchFamily="34" charset="77"/>
                </a:rPr>
                <a:t>Quick</a:t>
              </a:r>
              <a:r>
                <a:rPr lang="zh-CN" altLang="en-US" sz="2000" dirty="0"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latin typeface="Source Sans Pro" panose="020B0503030403020204" pitchFamily="34" charset="77"/>
                </a:rPr>
                <a:t>NA</a:t>
              </a:r>
              <a:r>
                <a:rPr lang="zh-CN" altLang="en-US" sz="2000" dirty="0"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latin typeface="Source Sans Pro" panose="020B0503030403020204" pitchFamily="34" charset="77"/>
                </a:rPr>
                <a:t>removal</a:t>
              </a:r>
              <a:r>
                <a:rPr lang="zh-CN" altLang="en-US" sz="2000" dirty="0"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latin typeface="Source Sans Pro" panose="020B0503030403020204" pitchFamily="34" charset="77"/>
                </a:rPr>
                <a:t>with</a:t>
              </a:r>
              <a:r>
                <a:rPr lang="zh-CN" altLang="en-US" sz="2000" dirty="0">
                  <a:latin typeface="Source Sans Pro" panose="020B0503030403020204" pitchFamily="34" charset="77"/>
                </a:rPr>
                <a:t> </a:t>
              </a:r>
              <a:r>
                <a:rPr lang="en-US" altLang="zh-CN" sz="2000" i="1" dirty="0" err="1">
                  <a:latin typeface="Source Sans Pro" panose="020B0503030403020204" pitchFamily="34" charset="77"/>
                </a:rPr>
                <a:t>na.omit</a:t>
              </a:r>
              <a:r>
                <a:rPr lang="en-US" altLang="zh-CN" sz="2000" i="1" dirty="0">
                  <a:latin typeface="Source Sans Pro" panose="020B0503030403020204" pitchFamily="34" charset="77"/>
                </a:rPr>
                <a:t>()</a:t>
              </a:r>
            </a:p>
            <a:p>
              <a:pPr marL="342900" indent="-342900">
                <a:buFont typeface="Wingdings" pitchFamily="2" charset="2"/>
                <a:buChar char="§"/>
              </a:pPr>
              <a:r>
                <a:rPr lang="en-US" altLang="zh-CN" sz="2000" dirty="0">
                  <a:latin typeface="Source Sans Pro" panose="020B0503030403020204" pitchFamily="34" charset="77"/>
                </a:rPr>
                <a:t>All</a:t>
              </a:r>
              <a:r>
                <a:rPr lang="zh-CN" altLang="en-US" sz="2000" dirty="0"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latin typeface="Source Sans Pro" panose="020B0503030403020204" pitchFamily="34" charset="77"/>
                </a:rPr>
                <a:t>scores</a:t>
              </a:r>
              <a:r>
                <a:rPr lang="zh-CN" altLang="en-US" sz="2000" dirty="0"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latin typeface="Source Sans Pro" panose="020B0503030403020204" pitchFamily="34" charset="77"/>
                </a:rPr>
                <a:t>are</a:t>
              </a:r>
              <a:r>
                <a:rPr lang="zh-CN" altLang="en-US" sz="2000" dirty="0"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latin typeface="Source Sans Pro" panose="020B0503030403020204" pitchFamily="34" charset="77"/>
                </a:rPr>
                <a:t>treated</a:t>
              </a:r>
              <a:r>
                <a:rPr lang="zh-CN" altLang="en-US" sz="2000" dirty="0"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latin typeface="Source Sans Pro" panose="020B0503030403020204" pitchFamily="34" charset="77"/>
                </a:rPr>
                <a:t>as</a:t>
              </a:r>
              <a:r>
                <a:rPr lang="zh-CN" altLang="en-US" sz="2000" dirty="0"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latin typeface="Source Sans Pro" panose="020B0503030403020204" pitchFamily="34" charset="77"/>
                </a:rPr>
                <a:t>individual</a:t>
              </a:r>
              <a:r>
                <a:rPr lang="zh-CN" altLang="en-US" sz="2000" dirty="0"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latin typeface="Source Sans Pro" panose="020B0503030403020204" pitchFamily="34" charset="77"/>
                </a:rPr>
                <a:t>cases</a:t>
              </a:r>
              <a:r>
                <a:rPr lang="zh-CN" altLang="en-US" sz="2000" dirty="0"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latin typeface="Source Sans Pro" panose="020B0503030403020204" pitchFamily="34" charset="77"/>
                </a:rPr>
                <a:t>with</a:t>
              </a:r>
              <a:r>
                <a:rPr lang="zh-CN" altLang="en-US" sz="2000" dirty="0"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latin typeface="Source Sans Pro" panose="020B0503030403020204" pitchFamily="34" charset="77"/>
                </a:rPr>
                <a:t>no</a:t>
              </a:r>
              <a:r>
                <a:rPr lang="zh-CN" altLang="en-US" sz="2000" dirty="0"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latin typeface="Source Sans Pro" panose="020B0503030403020204" pitchFamily="34" charset="77"/>
                </a:rPr>
                <a:t>reference</a:t>
              </a:r>
              <a:r>
                <a:rPr lang="zh-CN" altLang="en-US" sz="2000" dirty="0"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latin typeface="Source Sans Pro" panose="020B0503030403020204" pitchFamily="34" charset="77"/>
                </a:rPr>
                <a:t>to</a:t>
              </a:r>
              <a:r>
                <a:rPr lang="zh-CN" altLang="en-US" sz="2000" dirty="0">
                  <a:latin typeface="Source Sans Pro" panose="020B0503030403020204" pitchFamily="34" charset="77"/>
                </a:rPr>
                <a:t> </a:t>
              </a:r>
              <a:r>
                <a:rPr lang="en-US" altLang="zh-CN" sz="2000" i="1" dirty="0" err="1">
                  <a:latin typeface="Source Sans Pro" panose="020B0503030403020204" pitchFamily="34" charset="77"/>
                </a:rPr>
                <a:t>id_student</a:t>
              </a:r>
              <a:endParaRPr lang="en-US" altLang="zh-CN" dirty="0">
                <a:latin typeface="Source Sans Pro" panose="020B0503030403020204" pitchFamily="34" charset="77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13CD78-8174-7242-A465-92B9DA67558A}"/>
                </a:ext>
              </a:extLst>
            </p:cNvPr>
            <p:cNvSpPr/>
            <p:nvPr/>
          </p:nvSpPr>
          <p:spPr>
            <a:xfrm>
              <a:off x="342253" y="4155376"/>
              <a:ext cx="5128650" cy="2431862"/>
            </a:xfrm>
            <a:prstGeom prst="rect">
              <a:avLst/>
            </a:prstGeom>
            <a:solidFill>
              <a:srgbClr val="7030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2400" b="1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Overfitting</a:t>
              </a:r>
              <a:r>
                <a:rPr lang="zh-CN" altLang="en-US" sz="2400" b="1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2400" b="1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Prevention</a:t>
              </a:r>
            </a:p>
            <a:p>
              <a:pPr marL="342900" lvl="0" indent="-342900">
                <a:buFont typeface="Wingdings" pitchFamily="2" charset="2"/>
                <a:buChar char="§"/>
              </a:pPr>
              <a:r>
                <a:rPr lang="en-US" altLang="zh-CN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Split</a:t>
              </a:r>
              <a:r>
                <a:rPr lang="zh-CN" altLang="en-US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data</a:t>
              </a:r>
              <a:r>
                <a:rPr lang="zh-CN" altLang="en-US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into</a:t>
              </a:r>
              <a:r>
                <a:rPr lang="zh-CN" altLang="en-US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halves;</a:t>
              </a:r>
              <a:r>
                <a:rPr lang="zh-CN" altLang="en-US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250K</a:t>
              </a:r>
              <a:r>
                <a:rPr lang="zh-CN" altLang="en-US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each</a:t>
              </a:r>
            </a:p>
            <a:p>
              <a:pPr marL="342900" lvl="0" indent="-342900">
                <a:buFont typeface="Wingdings" pitchFamily="2" charset="2"/>
                <a:buChar char="§"/>
              </a:pPr>
              <a:r>
                <a:rPr lang="en-US" altLang="zh-CN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The</a:t>
              </a:r>
              <a:r>
                <a:rPr lang="zh-CN" altLang="en-US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first</a:t>
              </a:r>
              <a:r>
                <a:rPr lang="zh-CN" altLang="en-US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half</a:t>
              </a:r>
              <a:r>
                <a:rPr lang="zh-CN" altLang="en-US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is</a:t>
              </a:r>
              <a:r>
                <a:rPr lang="zh-CN" altLang="en-US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split</a:t>
              </a:r>
              <a:r>
                <a:rPr lang="zh-CN" altLang="en-US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into</a:t>
              </a:r>
              <a:r>
                <a:rPr lang="zh-CN" altLang="en-US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50:50</a:t>
              </a:r>
              <a:r>
                <a:rPr lang="zh-CN" altLang="en-US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train</a:t>
              </a:r>
              <a:r>
                <a:rPr lang="zh-CN" altLang="en-US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&amp;</a:t>
              </a:r>
              <a:r>
                <a:rPr lang="zh-CN" altLang="en-US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test</a:t>
              </a:r>
            </a:p>
            <a:p>
              <a:pPr marL="342900" lvl="0" indent="-342900">
                <a:buFont typeface="Wingdings" pitchFamily="2" charset="2"/>
                <a:buChar char="§"/>
              </a:pPr>
              <a:r>
                <a:rPr lang="en-US" altLang="zh-CN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Tested</a:t>
              </a:r>
              <a:r>
                <a:rPr lang="zh-CN" altLang="en-US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model</a:t>
              </a:r>
              <a:r>
                <a:rPr lang="zh-CN" altLang="en-US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against</a:t>
              </a:r>
              <a:r>
                <a:rPr lang="zh-CN" altLang="en-US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the</a:t>
              </a:r>
              <a:r>
                <a:rPr lang="zh-CN" altLang="en-US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second</a:t>
              </a:r>
              <a:r>
                <a:rPr lang="zh-CN" altLang="en-US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  <a:latin typeface="Source Sans Pro" panose="020B0503030403020204" pitchFamily="34" charset="77"/>
                </a:rPr>
                <a:t>half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F56ECE8-9065-2941-9D80-A240371677A8}"/>
              </a:ext>
            </a:extLst>
          </p:cNvPr>
          <p:cNvCxnSpPr/>
          <p:nvPr/>
        </p:nvCxnSpPr>
        <p:spPr>
          <a:xfrm>
            <a:off x="6420124" y="1565331"/>
            <a:ext cx="0" cy="492891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BFE6730-2C2F-8B47-A291-B0D6BF3163BD}"/>
              </a:ext>
            </a:extLst>
          </p:cNvPr>
          <p:cNvSpPr txBox="1"/>
          <p:nvPr/>
        </p:nvSpPr>
        <p:spPr>
          <a:xfrm>
            <a:off x="156273" y="40864"/>
            <a:ext cx="7229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Data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&gt;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Examination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and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Selection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&gt;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Cleansing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and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Joining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&gt;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Extreme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Observations</a:t>
            </a:r>
            <a:endParaRPr lang="en-US" sz="1600" dirty="0">
              <a:solidFill>
                <a:schemeClr val="accent3"/>
              </a:solidFill>
              <a:latin typeface="Source Sans Pro" panose="020B0503030403020204" pitchFamily="34" charset="77"/>
            </a:endParaRPr>
          </a:p>
        </p:txBody>
      </p:sp>
      <p:sp>
        <p:nvSpPr>
          <p:cNvPr id="36" name="Line Callout 1 35">
            <a:extLst>
              <a:ext uri="{FF2B5EF4-FFF2-40B4-BE49-F238E27FC236}">
                <a16:creationId xmlns:a16="http://schemas.microsoft.com/office/drawing/2014/main" id="{EBC46C8F-214E-304A-B0B2-F234F6C381D9}"/>
              </a:ext>
            </a:extLst>
          </p:cNvPr>
          <p:cNvSpPr/>
          <p:nvPr/>
        </p:nvSpPr>
        <p:spPr>
          <a:xfrm>
            <a:off x="3529335" y="2637615"/>
            <a:ext cx="2520000" cy="3960000"/>
          </a:xfrm>
          <a:prstGeom prst="borderCallout1">
            <a:avLst>
              <a:gd name="adj1" fmla="val 52956"/>
              <a:gd name="adj2" fmla="val 183"/>
              <a:gd name="adj3" fmla="val 42721"/>
              <a:gd name="adj4" fmla="val -18174"/>
            </a:avLst>
          </a:prstGeom>
          <a:solidFill>
            <a:schemeClr val="bg1"/>
          </a:solidFill>
          <a:ln w="63500">
            <a:solidFill>
              <a:srgbClr val="27C4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60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500K</a:t>
            </a:r>
          </a:p>
          <a:p>
            <a:r>
              <a:rPr lang="en-US" altLang="zh-CN" dirty="0">
                <a:solidFill>
                  <a:srgbClr val="7030A0"/>
                </a:solidFill>
                <a:latin typeface="Source Sans Pro" panose="020B0503030403020204" pitchFamily="34" charset="77"/>
              </a:rPr>
              <a:t>observations</a:t>
            </a:r>
          </a:p>
          <a:p>
            <a:r>
              <a:rPr lang="en-US" altLang="zh-CN" sz="60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22</a:t>
            </a:r>
            <a:endParaRPr lang="en-US" altLang="zh-CN" sz="4800" b="1" dirty="0">
              <a:solidFill>
                <a:srgbClr val="7030A0"/>
              </a:solidFill>
              <a:latin typeface="Source Sans Pro" panose="020B0503030403020204" pitchFamily="34" charset="77"/>
            </a:endParaRPr>
          </a:p>
          <a:p>
            <a:r>
              <a:rPr lang="en-US" altLang="zh-CN" dirty="0">
                <a:solidFill>
                  <a:srgbClr val="7030A0"/>
                </a:solidFill>
                <a:latin typeface="Source Sans Pro" panose="020B0503030403020204" pitchFamily="34" charset="77"/>
              </a:rPr>
              <a:t>variables</a:t>
            </a:r>
          </a:p>
          <a:p>
            <a:r>
              <a:rPr lang="en-US" altLang="zh-CN" sz="60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20%</a:t>
            </a:r>
            <a:endParaRPr lang="en-CA" altLang="zh-CN" sz="6000" b="1" dirty="0">
              <a:solidFill>
                <a:srgbClr val="7030A0"/>
              </a:solidFill>
              <a:latin typeface="Source Sans Pro" panose="020B0503030403020204" pitchFamily="34" charset="77"/>
            </a:endParaRPr>
          </a:p>
          <a:p>
            <a:r>
              <a:rPr lang="en-US" altLang="zh-CN" dirty="0">
                <a:solidFill>
                  <a:srgbClr val="7030A0"/>
                </a:solidFill>
                <a:latin typeface="Source Sans Pro" panose="020B0503030403020204" pitchFamily="34" charset="77"/>
              </a:rPr>
              <a:t>Failed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D73B699-5C77-0942-A3A3-2963478C9C30}"/>
              </a:ext>
            </a:extLst>
          </p:cNvPr>
          <p:cNvSpPr txBox="1">
            <a:spLocks/>
          </p:cNvSpPr>
          <p:nvPr/>
        </p:nvSpPr>
        <p:spPr>
          <a:xfrm>
            <a:off x="140775" y="194643"/>
            <a:ext cx="118859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Source Sans Pro" panose="020B0503030403020204" pitchFamily="34" charset="77"/>
              </a:rPr>
              <a:t>2.3.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Focus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on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having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as</a:t>
            </a:r>
            <a:r>
              <a:rPr lang="zh-CN" altLang="en-US" sz="36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many</a:t>
            </a:r>
            <a:r>
              <a:rPr lang="zh-CN" altLang="en-US" sz="36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independent</a:t>
            </a:r>
            <a:r>
              <a:rPr lang="zh-CN" altLang="en-US" sz="36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observations</a:t>
            </a:r>
            <a:r>
              <a:rPr lang="zh-CN" altLang="en-US" sz="36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as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possible;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 err="1">
                <a:solidFill>
                  <a:srgbClr val="7030A0"/>
                </a:solidFill>
                <a:latin typeface="Source Sans Pro" panose="020B0503030403020204" pitchFamily="34" charset="77"/>
              </a:rPr>
              <a:t>id_student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as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reference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variable.</a:t>
            </a:r>
            <a:endParaRPr lang="en-US" sz="3600" b="1" dirty="0">
              <a:latin typeface="Source Sans Pro" panose="020B0503030403020204" pitchFamily="34" charset="77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A2AEAC-D068-FF41-9912-64968F956BAF}"/>
              </a:ext>
            </a:extLst>
          </p:cNvPr>
          <p:cNvGrpSpPr/>
          <p:nvPr/>
        </p:nvGrpSpPr>
        <p:grpSpPr>
          <a:xfrm>
            <a:off x="226787" y="1517018"/>
            <a:ext cx="2880000" cy="5040000"/>
            <a:chOff x="342951" y="1517018"/>
            <a:chExt cx="2880000" cy="504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315E63-D09F-ED40-B079-B55754F35666}"/>
                </a:ext>
              </a:extLst>
            </p:cNvPr>
            <p:cNvSpPr/>
            <p:nvPr/>
          </p:nvSpPr>
          <p:spPr>
            <a:xfrm>
              <a:off x="342951" y="2632399"/>
              <a:ext cx="2880000" cy="578476"/>
            </a:xfrm>
            <a:prstGeom prst="rect">
              <a:avLst/>
            </a:prstGeom>
            <a:noFill/>
            <a:ln w="635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err="1">
                  <a:solidFill>
                    <a:srgbClr val="7030A0"/>
                  </a:solidFill>
                  <a:latin typeface="Source Sans Pro" panose="020B0503030403020204" pitchFamily="34" charset="77"/>
                </a:rPr>
                <a:t>studentAssessment</a:t>
              </a:r>
              <a:endParaRPr lang="en-US" sz="2400" b="1" dirty="0">
                <a:solidFill>
                  <a:srgbClr val="7030A0"/>
                </a:solidFill>
                <a:latin typeface="Source Sans Pro" panose="020B0503030403020204" pitchFamily="34" charset="77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EC976C-ACC9-6540-A3C7-A1208030B19B}"/>
                </a:ext>
              </a:extLst>
            </p:cNvPr>
            <p:cNvSpPr/>
            <p:nvPr/>
          </p:nvSpPr>
          <p:spPr>
            <a:xfrm>
              <a:off x="342951" y="1517018"/>
              <a:ext cx="2880000" cy="578476"/>
            </a:xfrm>
            <a:prstGeom prst="rect">
              <a:avLst/>
            </a:prstGeom>
            <a:noFill/>
            <a:ln w="635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7030A0"/>
                  </a:solidFill>
                  <a:latin typeface="Source Sans Pro" panose="020B0503030403020204" pitchFamily="34" charset="77"/>
                </a:rPr>
                <a:t>Assessment</a:t>
              </a:r>
              <a:endParaRPr lang="en-US" sz="2400" b="1" dirty="0">
                <a:solidFill>
                  <a:srgbClr val="7030A0"/>
                </a:solidFill>
                <a:latin typeface="Source Sans Pro" panose="020B0503030403020204" pitchFamily="34" charset="77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6F6B77C-789B-1141-92C4-40E977E9B2AB}"/>
                </a:ext>
              </a:extLst>
            </p:cNvPr>
            <p:cNvCxnSpPr>
              <a:cxnSpLocks/>
              <a:stCxn id="19" idx="2"/>
              <a:endCxn id="18" idx="0"/>
            </p:cNvCxnSpPr>
            <p:nvPr/>
          </p:nvCxnSpPr>
          <p:spPr>
            <a:xfrm>
              <a:off x="1782951" y="2095494"/>
              <a:ext cx="0" cy="53690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3F1CD79-D505-4047-A3EF-6F1EE6938DE0}"/>
                </a:ext>
              </a:extLst>
            </p:cNvPr>
            <p:cNvSpPr/>
            <p:nvPr/>
          </p:nvSpPr>
          <p:spPr>
            <a:xfrm>
              <a:off x="342951" y="4863162"/>
              <a:ext cx="2880000" cy="578476"/>
            </a:xfrm>
            <a:prstGeom prst="rect">
              <a:avLst/>
            </a:prstGeom>
            <a:noFill/>
            <a:ln w="635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err="1">
                  <a:solidFill>
                    <a:srgbClr val="7030A0"/>
                  </a:solidFill>
                  <a:latin typeface="Source Sans Pro" panose="020B0503030403020204" pitchFamily="34" charset="77"/>
                </a:rPr>
                <a:t>studentVle</a:t>
              </a:r>
              <a:endParaRPr lang="en-US" sz="2400" b="1" dirty="0">
                <a:solidFill>
                  <a:srgbClr val="7030A0"/>
                </a:solidFill>
                <a:latin typeface="Source Sans Pro" panose="020B0503030403020204" pitchFamily="34" charset="77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0EA75C-3F6B-1B4F-9F91-D2BB548B9AE8}"/>
                </a:ext>
              </a:extLst>
            </p:cNvPr>
            <p:cNvSpPr/>
            <p:nvPr/>
          </p:nvSpPr>
          <p:spPr>
            <a:xfrm>
              <a:off x="342951" y="5978542"/>
              <a:ext cx="2880000" cy="578476"/>
            </a:xfrm>
            <a:prstGeom prst="rect">
              <a:avLst/>
            </a:prstGeom>
            <a:noFill/>
            <a:ln w="635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err="1">
                  <a:solidFill>
                    <a:srgbClr val="7030A0"/>
                  </a:solidFill>
                  <a:latin typeface="Source Sans Pro" panose="020B0503030403020204" pitchFamily="34" charset="77"/>
                </a:rPr>
                <a:t>vle</a:t>
              </a:r>
              <a:endParaRPr lang="en-US" sz="2400" b="1" dirty="0">
                <a:solidFill>
                  <a:srgbClr val="7030A0"/>
                </a:solidFill>
                <a:latin typeface="Source Sans Pro" panose="020B0503030403020204" pitchFamily="34" charset="77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B0021E7-4D9C-8943-AE4E-B2D6D9073BF7}"/>
                </a:ext>
              </a:extLst>
            </p:cNvPr>
            <p:cNvCxnSpPr>
              <a:cxnSpLocks/>
              <a:stCxn id="18" idx="2"/>
              <a:endCxn id="27" idx="0"/>
            </p:cNvCxnSpPr>
            <p:nvPr/>
          </p:nvCxnSpPr>
          <p:spPr>
            <a:xfrm>
              <a:off x="1782951" y="3210875"/>
              <a:ext cx="0" cy="53690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D089AAB-8844-A74B-A6A8-7AA7B7DDEB25}"/>
                </a:ext>
              </a:extLst>
            </p:cNvPr>
            <p:cNvCxnSpPr>
              <a:cxnSpLocks/>
              <a:stCxn id="24" idx="0"/>
              <a:endCxn id="23" idx="2"/>
            </p:cNvCxnSpPr>
            <p:nvPr/>
          </p:nvCxnSpPr>
          <p:spPr>
            <a:xfrm flipV="1">
              <a:off x="1782951" y="5441638"/>
              <a:ext cx="0" cy="536904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B9F2DE3-61D2-7446-8B90-FF5DC0795DBE}"/>
                </a:ext>
              </a:extLst>
            </p:cNvPr>
            <p:cNvSpPr/>
            <p:nvPr/>
          </p:nvSpPr>
          <p:spPr>
            <a:xfrm>
              <a:off x="342951" y="3747781"/>
              <a:ext cx="2880000" cy="578476"/>
            </a:xfrm>
            <a:prstGeom prst="rect">
              <a:avLst/>
            </a:prstGeom>
            <a:noFill/>
            <a:ln w="63500">
              <a:solidFill>
                <a:srgbClr val="27C4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err="1">
                  <a:solidFill>
                    <a:srgbClr val="7030A0"/>
                  </a:solidFill>
                  <a:latin typeface="Source Sans Pro" panose="020B0503030403020204" pitchFamily="34" charset="77"/>
                </a:rPr>
                <a:t>studentInfo</a:t>
              </a:r>
              <a:endParaRPr lang="en-US" sz="2400" b="1" dirty="0">
                <a:solidFill>
                  <a:srgbClr val="7030A0"/>
                </a:solidFill>
                <a:latin typeface="Source Sans Pro" panose="020B0503030403020204" pitchFamily="34" charset="77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E89650E-07B2-2B49-8412-B707A9CD9530}"/>
                </a:ext>
              </a:extLst>
            </p:cNvPr>
            <p:cNvCxnSpPr>
              <a:cxnSpLocks/>
              <a:stCxn id="23" idx="0"/>
              <a:endCxn id="27" idx="2"/>
            </p:cNvCxnSpPr>
            <p:nvPr/>
          </p:nvCxnSpPr>
          <p:spPr>
            <a:xfrm flipV="1">
              <a:off x="1782951" y="4326257"/>
              <a:ext cx="0" cy="536905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82EB876-FE71-C545-A78C-C4F5B2165D61}"/>
              </a:ext>
            </a:extLst>
          </p:cNvPr>
          <p:cNvGrpSpPr/>
          <p:nvPr/>
        </p:nvGrpSpPr>
        <p:grpSpPr>
          <a:xfrm>
            <a:off x="3263061" y="1480009"/>
            <a:ext cx="2764948" cy="924199"/>
            <a:chOff x="3263061" y="1480009"/>
            <a:chExt cx="2764948" cy="92419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5BE491F-F54C-9548-8E09-349EB98FFBD0}"/>
                </a:ext>
              </a:extLst>
            </p:cNvPr>
            <p:cNvSpPr/>
            <p:nvPr/>
          </p:nvSpPr>
          <p:spPr>
            <a:xfrm>
              <a:off x="3508009" y="1680488"/>
              <a:ext cx="2520000" cy="7237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Source Sans Pro" panose="020B0503030403020204" pitchFamily="34" charset="77"/>
                </a:rPr>
                <a:t>Theoretically</a:t>
              </a:r>
              <a:r>
                <a:rPr lang="zh-CN" altLang="en-US" sz="1400" b="1" dirty="0">
                  <a:solidFill>
                    <a:schemeClr val="tx1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Source Sans Pro" panose="020B0503030403020204" pitchFamily="34" charset="77"/>
                </a:rPr>
                <a:t>better</a:t>
              </a:r>
              <a:r>
                <a:rPr lang="zh-CN" altLang="en-US" sz="1400" b="1" dirty="0">
                  <a:solidFill>
                    <a:schemeClr val="tx1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Source Sans Pro" panose="020B0503030403020204" pitchFamily="34" charset="77"/>
                </a:rPr>
                <a:t>performance,</a:t>
              </a:r>
              <a:r>
                <a:rPr lang="zh-CN" altLang="en-US" sz="1400" b="1" dirty="0">
                  <a:solidFill>
                    <a:schemeClr val="tx1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Source Sans Pro" panose="020B0503030403020204" pitchFamily="34" charset="77"/>
                </a:rPr>
                <a:t>but</a:t>
              </a:r>
              <a:r>
                <a:rPr lang="zh-CN" altLang="en-US" sz="1400" b="1" dirty="0">
                  <a:solidFill>
                    <a:schemeClr val="tx1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Source Sans Pro" panose="020B0503030403020204" pitchFamily="34" charset="77"/>
                </a:rPr>
                <a:t>prone</a:t>
              </a:r>
              <a:r>
                <a:rPr lang="zh-CN" altLang="en-US" sz="1400" b="1" dirty="0">
                  <a:solidFill>
                    <a:schemeClr val="tx1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Source Sans Pro" panose="020B0503030403020204" pitchFamily="34" charset="77"/>
                </a:rPr>
                <a:t>to</a:t>
              </a:r>
              <a:r>
                <a:rPr lang="zh-CN" altLang="en-US" sz="1400" b="1" dirty="0">
                  <a:solidFill>
                    <a:schemeClr val="tx1"/>
                  </a:solidFill>
                  <a:latin typeface="Source Sans Pro" panose="020B0503030403020204" pitchFamily="34" charset="77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Source Sans Pro" panose="020B0503030403020204" pitchFamily="34" charset="77"/>
                </a:rPr>
                <a:t>overfitting.</a:t>
              </a:r>
              <a:endParaRPr lang="en-US" sz="1400" b="1" dirty="0">
                <a:solidFill>
                  <a:schemeClr val="tx1"/>
                </a:solidFill>
                <a:latin typeface="Source Sans Pro" panose="020B0503030403020204" pitchFamily="34" charset="77"/>
              </a:endParaRPr>
            </a:p>
          </p:txBody>
        </p:sp>
        <p:sp>
          <p:nvSpPr>
            <p:cNvPr id="49" name="Freeform 49">
              <a:extLst>
                <a:ext uri="{FF2B5EF4-FFF2-40B4-BE49-F238E27FC236}">
                  <a16:creationId xmlns:a16="http://schemas.microsoft.com/office/drawing/2014/main" id="{81226394-1C3E-DF4A-8491-7F64060A8A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3061" y="1480009"/>
              <a:ext cx="377277" cy="337929"/>
            </a:xfrm>
            <a:custGeom>
              <a:avLst/>
              <a:gdLst>
                <a:gd name="T0" fmla="*/ 316 w 316"/>
                <a:gd name="T1" fmla="*/ 251 h 282"/>
                <a:gd name="T2" fmla="*/ 285 w 316"/>
                <a:gd name="T3" fmla="*/ 282 h 282"/>
                <a:gd name="T4" fmla="*/ 32 w 316"/>
                <a:gd name="T5" fmla="*/ 282 h 282"/>
                <a:gd name="T6" fmla="*/ 0 w 316"/>
                <a:gd name="T7" fmla="*/ 251 h 282"/>
                <a:gd name="T8" fmla="*/ 5 w 316"/>
                <a:gd name="T9" fmla="*/ 235 h 282"/>
                <a:gd name="T10" fmla="*/ 132 w 316"/>
                <a:gd name="T11" fmla="*/ 16 h 282"/>
                <a:gd name="T12" fmla="*/ 159 w 316"/>
                <a:gd name="T13" fmla="*/ 0 h 282"/>
                <a:gd name="T14" fmla="*/ 185 w 316"/>
                <a:gd name="T15" fmla="*/ 16 h 282"/>
                <a:gd name="T16" fmla="*/ 312 w 316"/>
                <a:gd name="T17" fmla="*/ 235 h 282"/>
                <a:gd name="T18" fmla="*/ 316 w 316"/>
                <a:gd name="T19" fmla="*/ 251 h 282"/>
                <a:gd name="T20" fmla="*/ 133 w 316"/>
                <a:gd name="T21" fmla="*/ 226 h 282"/>
                <a:gd name="T22" fmla="*/ 159 w 316"/>
                <a:gd name="T23" fmla="*/ 251 h 282"/>
                <a:gd name="T24" fmla="*/ 185 w 316"/>
                <a:gd name="T25" fmla="*/ 226 h 282"/>
                <a:gd name="T26" fmla="*/ 159 w 316"/>
                <a:gd name="T27" fmla="*/ 200 h 282"/>
                <a:gd name="T28" fmla="*/ 133 w 316"/>
                <a:gd name="T29" fmla="*/ 226 h 282"/>
                <a:gd name="T30" fmla="*/ 136 w 316"/>
                <a:gd name="T31" fmla="*/ 175 h 282"/>
                <a:gd name="T32" fmla="*/ 182 w 316"/>
                <a:gd name="T33" fmla="*/ 175 h 282"/>
                <a:gd name="T34" fmla="*/ 182 w 316"/>
                <a:gd name="T35" fmla="*/ 72 h 282"/>
                <a:gd name="T36" fmla="*/ 136 w 316"/>
                <a:gd name="T37" fmla="*/ 72 h 282"/>
                <a:gd name="T38" fmla="*/ 136 w 316"/>
                <a:gd name="T39" fmla="*/ 17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6" h="282">
                  <a:moveTo>
                    <a:pt x="316" y="251"/>
                  </a:moveTo>
                  <a:cubicBezTo>
                    <a:pt x="316" y="269"/>
                    <a:pt x="302" y="282"/>
                    <a:pt x="285" y="282"/>
                  </a:cubicBezTo>
                  <a:cubicBezTo>
                    <a:pt x="32" y="282"/>
                    <a:pt x="32" y="282"/>
                    <a:pt x="32" y="282"/>
                  </a:cubicBezTo>
                  <a:cubicBezTo>
                    <a:pt x="15" y="282"/>
                    <a:pt x="0" y="268"/>
                    <a:pt x="0" y="251"/>
                  </a:cubicBezTo>
                  <a:cubicBezTo>
                    <a:pt x="0" y="246"/>
                    <a:pt x="2" y="240"/>
                    <a:pt x="5" y="235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7" y="6"/>
                    <a:pt x="147" y="0"/>
                    <a:pt x="159" y="0"/>
                  </a:cubicBezTo>
                  <a:cubicBezTo>
                    <a:pt x="170" y="0"/>
                    <a:pt x="180" y="6"/>
                    <a:pt x="185" y="16"/>
                  </a:cubicBezTo>
                  <a:cubicBezTo>
                    <a:pt x="312" y="235"/>
                    <a:pt x="312" y="235"/>
                    <a:pt x="312" y="235"/>
                  </a:cubicBezTo>
                  <a:cubicBezTo>
                    <a:pt x="315" y="240"/>
                    <a:pt x="316" y="246"/>
                    <a:pt x="316" y="251"/>
                  </a:cubicBezTo>
                  <a:close/>
                  <a:moveTo>
                    <a:pt x="133" y="226"/>
                  </a:moveTo>
                  <a:cubicBezTo>
                    <a:pt x="133" y="240"/>
                    <a:pt x="144" y="251"/>
                    <a:pt x="159" y="251"/>
                  </a:cubicBezTo>
                  <a:cubicBezTo>
                    <a:pt x="174" y="251"/>
                    <a:pt x="185" y="240"/>
                    <a:pt x="185" y="226"/>
                  </a:cubicBezTo>
                  <a:cubicBezTo>
                    <a:pt x="185" y="211"/>
                    <a:pt x="174" y="200"/>
                    <a:pt x="159" y="200"/>
                  </a:cubicBezTo>
                  <a:cubicBezTo>
                    <a:pt x="144" y="200"/>
                    <a:pt x="133" y="211"/>
                    <a:pt x="133" y="226"/>
                  </a:cubicBezTo>
                  <a:close/>
                  <a:moveTo>
                    <a:pt x="136" y="175"/>
                  </a:moveTo>
                  <a:cubicBezTo>
                    <a:pt x="182" y="175"/>
                    <a:pt x="182" y="175"/>
                    <a:pt x="182" y="175"/>
                  </a:cubicBezTo>
                  <a:cubicBezTo>
                    <a:pt x="182" y="72"/>
                    <a:pt x="182" y="72"/>
                    <a:pt x="182" y="72"/>
                  </a:cubicBezTo>
                  <a:cubicBezTo>
                    <a:pt x="136" y="72"/>
                    <a:pt x="136" y="72"/>
                    <a:pt x="136" y="72"/>
                  </a:cubicBezTo>
                  <a:lnTo>
                    <a:pt x="136" y="175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/>
            <a:p>
              <a:endParaRPr lang="en-US" sz="1716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E77E6D77-8FEE-0149-BCD6-840BC75F230C}"/>
              </a:ext>
            </a:extLst>
          </p:cNvPr>
          <p:cNvSpPr txBox="1"/>
          <p:nvPr/>
        </p:nvSpPr>
        <p:spPr>
          <a:xfrm>
            <a:off x="11772728" y="40864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3"/>
                </a:solidFill>
                <a:latin typeface="Source Sans Pro" panose="020B0503030403020204" pitchFamily="34" charset="77"/>
              </a:rPr>
              <a:t>4</a:t>
            </a:r>
            <a:endParaRPr lang="en-US" sz="1600" b="1" dirty="0">
              <a:solidFill>
                <a:schemeClr val="accent3"/>
              </a:solidFill>
              <a:latin typeface="Source Sans Pro" panose="020B05030304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4844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0">
            <a:extLst>
              <a:ext uri="{FF2B5EF4-FFF2-40B4-BE49-F238E27FC236}">
                <a16:creationId xmlns:a16="http://schemas.microsoft.com/office/drawing/2014/main" id="{396D18C9-61FE-CB4E-989C-5CB254F20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3" y="4251590"/>
            <a:ext cx="3821112" cy="995363"/>
          </a:xfrm>
          <a:prstGeom prst="rect">
            <a:avLst/>
          </a:prstGeom>
          <a:solidFill>
            <a:srgbClr val="27C4BD">
              <a:alpha val="20000"/>
            </a:srgb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>
              <a:latin typeface="Source Sans Pro" panose="020B0503030403020204" pitchFamily="34" charset="77"/>
            </a:endParaRPr>
          </a:p>
        </p:txBody>
      </p:sp>
      <p:sp>
        <p:nvSpPr>
          <p:cNvPr id="59" name="Freeform 41">
            <a:extLst>
              <a:ext uri="{FF2B5EF4-FFF2-40B4-BE49-F238E27FC236}">
                <a16:creationId xmlns:a16="http://schemas.microsoft.com/office/drawing/2014/main" id="{44CDF13F-66BB-064F-8003-2FAAC153998E}"/>
              </a:ext>
            </a:extLst>
          </p:cNvPr>
          <p:cNvSpPr>
            <a:spLocks/>
          </p:cNvSpPr>
          <p:nvPr/>
        </p:nvSpPr>
        <p:spPr bwMode="auto">
          <a:xfrm>
            <a:off x="6711950" y="4246828"/>
            <a:ext cx="2065338" cy="995362"/>
          </a:xfrm>
          <a:custGeom>
            <a:avLst/>
            <a:gdLst>
              <a:gd name="T0" fmla="*/ 400050 w 1301"/>
              <a:gd name="T1" fmla="*/ 4763 h 627"/>
              <a:gd name="T2" fmla="*/ 0 w 1301"/>
              <a:gd name="T3" fmla="*/ 501650 h 627"/>
              <a:gd name="T4" fmla="*/ 400050 w 1301"/>
              <a:gd name="T5" fmla="*/ 995363 h 627"/>
              <a:gd name="T6" fmla="*/ 2065338 w 1301"/>
              <a:gd name="T7" fmla="*/ 995363 h 627"/>
              <a:gd name="T8" fmla="*/ 1724025 w 1301"/>
              <a:gd name="T9" fmla="*/ 493713 h 627"/>
              <a:gd name="T10" fmla="*/ 2057400 w 1301"/>
              <a:gd name="T11" fmla="*/ 0 h 627"/>
              <a:gd name="T12" fmla="*/ 400050 w 1301"/>
              <a:gd name="T13" fmla="*/ 4763 h 6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1" h="627">
                <a:moveTo>
                  <a:pt x="252" y="3"/>
                </a:moveTo>
                <a:lnTo>
                  <a:pt x="0" y="316"/>
                </a:lnTo>
                <a:lnTo>
                  <a:pt x="252" y="627"/>
                </a:lnTo>
                <a:lnTo>
                  <a:pt x="1301" y="627"/>
                </a:lnTo>
                <a:lnTo>
                  <a:pt x="1086" y="311"/>
                </a:lnTo>
                <a:lnTo>
                  <a:pt x="1296" y="0"/>
                </a:lnTo>
                <a:lnTo>
                  <a:pt x="252" y="3"/>
                </a:lnTo>
                <a:close/>
              </a:path>
            </a:pathLst>
          </a:custGeom>
          <a:solidFill>
            <a:srgbClr val="27C4BD"/>
          </a:solidFill>
          <a:ln>
            <a:noFill/>
          </a:ln>
        </p:spPr>
        <p:txBody>
          <a:bodyPr/>
          <a:lstStyle/>
          <a:p>
            <a:endParaRPr lang="en-US">
              <a:latin typeface="Source Sans Pro" panose="020B0503030403020204" pitchFamily="34" charset="77"/>
            </a:endParaRPr>
          </a:p>
        </p:txBody>
      </p:sp>
      <p:sp>
        <p:nvSpPr>
          <p:cNvPr id="60" name="Freeform 46">
            <a:extLst>
              <a:ext uri="{FF2B5EF4-FFF2-40B4-BE49-F238E27FC236}">
                <a16:creationId xmlns:a16="http://schemas.microsoft.com/office/drawing/2014/main" id="{819BBBC3-B162-374B-BA0A-C094C814CCE5}"/>
              </a:ext>
            </a:extLst>
          </p:cNvPr>
          <p:cNvSpPr>
            <a:spLocks/>
          </p:cNvSpPr>
          <p:nvPr/>
        </p:nvSpPr>
        <p:spPr bwMode="auto">
          <a:xfrm>
            <a:off x="5854700" y="4748478"/>
            <a:ext cx="1552575" cy="857250"/>
          </a:xfrm>
          <a:custGeom>
            <a:avLst/>
            <a:gdLst>
              <a:gd name="T0" fmla="*/ 857250 w 978"/>
              <a:gd name="T1" fmla="*/ 0 h 540"/>
              <a:gd name="T2" fmla="*/ 0 w 978"/>
              <a:gd name="T3" fmla="*/ 0 h 540"/>
              <a:gd name="T4" fmla="*/ 0 w 978"/>
              <a:gd name="T5" fmla="*/ 0 h 540"/>
              <a:gd name="T6" fmla="*/ 695325 w 978"/>
              <a:gd name="T7" fmla="*/ 857250 h 540"/>
              <a:gd name="T8" fmla="*/ 1552575 w 978"/>
              <a:gd name="T9" fmla="*/ 857250 h 540"/>
              <a:gd name="T10" fmla="*/ 857250 w 978"/>
              <a:gd name="T11" fmla="*/ 0 h 540"/>
              <a:gd name="T12" fmla="*/ 857250 w 978"/>
              <a:gd name="T13" fmla="*/ 0 h 5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78" h="540">
                <a:moveTo>
                  <a:pt x="540" y="0"/>
                </a:moveTo>
                <a:lnTo>
                  <a:pt x="0" y="0"/>
                </a:lnTo>
                <a:lnTo>
                  <a:pt x="438" y="540"/>
                </a:lnTo>
                <a:lnTo>
                  <a:pt x="978" y="540"/>
                </a:lnTo>
                <a:lnTo>
                  <a:pt x="540" y="0"/>
                </a:lnTo>
                <a:close/>
              </a:path>
            </a:pathLst>
          </a:custGeom>
          <a:solidFill>
            <a:srgbClr val="0E4E4B"/>
          </a:solidFill>
          <a:ln>
            <a:noFill/>
          </a:ln>
        </p:spPr>
        <p:txBody>
          <a:bodyPr/>
          <a:lstStyle/>
          <a:p>
            <a:endParaRPr lang="en-US">
              <a:latin typeface="Source Sans Pro" panose="020B0503030403020204" pitchFamily="34" charset="77"/>
            </a:endParaRPr>
          </a:p>
        </p:txBody>
      </p:sp>
      <p:sp>
        <p:nvSpPr>
          <p:cNvPr id="61" name="Freeform 47">
            <a:extLst>
              <a:ext uri="{FF2B5EF4-FFF2-40B4-BE49-F238E27FC236}">
                <a16:creationId xmlns:a16="http://schemas.microsoft.com/office/drawing/2014/main" id="{40BA8412-5344-AB49-828D-BFAC248B52EF}"/>
              </a:ext>
            </a:extLst>
          </p:cNvPr>
          <p:cNvSpPr>
            <a:spLocks/>
          </p:cNvSpPr>
          <p:nvPr/>
        </p:nvSpPr>
        <p:spPr bwMode="auto">
          <a:xfrm>
            <a:off x="5854700" y="3891228"/>
            <a:ext cx="1552575" cy="857250"/>
          </a:xfrm>
          <a:custGeom>
            <a:avLst/>
            <a:gdLst>
              <a:gd name="T0" fmla="*/ 1552575 w 978"/>
              <a:gd name="T1" fmla="*/ 0 h 540"/>
              <a:gd name="T2" fmla="*/ 695325 w 978"/>
              <a:gd name="T3" fmla="*/ 0 h 540"/>
              <a:gd name="T4" fmla="*/ 0 w 978"/>
              <a:gd name="T5" fmla="*/ 857250 h 540"/>
              <a:gd name="T6" fmla="*/ 857250 w 978"/>
              <a:gd name="T7" fmla="*/ 857250 h 540"/>
              <a:gd name="T8" fmla="*/ 1552575 w 978"/>
              <a:gd name="T9" fmla="*/ 0 h 5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8" h="540">
                <a:moveTo>
                  <a:pt x="978" y="0"/>
                </a:moveTo>
                <a:lnTo>
                  <a:pt x="438" y="0"/>
                </a:lnTo>
                <a:lnTo>
                  <a:pt x="0" y="540"/>
                </a:lnTo>
                <a:lnTo>
                  <a:pt x="540" y="540"/>
                </a:lnTo>
                <a:lnTo>
                  <a:pt x="978" y="0"/>
                </a:lnTo>
                <a:close/>
              </a:path>
            </a:pathLst>
          </a:custGeom>
          <a:solidFill>
            <a:srgbClr val="1A8C87"/>
          </a:solidFill>
          <a:ln>
            <a:noFill/>
          </a:ln>
        </p:spPr>
        <p:txBody>
          <a:bodyPr/>
          <a:lstStyle/>
          <a:p>
            <a:endParaRPr lang="en-US">
              <a:latin typeface="Source Sans Pro" panose="020B0503030403020204" pitchFamily="34" charset="77"/>
            </a:endParaRPr>
          </a:p>
        </p:txBody>
      </p:sp>
      <p:sp>
        <p:nvSpPr>
          <p:cNvPr id="54" name="Rectangle 36">
            <a:extLst>
              <a:ext uri="{FF2B5EF4-FFF2-40B4-BE49-F238E27FC236}">
                <a16:creationId xmlns:a16="http://schemas.microsoft.com/office/drawing/2014/main" id="{3F0A0850-6C83-D441-BC7D-FC75D5B5C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693" y="5181865"/>
            <a:ext cx="3821113" cy="995363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>
              <a:latin typeface="Source Sans Pro" panose="020B0503030403020204" pitchFamily="34" charset="77"/>
            </a:endParaRPr>
          </a:p>
        </p:txBody>
      </p:sp>
      <p:sp>
        <p:nvSpPr>
          <p:cNvPr id="55" name="Freeform 45">
            <a:extLst>
              <a:ext uri="{FF2B5EF4-FFF2-40B4-BE49-F238E27FC236}">
                <a16:creationId xmlns:a16="http://schemas.microsoft.com/office/drawing/2014/main" id="{643715AC-D8F3-D040-A78B-17686878BB6D}"/>
              </a:ext>
            </a:extLst>
          </p:cNvPr>
          <p:cNvSpPr>
            <a:spLocks/>
          </p:cNvSpPr>
          <p:nvPr/>
        </p:nvSpPr>
        <p:spPr bwMode="auto">
          <a:xfrm>
            <a:off x="3450695" y="5181865"/>
            <a:ext cx="2065337" cy="995363"/>
          </a:xfrm>
          <a:custGeom>
            <a:avLst/>
            <a:gdLst>
              <a:gd name="T0" fmla="*/ 1663700 w 1301"/>
              <a:gd name="T1" fmla="*/ 987425 h 627"/>
              <a:gd name="T2" fmla="*/ 2065338 w 1301"/>
              <a:gd name="T3" fmla="*/ 493713 h 627"/>
              <a:gd name="T4" fmla="*/ 1663700 w 1301"/>
              <a:gd name="T5" fmla="*/ 0 h 627"/>
              <a:gd name="T6" fmla="*/ 0 w 1301"/>
              <a:gd name="T7" fmla="*/ 0 h 627"/>
              <a:gd name="T8" fmla="*/ 339725 w 1301"/>
              <a:gd name="T9" fmla="*/ 498475 h 627"/>
              <a:gd name="T10" fmla="*/ 6350 w 1301"/>
              <a:gd name="T11" fmla="*/ 995363 h 627"/>
              <a:gd name="T12" fmla="*/ 1663700 w 1301"/>
              <a:gd name="T13" fmla="*/ 987425 h 6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1" h="627">
                <a:moveTo>
                  <a:pt x="1048" y="622"/>
                </a:moveTo>
                <a:lnTo>
                  <a:pt x="1301" y="311"/>
                </a:lnTo>
                <a:lnTo>
                  <a:pt x="1048" y="0"/>
                </a:lnTo>
                <a:lnTo>
                  <a:pt x="0" y="0"/>
                </a:lnTo>
                <a:lnTo>
                  <a:pt x="214" y="314"/>
                </a:lnTo>
                <a:lnTo>
                  <a:pt x="4" y="627"/>
                </a:lnTo>
                <a:lnTo>
                  <a:pt x="1048" y="62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/>
          <a:lstStyle/>
          <a:p>
            <a:endParaRPr lang="en-US">
              <a:latin typeface="Source Sans Pro" panose="020B0503030403020204" pitchFamily="34" charset="77"/>
            </a:endParaRPr>
          </a:p>
        </p:txBody>
      </p:sp>
      <p:sp>
        <p:nvSpPr>
          <p:cNvPr id="56" name="Freeform 50">
            <a:extLst>
              <a:ext uri="{FF2B5EF4-FFF2-40B4-BE49-F238E27FC236}">
                <a16:creationId xmlns:a16="http://schemas.microsoft.com/office/drawing/2014/main" id="{18D6291F-F57F-0842-825C-EF21AA145F93}"/>
              </a:ext>
            </a:extLst>
          </p:cNvPr>
          <p:cNvSpPr>
            <a:spLocks/>
          </p:cNvSpPr>
          <p:nvPr/>
        </p:nvSpPr>
        <p:spPr bwMode="auto">
          <a:xfrm>
            <a:off x="4802187" y="4818328"/>
            <a:ext cx="1552575" cy="857250"/>
          </a:xfrm>
          <a:custGeom>
            <a:avLst/>
            <a:gdLst>
              <a:gd name="T0" fmla="*/ 1552575 w 978"/>
              <a:gd name="T1" fmla="*/ 857250 h 540"/>
              <a:gd name="T2" fmla="*/ 857250 w 978"/>
              <a:gd name="T3" fmla="*/ 0 h 540"/>
              <a:gd name="T4" fmla="*/ 0 w 978"/>
              <a:gd name="T5" fmla="*/ 0 h 540"/>
              <a:gd name="T6" fmla="*/ 696913 w 978"/>
              <a:gd name="T7" fmla="*/ 857250 h 540"/>
              <a:gd name="T8" fmla="*/ 696913 w 978"/>
              <a:gd name="T9" fmla="*/ 857250 h 540"/>
              <a:gd name="T10" fmla="*/ 1552575 w 978"/>
              <a:gd name="T11" fmla="*/ 857250 h 540"/>
              <a:gd name="T12" fmla="*/ 1552575 w 978"/>
              <a:gd name="T13" fmla="*/ 857250 h 5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78" h="540">
                <a:moveTo>
                  <a:pt x="978" y="540"/>
                </a:moveTo>
                <a:lnTo>
                  <a:pt x="540" y="0"/>
                </a:lnTo>
                <a:lnTo>
                  <a:pt x="0" y="0"/>
                </a:lnTo>
                <a:lnTo>
                  <a:pt x="439" y="540"/>
                </a:lnTo>
                <a:lnTo>
                  <a:pt x="978" y="540"/>
                </a:lnTo>
                <a:close/>
              </a:path>
            </a:pathLst>
          </a:custGeom>
          <a:solidFill>
            <a:srgbClr val="57068C"/>
          </a:solidFill>
          <a:ln>
            <a:noFill/>
          </a:ln>
        </p:spPr>
        <p:txBody>
          <a:bodyPr/>
          <a:lstStyle/>
          <a:p>
            <a:endParaRPr lang="en-US">
              <a:latin typeface="Source Sans Pro" panose="020B0503030403020204" pitchFamily="34" charset="77"/>
            </a:endParaRPr>
          </a:p>
        </p:txBody>
      </p:sp>
      <p:sp>
        <p:nvSpPr>
          <p:cNvPr id="57" name="Freeform 51">
            <a:extLst>
              <a:ext uri="{FF2B5EF4-FFF2-40B4-BE49-F238E27FC236}">
                <a16:creationId xmlns:a16="http://schemas.microsoft.com/office/drawing/2014/main" id="{EB1FD35E-19AE-3B40-870D-F73C75D2923F}"/>
              </a:ext>
            </a:extLst>
          </p:cNvPr>
          <p:cNvSpPr>
            <a:spLocks/>
          </p:cNvSpPr>
          <p:nvPr/>
        </p:nvSpPr>
        <p:spPr bwMode="auto">
          <a:xfrm>
            <a:off x="4802187" y="5675578"/>
            <a:ext cx="1552575" cy="857250"/>
          </a:xfrm>
          <a:custGeom>
            <a:avLst/>
            <a:gdLst>
              <a:gd name="T0" fmla="*/ 857250 w 978"/>
              <a:gd name="T1" fmla="*/ 857250 h 540"/>
              <a:gd name="T2" fmla="*/ 1552575 w 978"/>
              <a:gd name="T3" fmla="*/ 0 h 540"/>
              <a:gd name="T4" fmla="*/ 696913 w 978"/>
              <a:gd name="T5" fmla="*/ 0 h 540"/>
              <a:gd name="T6" fmla="*/ 0 w 978"/>
              <a:gd name="T7" fmla="*/ 857250 h 540"/>
              <a:gd name="T8" fmla="*/ 857250 w 978"/>
              <a:gd name="T9" fmla="*/ 857250 h 5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8" h="540">
                <a:moveTo>
                  <a:pt x="540" y="540"/>
                </a:moveTo>
                <a:lnTo>
                  <a:pt x="978" y="0"/>
                </a:lnTo>
                <a:lnTo>
                  <a:pt x="439" y="0"/>
                </a:lnTo>
                <a:lnTo>
                  <a:pt x="0" y="540"/>
                </a:lnTo>
                <a:lnTo>
                  <a:pt x="540" y="540"/>
                </a:lnTo>
                <a:close/>
              </a:path>
            </a:pathLst>
          </a:custGeom>
          <a:solidFill>
            <a:srgbClr val="330662"/>
          </a:solidFill>
          <a:ln>
            <a:noFill/>
          </a:ln>
        </p:spPr>
        <p:txBody>
          <a:bodyPr/>
          <a:lstStyle/>
          <a:p>
            <a:endParaRPr lang="en-US">
              <a:latin typeface="Source Sans Pro" panose="020B0503030403020204" pitchFamily="34" charset="77"/>
            </a:endParaRPr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CED6D5FB-9A9E-864D-9284-ABE259652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499" y="3301074"/>
            <a:ext cx="3821113" cy="995363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>
              <a:latin typeface="Source Sans Pro" panose="020B0503030403020204" pitchFamily="34" charset="77"/>
            </a:endParaRPr>
          </a:p>
        </p:txBody>
      </p:sp>
      <p:sp>
        <p:nvSpPr>
          <p:cNvPr id="47" name="Freeform 45">
            <a:extLst>
              <a:ext uri="{FF2B5EF4-FFF2-40B4-BE49-F238E27FC236}">
                <a16:creationId xmlns:a16="http://schemas.microsoft.com/office/drawing/2014/main" id="{DB9A8A33-5AD9-054D-A4FD-D48EFF146652}"/>
              </a:ext>
            </a:extLst>
          </p:cNvPr>
          <p:cNvSpPr>
            <a:spLocks/>
          </p:cNvSpPr>
          <p:nvPr/>
        </p:nvSpPr>
        <p:spPr bwMode="auto">
          <a:xfrm>
            <a:off x="3476889" y="3301074"/>
            <a:ext cx="2065337" cy="995363"/>
          </a:xfrm>
          <a:custGeom>
            <a:avLst/>
            <a:gdLst>
              <a:gd name="T0" fmla="*/ 1663700 w 1301"/>
              <a:gd name="T1" fmla="*/ 987425 h 627"/>
              <a:gd name="T2" fmla="*/ 2065338 w 1301"/>
              <a:gd name="T3" fmla="*/ 493713 h 627"/>
              <a:gd name="T4" fmla="*/ 1663700 w 1301"/>
              <a:gd name="T5" fmla="*/ 0 h 627"/>
              <a:gd name="T6" fmla="*/ 0 w 1301"/>
              <a:gd name="T7" fmla="*/ 0 h 627"/>
              <a:gd name="T8" fmla="*/ 339725 w 1301"/>
              <a:gd name="T9" fmla="*/ 498475 h 627"/>
              <a:gd name="T10" fmla="*/ 6350 w 1301"/>
              <a:gd name="T11" fmla="*/ 995363 h 627"/>
              <a:gd name="T12" fmla="*/ 1663700 w 1301"/>
              <a:gd name="T13" fmla="*/ 987425 h 6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1" h="627">
                <a:moveTo>
                  <a:pt x="1048" y="622"/>
                </a:moveTo>
                <a:lnTo>
                  <a:pt x="1301" y="311"/>
                </a:lnTo>
                <a:lnTo>
                  <a:pt x="1048" y="0"/>
                </a:lnTo>
                <a:lnTo>
                  <a:pt x="0" y="0"/>
                </a:lnTo>
                <a:lnTo>
                  <a:pt x="214" y="314"/>
                </a:lnTo>
                <a:lnTo>
                  <a:pt x="4" y="627"/>
                </a:lnTo>
                <a:lnTo>
                  <a:pt x="1048" y="62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/>
          <a:lstStyle/>
          <a:p>
            <a:endParaRPr lang="en-US">
              <a:latin typeface="Source Sans Pro" panose="020B0503030403020204" pitchFamily="34" charset="77"/>
            </a:endParaRPr>
          </a:p>
        </p:txBody>
      </p:sp>
      <p:sp>
        <p:nvSpPr>
          <p:cNvPr id="48" name="Freeform 50">
            <a:extLst>
              <a:ext uri="{FF2B5EF4-FFF2-40B4-BE49-F238E27FC236}">
                <a16:creationId xmlns:a16="http://schemas.microsoft.com/office/drawing/2014/main" id="{FFE3219B-06AC-324B-8E4A-EAA8377F8993}"/>
              </a:ext>
            </a:extLst>
          </p:cNvPr>
          <p:cNvSpPr>
            <a:spLocks/>
          </p:cNvSpPr>
          <p:nvPr/>
        </p:nvSpPr>
        <p:spPr bwMode="auto">
          <a:xfrm>
            <a:off x="4828381" y="2937537"/>
            <a:ext cx="1552575" cy="857250"/>
          </a:xfrm>
          <a:custGeom>
            <a:avLst/>
            <a:gdLst>
              <a:gd name="T0" fmla="*/ 1552575 w 978"/>
              <a:gd name="T1" fmla="*/ 857250 h 540"/>
              <a:gd name="T2" fmla="*/ 857250 w 978"/>
              <a:gd name="T3" fmla="*/ 0 h 540"/>
              <a:gd name="T4" fmla="*/ 0 w 978"/>
              <a:gd name="T5" fmla="*/ 0 h 540"/>
              <a:gd name="T6" fmla="*/ 696913 w 978"/>
              <a:gd name="T7" fmla="*/ 857250 h 540"/>
              <a:gd name="T8" fmla="*/ 696913 w 978"/>
              <a:gd name="T9" fmla="*/ 857250 h 540"/>
              <a:gd name="T10" fmla="*/ 1552575 w 978"/>
              <a:gd name="T11" fmla="*/ 857250 h 540"/>
              <a:gd name="T12" fmla="*/ 1552575 w 978"/>
              <a:gd name="T13" fmla="*/ 857250 h 5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78" h="540">
                <a:moveTo>
                  <a:pt x="978" y="540"/>
                </a:moveTo>
                <a:lnTo>
                  <a:pt x="540" y="0"/>
                </a:lnTo>
                <a:lnTo>
                  <a:pt x="0" y="0"/>
                </a:lnTo>
                <a:lnTo>
                  <a:pt x="439" y="540"/>
                </a:lnTo>
                <a:lnTo>
                  <a:pt x="978" y="540"/>
                </a:lnTo>
                <a:close/>
              </a:path>
            </a:pathLst>
          </a:custGeom>
          <a:solidFill>
            <a:srgbClr val="57068C"/>
          </a:solidFill>
          <a:ln>
            <a:noFill/>
          </a:ln>
        </p:spPr>
        <p:txBody>
          <a:bodyPr/>
          <a:lstStyle/>
          <a:p>
            <a:endParaRPr lang="en-US">
              <a:latin typeface="Source Sans Pro" panose="020B0503030403020204" pitchFamily="34" charset="77"/>
            </a:endParaRPr>
          </a:p>
        </p:txBody>
      </p:sp>
      <p:sp>
        <p:nvSpPr>
          <p:cNvPr id="49" name="Freeform 51">
            <a:extLst>
              <a:ext uri="{FF2B5EF4-FFF2-40B4-BE49-F238E27FC236}">
                <a16:creationId xmlns:a16="http://schemas.microsoft.com/office/drawing/2014/main" id="{D3334E4D-6AB6-794B-A72B-81A173FAA70D}"/>
              </a:ext>
            </a:extLst>
          </p:cNvPr>
          <p:cNvSpPr>
            <a:spLocks/>
          </p:cNvSpPr>
          <p:nvPr/>
        </p:nvSpPr>
        <p:spPr bwMode="auto">
          <a:xfrm>
            <a:off x="4828381" y="3794787"/>
            <a:ext cx="1552575" cy="857250"/>
          </a:xfrm>
          <a:custGeom>
            <a:avLst/>
            <a:gdLst>
              <a:gd name="T0" fmla="*/ 857250 w 978"/>
              <a:gd name="T1" fmla="*/ 857250 h 540"/>
              <a:gd name="T2" fmla="*/ 1552575 w 978"/>
              <a:gd name="T3" fmla="*/ 0 h 540"/>
              <a:gd name="T4" fmla="*/ 696913 w 978"/>
              <a:gd name="T5" fmla="*/ 0 h 540"/>
              <a:gd name="T6" fmla="*/ 0 w 978"/>
              <a:gd name="T7" fmla="*/ 857250 h 540"/>
              <a:gd name="T8" fmla="*/ 857250 w 978"/>
              <a:gd name="T9" fmla="*/ 857250 h 5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8" h="540">
                <a:moveTo>
                  <a:pt x="540" y="540"/>
                </a:moveTo>
                <a:lnTo>
                  <a:pt x="978" y="0"/>
                </a:lnTo>
                <a:lnTo>
                  <a:pt x="439" y="0"/>
                </a:lnTo>
                <a:lnTo>
                  <a:pt x="0" y="540"/>
                </a:lnTo>
                <a:lnTo>
                  <a:pt x="540" y="540"/>
                </a:lnTo>
                <a:close/>
              </a:path>
            </a:pathLst>
          </a:custGeom>
          <a:solidFill>
            <a:srgbClr val="330662"/>
          </a:solidFill>
          <a:ln>
            <a:noFill/>
          </a:ln>
        </p:spPr>
        <p:txBody>
          <a:bodyPr/>
          <a:lstStyle/>
          <a:p>
            <a:endParaRPr lang="en-US">
              <a:latin typeface="Source Sans Pro" panose="020B0503030403020204" pitchFamily="34" charset="77"/>
            </a:endParaRPr>
          </a:p>
        </p:txBody>
      </p:sp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6350" y="1422393"/>
            <a:ext cx="3821113" cy="995363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>
              <a:latin typeface="Source Sans Pro" panose="020B0503030403020204" pitchFamily="34" charset="77"/>
            </a:endParaRPr>
          </a:p>
        </p:txBody>
      </p:sp>
      <p:sp>
        <p:nvSpPr>
          <p:cNvPr id="2054" name="Rectangle 40"/>
          <p:cNvSpPr>
            <a:spLocks noChangeArrowheads="1"/>
          </p:cNvSpPr>
          <p:nvPr/>
        </p:nvSpPr>
        <p:spPr bwMode="auto">
          <a:xfrm>
            <a:off x="8367713" y="2349493"/>
            <a:ext cx="3821112" cy="995363"/>
          </a:xfrm>
          <a:prstGeom prst="rect">
            <a:avLst/>
          </a:prstGeom>
          <a:solidFill>
            <a:srgbClr val="27C4BD">
              <a:alpha val="20000"/>
            </a:srgb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>
              <a:latin typeface="Source Sans Pro" panose="020B0503030403020204" pitchFamily="34" charset="77"/>
            </a:endParaRPr>
          </a:p>
        </p:txBody>
      </p:sp>
      <p:sp>
        <p:nvSpPr>
          <p:cNvPr id="2055" name="Freeform 41"/>
          <p:cNvSpPr>
            <a:spLocks/>
          </p:cNvSpPr>
          <p:nvPr/>
        </p:nvSpPr>
        <p:spPr bwMode="auto">
          <a:xfrm>
            <a:off x="6711950" y="2344731"/>
            <a:ext cx="2065338" cy="995362"/>
          </a:xfrm>
          <a:custGeom>
            <a:avLst/>
            <a:gdLst>
              <a:gd name="T0" fmla="*/ 400050 w 1301"/>
              <a:gd name="T1" fmla="*/ 4763 h 627"/>
              <a:gd name="T2" fmla="*/ 0 w 1301"/>
              <a:gd name="T3" fmla="*/ 501650 h 627"/>
              <a:gd name="T4" fmla="*/ 400050 w 1301"/>
              <a:gd name="T5" fmla="*/ 995363 h 627"/>
              <a:gd name="T6" fmla="*/ 2065338 w 1301"/>
              <a:gd name="T7" fmla="*/ 995363 h 627"/>
              <a:gd name="T8" fmla="*/ 1724025 w 1301"/>
              <a:gd name="T9" fmla="*/ 493713 h 627"/>
              <a:gd name="T10" fmla="*/ 2057400 w 1301"/>
              <a:gd name="T11" fmla="*/ 0 h 627"/>
              <a:gd name="T12" fmla="*/ 400050 w 1301"/>
              <a:gd name="T13" fmla="*/ 4763 h 6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1" h="627">
                <a:moveTo>
                  <a:pt x="252" y="3"/>
                </a:moveTo>
                <a:lnTo>
                  <a:pt x="0" y="316"/>
                </a:lnTo>
                <a:lnTo>
                  <a:pt x="252" y="627"/>
                </a:lnTo>
                <a:lnTo>
                  <a:pt x="1301" y="627"/>
                </a:lnTo>
                <a:lnTo>
                  <a:pt x="1086" y="311"/>
                </a:lnTo>
                <a:lnTo>
                  <a:pt x="1296" y="0"/>
                </a:lnTo>
                <a:lnTo>
                  <a:pt x="252" y="3"/>
                </a:lnTo>
                <a:close/>
              </a:path>
            </a:pathLst>
          </a:custGeom>
          <a:solidFill>
            <a:srgbClr val="27C4BD"/>
          </a:solidFill>
          <a:ln>
            <a:noFill/>
          </a:ln>
        </p:spPr>
        <p:txBody>
          <a:bodyPr/>
          <a:lstStyle/>
          <a:p>
            <a:endParaRPr lang="en-US">
              <a:latin typeface="Source Sans Pro" panose="020B0503030403020204" pitchFamily="34" charset="77"/>
            </a:endParaRPr>
          </a:p>
        </p:txBody>
      </p:sp>
      <p:sp>
        <p:nvSpPr>
          <p:cNvPr id="2059" name="Freeform 45"/>
          <p:cNvSpPr>
            <a:spLocks/>
          </p:cNvSpPr>
          <p:nvPr/>
        </p:nvSpPr>
        <p:spPr bwMode="auto">
          <a:xfrm>
            <a:off x="3487738" y="1422393"/>
            <a:ext cx="2065337" cy="995363"/>
          </a:xfrm>
          <a:custGeom>
            <a:avLst/>
            <a:gdLst>
              <a:gd name="T0" fmla="*/ 1663700 w 1301"/>
              <a:gd name="T1" fmla="*/ 987425 h 627"/>
              <a:gd name="T2" fmla="*/ 2065338 w 1301"/>
              <a:gd name="T3" fmla="*/ 493713 h 627"/>
              <a:gd name="T4" fmla="*/ 1663700 w 1301"/>
              <a:gd name="T5" fmla="*/ 0 h 627"/>
              <a:gd name="T6" fmla="*/ 0 w 1301"/>
              <a:gd name="T7" fmla="*/ 0 h 627"/>
              <a:gd name="T8" fmla="*/ 339725 w 1301"/>
              <a:gd name="T9" fmla="*/ 498475 h 627"/>
              <a:gd name="T10" fmla="*/ 6350 w 1301"/>
              <a:gd name="T11" fmla="*/ 995363 h 627"/>
              <a:gd name="T12" fmla="*/ 1663700 w 1301"/>
              <a:gd name="T13" fmla="*/ 987425 h 6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1" h="627">
                <a:moveTo>
                  <a:pt x="1048" y="622"/>
                </a:moveTo>
                <a:lnTo>
                  <a:pt x="1301" y="311"/>
                </a:lnTo>
                <a:lnTo>
                  <a:pt x="1048" y="0"/>
                </a:lnTo>
                <a:lnTo>
                  <a:pt x="0" y="0"/>
                </a:lnTo>
                <a:lnTo>
                  <a:pt x="214" y="314"/>
                </a:lnTo>
                <a:lnTo>
                  <a:pt x="4" y="627"/>
                </a:lnTo>
                <a:lnTo>
                  <a:pt x="1048" y="62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/>
          <a:lstStyle/>
          <a:p>
            <a:endParaRPr lang="en-US">
              <a:latin typeface="Source Sans Pro" panose="020B0503030403020204" pitchFamily="34" charset="77"/>
            </a:endParaRPr>
          </a:p>
        </p:txBody>
      </p:sp>
      <p:sp>
        <p:nvSpPr>
          <p:cNvPr id="2060" name="Freeform 46"/>
          <p:cNvSpPr>
            <a:spLocks/>
          </p:cNvSpPr>
          <p:nvPr/>
        </p:nvSpPr>
        <p:spPr bwMode="auto">
          <a:xfrm>
            <a:off x="5854700" y="2846381"/>
            <a:ext cx="1552575" cy="857250"/>
          </a:xfrm>
          <a:custGeom>
            <a:avLst/>
            <a:gdLst>
              <a:gd name="T0" fmla="*/ 857250 w 978"/>
              <a:gd name="T1" fmla="*/ 0 h 540"/>
              <a:gd name="T2" fmla="*/ 0 w 978"/>
              <a:gd name="T3" fmla="*/ 0 h 540"/>
              <a:gd name="T4" fmla="*/ 0 w 978"/>
              <a:gd name="T5" fmla="*/ 0 h 540"/>
              <a:gd name="T6" fmla="*/ 695325 w 978"/>
              <a:gd name="T7" fmla="*/ 857250 h 540"/>
              <a:gd name="T8" fmla="*/ 1552575 w 978"/>
              <a:gd name="T9" fmla="*/ 857250 h 540"/>
              <a:gd name="T10" fmla="*/ 857250 w 978"/>
              <a:gd name="T11" fmla="*/ 0 h 540"/>
              <a:gd name="T12" fmla="*/ 857250 w 978"/>
              <a:gd name="T13" fmla="*/ 0 h 5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78" h="540">
                <a:moveTo>
                  <a:pt x="540" y="0"/>
                </a:moveTo>
                <a:lnTo>
                  <a:pt x="0" y="0"/>
                </a:lnTo>
                <a:lnTo>
                  <a:pt x="438" y="540"/>
                </a:lnTo>
                <a:lnTo>
                  <a:pt x="978" y="540"/>
                </a:lnTo>
                <a:lnTo>
                  <a:pt x="540" y="0"/>
                </a:lnTo>
                <a:close/>
              </a:path>
            </a:pathLst>
          </a:custGeom>
          <a:solidFill>
            <a:srgbClr val="0E4E4B"/>
          </a:solidFill>
          <a:ln>
            <a:noFill/>
          </a:ln>
        </p:spPr>
        <p:txBody>
          <a:bodyPr/>
          <a:lstStyle/>
          <a:p>
            <a:endParaRPr lang="en-US">
              <a:latin typeface="Source Sans Pro" panose="020B0503030403020204" pitchFamily="34" charset="77"/>
            </a:endParaRPr>
          </a:p>
        </p:txBody>
      </p:sp>
      <p:sp>
        <p:nvSpPr>
          <p:cNvPr id="2061" name="Freeform 47"/>
          <p:cNvSpPr>
            <a:spLocks/>
          </p:cNvSpPr>
          <p:nvPr/>
        </p:nvSpPr>
        <p:spPr bwMode="auto">
          <a:xfrm>
            <a:off x="5854700" y="1989131"/>
            <a:ext cx="1552575" cy="857250"/>
          </a:xfrm>
          <a:custGeom>
            <a:avLst/>
            <a:gdLst>
              <a:gd name="T0" fmla="*/ 1552575 w 978"/>
              <a:gd name="T1" fmla="*/ 0 h 540"/>
              <a:gd name="T2" fmla="*/ 695325 w 978"/>
              <a:gd name="T3" fmla="*/ 0 h 540"/>
              <a:gd name="T4" fmla="*/ 0 w 978"/>
              <a:gd name="T5" fmla="*/ 857250 h 540"/>
              <a:gd name="T6" fmla="*/ 857250 w 978"/>
              <a:gd name="T7" fmla="*/ 857250 h 540"/>
              <a:gd name="T8" fmla="*/ 1552575 w 978"/>
              <a:gd name="T9" fmla="*/ 0 h 5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8" h="540">
                <a:moveTo>
                  <a:pt x="978" y="0"/>
                </a:moveTo>
                <a:lnTo>
                  <a:pt x="438" y="0"/>
                </a:lnTo>
                <a:lnTo>
                  <a:pt x="0" y="540"/>
                </a:lnTo>
                <a:lnTo>
                  <a:pt x="540" y="540"/>
                </a:lnTo>
                <a:lnTo>
                  <a:pt x="978" y="0"/>
                </a:lnTo>
                <a:close/>
              </a:path>
            </a:pathLst>
          </a:custGeom>
          <a:solidFill>
            <a:srgbClr val="1A8C87"/>
          </a:solidFill>
          <a:ln>
            <a:noFill/>
          </a:ln>
        </p:spPr>
        <p:txBody>
          <a:bodyPr/>
          <a:lstStyle/>
          <a:p>
            <a:endParaRPr lang="en-US">
              <a:latin typeface="Source Sans Pro" panose="020B0503030403020204" pitchFamily="34" charset="77"/>
            </a:endParaRPr>
          </a:p>
        </p:txBody>
      </p:sp>
      <p:sp>
        <p:nvSpPr>
          <p:cNvPr id="2064" name="Freeform 50"/>
          <p:cNvSpPr>
            <a:spLocks/>
          </p:cNvSpPr>
          <p:nvPr/>
        </p:nvSpPr>
        <p:spPr bwMode="auto">
          <a:xfrm>
            <a:off x="4839230" y="1058856"/>
            <a:ext cx="1552575" cy="857250"/>
          </a:xfrm>
          <a:custGeom>
            <a:avLst/>
            <a:gdLst>
              <a:gd name="T0" fmla="*/ 1552575 w 978"/>
              <a:gd name="T1" fmla="*/ 857250 h 540"/>
              <a:gd name="T2" fmla="*/ 857250 w 978"/>
              <a:gd name="T3" fmla="*/ 0 h 540"/>
              <a:gd name="T4" fmla="*/ 0 w 978"/>
              <a:gd name="T5" fmla="*/ 0 h 540"/>
              <a:gd name="T6" fmla="*/ 696913 w 978"/>
              <a:gd name="T7" fmla="*/ 857250 h 540"/>
              <a:gd name="T8" fmla="*/ 696913 w 978"/>
              <a:gd name="T9" fmla="*/ 857250 h 540"/>
              <a:gd name="T10" fmla="*/ 1552575 w 978"/>
              <a:gd name="T11" fmla="*/ 857250 h 540"/>
              <a:gd name="T12" fmla="*/ 1552575 w 978"/>
              <a:gd name="T13" fmla="*/ 857250 h 5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78" h="540">
                <a:moveTo>
                  <a:pt x="978" y="540"/>
                </a:moveTo>
                <a:lnTo>
                  <a:pt x="540" y="0"/>
                </a:lnTo>
                <a:lnTo>
                  <a:pt x="0" y="0"/>
                </a:lnTo>
                <a:lnTo>
                  <a:pt x="439" y="540"/>
                </a:lnTo>
                <a:lnTo>
                  <a:pt x="978" y="540"/>
                </a:lnTo>
                <a:close/>
              </a:path>
            </a:pathLst>
          </a:custGeom>
          <a:solidFill>
            <a:srgbClr val="57068C"/>
          </a:solidFill>
          <a:ln>
            <a:noFill/>
          </a:ln>
        </p:spPr>
        <p:txBody>
          <a:bodyPr/>
          <a:lstStyle/>
          <a:p>
            <a:endParaRPr lang="en-US">
              <a:latin typeface="Source Sans Pro" panose="020B0503030403020204" pitchFamily="34" charset="77"/>
            </a:endParaRPr>
          </a:p>
        </p:txBody>
      </p:sp>
      <p:sp>
        <p:nvSpPr>
          <p:cNvPr id="2065" name="Freeform 51"/>
          <p:cNvSpPr>
            <a:spLocks/>
          </p:cNvSpPr>
          <p:nvPr/>
        </p:nvSpPr>
        <p:spPr bwMode="auto">
          <a:xfrm>
            <a:off x="4839230" y="1916106"/>
            <a:ext cx="1552575" cy="857250"/>
          </a:xfrm>
          <a:custGeom>
            <a:avLst/>
            <a:gdLst>
              <a:gd name="T0" fmla="*/ 857250 w 978"/>
              <a:gd name="T1" fmla="*/ 857250 h 540"/>
              <a:gd name="T2" fmla="*/ 1552575 w 978"/>
              <a:gd name="T3" fmla="*/ 0 h 540"/>
              <a:gd name="T4" fmla="*/ 696913 w 978"/>
              <a:gd name="T5" fmla="*/ 0 h 540"/>
              <a:gd name="T6" fmla="*/ 0 w 978"/>
              <a:gd name="T7" fmla="*/ 857250 h 540"/>
              <a:gd name="T8" fmla="*/ 857250 w 978"/>
              <a:gd name="T9" fmla="*/ 857250 h 5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78" h="540">
                <a:moveTo>
                  <a:pt x="540" y="540"/>
                </a:moveTo>
                <a:lnTo>
                  <a:pt x="978" y="0"/>
                </a:lnTo>
                <a:lnTo>
                  <a:pt x="439" y="0"/>
                </a:lnTo>
                <a:lnTo>
                  <a:pt x="0" y="540"/>
                </a:lnTo>
                <a:lnTo>
                  <a:pt x="540" y="540"/>
                </a:lnTo>
                <a:close/>
              </a:path>
            </a:pathLst>
          </a:custGeom>
          <a:solidFill>
            <a:srgbClr val="330662"/>
          </a:solidFill>
          <a:ln>
            <a:noFill/>
          </a:ln>
        </p:spPr>
        <p:txBody>
          <a:bodyPr/>
          <a:lstStyle/>
          <a:p>
            <a:endParaRPr lang="en-US">
              <a:latin typeface="Source Sans Pro" panose="020B0503030403020204" pitchFamily="34" charset="77"/>
            </a:endParaRPr>
          </a:p>
        </p:txBody>
      </p:sp>
      <p:sp>
        <p:nvSpPr>
          <p:cNvPr id="2075" name="Rectangle 61"/>
          <p:cNvSpPr>
            <a:spLocks noChangeArrowheads="1"/>
          </p:cNvSpPr>
          <p:nvPr/>
        </p:nvSpPr>
        <p:spPr bwMode="auto">
          <a:xfrm>
            <a:off x="309587" y="1449006"/>
            <a:ext cx="10724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800" b="1" dirty="0">
                <a:solidFill>
                  <a:srgbClr val="231F20"/>
                </a:solidFill>
                <a:latin typeface="Source Sans Pro" panose="020B0503030403020204" pitchFamily="34" charset="77"/>
              </a:rPr>
              <a:t>S</a:t>
            </a:r>
            <a:r>
              <a:rPr lang="en-US" altLang="zh-CN" sz="2800" b="1" dirty="0">
                <a:solidFill>
                  <a:srgbClr val="231F20"/>
                </a:solidFill>
                <a:latin typeface="Source Sans Pro" panose="020B0503030403020204" pitchFamily="34" charset="77"/>
              </a:rPr>
              <a:t>CORE</a:t>
            </a:r>
            <a:endParaRPr lang="en-US" altLang="en-US" sz="2400" dirty="0">
              <a:latin typeface="Source Sans Pro" panose="020B0503030403020204" pitchFamily="34" charset="77"/>
            </a:endParaRPr>
          </a:p>
        </p:txBody>
      </p:sp>
      <p:sp>
        <p:nvSpPr>
          <p:cNvPr id="2076" name="Rectangle 62"/>
          <p:cNvSpPr>
            <a:spLocks noChangeArrowheads="1"/>
          </p:cNvSpPr>
          <p:nvPr/>
        </p:nvSpPr>
        <p:spPr bwMode="auto">
          <a:xfrm>
            <a:off x="303535" y="3377076"/>
            <a:ext cx="167834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 b="1" dirty="0">
                <a:solidFill>
                  <a:srgbClr val="231F20"/>
                </a:solidFill>
                <a:latin typeface="Source Sans Pro" panose="020B0503030403020204" pitchFamily="34" charset="77"/>
              </a:rPr>
              <a:t>IMD_BAND</a:t>
            </a:r>
            <a:endParaRPr lang="en-US" altLang="en-US" sz="2400" dirty="0">
              <a:latin typeface="Source Sans Pro" panose="020B0503030403020204" pitchFamily="34" charset="77"/>
            </a:endParaRPr>
          </a:p>
        </p:txBody>
      </p:sp>
      <p:sp>
        <p:nvSpPr>
          <p:cNvPr id="2077" name="Rectangle 63"/>
          <p:cNvSpPr>
            <a:spLocks noChangeArrowheads="1"/>
          </p:cNvSpPr>
          <p:nvPr/>
        </p:nvSpPr>
        <p:spPr bwMode="auto">
          <a:xfrm>
            <a:off x="10598047" y="2384035"/>
            <a:ext cx="146835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 b="1" dirty="0">
                <a:solidFill>
                  <a:srgbClr val="231F20"/>
                </a:solidFill>
                <a:latin typeface="Source Sans Pro" panose="020B0503030403020204" pitchFamily="34" charset="77"/>
              </a:rPr>
              <a:t>WEIGHTS</a:t>
            </a:r>
            <a:endParaRPr lang="en-US" altLang="en-US" sz="2400" dirty="0">
              <a:latin typeface="Source Sans Pro" panose="020B0503030403020204" pitchFamily="34" charset="77"/>
            </a:endParaRPr>
          </a:p>
        </p:txBody>
      </p:sp>
      <p:sp>
        <p:nvSpPr>
          <p:cNvPr id="2078" name="Rectangle 64"/>
          <p:cNvSpPr>
            <a:spLocks noChangeArrowheads="1"/>
          </p:cNvSpPr>
          <p:nvPr/>
        </p:nvSpPr>
        <p:spPr bwMode="auto">
          <a:xfrm>
            <a:off x="10041805" y="4259132"/>
            <a:ext cx="202459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 b="1" dirty="0">
                <a:solidFill>
                  <a:srgbClr val="231F20"/>
                </a:solidFill>
                <a:latin typeface="Source Sans Pro" panose="020B0503030403020204" pitchFamily="34" charset="77"/>
              </a:rPr>
              <a:t>SUM_CLICKS</a:t>
            </a:r>
            <a:endParaRPr lang="en-US" altLang="en-US" sz="2400" dirty="0">
              <a:latin typeface="Source Sans Pro" panose="020B0503030403020204" pitchFamily="34" charset="77"/>
            </a:endParaRPr>
          </a:p>
        </p:txBody>
      </p:sp>
      <p:sp>
        <p:nvSpPr>
          <p:cNvPr id="2079" name="Rectangle 65"/>
          <p:cNvSpPr>
            <a:spLocks noChangeArrowheads="1"/>
          </p:cNvSpPr>
          <p:nvPr/>
        </p:nvSpPr>
        <p:spPr bwMode="auto">
          <a:xfrm>
            <a:off x="297766" y="5225264"/>
            <a:ext cx="24269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 b="1" dirty="0">
                <a:solidFill>
                  <a:srgbClr val="231F20"/>
                </a:solidFill>
                <a:latin typeface="Source Sans Pro" panose="020B0503030403020204" pitchFamily="34" charset="77"/>
              </a:rPr>
              <a:t>CODE_MODULE</a:t>
            </a:r>
            <a:endParaRPr lang="en-US" altLang="en-US" sz="2400" dirty="0">
              <a:latin typeface="Source Sans Pro" panose="020B0503030403020204" pitchFamily="34" charset="77"/>
            </a:endParaRPr>
          </a:p>
        </p:txBody>
      </p:sp>
      <p:sp>
        <p:nvSpPr>
          <p:cNvPr id="2080" name="TextBox 93"/>
          <p:cNvSpPr txBox="1">
            <a:spLocks noChangeArrowheads="1"/>
          </p:cNvSpPr>
          <p:nvPr/>
        </p:nvSpPr>
        <p:spPr bwMode="auto">
          <a:xfrm>
            <a:off x="8777288" y="2794154"/>
            <a:ext cx="24664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Higher</a:t>
            </a:r>
            <a:r>
              <a:rPr lang="zh-CN" altLang="en-US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 </a:t>
            </a:r>
            <a:r>
              <a:rPr lang="en-US" altLang="zh-CN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the</a:t>
            </a:r>
            <a:r>
              <a:rPr lang="zh-CN" altLang="en-US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 </a:t>
            </a:r>
            <a:r>
              <a:rPr lang="en-US" altLang="zh-CN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weight,</a:t>
            </a:r>
            <a:r>
              <a:rPr lang="zh-CN" altLang="en-US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 </a:t>
            </a:r>
            <a:r>
              <a:rPr lang="en-US" altLang="zh-CN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more</a:t>
            </a:r>
            <a:r>
              <a:rPr lang="zh-CN" altLang="en-US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 </a:t>
            </a:r>
            <a:r>
              <a:rPr lang="en-US" altLang="zh-CN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important</a:t>
            </a:r>
            <a:r>
              <a:rPr lang="zh-CN" altLang="en-US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 </a:t>
            </a:r>
            <a:r>
              <a:rPr lang="en-US" altLang="zh-CN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the</a:t>
            </a:r>
            <a:r>
              <a:rPr lang="zh-CN" altLang="en-US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 </a:t>
            </a:r>
            <a:r>
              <a:rPr lang="en-US" altLang="zh-CN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score</a:t>
            </a:r>
            <a:endParaRPr lang="ru-RU" altLang="ru-RU" sz="16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81" name="TextBox 93"/>
          <p:cNvSpPr txBox="1">
            <a:spLocks noChangeArrowheads="1"/>
          </p:cNvSpPr>
          <p:nvPr/>
        </p:nvSpPr>
        <p:spPr bwMode="auto">
          <a:xfrm>
            <a:off x="8777288" y="4690019"/>
            <a:ext cx="24664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More</a:t>
            </a:r>
            <a:r>
              <a:rPr lang="zh-CN" altLang="en-US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 </a:t>
            </a:r>
            <a:r>
              <a:rPr lang="en-US" altLang="zh-CN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engagement</a:t>
            </a:r>
            <a:r>
              <a:rPr lang="zh-CN" altLang="en-US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 </a:t>
            </a:r>
            <a:r>
              <a:rPr lang="en-US" altLang="zh-CN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should</a:t>
            </a:r>
            <a:r>
              <a:rPr lang="zh-CN" altLang="en-US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 </a:t>
            </a:r>
            <a:r>
              <a:rPr lang="en-US" altLang="zh-CN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mean</a:t>
            </a:r>
            <a:r>
              <a:rPr lang="zh-CN" altLang="en-US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 </a:t>
            </a:r>
            <a:r>
              <a:rPr lang="en-US" altLang="zh-CN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better</a:t>
            </a:r>
            <a:r>
              <a:rPr lang="zh-CN" altLang="en-US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 </a:t>
            </a:r>
            <a:r>
              <a:rPr lang="en-US" altLang="zh-CN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scores</a:t>
            </a:r>
            <a:endParaRPr lang="ru-RU" altLang="ru-RU" sz="16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82" name="TextBox 93"/>
          <p:cNvSpPr txBox="1">
            <a:spLocks noChangeArrowheads="1"/>
          </p:cNvSpPr>
          <p:nvPr/>
        </p:nvSpPr>
        <p:spPr bwMode="auto">
          <a:xfrm>
            <a:off x="1189182" y="1835914"/>
            <a:ext cx="2299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Higher</a:t>
            </a:r>
            <a:r>
              <a:rPr lang="zh-CN" altLang="en-US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 </a:t>
            </a:r>
            <a:r>
              <a:rPr lang="en-US" altLang="zh-CN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the</a:t>
            </a:r>
            <a:r>
              <a:rPr lang="zh-CN" altLang="en-US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 </a:t>
            </a:r>
            <a:r>
              <a:rPr lang="en-US" altLang="zh-CN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score,</a:t>
            </a:r>
            <a:r>
              <a:rPr lang="zh-CN" altLang="en-US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 </a:t>
            </a:r>
            <a:r>
              <a:rPr lang="en-US" altLang="zh-CN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better</a:t>
            </a:r>
            <a:r>
              <a:rPr lang="zh-CN" altLang="en-US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 </a:t>
            </a:r>
            <a:r>
              <a:rPr lang="en-US" altLang="zh-CN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pass</a:t>
            </a:r>
            <a:r>
              <a:rPr lang="zh-CN" altLang="en-US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 </a:t>
            </a:r>
            <a:r>
              <a:rPr lang="en-US" altLang="zh-CN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rate</a:t>
            </a:r>
            <a:endParaRPr lang="ru-RU" altLang="ru-RU" sz="16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83" name="TextBox 93"/>
          <p:cNvSpPr txBox="1">
            <a:spLocks noChangeArrowheads="1"/>
          </p:cNvSpPr>
          <p:nvPr/>
        </p:nvSpPr>
        <p:spPr bwMode="auto">
          <a:xfrm>
            <a:off x="1186258" y="3739351"/>
            <a:ext cx="23014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Wealthier</a:t>
            </a:r>
            <a:r>
              <a:rPr lang="zh-CN" altLang="en-US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 </a:t>
            </a:r>
            <a:r>
              <a:rPr lang="en-US" altLang="zh-CN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=</a:t>
            </a:r>
            <a:r>
              <a:rPr lang="zh-CN" altLang="en-US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 </a:t>
            </a:r>
            <a:r>
              <a:rPr lang="en-US" altLang="zh-CN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better</a:t>
            </a:r>
            <a:r>
              <a:rPr lang="zh-CN" altLang="en-US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 </a:t>
            </a:r>
            <a:r>
              <a:rPr lang="en-US" altLang="zh-CN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education</a:t>
            </a:r>
            <a:endParaRPr lang="ru-RU" altLang="ru-RU" sz="16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84" name="TextBox 93"/>
          <p:cNvSpPr txBox="1">
            <a:spLocks noChangeArrowheads="1"/>
          </p:cNvSpPr>
          <p:nvPr/>
        </p:nvSpPr>
        <p:spPr bwMode="auto">
          <a:xfrm>
            <a:off x="1186259" y="5610756"/>
            <a:ext cx="24269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Some</a:t>
            </a:r>
            <a:r>
              <a:rPr lang="zh-CN" altLang="en-US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 </a:t>
            </a:r>
            <a:r>
              <a:rPr lang="en-US" altLang="zh-CN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modules</a:t>
            </a:r>
            <a:r>
              <a:rPr lang="zh-CN" altLang="en-US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 </a:t>
            </a:r>
            <a:r>
              <a:rPr lang="en-US" altLang="zh-CN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might</a:t>
            </a:r>
            <a:r>
              <a:rPr lang="zh-CN" altLang="en-US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 </a:t>
            </a:r>
            <a:r>
              <a:rPr lang="en-US" altLang="zh-CN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be</a:t>
            </a:r>
            <a:r>
              <a:rPr lang="zh-CN" altLang="en-US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 </a:t>
            </a:r>
            <a:r>
              <a:rPr lang="en-US" altLang="zh-CN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harder</a:t>
            </a:r>
            <a:r>
              <a:rPr lang="zh-CN" altLang="en-US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 </a:t>
            </a:r>
            <a:r>
              <a:rPr lang="en-US" altLang="zh-CN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than</a:t>
            </a:r>
            <a:r>
              <a:rPr lang="zh-CN" altLang="en-US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 </a:t>
            </a:r>
            <a:r>
              <a:rPr lang="en-US" altLang="zh-CN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others</a:t>
            </a:r>
            <a:r>
              <a:rPr lang="zh-CN" altLang="en-US" sz="1600" dirty="0">
                <a:latin typeface="Source Sans Pro" panose="020B0503030403020204" pitchFamily="34" charset="77"/>
                <a:cs typeface="Open Sans" panose="020B0606030504020204" pitchFamily="34" charset="0"/>
              </a:rPr>
              <a:t> </a:t>
            </a:r>
            <a:endParaRPr lang="ru-RU" altLang="ru-RU" sz="16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6FE537-D00F-9447-90F9-9780E418ACC6}"/>
              </a:ext>
            </a:extLst>
          </p:cNvPr>
          <p:cNvSpPr txBox="1"/>
          <p:nvPr/>
        </p:nvSpPr>
        <p:spPr>
          <a:xfrm>
            <a:off x="156273" y="40864"/>
            <a:ext cx="2866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Modeling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&gt;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CA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Feature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Importance</a:t>
            </a:r>
            <a:endParaRPr lang="en-US" sz="1600" dirty="0">
              <a:solidFill>
                <a:schemeClr val="accent3"/>
              </a:solidFill>
              <a:latin typeface="Source Sans Pro" panose="020B0503030403020204" pitchFamily="34" charset="77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9324A9F9-97D1-6042-AD61-1129C3E3F7D2}"/>
              </a:ext>
            </a:extLst>
          </p:cNvPr>
          <p:cNvSpPr txBox="1">
            <a:spLocks/>
          </p:cNvSpPr>
          <p:nvPr/>
        </p:nvSpPr>
        <p:spPr>
          <a:xfrm>
            <a:off x="140775" y="194643"/>
            <a:ext cx="118859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Source Sans Pro" panose="020B0503030403020204" pitchFamily="34" charset="77"/>
              </a:rPr>
              <a:t>3.1.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Important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parameters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used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for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modeling.</a:t>
            </a:r>
          </a:p>
          <a:p>
            <a:endParaRPr lang="en-US" sz="3600" b="1" dirty="0">
              <a:latin typeface="Source Sans Pro" panose="020B0503030403020204" pitchFamily="34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EA64ED-40A0-DF44-8962-C9FD1C5BFED6}"/>
              </a:ext>
            </a:extLst>
          </p:cNvPr>
          <p:cNvSpPr txBox="1"/>
          <p:nvPr/>
        </p:nvSpPr>
        <p:spPr>
          <a:xfrm>
            <a:off x="11772728" y="40864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3"/>
                </a:solidFill>
                <a:latin typeface="Source Sans Pro" panose="020B0503030403020204" pitchFamily="34" charset="77"/>
              </a:rPr>
              <a:t>5</a:t>
            </a:r>
            <a:endParaRPr lang="en-US" sz="1600" b="1" dirty="0">
              <a:solidFill>
                <a:schemeClr val="accent3"/>
              </a:solidFill>
              <a:latin typeface="Source Sans Pro" panose="020B0503030403020204" pitchFamily="34" charset="77"/>
            </a:endParaRPr>
          </a:p>
        </p:txBody>
      </p:sp>
      <p:sp>
        <p:nvSpPr>
          <p:cNvPr id="40" name="Freeform 12">
            <a:extLst>
              <a:ext uri="{FF2B5EF4-FFF2-40B4-BE49-F238E27FC236}">
                <a16:creationId xmlns:a16="http://schemas.microsoft.com/office/drawing/2014/main" id="{738CD251-82FB-1442-9D1A-2F4353BA32FB}"/>
              </a:ext>
            </a:extLst>
          </p:cNvPr>
          <p:cNvSpPr>
            <a:spLocks noEditPoints="1"/>
          </p:cNvSpPr>
          <p:nvPr/>
        </p:nvSpPr>
        <p:spPr bwMode="auto">
          <a:xfrm>
            <a:off x="4168054" y="1649768"/>
            <a:ext cx="740520" cy="480600"/>
          </a:xfrm>
          <a:custGeom>
            <a:avLst/>
            <a:gdLst>
              <a:gd name="T0" fmla="*/ 14 w 229"/>
              <a:gd name="T1" fmla="*/ 148 h 148"/>
              <a:gd name="T2" fmla="*/ 6 w 229"/>
              <a:gd name="T3" fmla="*/ 111 h 148"/>
              <a:gd name="T4" fmla="*/ 10 w 229"/>
              <a:gd name="T5" fmla="*/ 102 h 148"/>
              <a:gd name="T6" fmla="*/ 20 w 229"/>
              <a:gd name="T7" fmla="*/ 99 h 148"/>
              <a:gd name="T8" fmla="*/ 48 w 229"/>
              <a:gd name="T9" fmla="*/ 103 h 148"/>
              <a:gd name="T10" fmla="*/ 40 w 229"/>
              <a:gd name="T11" fmla="*/ 148 h 148"/>
              <a:gd name="T12" fmla="*/ 85 w 229"/>
              <a:gd name="T13" fmla="*/ 63 h 148"/>
              <a:gd name="T14" fmla="*/ 81 w 229"/>
              <a:gd name="T15" fmla="*/ 75 h 148"/>
              <a:gd name="T16" fmla="*/ 70 w 229"/>
              <a:gd name="T17" fmla="*/ 84 h 148"/>
              <a:gd name="T18" fmla="*/ 56 w 229"/>
              <a:gd name="T19" fmla="*/ 84 h 148"/>
              <a:gd name="T20" fmla="*/ 46 w 229"/>
              <a:gd name="T21" fmla="*/ 75 h 148"/>
              <a:gd name="T22" fmla="*/ 43 w 229"/>
              <a:gd name="T23" fmla="*/ 69 h 148"/>
              <a:gd name="T24" fmla="*/ 35 w 229"/>
              <a:gd name="T25" fmla="*/ 36 h 148"/>
              <a:gd name="T26" fmla="*/ 44 w 229"/>
              <a:gd name="T27" fmla="*/ 16 h 148"/>
              <a:gd name="T28" fmla="*/ 63 w 229"/>
              <a:gd name="T29" fmla="*/ 8 h 148"/>
              <a:gd name="T30" fmla="*/ 80 w 229"/>
              <a:gd name="T31" fmla="*/ 13 h 148"/>
              <a:gd name="T32" fmla="*/ 78 w 229"/>
              <a:gd name="T33" fmla="*/ 36 h 148"/>
              <a:gd name="T34" fmla="*/ 166 w 229"/>
              <a:gd name="T35" fmla="*/ 97 h 148"/>
              <a:gd name="T36" fmla="*/ 174 w 229"/>
              <a:gd name="T37" fmla="*/ 104 h 148"/>
              <a:gd name="T38" fmla="*/ 182 w 229"/>
              <a:gd name="T39" fmla="*/ 148 h 148"/>
              <a:gd name="T40" fmla="*/ 63 w 229"/>
              <a:gd name="T41" fmla="*/ 148 h 148"/>
              <a:gd name="T42" fmla="*/ 54 w 229"/>
              <a:gd name="T43" fmla="*/ 109 h 148"/>
              <a:gd name="T44" fmla="*/ 59 w 229"/>
              <a:gd name="T45" fmla="*/ 100 h 148"/>
              <a:gd name="T46" fmla="*/ 68 w 229"/>
              <a:gd name="T47" fmla="*/ 96 h 148"/>
              <a:gd name="T48" fmla="*/ 136 w 229"/>
              <a:gd name="T49" fmla="*/ 64 h 148"/>
              <a:gd name="T50" fmla="*/ 134 w 229"/>
              <a:gd name="T51" fmla="*/ 71 h 148"/>
              <a:gd name="T52" fmla="*/ 122 w 229"/>
              <a:gd name="T53" fmla="*/ 80 h 148"/>
              <a:gd name="T54" fmla="*/ 107 w 229"/>
              <a:gd name="T55" fmla="*/ 80 h 148"/>
              <a:gd name="T56" fmla="*/ 96 w 229"/>
              <a:gd name="T57" fmla="*/ 71 h 148"/>
              <a:gd name="T58" fmla="*/ 86 w 229"/>
              <a:gd name="T59" fmla="*/ 37 h 148"/>
              <a:gd name="T60" fmla="*/ 85 w 229"/>
              <a:gd name="T61" fmla="*/ 29 h 148"/>
              <a:gd name="T62" fmla="*/ 94 w 229"/>
              <a:gd name="T63" fmla="*/ 8 h 148"/>
              <a:gd name="T64" fmla="*/ 115 w 229"/>
              <a:gd name="T65" fmla="*/ 0 h 148"/>
              <a:gd name="T66" fmla="*/ 136 w 229"/>
              <a:gd name="T67" fmla="*/ 8 h 148"/>
              <a:gd name="T68" fmla="*/ 145 w 229"/>
              <a:gd name="T69" fmla="*/ 29 h 148"/>
              <a:gd name="T70" fmla="*/ 144 w 229"/>
              <a:gd name="T71" fmla="*/ 37 h 148"/>
              <a:gd name="T72" fmla="*/ 186 w 229"/>
              <a:gd name="T73" fmla="*/ 69 h 148"/>
              <a:gd name="T74" fmla="*/ 179 w 229"/>
              <a:gd name="T75" fmla="*/ 80 h 148"/>
              <a:gd name="T76" fmla="*/ 166 w 229"/>
              <a:gd name="T77" fmla="*/ 85 h 148"/>
              <a:gd name="T78" fmla="*/ 153 w 229"/>
              <a:gd name="T79" fmla="*/ 80 h 148"/>
              <a:gd name="T80" fmla="*/ 146 w 229"/>
              <a:gd name="T81" fmla="*/ 69 h 148"/>
              <a:gd name="T82" fmla="*/ 151 w 229"/>
              <a:gd name="T83" fmla="*/ 36 h 148"/>
              <a:gd name="T84" fmla="*/ 150 w 229"/>
              <a:gd name="T85" fmla="*/ 13 h 148"/>
              <a:gd name="T86" fmla="*/ 166 w 229"/>
              <a:gd name="T87" fmla="*/ 8 h 148"/>
              <a:gd name="T88" fmla="*/ 186 w 229"/>
              <a:gd name="T89" fmla="*/ 16 h 148"/>
              <a:gd name="T90" fmla="*/ 194 w 229"/>
              <a:gd name="T91" fmla="*/ 36 h 148"/>
              <a:gd name="T92" fmla="*/ 186 w 229"/>
              <a:gd name="T93" fmla="*/ 69 h 148"/>
              <a:gd name="T94" fmla="*/ 184 w 229"/>
              <a:gd name="T95" fmla="*/ 109 h 148"/>
              <a:gd name="T96" fmla="*/ 177 w 229"/>
              <a:gd name="T97" fmla="*/ 99 h 148"/>
              <a:gd name="T98" fmla="*/ 215 w 229"/>
              <a:gd name="T99" fmla="*/ 100 h 148"/>
              <a:gd name="T100" fmla="*/ 222 w 229"/>
              <a:gd name="T101" fmla="*/ 106 h 148"/>
              <a:gd name="T102" fmla="*/ 229 w 229"/>
              <a:gd name="T103" fmla="*/ 148 h 148"/>
              <a:gd name="T104" fmla="*/ 189 w 229"/>
              <a:gd name="T105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9" h="148">
                <a:moveTo>
                  <a:pt x="40" y="148"/>
                </a:moveTo>
                <a:cubicBezTo>
                  <a:pt x="14" y="148"/>
                  <a:pt x="14" y="148"/>
                  <a:pt x="14" y="148"/>
                </a:cubicBezTo>
                <a:cubicBezTo>
                  <a:pt x="0" y="148"/>
                  <a:pt x="0" y="148"/>
                  <a:pt x="0" y="148"/>
                </a:cubicBezTo>
                <a:cubicBezTo>
                  <a:pt x="6" y="111"/>
                  <a:pt x="6" y="111"/>
                  <a:pt x="6" y="111"/>
                </a:cubicBezTo>
                <a:cubicBezTo>
                  <a:pt x="6" y="110"/>
                  <a:pt x="6" y="108"/>
                  <a:pt x="7" y="106"/>
                </a:cubicBezTo>
                <a:cubicBezTo>
                  <a:pt x="8" y="105"/>
                  <a:pt x="9" y="104"/>
                  <a:pt x="10" y="102"/>
                </a:cubicBezTo>
                <a:cubicBezTo>
                  <a:pt x="12" y="101"/>
                  <a:pt x="13" y="100"/>
                  <a:pt x="15" y="100"/>
                </a:cubicBezTo>
                <a:cubicBezTo>
                  <a:pt x="16" y="99"/>
                  <a:pt x="18" y="99"/>
                  <a:pt x="20" y="99"/>
                </a:cubicBezTo>
                <a:cubicBezTo>
                  <a:pt x="52" y="99"/>
                  <a:pt x="52" y="99"/>
                  <a:pt x="52" y="99"/>
                </a:cubicBezTo>
                <a:cubicBezTo>
                  <a:pt x="50" y="100"/>
                  <a:pt x="49" y="101"/>
                  <a:pt x="48" y="103"/>
                </a:cubicBezTo>
                <a:cubicBezTo>
                  <a:pt x="47" y="105"/>
                  <a:pt x="46" y="107"/>
                  <a:pt x="45" y="109"/>
                </a:cubicBezTo>
                <a:lnTo>
                  <a:pt x="40" y="148"/>
                </a:lnTo>
                <a:close/>
                <a:moveTo>
                  <a:pt x="78" y="36"/>
                </a:moveTo>
                <a:cubicBezTo>
                  <a:pt x="85" y="63"/>
                  <a:pt x="85" y="63"/>
                  <a:pt x="85" y="63"/>
                </a:cubicBezTo>
                <a:cubicBezTo>
                  <a:pt x="84" y="69"/>
                  <a:pt x="84" y="69"/>
                  <a:pt x="84" y="69"/>
                </a:cubicBezTo>
                <a:cubicBezTo>
                  <a:pt x="83" y="71"/>
                  <a:pt x="82" y="73"/>
                  <a:pt x="81" y="75"/>
                </a:cubicBezTo>
                <a:cubicBezTo>
                  <a:pt x="80" y="77"/>
                  <a:pt x="78" y="79"/>
                  <a:pt x="76" y="80"/>
                </a:cubicBezTo>
                <a:cubicBezTo>
                  <a:pt x="75" y="82"/>
                  <a:pt x="73" y="83"/>
                  <a:pt x="70" y="84"/>
                </a:cubicBezTo>
                <a:cubicBezTo>
                  <a:pt x="68" y="84"/>
                  <a:pt x="66" y="85"/>
                  <a:pt x="63" y="85"/>
                </a:cubicBezTo>
                <a:cubicBezTo>
                  <a:pt x="61" y="85"/>
                  <a:pt x="59" y="84"/>
                  <a:pt x="56" y="84"/>
                </a:cubicBezTo>
                <a:cubicBezTo>
                  <a:pt x="54" y="83"/>
                  <a:pt x="52" y="82"/>
                  <a:pt x="50" y="80"/>
                </a:cubicBezTo>
                <a:cubicBezTo>
                  <a:pt x="49" y="79"/>
                  <a:pt x="47" y="77"/>
                  <a:pt x="46" y="75"/>
                </a:cubicBezTo>
                <a:cubicBezTo>
                  <a:pt x="44" y="73"/>
                  <a:pt x="44" y="71"/>
                  <a:pt x="43" y="69"/>
                </a:cubicBezTo>
                <a:cubicBezTo>
                  <a:pt x="43" y="69"/>
                  <a:pt x="43" y="69"/>
                  <a:pt x="43" y="69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40"/>
                  <a:pt x="35" y="38"/>
                  <a:pt x="35" y="36"/>
                </a:cubicBezTo>
                <a:cubicBezTo>
                  <a:pt x="35" y="32"/>
                  <a:pt x="36" y="28"/>
                  <a:pt x="38" y="25"/>
                </a:cubicBezTo>
                <a:cubicBezTo>
                  <a:pt x="39" y="21"/>
                  <a:pt x="41" y="19"/>
                  <a:pt x="44" y="16"/>
                </a:cubicBezTo>
                <a:cubicBezTo>
                  <a:pt x="46" y="13"/>
                  <a:pt x="49" y="11"/>
                  <a:pt x="52" y="10"/>
                </a:cubicBezTo>
                <a:cubicBezTo>
                  <a:pt x="56" y="8"/>
                  <a:pt x="59" y="8"/>
                  <a:pt x="63" y="8"/>
                </a:cubicBezTo>
                <a:cubicBezTo>
                  <a:pt x="66" y="8"/>
                  <a:pt x="69" y="8"/>
                  <a:pt x="72" y="9"/>
                </a:cubicBezTo>
                <a:cubicBezTo>
                  <a:pt x="75" y="10"/>
                  <a:pt x="77" y="11"/>
                  <a:pt x="80" y="13"/>
                </a:cubicBezTo>
                <a:cubicBezTo>
                  <a:pt x="78" y="18"/>
                  <a:pt x="77" y="22"/>
                  <a:pt x="77" y="27"/>
                </a:cubicBezTo>
                <a:cubicBezTo>
                  <a:pt x="77" y="30"/>
                  <a:pt x="77" y="33"/>
                  <a:pt x="78" y="36"/>
                </a:cubicBezTo>
                <a:close/>
                <a:moveTo>
                  <a:pt x="161" y="96"/>
                </a:moveTo>
                <a:cubicBezTo>
                  <a:pt x="163" y="96"/>
                  <a:pt x="165" y="96"/>
                  <a:pt x="166" y="97"/>
                </a:cubicBezTo>
                <a:cubicBezTo>
                  <a:pt x="168" y="98"/>
                  <a:pt x="170" y="99"/>
                  <a:pt x="171" y="100"/>
                </a:cubicBezTo>
                <a:cubicBezTo>
                  <a:pt x="172" y="101"/>
                  <a:pt x="173" y="102"/>
                  <a:pt x="174" y="104"/>
                </a:cubicBezTo>
                <a:cubicBezTo>
                  <a:pt x="175" y="106"/>
                  <a:pt x="176" y="107"/>
                  <a:pt x="176" y="109"/>
                </a:cubicBezTo>
                <a:cubicBezTo>
                  <a:pt x="182" y="148"/>
                  <a:pt x="182" y="148"/>
                  <a:pt x="182" y="148"/>
                </a:cubicBezTo>
                <a:cubicBezTo>
                  <a:pt x="167" y="148"/>
                  <a:pt x="167" y="148"/>
                  <a:pt x="167" y="148"/>
                </a:cubicBezTo>
                <a:cubicBezTo>
                  <a:pt x="63" y="148"/>
                  <a:pt x="63" y="148"/>
                  <a:pt x="63" y="148"/>
                </a:cubicBezTo>
                <a:cubicBezTo>
                  <a:pt x="48" y="148"/>
                  <a:pt x="48" y="148"/>
                  <a:pt x="48" y="148"/>
                </a:cubicBezTo>
                <a:cubicBezTo>
                  <a:pt x="54" y="109"/>
                  <a:pt x="54" y="109"/>
                  <a:pt x="54" y="109"/>
                </a:cubicBezTo>
                <a:cubicBezTo>
                  <a:pt x="54" y="107"/>
                  <a:pt x="54" y="106"/>
                  <a:pt x="55" y="104"/>
                </a:cubicBezTo>
                <a:cubicBezTo>
                  <a:pt x="56" y="102"/>
                  <a:pt x="57" y="101"/>
                  <a:pt x="59" y="100"/>
                </a:cubicBezTo>
                <a:cubicBezTo>
                  <a:pt x="60" y="99"/>
                  <a:pt x="62" y="98"/>
                  <a:pt x="63" y="97"/>
                </a:cubicBezTo>
                <a:cubicBezTo>
                  <a:pt x="65" y="96"/>
                  <a:pt x="67" y="96"/>
                  <a:pt x="68" y="96"/>
                </a:cubicBezTo>
                <a:lnTo>
                  <a:pt x="161" y="96"/>
                </a:lnTo>
                <a:close/>
                <a:moveTo>
                  <a:pt x="136" y="64"/>
                </a:moveTo>
                <a:cubicBezTo>
                  <a:pt x="136" y="64"/>
                  <a:pt x="136" y="64"/>
                  <a:pt x="136" y="64"/>
                </a:cubicBezTo>
                <a:cubicBezTo>
                  <a:pt x="136" y="67"/>
                  <a:pt x="135" y="69"/>
                  <a:pt x="134" y="71"/>
                </a:cubicBezTo>
                <a:cubicBezTo>
                  <a:pt x="132" y="73"/>
                  <a:pt x="131" y="75"/>
                  <a:pt x="129" y="76"/>
                </a:cubicBezTo>
                <a:cubicBezTo>
                  <a:pt x="127" y="78"/>
                  <a:pt x="125" y="79"/>
                  <a:pt x="122" y="80"/>
                </a:cubicBezTo>
                <a:cubicBezTo>
                  <a:pt x="120" y="81"/>
                  <a:pt x="117" y="81"/>
                  <a:pt x="115" y="81"/>
                </a:cubicBezTo>
                <a:cubicBezTo>
                  <a:pt x="112" y="81"/>
                  <a:pt x="110" y="81"/>
                  <a:pt x="107" y="80"/>
                </a:cubicBezTo>
                <a:cubicBezTo>
                  <a:pt x="105" y="79"/>
                  <a:pt x="103" y="78"/>
                  <a:pt x="101" y="76"/>
                </a:cubicBezTo>
                <a:cubicBezTo>
                  <a:pt x="99" y="75"/>
                  <a:pt x="98" y="73"/>
                  <a:pt x="96" y="71"/>
                </a:cubicBezTo>
                <a:cubicBezTo>
                  <a:pt x="95" y="69"/>
                  <a:pt x="94" y="67"/>
                  <a:pt x="93" y="64"/>
                </a:cubicBezTo>
                <a:cubicBezTo>
                  <a:pt x="86" y="37"/>
                  <a:pt x="86" y="37"/>
                  <a:pt x="86" y="37"/>
                </a:cubicBezTo>
                <a:cubicBezTo>
                  <a:pt x="86" y="36"/>
                  <a:pt x="86" y="34"/>
                  <a:pt x="85" y="33"/>
                </a:cubicBezTo>
                <a:cubicBezTo>
                  <a:pt x="85" y="32"/>
                  <a:pt x="85" y="31"/>
                  <a:pt x="85" y="29"/>
                </a:cubicBezTo>
                <a:cubicBezTo>
                  <a:pt x="85" y="25"/>
                  <a:pt x="86" y="21"/>
                  <a:pt x="87" y="18"/>
                </a:cubicBezTo>
                <a:cubicBezTo>
                  <a:pt x="89" y="14"/>
                  <a:pt x="91" y="11"/>
                  <a:pt x="94" y="8"/>
                </a:cubicBezTo>
                <a:cubicBezTo>
                  <a:pt x="97" y="6"/>
                  <a:pt x="100" y="3"/>
                  <a:pt x="103" y="2"/>
                </a:cubicBezTo>
                <a:cubicBezTo>
                  <a:pt x="107" y="0"/>
                  <a:pt x="111" y="0"/>
                  <a:pt x="115" y="0"/>
                </a:cubicBezTo>
                <a:cubicBezTo>
                  <a:pt x="119" y="0"/>
                  <a:pt x="123" y="0"/>
                  <a:pt x="126" y="2"/>
                </a:cubicBezTo>
                <a:cubicBezTo>
                  <a:pt x="130" y="3"/>
                  <a:pt x="133" y="6"/>
                  <a:pt x="136" y="8"/>
                </a:cubicBezTo>
                <a:cubicBezTo>
                  <a:pt x="139" y="11"/>
                  <a:pt x="141" y="14"/>
                  <a:pt x="142" y="18"/>
                </a:cubicBezTo>
                <a:cubicBezTo>
                  <a:pt x="144" y="21"/>
                  <a:pt x="145" y="25"/>
                  <a:pt x="145" y="29"/>
                </a:cubicBezTo>
                <a:cubicBezTo>
                  <a:pt x="145" y="32"/>
                  <a:pt x="144" y="34"/>
                  <a:pt x="143" y="37"/>
                </a:cubicBezTo>
                <a:cubicBezTo>
                  <a:pt x="144" y="37"/>
                  <a:pt x="144" y="37"/>
                  <a:pt x="144" y="37"/>
                </a:cubicBezTo>
                <a:lnTo>
                  <a:pt x="136" y="64"/>
                </a:lnTo>
                <a:close/>
                <a:moveTo>
                  <a:pt x="186" y="69"/>
                </a:moveTo>
                <a:cubicBezTo>
                  <a:pt x="186" y="71"/>
                  <a:pt x="185" y="73"/>
                  <a:pt x="184" y="75"/>
                </a:cubicBezTo>
                <a:cubicBezTo>
                  <a:pt x="182" y="77"/>
                  <a:pt x="181" y="79"/>
                  <a:pt x="179" y="80"/>
                </a:cubicBezTo>
                <a:cubicBezTo>
                  <a:pt x="177" y="82"/>
                  <a:pt x="175" y="83"/>
                  <a:pt x="173" y="84"/>
                </a:cubicBezTo>
                <a:cubicBezTo>
                  <a:pt x="171" y="84"/>
                  <a:pt x="168" y="85"/>
                  <a:pt x="166" y="85"/>
                </a:cubicBezTo>
                <a:cubicBezTo>
                  <a:pt x="163" y="85"/>
                  <a:pt x="161" y="84"/>
                  <a:pt x="159" y="84"/>
                </a:cubicBezTo>
                <a:cubicBezTo>
                  <a:pt x="157" y="83"/>
                  <a:pt x="155" y="82"/>
                  <a:pt x="153" y="80"/>
                </a:cubicBezTo>
                <a:cubicBezTo>
                  <a:pt x="151" y="79"/>
                  <a:pt x="150" y="77"/>
                  <a:pt x="148" y="75"/>
                </a:cubicBezTo>
                <a:cubicBezTo>
                  <a:pt x="147" y="73"/>
                  <a:pt x="146" y="71"/>
                  <a:pt x="146" y="69"/>
                </a:cubicBezTo>
                <a:cubicBezTo>
                  <a:pt x="144" y="63"/>
                  <a:pt x="144" y="63"/>
                  <a:pt x="144" y="63"/>
                </a:cubicBezTo>
                <a:cubicBezTo>
                  <a:pt x="151" y="36"/>
                  <a:pt x="151" y="36"/>
                  <a:pt x="151" y="36"/>
                </a:cubicBezTo>
                <a:cubicBezTo>
                  <a:pt x="152" y="34"/>
                  <a:pt x="153" y="31"/>
                  <a:pt x="153" y="27"/>
                </a:cubicBezTo>
                <a:cubicBezTo>
                  <a:pt x="153" y="22"/>
                  <a:pt x="152" y="18"/>
                  <a:pt x="150" y="13"/>
                </a:cubicBezTo>
                <a:cubicBezTo>
                  <a:pt x="152" y="11"/>
                  <a:pt x="154" y="10"/>
                  <a:pt x="157" y="9"/>
                </a:cubicBezTo>
                <a:cubicBezTo>
                  <a:pt x="160" y="8"/>
                  <a:pt x="163" y="8"/>
                  <a:pt x="166" y="8"/>
                </a:cubicBezTo>
                <a:cubicBezTo>
                  <a:pt x="170" y="8"/>
                  <a:pt x="173" y="8"/>
                  <a:pt x="177" y="10"/>
                </a:cubicBezTo>
                <a:cubicBezTo>
                  <a:pt x="180" y="11"/>
                  <a:pt x="183" y="13"/>
                  <a:pt x="186" y="16"/>
                </a:cubicBezTo>
                <a:cubicBezTo>
                  <a:pt x="188" y="19"/>
                  <a:pt x="190" y="21"/>
                  <a:pt x="192" y="25"/>
                </a:cubicBezTo>
                <a:cubicBezTo>
                  <a:pt x="193" y="28"/>
                  <a:pt x="194" y="32"/>
                  <a:pt x="194" y="36"/>
                </a:cubicBezTo>
                <a:cubicBezTo>
                  <a:pt x="194" y="38"/>
                  <a:pt x="194" y="40"/>
                  <a:pt x="193" y="43"/>
                </a:cubicBezTo>
                <a:lnTo>
                  <a:pt x="186" y="69"/>
                </a:lnTo>
                <a:close/>
                <a:moveTo>
                  <a:pt x="189" y="148"/>
                </a:moveTo>
                <a:cubicBezTo>
                  <a:pt x="184" y="109"/>
                  <a:pt x="184" y="109"/>
                  <a:pt x="184" y="109"/>
                </a:cubicBezTo>
                <a:cubicBezTo>
                  <a:pt x="184" y="107"/>
                  <a:pt x="183" y="105"/>
                  <a:pt x="182" y="103"/>
                </a:cubicBezTo>
                <a:cubicBezTo>
                  <a:pt x="180" y="101"/>
                  <a:pt x="179" y="100"/>
                  <a:pt x="177" y="99"/>
                </a:cubicBezTo>
                <a:cubicBezTo>
                  <a:pt x="210" y="99"/>
                  <a:pt x="210" y="99"/>
                  <a:pt x="210" y="99"/>
                </a:cubicBezTo>
                <a:cubicBezTo>
                  <a:pt x="211" y="99"/>
                  <a:pt x="213" y="99"/>
                  <a:pt x="215" y="100"/>
                </a:cubicBezTo>
                <a:cubicBezTo>
                  <a:pt x="216" y="100"/>
                  <a:pt x="218" y="101"/>
                  <a:pt x="219" y="102"/>
                </a:cubicBezTo>
                <a:cubicBezTo>
                  <a:pt x="220" y="104"/>
                  <a:pt x="221" y="105"/>
                  <a:pt x="222" y="106"/>
                </a:cubicBezTo>
                <a:cubicBezTo>
                  <a:pt x="223" y="108"/>
                  <a:pt x="224" y="110"/>
                  <a:pt x="224" y="111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215" y="148"/>
                  <a:pt x="215" y="148"/>
                  <a:pt x="215" y="148"/>
                </a:cubicBezTo>
                <a:lnTo>
                  <a:pt x="189" y="1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/>
          <a:p>
            <a:endParaRPr lang="en-US" sz="171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CA0773-6F3D-BE4D-8E2F-A6E73306AC6B}"/>
              </a:ext>
            </a:extLst>
          </p:cNvPr>
          <p:cNvSpPr txBox="1"/>
          <p:nvPr/>
        </p:nvSpPr>
        <p:spPr>
          <a:xfrm>
            <a:off x="7383032" y="2353257"/>
            <a:ext cx="777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Source Sans Pro" panose="020B0503030403020204" pitchFamily="34" charset="77"/>
              </a:rPr>
              <a:t>%</a:t>
            </a:r>
            <a:endParaRPr lang="en-US" sz="2400" b="1" dirty="0">
              <a:solidFill>
                <a:schemeClr val="bg1"/>
              </a:solidFill>
              <a:latin typeface="Source Sans Pro" panose="020B0503030403020204" pitchFamily="34" charset="77"/>
            </a:endParaRPr>
          </a:p>
        </p:txBody>
      </p:sp>
      <p:sp>
        <p:nvSpPr>
          <p:cNvPr id="42" name="Freeform 38">
            <a:extLst>
              <a:ext uri="{FF2B5EF4-FFF2-40B4-BE49-F238E27FC236}">
                <a16:creationId xmlns:a16="http://schemas.microsoft.com/office/drawing/2014/main" id="{865FA576-73F6-684C-83E4-1C56B5D4E020}"/>
              </a:ext>
            </a:extLst>
          </p:cNvPr>
          <p:cNvSpPr>
            <a:spLocks noEditPoints="1"/>
          </p:cNvSpPr>
          <p:nvPr/>
        </p:nvSpPr>
        <p:spPr bwMode="auto">
          <a:xfrm>
            <a:off x="4123268" y="3444815"/>
            <a:ext cx="720725" cy="723356"/>
          </a:xfrm>
          <a:custGeom>
            <a:avLst/>
            <a:gdLst>
              <a:gd name="T0" fmla="*/ 0 w 353"/>
              <a:gd name="T1" fmla="*/ 209 h 353"/>
              <a:gd name="T2" fmla="*/ 289 w 353"/>
              <a:gd name="T3" fmla="*/ 209 h 353"/>
              <a:gd name="T4" fmla="*/ 144 w 353"/>
              <a:gd name="T5" fmla="*/ 337 h 353"/>
              <a:gd name="T6" fmla="*/ 144 w 353"/>
              <a:gd name="T7" fmla="*/ 80 h 353"/>
              <a:gd name="T8" fmla="*/ 144 w 353"/>
              <a:gd name="T9" fmla="*/ 337 h 353"/>
              <a:gd name="T10" fmla="*/ 94 w 353"/>
              <a:gd name="T11" fmla="*/ 56 h 353"/>
              <a:gd name="T12" fmla="*/ 209 w 353"/>
              <a:gd name="T13" fmla="*/ 16 h 353"/>
              <a:gd name="T14" fmla="*/ 303 w 353"/>
              <a:gd name="T15" fmla="*/ 231 h 353"/>
              <a:gd name="T16" fmla="*/ 353 w 353"/>
              <a:gd name="T17" fmla="*/ 144 h 353"/>
              <a:gd name="T18" fmla="*/ 168 w 353"/>
              <a:gd name="T19" fmla="*/ 208 h 353"/>
              <a:gd name="T20" fmla="*/ 148 w 353"/>
              <a:gd name="T21" fmla="*/ 199 h 353"/>
              <a:gd name="T22" fmla="*/ 157 w 353"/>
              <a:gd name="T23" fmla="*/ 176 h 353"/>
              <a:gd name="T24" fmla="*/ 174 w 353"/>
              <a:gd name="T25" fmla="*/ 186 h 353"/>
              <a:gd name="T26" fmla="*/ 166 w 353"/>
              <a:gd name="T27" fmla="*/ 167 h 353"/>
              <a:gd name="T28" fmla="*/ 148 w 353"/>
              <a:gd name="T29" fmla="*/ 161 h 353"/>
              <a:gd name="T30" fmla="*/ 141 w 353"/>
              <a:gd name="T31" fmla="*/ 152 h 353"/>
              <a:gd name="T32" fmla="*/ 131 w 353"/>
              <a:gd name="T33" fmla="*/ 162 h 353"/>
              <a:gd name="T34" fmla="*/ 116 w 353"/>
              <a:gd name="T35" fmla="*/ 175 h 353"/>
              <a:gd name="T36" fmla="*/ 117 w 353"/>
              <a:gd name="T37" fmla="*/ 197 h 353"/>
              <a:gd name="T38" fmla="*/ 132 w 353"/>
              <a:gd name="T39" fmla="*/ 210 h 353"/>
              <a:gd name="T40" fmla="*/ 141 w 353"/>
              <a:gd name="T41" fmla="*/ 245 h 353"/>
              <a:gd name="T42" fmla="*/ 126 w 353"/>
              <a:gd name="T43" fmla="*/ 226 h 353"/>
              <a:gd name="T44" fmla="*/ 114 w 353"/>
              <a:gd name="T45" fmla="*/ 239 h 353"/>
              <a:gd name="T46" fmla="*/ 130 w 353"/>
              <a:gd name="T47" fmla="*/ 254 h 353"/>
              <a:gd name="T48" fmla="*/ 141 w 353"/>
              <a:gd name="T49" fmla="*/ 265 h 353"/>
              <a:gd name="T50" fmla="*/ 148 w 353"/>
              <a:gd name="T51" fmla="*/ 256 h 353"/>
              <a:gd name="T52" fmla="*/ 168 w 353"/>
              <a:gd name="T53" fmla="*/ 249 h 353"/>
              <a:gd name="T54" fmla="*/ 177 w 353"/>
              <a:gd name="T55" fmla="*/ 227 h 353"/>
              <a:gd name="T56" fmla="*/ 168 w 353"/>
              <a:gd name="T57" fmla="*/ 208 h 353"/>
              <a:gd name="T58" fmla="*/ 137 w 353"/>
              <a:gd name="T59" fmla="*/ 196 h 353"/>
              <a:gd name="T60" fmla="*/ 129 w 353"/>
              <a:gd name="T61" fmla="*/ 190 h 353"/>
              <a:gd name="T62" fmla="*/ 132 w 353"/>
              <a:gd name="T63" fmla="*/ 175 h 353"/>
              <a:gd name="T64" fmla="*/ 141 w 353"/>
              <a:gd name="T65" fmla="*/ 198 h 353"/>
              <a:gd name="T66" fmla="*/ 148 w 353"/>
              <a:gd name="T67" fmla="*/ 245 h 353"/>
              <a:gd name="T68" fmla="*/ 153 w 353"/>
              <a:gd name="T69" fmla="*/ 217 h 353"/>
              <a:gd name="T70" fmla="*/ 161 w 353"/>
              <a:gd name="T71" fmla="*/ 223 h 353"/>
              <a:gd name="T72" fmla="*/ 158 w 353"/>
              <a:gd name="T73" fmla="*/ 24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53" h="353">
                <a:moveTo>
                  <a:pt x="144" y="64"/>
                </a:moveTo>
                <a:cubicBezTo>
                  <a:pt x="65" y="64"/>
                  <a:pt x="0" y="129"/>
                  <a:pt x="0" y="209"/>
                </a:cubicBezTo>
                <a:cubicBezTo>
                  <a:pt x="0" y="288"/>
                  <a:pt x="65" y="353"/>
                  <a:pt x="144" y="353"/>
                </a:cubicBezTo>
                <a:cubicBezTo>
                  <a:pt x="224" y="353"/>
                  <a:pt x="289" y="288"/>
                  <a:pt x="289" y="209"/>
                </a:cubicBezTo>
                <a:cubicBezTo>
                  <a:pt x="289" y="129"/>
                  <a:pt x="224" y="64"/>
                  <a:pt x="144" y="64"/>
                </a:cubicBezTo>
                <a:moveTo>
                  <a:pt x="144" y="337"/>
                </a:moveTo>
                <a:cubicBezTo>
                  <a:pt x="73" y="337"/>
                  <a:pt x="16" y="279"/>
                  <a:pt x="16" y="209"/>
                </a:cubicBezTo>
                <a:cubicBezTo>
                  <a:pt x="16" y="138"/>
                  <a:pt x="73" y="80"/>
                  <a:pt x="144" y="80"/>
                </a:cubicBezTo>
                <a:cubicBezTo>
                  <a:pt x="215" y="80"/>
                  <a:pt x="273" y="138"/>
                  <a:pt x="273" y="209"/>
                </a:cubicBezTo>
                <a:cubicBezTo>
                  <a:pt x="273" y="279"/>
                  <a:pt x="215" y="337"/>
                  <a:pt x="144" y="337"/>
                </a:cubicBezTo>
                <a:moveTo>
                  <a:pt x="209" y="0"/>
                </a:moveTo>
                <a:cubicBezTo>
                  <a:pt x="162" y="0"/>
                  <a:pt x="121" y="22"/>
                  <a:pt x="94" y="56"/>
                </a:cubicBezTo>
                <a:cubicBezTo>
                  <a:pt x="103" y="53"/>
                  <a:pt x="113" y="51"/>
                  <a:pt x="122" y="50"/>
                </a:cubicBezTo>
                <a:cubicBezTo>
                  <a:pt x="145" y="29"/>
                  <a:pt x="175" y="16"/>
                  <a:pt x="209" y="16"/>
                </a:cubicBezTo>
                <a:cubicBezTo>
                  <a:pt x="280" y="16"/>
                  <a:pt x="337" y="73"/>
                  <a:pt x="337" y="144"/>
                </a:cubicBezTo>
                <a:cubicBezTo>
                  <a:pt x="337" y="178"/>
                  <a:pt x="324" y="208"/>
                  <a:pt x="303" y="231"/>
                </a:cubicBezTo>
                <a:cubicBezTo>
                  <a:pt x="302" y="240"/>
                  <a:pt x="300" y="250"/>
                  <a:pt x="297" y="258"/>
                </a:cubicBezTo>
                <a:cubicBezTo>
                  <a:pt x="331" y="232"/>
                  <a:pt x="353" y="191"/>
                  <a:pt x="353" y="144"/>
                </a:cubicBezTo>
                <a:cubicBezTo>
                  <a:pt x="353" y="64"/>
                  <a:pt x="288" y="0"/>
                  <a:pt x="209" y="0"/>
                </a:cubicBezTo>
                <a:moveTo>
                  <a:pt x="168" y="208"/>
                </a:moveTo>
                <a:cubicBezTo>
                  <a:pt x="165" y="206"/>
                  <a:pt x="162" y="204"/>
                  <a:pt x="158" y="203"/>
                </a:cubicBezTo>
                <a:cubicBezTo>
                  <a:pt x="155" y="201"/>
                  <a:pt x="152" y="200"/>
                  <a:pt x="148" y="199"/>
                </a:cubicBezTo>
                <a:cubicBezTo>
                  <a:pt x="148" y="172"/>
                  <a:pt x="148" y="172"/>
                  <a:pt x="148" y="172"/>
                </a:cubicBezTo>
                <a:cubicBezTo>
                  <a:pt x="153" y="172"/>
                  <a:pt x="155" y="173"/>
                  <a:pt x="157" y="176"/>
                </a:cubicBezTo>
                <a:cubicBezTo>
                  <a:pt x="159" y="178"/>
                  <a:pt x="160" y="181"/>
                  <a:pt x="160" y="186"/>
                </a:cubicBezTo>
                <a:cubicBezTo>
                  <a:pt x="174" y="186"/>
                  <a:pt x="174" y="186"/>
                  <a:pt x="174" y="186"/>
                </a:cubicBezTo>
                <a:cubicBezTo>
                  <a:pt x="174" y="181"/>
                  <a:pt x="174" y="178"/>
                  <a:pt x="172" y="175"/>
                </a:cubicBezTo>
                <a:cubicBezTo>
                  <a:pt x="171" y="171"/>
                  <a:pt x="169" y="169"/>
                  <a:pt x="166" y="167"/>
                </a:cubicBezTo>
                <a:cubicBezTo>
                  <a:pt x="164" y="165"/>
                  <a:pt x="161" y="163"/>
                  <a:pt x="158" y="162"/>
                </a:cubicBezTo>
                <a:cubicBezTo>
                  <a:pt x="155" y="161"/>
                  <a:pt x="152" y="161"/>
                  <a:pt x="148" y="161"/>
                </a:cubicBezTo>
                <a:cubicBezTo>
                  <a:pt x="148" y="152"/>
                  <a:pt x="148" y="152"/>
                  <a:pt x="148" y="152"/>
                </a:cubicBezTo>
                <a:cubicBezTo>
                  <a:pt x="141" y="152"/>
                  <a:pt x="141" y="152"/>
                  <a:pt x="141" y="152"/>
                </a:cubicBezTo>
                <a:cubicBezTo>
                  <a:pt x="141" y="161"/>
                  <a:pt x="141" y="161"/>
                  <a:pt x="141" y="161"/>
                </a:cubicBezTo>
                <a:cubicBezTo>
                  <a:pt x="137" y="161"/>
                  <a:pt x="135" y="161"/>
                  <a:pt x="131" y="162"/>
                </a:cubicBezTo>
                <a:cubicBezTo>
                  <a:pt x="128" y="163"/>
                  <a:pt x="125" y="165"/>
                  <a:pt x="123" y="167"/>
                </a:cubicBezTo>
                <a:cubicBezTo>
                  <a:pt x="120" y="169"/>
                  <a:pt x="118" y="172"/>
                  <a:pt x="116" y="175"/>
                </a:cubicBezTo>
                <a:cubicBezTo>
                  <a:pt x="115" y="178"/>
                  <a:pt x="114" y="182"/>
                  <a:pt x="114" y="186"/>
                </a:cubicBezTo>
                <a:cubicBezTo>
                  <a:pt x="114" y="190"/>
                  <a:pt x="115" y="194"/>
                  <a:pt x="117" y="197"/>
                </a:cubicBezTo>
                <a:cubicBezTo>
                  <a:pt x="118" y="201"/>
                  <a:pt x="120" y="203"/>
                  <a:pt x="123" y="205"/>
                </a:cubicBezTo>
                <a:cubicBezTo>
                  <a:pt x="126" y="207"/>
                  <a:pt x="129" y="209"/>
                  <a:pt x="132" y="210"/>
                </a:cubicBezTo>
                <a:cubicBezTo>
                  <a:pt x="135" y="212"/>
                  <a:pt x="138" y="213"/>
                  <a:pt x="141" y="214"/>
                </a:cubicBezTo>
                <a:cubicBezTo>
                  <a:pt x="141" y="245"/>
                  <a:pt x="141" y="245"/>
                  <a:pt x="141" y="245"/>
                </a:cubicBezTo>
                <a:cubicBezTo>
                  <a:pt x="135" y="244"/>
                  <a:pt x="132" y="243"/>
                  <a:pt x="130" y="239"/>
                </a:cubicBezTo>
                <a:cubicBezTo>
                  <a:pt x="127" y="236"/>
                  <a:pt x="126" y="232"/>
                  <a:pt x="126" y="226"/>
                </a:cubicBezTo>
                <a:cubicBezTo>
                  <a:pt x="112" y="226"/>
                  <a:pt x="112" y="226"/>
                  <a:pt x="112" y="226"/>
                </a:cubicBezTo>
                <a:cubicBezTo>
                  <a:pt x="112" y="231"/>
                  <a:pt x="113" y="235"/>
                  <a:pt x="114" y="239"/>
                </a:cubicBezTo>
                <a:cubicBezTo>
                  <a:pt x="116" y="242"/>
                  <a:pt x="118" y="246"/>
                  <a:pt x="120" y="248"/>
                </a:cubicBezTo>
                <a:cubicBezTo>
                  <a:pt x="123" y="251"/>
                  <a:pt x="126" y="252"/>
                  <a:pt x="130" y="254"/>
                </a:cubicBezTo>
                <a:cubicBezTo>
                  <a:pt x="134" y="255"/>
                  <a:pt x="137" y="256"/>
                  <a:pt x="141" y="256"/>
                </a:cubicBezTo>
                <a:cubicBezTo>
                  <a:pt x="141" y="265"/>
                  <a:pt x="141" y="265"/>
                  <a:pt x="141" y="265"/>
                </a:cubicBezTo>
                <a:cubicBezTo>
                  <a:pt x="148" y="265"/>
                  <a:pt x="148" y="265"/>
                  <a:pt x="148" y="265"/>
                </a:cubicBezTo>
                <a:cubicBezTo>
                  <a:pt x="148" y="256"/>
                  <a:pt x="148" y="256"/>
                  <a:pt x="148" y="256"/>
                </a:cubicBezTo>
                <a:cubicBezTo>
                  <a:pt x="153" y="256"/>
                  <a:pt x="155" y="255"/>
                  <a:pt x="159" y="254"/>
                </a:cubicBezTo>
                <a:cubicBezTo>
                  <a:pt x="162" y="253"/>
                  <a:pt x="165" y="251"/>
                  <a:pt x="168" y="249"/>
                </a:cubicBezTo>
                <a:cubicBezTo>
                  <a:pt x="171" y="246"/>
                  <a:pt x="173" y="243"/>
                  <a:pt x="174" y="240"/>
                </a:cubicBezTo>
                <a:cubicBezTo>
                  <a:pt x="176" y="236"/>
                  <a:pt x="177" y="232"/>
                  <a:pt x="177" y="227"/>
                </a:cubicBezTo>
                <a:cubicBezTo>
                  <a:pt x="177" y="223"/>
                  <a:pt x="176" y="219"/>
                  <a:pt x="174" y="216"/>
                </a:cubicBezTo>
                <a:cubicBezTo>
                  <a:pt x="172" y="213"/>
                  <a:pt x="170" y="210"/>
                  <a:pt x="168" y="208"/>
                </a:cubicBezTo>
                <a:moveTo>
                  <a:pt x="141" y="198"/>
                </a:moveTo>
                <a:cubicBezTo>
                  <a:pt x="139" y="197"/>
                  <a:pt x="139" y="197"/>
                  <a:pt x="137" y="196"/>
                </a:cubicBezTo>
                <a:cubicBezTo>
                  <a:pt x="135" y="195"/>
                  <a:pt x="134" y="195"/>
                  <a:pt x="133" y="194"/>
                </a:cubicBezTo>
                <a:cubicBezTo>
                  <a:pt x="131" y="193"/>
                  <a:pt x="130" y="191"/>
                  <a:pt x="129" y="190"/>
                </a:cubicBezTo>
                <a:cubicBezTo>
                  <a:pt x="129" y="188"/>
                  <a:pt x="128" y="187"/>
                  <a:pt x="128" y="185"/>
                </a:cubicBezTo>
                <a:cubicBezTo>
                  <a:pt x="128" y="180"/>
                  <a:pt x="129" y="177"/>
                  <a:pt x="132" y="175"/>
                </a:cubicBezTo>
                <a:cubicBezTo>
                  <a:pt x="134" y="173"/>
                  <a:pt x="137" y="172"/>
                  <a:pt x="141" y="172"/>
                </a:cubicBezTo>
                <a:lnTo>
                  <a:pt x="141" y="198"/>
                </a:lnTo>
                <a:close/>
                <a:moveTo>
                  <a:pt x="158" y="241"/>
                </a:moveTo>
                <a:cubicBezTo>
                  <a:pt x="155" y="243"/>
                  <a:pt x="153" y="244"/>
                  <a:pt x="148" y="245"/>
                </a:cubicBezTo>
                <a:cubicBezTo>
                  <a:pt x="148" y="215"/>
                  <a:pt x="148" y="215"/>
                  <a:pt x="148" y="215"/>
                </a:cubicBezTo>
                <a:cubicBezTo>
                  <a:pt x="150" y="215"/>
                  <a:pt x="151" y="216"/>
                  <a:pt x="153" y="217"/>
                </a:cubicBezTo>
                <a:cubicBezTo>
                  <a:pt x="155" y="217"/>
                  <a:pt x="156" y="218"/>
                  <a:pt x="158" y="219"/>
                </a:cubicBezTo>
                <a:cubicBezTo>
                  <a:pt x="159" y="220"/>
                  <a:pt x="160" y="222"/>
                  <a:pt x="161" y="223"/>
                </a:cubicBezTo>
                <a:cubicBezTo>
                  <a:pt x="162" y="225"/>
                  <a:pt x="163" y="227"/>
                  <a:pt x="163" y="229"/>
                </a:cubicBezTo>
                <a:cubicBezTo>
                  <a:pt x="163" y="234"/>
                  <a:pt x="161" y="238"/>
                  <a:pt x="158" y="241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3F2CA84F-5A33-944D-A30C-B3F64C6A9C7C}"/>
              </a:ext>
            </a:extLst>
          </p:cNvPr>
          <p:cNvSpPr>
            <a:spLocks noEditPoints="1"/>
          </p:cNvSpPr>
          <p:nvPr/>
        </p:nvSpPr>
        <p:spPr bwMode="auto">
          <a:xfrm>
            <a:off x="7516019" y="4391921"/>
            <a:ext cx="494506" cy="684892"/>
          </a:xfrm>
          <a:custGeom>
            <a:avLst/>
            <a:gdLst>
              <a:gd name="T0" fmla="*/ 88 w 258"/>
              <a:gd name="T1" fmla="*/ 306 h 355"/>
              <a:gd name="T2" fmla="*/ 104 w 258"/>
              <a:gd name="T3" fmla="*/ 290 h 355"/>
              <a:gd name="T4" fmla="*/ 88 w 258"/>
              <a:gd name="T5" fmla="*/ 274 h 355"/>
              <a:gd name="T6" fmla="*/ 72 w 258"/>
              <a:gd name="T7" fmla="*/ 290 h 355"/>
              <a:gd name="T8" fmla="*/ 88 w 258"/>
              <a:gd name="T9" fmla="*/ 306 h 355"/>
              <a:gd name="T10" fmla="*/ 253 w 258"/>
              <a:gd name="T11" fmla="*/ 2 h 355"/>
              <a:gd name="T12" fmla="*/ 242 w 258"/>
              <a:gd name="T13" fmla="*/ 6 h 355"/>
              <a:gd name="T14" fmla="*/ 156 w 258"/>
              <a:gd name="T15" fmla="*/ 34 h 355"/>
              <a:gd name="T16" fmla="*/ 103 w 258"/>
              <a:gd name="T17" fmla="*/ 32 h 355"/>
              <a:gd name="T18" fmla="*/ 81 w 258"/>
              <a:gd name="T19" fmla="*/ 66 h 355"/>
              <a:gd name="T20" fmla="*/ 0 w 258"/>
              <a:gd name="T21" fmla="*/ 154 h 355"/>
              <a:gd name="T22" fmla="*/ 0 w 258"/>
              <a:gd name="T23" fmla="*/ 266 h 355"/>
              <a:gd name="T24" fmla="*/ 88 w 258"/>
              <a:gd name="T25" fmla="*/ 355 h 355"/>
              <a:gd name="T26" fmla="*/ 177 w 258"/>
              <a:gd name="T27" fmla="*/ 266 h 355"/>
              <a:gd name="T28" fmla="*/ 177 w 258"/>
              <a:gd name="T29" fmla="*/ 154 h 355"/>
              <a:gd name="T30" fmla="*/ 97 w 258"/>
              <a:gd name="T31" fmla="*/ 66 h 355"/>
              <a:gd name="T32" fmla="*/ 112 w 258"/>
              <a:gd name="T33" fmla="*/ 46 h 355"/>
              <a:gd name="T34" fmla="*/ 149 w 258"/>
              <a:gd name="T35" fmla="*/ 49 h 355"/>
              <a:gd name="T36" fmla="*/ 214 w 258"/>
              <a:gd name="T37" fmla="*/ 54 h 355"/>
              <a:gd name="T38" fmla="*/ 256 w 258"/>
              <a:gd name="T39" fmla="*/ 13 h 355"/>
              <a:gd name="T40" fmla="*/ 253 w 258"/>
              <a:gd name="T41" fmla="*/ 2 h 355"/>
              <a:gd name="T42" fmla="*/ 161 w 258"/>
              <a:gd name="T43" fmla="*/ 266 h 355"/>
              <a:gd name="T44" fmla="*/ 88 w 258"/>
              <a:gd name="T45" fmla="*/ 339 h 355"/>
              <a:gd name="T46" fmla="*/ 16 w 258"/>
              <a:gd name="T47" fmla="*/ 266 h 355"/>
              <a:gd name="T48" fmla="*/ 16 w 258"/>
              <a:gd name="T49" fmla="*/ 178 h 355"/>
              <a:gd name="T50" fmla="*/ 161 w 258"/>
              <a:gd name="T51" fmla="*/ 178 h 355"/>
              <a:gd name="T52" fmla="*/ 161 w 258"/>
              <a:gd name="T53" fmla="*/ 266 h 355"/>
              <a:gd name="T54" fmla="*/ 161 w 258"/>
              <a:gd name="T55" fmla="*/ 154 h 355"/>
              <a:gd name="T56" fmla="*/ 161 w 258"/>
              <a:gd name="T57" fmla="*/ 162 h 355"/>
              <a:gd name="T58" fmla="*/ 16 w 258"/>
              <a:gd name="T59" fmla="*/ 162 h 355"/>
              <a:gd name="T60" fmla="*/ 16 w 258"/>
              <a:gd name="T61" fmla="*/ 154 h 355"/>
              <a:gd name="T62" fmla="*/ 80 w 258"/>
              <a:gd name="T63" fmla="*/ 82 h 355"/>
              <a:gd name="T64" fmla="*/ 80 w 258"/>
              <a:gd name="T65" fmla="*/ 162 h 355"/>
              <a:gd name="T66" fmla="*/ 96 w 258"/>
              <a:gd name="T67" fmla="*/ 162 h 355"/>
              <a:gd name="T68" fmla="*/ 96 w 258"/>
              <a:gd name="T69" fmla="*/ 82 h 355"/>
              <a:gd name="T70" fmla="*/ 161 w 258"/>
              <a:gd name="T71" fmla="*/ 15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58" h="355">
                <a:moveTo>
                  <a:pt x="88" y="306"/>
                </a:moveTo>
                <a:cubicBezTo>
                  <a:pt x="97" y="306"/>
                  <a:pt x="104" y="299"/>
                  <a:pt x="104" y="290"/>
                </a:cubicBezTo>
                <a:cubicBezTo>
                  <a:pt x="104" y="282"/>
                  <a:pt x="97" y="274"/>
                  <a:pt x="88" y="274"/>
                </a:cubicBezTo>
                <a:cubicBezTo>
                  <a:pt x="79" y="274"/>
                  <a:pt x="72" y="282"/>
                  <a:pt x="72" y="290"/>
                </a:cubicBezTo>
                <a:cubicBezTo>
                  <a:pt x="72" y="299"/>
                  <a:pt x="79" y="306"/>
                  <a:pt x="88" y="306"/>
                </a:cubicBezTo>
                <a:moveTo>
                  <a:pt x="253" y="2"/>
                </a:moveTo>
                <a:cubicBezTo>
                  <a:pt x="249" y="0"/>
                  <a:pt x="244" y="2"/>
                  <a:pt x="242" y="6"/>
                </a:cubicBezTo>
                <a:cubicBezTo>
                  <a:pt x="224" y="33"/>
                  <a:pt x="200" y="59"/>
                  <a:pt x="156" y="34"/>
                </a:cubicBezTo>
                <a:cubicBezTo>
                  <a:pt x="131" y="20"/>
                  <a:pt x="115" y="25"/>
                  <a:pt x="103" y="32"/>
                </a:cubicBezTo>
                <a:cubicBezTo>
                  <a:pt x="91" y="39"/>
                  <a:pt x="83" y="52"/>
                  <a:pt x="81" y="66"/>
                </a:cubicBezTo>
                <a:cubicBezTo>
                  <a:pt x="36" y="70"/>
                  <a:pt x="0" y="108"/>
                  <a:pt x="0" y="154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315"/>
                  <a:pt x="40" y="355"/>
                  <a:pt x="88" y="355"/>
                </a:cubicBezTo>
                <a:cubicBezTo>
                  <a:pt x="137" y="355"/>
                  <a:pt x="177" y="315"/>
                  <a:pt x="177" y="266"/>
                </a:cubicBezTo>
                <a:cubicBezTo>
                  <a:pt x="177" y="154"/>
                  <a:pt x="177" y="154"/>
                  <a:pt x="177" y="154"/>
                </a:cubicBezTo>
                <a:cubicBezTo>
                  <a:pt x="177" y="108"/>
                  <a:pt x="142" y="71"/>
                  <a:pt x="97" y="66"/>
                </a:cubicBezTo>
                <a:cubicBezTo>
                  <a:pt x="99" y="59"/>
                  <a:pt x="104" y="51"/>
                  <a:pt x="112" y="46"/>
                </a:cubicBezTo>
                <a:cubicBezTo>
                  <a:pt x="123" y="39"/>
                  <a:pt x="131" y="40"/>
                  <a:pt x="149" y="49"/>
                </a:cubicBezTo>
                <a:cubicBezTo>
                  <a:pt x="179" y="64"/>
                  <a:pt x="199" y="60"/>
                  <a:pt x="214" y="54"/>
                </a:cubicBezTo>
                <a:cubicBezTo>
                  <a:pt x="233" y="47"/>
                  <a:pt x="247" y="32"/>
                  <a:pt x="256" y="13"/>
                </a:cubicBezTo>
                <a:cubicBezTo>
                  <a:pt x="258" y="9"/>
                  <a:pt x="256" y="4"/>
                  <a:pt x="253" y="2"/>
                </a:cubicBezTo>
                <a:moveTo>
                  <a:pt x="161" y="266"/>
                </a:moveTo>
                <a:cubicBezTo>
                  <a:pt x="161" y="306"/>
                  <a:pt x="128" y="339"/>
                  <a:pt x="88" y="339"/>
                </a:cubicBezTo>
                <a:cubicBezTo>
                  <a:pt x="48" y="339"/>
                  <a:pt x="16" y="306"/>
                  <a:pt x="16" y="266"/>
                </a:cubicBezTo>
                <a:cubicBezTo>
                  <a:pt x="16" y="178"/>
                  <a:pt x="16" y="178"/>
                  <a:pt x="16" y="178"/>
                </a:cubicBezTo>
                <a:cubicBezTo>
                  <a:pt x="161" y="178"/>
                  <a:pt x="161" y="178"/>
                  <a:pt x="161" y="178"/>
                </a:cubicBezTo>
                <a:lnTo>
                  <a:pt x="161" y="266"/>
                </a:lnTo>
                <a:close/>
                <a:moveTo>
                  <a:pt x="161" y="154"/>
                </a:moveTo>
                <a:cubicBezTo>
                  <a:pt x="161" y="162"/>
                  <a:pt x="161" y="162"/>
                  <a:pt x="161" y="162"/>
                </a:cubicBezTo>
                <a:cubicBezTo>
                  <a:pt x="16" y="162"/>
                  <a:pt x="16" y="162"/>
                  <a:pt x="16" y="162"/>
                </a:cubicBezTo>
                <a:cubicBezTo>
                  <a:pt x="16" y="154"/>
                  <a:pt x="16" y="154"/>
                  <a:pt x="16" y="154"/>
                </a:cubicBezTo>
                <a:cubicBezTo>
                  <a:pt x="16" y="117"/>
                  <a:pt x="44" y="86"/>
                  <a:pt x="80" y="8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96" y="162"/>
                  <a:pt x="96" y="162"/>
                  <a:pt x="96" y="162"/>
                </a:cubicBezTo>
                <a:cubicBezTo>
                  <a:pt x="96" y="82"/>
                  <a:pt x="96" y="82"/>
                  <a:pt x="96" y="82"/>
                </a:cubicBezTo>
                <a:cubicBezTo>
                  <a:pt x="133" y="86"/>
                  <a:pt x="161" y="117"/>
                  <a:pt x="161" y="15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Freeform 42">
            <a:extLst>
              <a:ext uri="{FF2B5EF4-FFF2-40B4-BE49-F238E27FC236}">
                <a16:creationId xmlns:a16="http://schemas.microsoft.com/office/drawing/2014/main" id="{623B1212-1B3C-1943-8FA2-785F058A0B82}"/>
              </a:ext>
            </a:extLst>
          </p:cNvPr>
          <p:cNvSpPr>
            <a:spLocks noEditPoints="1"/>
          </p:cNvSpPr>
          <p:nvPr/>
        </p:nvSpPr>
        <p:spPr bwMode="auto">
          <a:xfrm>
            <a:off x="4100664" y="5337965"/>
            <a:ext cx="875300" cy="636581"/>
          </a:xfrm>
          <a:custGeom>
            <a:avLst/>
            <a:gdLst>
              <a:gd name="T0" fmla="*/ 349 w 353"/>
              <a:gd name="T1" fmla="*/ 65 h 257"/>
              <a:gd name="T2" fmla="*/ 349 w 353"/>
              <a:gd name="T3" fmla="*/ 65 h 257"/>
              <a:gd name="T4" fmla="*/ 180 w 353"/>
              <a:gd name="T5" fmla="*/ 1 h 257"/>
              <a:gd name="T6" fmla="*/ 177 w 353"/>
              <a:gd name="T7" fmla="*/ 0 h 257"/>
              <a:gd name="T8" fmla="*/ 173 w 353"/>
              <a:gd name="T9" fmla="*/ 1 h 257"/>
              <a:gd name="T10" fmla="*/ 5 w 353"/>
              <a:gd name="T11" fmla="*/ 65 h 257"/>
              <a:gd name="T12" fmla="*/ 5 w 353"/>
              <a:gd name="T13" fmla="*/ 65 h 257"/>
              <a:gd name="T14" fmla="*/ 5 w 353"/>
              <a:gd name="T15" fmla="*/ 79 h 257"/>
              <a:gd name="T16" fmla="*/ 5 w 353"/>
              <a:gd name="T17" fmla="*/ 79 h 257"/>
              <a:gd name="T18" fmla="*/ 20 w 353"/>
              <a:gd name="T19" fmla="*/ 85 h 257"/>
              <a:gd name="T20" fmla="*/ 0 w 353"/>
              <a:gd name="T21" fmla="*/ 176 h 257"/>
              <a:gd name="T22" fmla="*/ 32 w 353"/>
              <a:gd name="T23" fmla="*/ 176 h 257"/>
              <a:gd name="T24" fmla="*/ 36 w 353"/>
              <a:gd name="T25" fmla="*/ 91 h 257"/>
              <a:gd name="T26" fmla="*/ 48 w 353"/>
              <a:gd name="T27" fmla="*/ 216 h 257"/>
              <a:gd name="T28" fmla="*/ 48 w 353"/>
              <a:gd name="T29" fmla="*/ 217 h 257"/>
              <a:gd name="T30" fmla="*/ 58 w 353"/>
              <a:gd name="T31" fmla="*/ 224 h 257"/>
              <a:gd name="T32" fmla="*/ 119 w 353"/>
              <a:gd name="T33" fmla="*/ 209 h 257"/>
              <a:gd name="T34" fmla="*/ 172 w 353"/>
              <a:gd name="T35" fmla="*/ 255 h 257"/>
              <a:gd name="T36" fmla="*/ 181 w 353"/>
              <a:gd name="T37" fmla="*/ 255 h 257"/>
              <a:gd name="T38" fmla="*/ 243 w 353"/>
              <a:gd name="T39" fmla="*/ 209 h 257"/>
              <a:gd name="T40" fmla="*/ 304 w 353"/>
              <a:gd name="T41" fmla="*/ 224 h 257"/>
              <a:gd name="T42" fmla="*/ 313 w 353"/>
              <a:gd name="T43" fmla="*/ 217 h 257"/>
              <a:gd name="T44" fmla="*/ 313 w 353"/>
              <a:gd name="T45" fmla="*/ 215 h 257"/>
              <a:gd name="T46" fmla="*/ 348 w 353"/>
              <a:gd name="T47" fmla="*/ 80 h 257"/>
              <a:gd name="T48" fmla="*/ 349 w 353"/>
              <a:gd name="T49" fmla="*/ 79 h 257"/>
              <a:gd name="T50" fmla="*/ 353 w 353"/>
              <a:gd name="T51" fmla="*/ 72 h 257"/>
              <a:gd name="T52" fmla="*/ 243 w 353"/>
              <a:gd name="T53" fmla="*/ 193 h 257"/>
              <a:gd name="T54" fmla="*/ 241 w 353"/>
              <a:gd name="T55" fmla="*/ 193 h 257"/>
              <a:gd name="T56" fmla="*/ 237 w 353"/>
              <a:gd name="T57" fmla="*/ 194 h 257"/>
              <a:gd name="T58" fmla="*/ 125 w 353"/>
              <a:gd name="T59" fmla="*/ 194 h 257"/>
              <a:gd name="T60" fmla="*/ 121 w 353"/>
              <a:gd name="T61" fmla="*/ 193 h 257"/>
              <a:gd name="T62" fmla="*/ 119 w 353"/>
              <a:gd name="T63" fmla="*/ 193 h 257"/>
              <a:gd name="T64" fmla="*/ 78 w 353"/>
              <a:gd name="T65" fmla="*/ 107 h 257"/>
              <a:gd name="T66" fmla="*/ 173 w 353"/>
              <a:gd name="T67" fmla="*/ 144 h 257"/>
              <a:gd name="T68" fmla="*/ 180 w 353"/>
              <a:gd name="T69" fmla="*/ 144 h 257"/>
              <a:gd name="T70" fmla="*/ 277 w 353"/>
              <a:gd name="T71" fmla="*/ 107 h 257"/>
              <a:gd name="T72" fmla="*/ 177 w 353"/>
              <a:gd name="T73" fmla="*/ 128 h 257"/>
              <a:gd name="T74" fmla="*/ 177 w 353"/>
              <a:gd name="T75" fmla="*/ 16 h 257"/>
              <a:gd name="T76" fmla="*/ 177 w 353"/>
              <a:gd name="T77" fmla="*/ 128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3" h="257">
                <a:moveTo>
                  <a:pt x="353" y="72"/>
                </a:moveTo>
                <a:cubicBezTo>
                  <a:pt x="353" y="69"/>
                  <a:pt x="352" y="66"/>
                  <a:pt x="349" y="65"/>
                </a:cubicBezTo>
                <a:cubicBezTo>
                  <a:pt x="349" y="65"/>
                  <a:pt x="349" y="65"/>
                  <a:pt x="349" y="65"/>
                </a:cubicBezTo>
                <a:cubicBezTo>
                  <a:pt x="349" y="65"/>
                  <a:pt x="349" y="65"/>
                  <a:pt x="349" y="65"/>
                </a:cubicBezTo>
                <a:cubicBezTo>
                  <a:pt x="349" y="65"/>
                  <a:pt x="348" y="65"/>
                  <a:pt x="348" y="65"/>
                </a:cubicBezTo>
                <a:cubicBezTo>
                  <a:pt x="180" y="1"/>
                  <a:pt x="180" y="1"/>
                  <a:pt x="180" y="1"/>
                </a:cubicBezTo>
                <a:cubicBezTo>
                  <a:pt x="180" y="1"/>
                  <a:pt x="180" y="1"/>
                  <a:pt x="180" y="1"/>
                </a:cubicBezTo>
                <a:cubicBezTo>
                  <a:pt x="179" y="0"/>
                  <a:pt x="178" y="0"/>
                  <a:pt x="177" y="0"/>
                </a:cubicBezTo>
                <a:cubicBezTo>
                  <a:pt x="176" y="0"/>
                  <a:pt x="174" y="0"/>
                  <a:pt x="173" y="1"/>
                </a:cubicBezTo>
                <a:cubicBezTo>
                  <a:pt x="173" y="1"/>
                  <a:pt x="173" y="1"/>
                  <a:pt x="173" y="1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65"/>
                  <a:pt x="5" y="65"/>
                  <a:pt x="5" y="65"/>
                </a:cubicBezTo>
                <a:cubicBezTo>
                  <a:pt x="5" y="65"/>
                  <a:pt x="5" y="65"/>
                  <a:pt x="5" y="65"/>
                </a:cubicBezTo>
                <a:cubicBezTo>
                  <a:pt x="2" y="66"/>
                  <a:pt x="0" y="69"/>
                  <a:pt x="0" y="72"/>
                </a:cubicBezTo>
                <a:cubicBezTo>
                  <a:pt x="0" y="75"/>
                  <a:pt x="2" y="78"/>
                  <a:pt x="5" y="79"/>
                </a:cubicBezTo>
                <a:cubicBezTo>
                  <a:pt x="5" y="79"/>
                  <a:pt x="5" y="79"/>
                  <a:pt x="5" y="79"/>
                </a:cubicBezTo>
                <a:cubicBezTo>
                  <a:pt x="5" y="79"/>
                  <a:pt x="5" y="79"/>
                  <a:pt x="5" y="79"/>
                </a:cubicBezTo>
                <a:cubicBezTo>
                  <a:pt x="5" y="79"/>
                  <a:pt x="5" y="80"/>
                  <a:pt x="5" y="80"/>
                </a:cubicBezTo>
                <a:cubicBezTo>
                  <a:pt x="20" y="85"/>
                  <a:pt x="20" y="85"/>
                  <a:pt x="20" y="85"/>
                </a:cubicBezTo>
                <a:cubicBezTo>
                  <a:pt x="10" y="162"/>
                  <a:pt x="10" y="162"/>
                  <a:pt x="10" y="162"/>
                </a:cubicBezTo>
                <a:cubicBezTo>
                  <a:pt x="4" y="164"/>
                  <a:pt x="0" y="170"/>
                  <a:pt x="0" y="176"/>
                </a:cubicBezTo>
                <a:cubicBezTo>
                  <a:pt x="0" y="185"/>
                  <a:pt x="7" y="193"/>
                  <a:pt x="16" y="193"/>
                </a:cubicBezTo>
                <a:cubicBezTo>
                  <a:pt x="25" y="193"/>
                  <a:pt x="32" y="185"/>
                  <a:pt x="32" y="176"/>
                </a:cubicBezTo>
                <a:cubicBezTo>
                  <a:pt x="32" y="171"/>
                  <a:pt x="30" y="167"/>
                  <a:pt x="26" y="164"/>
                </a:cubicBezTo>
                <a:cubicBezTo>
                  <a:pt x="36" y="91"/>
                  <a:pt x="36" y="91"/>
                  <a:pt x="36" y="91"/>
                </a:cubicBezTo>
                <a:cubicBezTo>
                  <a:pt x="63" y="101"/>
                  <a:pt x="63" y="101"/>
                  <a:pt x="63" y="101"/>
                </a:cubicBezTo>
                <a:cubicBezTo>
                  <a:pt x="48" y="216"/>
                  <a:pt x="48" y="216"/>
                  <a:pt x="48" y="216"/>
                </a:cubicBezTo>
                <a:cubicBezTo>
                  <a:pt x="49" y="216"/>
                  <a:pt x="49" y="216"/>
                  <a:pt x="49" y="216"/>
                </a:cubicBezTo>
                <a:cubicBezTo>
                  <a:pt x="49" y="216"/>
                  <a:pt x="48" y="216"/>
                  <a:pt x="48" y="217"/>
                </a:cubicBezTo>
                <a:cubicBezTo>
                  <a:pt x="48" y="221"/>
                  <a:pt x="52" y="225"/>
                  <a:pt x="56" y="225"/>
                </a:cubicBezTo>
                <a:cubicBezTo>
                  <a:pt x="57" y="225"/>
                  <a:pt x="58" y="224"/>
                  <a:pt x="58" y="224"/>
                </a:cubicBezTo>
                <a:cubicBezTo>
                  <a:pt x="58" y="224"/>
                  <a:pt x="58" y="224"/>
                  <a:pt x="58" y="224"/>
                </a:cubicBezTo>
                <a:cubicBezTo>
                  <a:pt x="119" y="209"/>
                  <a:pt x="119" y="209"/>
                  <a:pt x="119" y="209"/>
                </a:cubicBezTo>
                <a:cubicBezTo>
                  <a:pt x="172" y="255"/>
                  <a:pt x="172" y="255"/>
                  <a:pt x="172" y="255"/>
                </a:cubicBezTo>
                <a:cubicBezTo>
                  <a:pt x="172" y="255"/>
                  <a:pt x="172" y="255"/>
                  <a:pt x="172" y="255"/>
                </a:cubicBezTo>
                <a:cubicBezTo>
                  <a:pt x="173" y="256"/>
                  <a:pt x="175" y="257"/>
                  <a:pt x="177" y="257"/>
                </a:cubicBezTo>
                <a:cubicBezTo>
                  <a:pt x="178" y="257"/>
                  <a:pt x="180" y="256"/>
                  <a:pt x="181" y="255"/>
                </a:cubicBezTo>
                <a:cubicBezTo>
                  <a:pt x="181" y="255"/>
                  <a:pt x="181" y="255"/>
                  <a:pt x="181" y="255"/>
                </a:cubicBezTo>
                <a:cubicBezTo>
                  <a:pt x="243" y="209"/>
                  <a:pt x="243" y="209"/>
                  <a:pt x="243" y="209"/>
                </a:cubicBezTo>
                <a:cubicBezTo>
                  <a:pt x="304" y="224"/>
                  <a:pt x="304" y="224"/>
                  <a:pt x="304" y="224"/>
                </a:cubicBezTo>
                <a:cubicBezTo>
                  <a:pt x="304" y="224"/>
                  <a:pt x="304" y="224"/>
                  <a:pt x="304" y="224"/>
                </a:cubicBezTo>
                <a:cubicBezTo>
                  <a:pt x="304" y="224"/>
                  <a:pt x="305" y="225"/>
                  <a:pt x="305" y="225"/>
                </a:cubicBezTo>
                <a:cubicBezTo>
                  <a:pt x="310" y="225"/>
                  <a:pt x="313" y="221"/>
                  <a:pt x="313" y="217"/>
                </a:cubicBezTo>
                <a:cubicBezTo>
                  <a:pt x="313" y="216"/>
                  <a:pt x="313" y="216"/>
                  <a:pt x="313" y="215"/>
                </a:cubicBezTo>
                <a:cubicBezTo>
                  <a:pt x="313" y="215"/>
                  <a:pt x="313" y="215"/>
                  <a:pt x="313" y="215"/>
                </a:cubicBezTo>
                <a:cubicBezTo>
                  <a:pt x="292" y="101"/>
                  <a:pt x="292" y="101"/>
                  <a:pt x="292" y="101"/>
                </a:cubicBezTo>
                <a:cubicBezTo>
                  <a:pt x="348" y="80"/>
                  <a:pt x="348" y="80"/>
                  <a:pt x="348" y="80"/>
                </a:cubicBezTo>
                <a:cubicBezTo>
                  <a:pt x="348" y="80"/>
                  <a:pt x="349" y="79"/>
                  <a:pt x="349" y="79"/>
                </a:cubicBezTo>
                <a:cubicBezTo>
                  <a:pt x="349" y="79"/>
                  <a:pt x="349" y="79"/>
                  <a:pt x="349" y="79"/>
                </a:cubicBezTo>
                <a:cubicBezTo>
                  <a:pt x="349" y="79"/>
                  <a:pt x="349" y="79"/>
                  <a:pt x="349" y="79"/>
                </a:cubicBezTo>
                <a:cubicBezTo>
                  <a:pt x="352" y="78"/>
                  <a:pt x="353" y="75"/>
                  <a:pt x="353" y="72"/>
                </a:cubicBezTo>
                <a:moveTo>
                  <a:pt x="295" y="206"/>
                </a:moveTo>
                <a:cubicBezTo>
                  <a:pt x="243" y="193"/>
                  <a:pt x="243" y="193"/>
                  <a:pt x="243" y="193"/>
                </a:cubicBezTo>
                <a:cubicBezTo>
                  <a:pt x="243" y="193"/>
                  <a:pt x="243" y="193"/>
                  <a:pt x="243" y="193"/>
                </a:cubicBezTo>
                <a:cubicBezTo>
                  <a:pt x="242" y="193"/>
                  <a:pt x="242" y="193"/>
                  <a:pt x="241" y="193"/>
                </a:cubicBezTo>
                <a:cubicBezTo>
                  <a:pt x="239" y="193"/>
                  <a:pt x="238" y="193"/>
                  <a:pt x="237" y="194"/>
                </a:cubicBezTo>
                <a:cubicBezTo>
                  <a:pt x="237" y="194"/>
                  <a:pt x="237" y="194"/>
                  <a:pt x="237" y="194"/>
                </a:cubicBezTo>
                <a:cubicBezTo>
                  <a:pt x="177" y="238"/>
                  <a:pt x="177" y="238"/>
                  <a:pt x="177" y="238"/>
                </a:cubicBezTo>
                <a:cubicBezTo>
                  <a:pt x="125" y="194"/>
                  <a:pt x="125" y="194"/>
                  <a:pt x="125" y="194"/>
                </a:cubicBezTo>
                <a:cubicBezTo>
                  <a:pt x="125" y="194"/>
                  <a:pt x="125" y="194"/>
                  <a:pt x="125" y="194"/>
                </a:cubicBezTo>
                <a:cubicBezTo>
                  <a:pt x="124" y="193"/>
                  <a:pt x="122" y="193"/>
                  <a:pt x="121" y="193"/>
                </a:cubicBezTo>
                <a:cubicBezTo>
                  <a:pt x="120" y="193"/>
                  <a:pt x="119" y="193"/>
                  <a:pt x="119" y="193"/>
                </a:cubicBezTo>
                <a:cubicBezTo>
                  <a:pt x="119" y="193"/>
                  <a:pt x="119" y="193"/>
                  <a:pt x="119" y="193"/>
                </a:cubicBezTo>
                <a:cubicBezTo>
                  <a:pt x="66" y="206"/>
                  <a:pt x="66" y="206"/>
                  <a:pt x="66" y="206"/>
                </a:cubicBezTo>
                <a:cubicBezTo>
                  <a:pt x="78" y="107"/>
                  <a:pt x="78" y="107"/>
                  <a:pt x="78" y="107"/>
                </a:cubicBezTo>
                <a:cubicBezTo>
                  <a:pt x="173" y="144"/>
                  <a:pt x="173" y="144"/>
                  <a:pt x="173" y="144"/>
                </a:cubicBezTo>
                <a:cubicBezTo>
                  <a:pt x="173" y="144"/>
                  <a:pt x="173" y="144"/>
                  <a:pt x="173" y="144"/>
                </a:cubicBezTo>
                <a:cubicBezTo>
                  <a:pt x="174" y="144"/>
                  <a:pt x="176" y="144"/>
                  <a:pt x="177" y="144"/>
                </a:cubicBezTo>
                <a:cubicBezTo>
                  <a:pt x="178" y="144"/>
                  <a:pt x="179" y="144"/>
                  <a:pt x="180" y="144"/>
                </a:cubicBezTo>
                <a:cubicBezTo>
                  <a:pt x="180" y="144"/>
                  <a:pt x="180" y="144"/>
                  <a:pt x="180" y="144"/>
                </a:cubicBezTo>
                <a:cubicBezTo>
                  <a:pt x="277" y="107"/>
                  <a:pt x="277" y="107"/>
                  <a:pt x="277" y="107"/>
                </a:cubicBezTo>
                <a:lnTo>
                  <a:pt x="295" y="206"/>
                </a:lnTo>
                <a:close/>
                <a:moveTo>
                  <a:pt x="177" y="128"/>
                </a:moveTo>
                <a:cubicBezTo>
                  <a:pt x="31" y="72"/>
                  <a:pt x="31" y="72"/>
                  <a:pt x="31" y="72"/>
                </a:cubicBezTo>
                <a:cubicBezTo>
                  <a:pt x="177" y="16"/>
                  <a:pt x="177" y="16"/>
                  <a:pt x="177" y="16"/>
                </a:cubicBezTo>
                <a:cubicBezTo>
                  <a:pt x="323" y="72"/>
                  <a:pt x="323" y="72"/>
                  <a:pt x="323" y="72"/>
                </a:cubicBezTo>
                <a:lnTo>
                  <a:pt x="177" y="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14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376549-6989-6444-85A0-223B3B6D3C91}"/>
              </a:ext>
            </a:extLst>
          </p:cNvPr>
          <p:cNvSpPr txBox="1"/>
          <p:nvPr/>
        </p:nvSpPr>
        <p:spPr>
          <a:xfrm>
            <a:off x="156273" y="40864"/>
            <a:ext cx="4862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Modeling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&gt;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Feature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Importance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&gt;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CA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Over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view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of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Models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endParaRPr lang="en-US" sz="1600" dirty="0">
              <a:solidFill>
                <a:schemeClr val="accent3"/>
              </a:solidFill>
              <a:latin typeface="Source Sans Pro" panose="020B0503030403020204" pitchFamily="34" charset="77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28ED04F-1CDC-6143-8C9F-3FD0CC8FCF2C}"/>
              </a:ext>
            </a:extLst>
          </p:cNvPr>
          <p:cNvSpPr txBox="1">
            <a:spLocks/>
          </p:cNvSpPr>
          <p:nvPr/>
        </p:nvSpPr>
        <p:spPr>
          <a:xfrm>
            <a:off x="140775" y="194643"/>
            <a:ext cx="118859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Source Sans Pro" panose="020B0503030403020204" pitchFamily="34" charset="77"/>
              </a:rPr>
              <a:t>3.2.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Running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5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classification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models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with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parameters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&amp;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observations,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RF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shows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the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best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results.</a:t>
            </a:r>
            <a:endParaRPr lang="en-US" sz="3600" b="1" dirty="0">
              <a:latin typeface="Source Sans Pro" panose="020B0503030403020204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1CB300-6F51-1546-9655-4EE12828C5F7}"/>
              </a:ext>
            </a:extLst>
          </p:cNvPr>
          <p:cNvSpPr txBox="1"/>
          <p:nvPr/>
        </p:nvSpPr>
        <p:spPr>
          <a:xfrm>
            <a:off x="11772728" y="40864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3"/>
                </a:solidFill>
                <a:latin typeface="Source Sans Pro" panose="020B0503030403020204" pitchFamily="34" charset="77"/>
              </a:rPr>
              <a:t>6</a:t>
            </a:r>
            <a:endParaRPr lang="en-US" sz="1600" b="1" dirty="0">
              <a:solidFill>
                <a:schemeClr val="accent3"/>
              </a:solidFill>
              <a:latin typeface="Source Sans Pro" panose="020B0503030403020204" pitchFamily="34" charset="77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2A9739A-C721-2441-8689-04A2D2234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978690"/>
              </p:ext>
            </p:extLst>
          </p:nvPr>
        </p:nvGraphicFramePr>
        <p:xfrm>
          <a:off x="165315" y="2946401"/>
          <a:ext cx="11861370" cy="3662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274">
                  <a:extLst>
                    <a:ext uri="{9D8B030D-6E8A-4147-A177-3AD203B41FA5}">
                      <a16:colId xmlns:a16="http://schemas.microsoft.com/office/drawing/2014/main" val="3450872406"/>
                    </a:ext>
                  </a:extLst>
                </a:gridCol>
                <a:gridCol w="2372274">
                  <a:extLst>
                    <a:ext uri="{9D8B030D-6E8A-4147-A177-3AD203B41FA5}">
                      <a16:colId xmlns:a16="http://schemas.microsoft.com/office/drawing/2014/main" val="1288007361"/>
                    </a:ext>
                  </a:extLst>
                </a:gridCol>
                <a:gridCol w="2372274">
                  <a:extLst>
                    <a:ext uri="{9D8B030D-6E8A-4147-A177-3AD203B41FA5}">
                      <a16:colId xmlns:a16="http://schemas.microsoft.com/office/drawing/2014/main" val="2674815039"/>
                    </a:ext>
                  </a:extLst>
                </a:gridCol>
                <a:gridCol w="2372274">
                  <a:extLst>
                    <a:ext uri="{9D8B030D-6E8A-4147-A177-3AD203B41FA5}">
                      <a16:colId xmlns:a16="http://schemas.microsoft.com/office/drawing/2014/main" val="4021843406"/>
                    </a:ext>
                  </a:extLst>
                </a:gridCol>
                <a:gridCol w="2372274">
                  <a:extLst>
                    <a:ext uri="{9D8B030D-6E8A-4147-A177-3AD203B41FA5}">
                      <a16:colId xmlns:a16="http://schemas.microsoft.com/office/drawing/2014/main" val="2408113449"/>
                    </a:ext>
                  </a:extLst>
                </a:gridCol>
              </a:tblGrid>
              <a:tr h="6103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Source Sans Pro" panose="020B0503030403020204" pitchFamily="34" charset="77"/>
                        </a:rPr>
                        <a:t>Model</a:t>
                      </a:r>
                      <a:endParaRPr lang="en-US" sz="2400" dirty="0">
                        <a:latin typeface="Source Sans Pro" panose="020B0503030403020204" pitchFamily="34" charset="77"/>
                      </a:endParaRPr>
                    </a:p>
                  </a:txBody>
                  <a:tcPr anchor="ctr">
                    <a:solidFill>
                      <a:srgbClr val="3306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Source Sans Pro" panose="020B0503030403020204" pitchFamily="34" charset="77"/>
                        </a:rPr>
                        <a:t>Observations</a:t>
                      </a:r>
                      <a:endParaRPr lang="en-US" sz="2400" dirty="0">
                        <a:latin typeface="Source Sans Pro" panose="020B0503030403020204" pitchFamily="34" charset="77"/>
                      </a:endParaRPr>
                    </a:p>
                  </a:txBody>
                  <a:tcPr anchor="ctr">
                    <a:solidFill>
                      <a:srgbClr val="3306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Source Sans Pro" panose="020B0503030403020204" pitchFamily="34" charset="77"/>
                        </a:rPr>
                        <a:t>Accuracy</a:t>
                      </a:r>
                      <a:endParaRPr lang="en-US" sz="2400" dirty="0">
                        <a:latin typeface="Source Sans Pro" panose="020B0503030403020204" pitchFamily="34" charset="77"/>
                      </a:endParaRPr>
                    </a:p>
                  </a:txBody>
                  <a:tcPr anchor="ctr">
                    <a:solidFill>
                      <a:srgbClr val="3306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Source Sans Pro" panose="020B0503030403020204" pitchFamily="34" charset="77"/>
                        </a:rPr>
                        <a:t>Specificity</a:t>
                      </a:r>
                      <a:endParaRPr lang="en-US" sz="2400" dirty="0">
                        <a:latin typeface="Source Sans Pro" panose="020B0503030403020204" pitchFamily="34" charset="77"/>
                      </a:endParaRPr>
                    </a:p>
                  </a:txBody>
                  <a:tcPr anchor="ctr">
                    <a:solidFill>
                      <a:srgbClr val="3306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Source Sans Pro" panose="020B0503030403020204" pitchFamily="34" charset="77"/>
                        </a:rPr>
                        <a:t>Sensitivity</a:t>
                      </a:r>
                      <a:endParaRPr lang="en-US" sz="2400" dirty="0">
                        <a:latin typeface="Source Sans Pro" panose="020B0503030403020204" pitchFamily="34" charset="77"/>
                      </a:endParaRPr>
                    </a:p>
                  </a:txBody>
                  <a:tcPr anchor="ctr">
                    <a:solidFill>
                      <a:srgbClr val="3306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158140"/>
                  </a:ext>
                </a:extLst>
              </a:tr>
              <a:tr h="6103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Source Sans Pro" panose="020B0503030403020204" pitchFamily="34" charset="77"/>
                        </a:rPr>
                        <a:t>RF2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Source Sans Pro" panose="020B0503030403020204" pitchFamily="34" charset="77"/>
                      </a:endParaRPr>
                    </a:p>
                  </a:txBody>
                  <a:tcPr anchor="ctr">
                    <a:solidFill>
                      <a:srgbClr val="3306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77"/>
                        </a:rPr>
                        <a:t>27,000</a:t>
                      </a:r>
                      <a:endParaRPr lang="en-US" sz="2800" b="1" baseline="0" dirty="0">
                        <a:solidFill>
                          <a:schemeClr val="tx1"/>
                        </a:solidFill>
                        <a:effectLst/>
                        <a:latin typeface="Source Sans Pro" panose="020B0503030403020204" pitchFamily="34" charset="77"/>
                      </a:endParaRPr>
                    </a:p>
                  </a:txBody>
                  <a:tcPr anchor="ctr"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77"/>
                        </a:rPr>
                        <a:t>85%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Source Sans Pro" panose="020B0503030403020204" pitchFamily="34" charset="77"/>
                      </a:endParaRPr>
                    </a:p>
                  </a:txBody>
                  <a:tcPr anchor="ctr"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77"/>
                        </a:rPr>
                        <a:t>63%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Source Sans Pro" panose="020B0503030403020204" pitchFamily="34" charset="77"/>
                      </a:endParaRPr>
                    </a:p>
                  </a:txBody>
                  <a:tcPr anchor="ctr"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77"/>
                        </a:rPr>
                        <a:t>92%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Source Sans Pro" panose="020B0503030403020204" pitchFamily="34" charset="77"/>
                      </a:endParaRPr>
                    </a:p>
                  </a:txBody>
                  <a:tcPr anchor="ctr">
                    <a:solidFill>
                      <a:srgbClr val="7030A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813213"/>
                  </a:ext>
                </a:extLst>
              </a:tr>
              <a:tr h="6103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Source Sans Pro" panose="020B0503030403020204" pitchFamily="34" charset="77"/>
                        </a:rPr>
                        <a:t>GBM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Source Sans Pro" panose="020B0503030403020204" pitchFamily="34" charset="77"/>
                      </a:endParaRPr>
                    </a:p>
                  </a:txBody>
                  <a:tcPr anchor="ctr">
                    <a:solidFill>
                      <a:srgbClr val="3306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>
                          <a:solidFill>
                            <a:schemeClr val="dk1">
                              <a:alpha val="60000"/>
                            </a:schemeClr>
                          </a:solidFill>
                          <a:latin typeface="Source Sans Pro" panose="020B0503030403020204" pitchFamily="34" charset="77"/>
                        </a:rPr>
                        <a:t>27,000</a:t>
                      </a:r>
                      <a:endParaRPr lang="en-US" sz="2800" b="1" baseline="0" dirty="0">
                        <a:solidFill>
                          <a:schemeClr val="dk1">
                            <a:alpha val="60000"/>
                          </a:schemeClr>
                        </a:solidFill>
                        <a:latin typeface="Source Sans Pro" panose="020B0503030403020204" pitchFamily="34" charset="77"/>
                      </a:endParaRPr>
                    </a:p>
                  </a:txBody>
                  <a:tcPr anchor="ctr"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dk1">
                              <a:alpha val="60000"/>
                            </a:schemeClr>
                          </a:solidFill>
                          <a:latin typeface="Source Sans Pro" panose="020B0503030403020204" pitchFamily="34" charset="77"/>
                        </a:rPr>
                        <a:t>83%</a:t>
                      </a:r>
                      <a:endParaRPr lang="en-US" sz="2800" b="1" dirty="0">
                        <a:solidFill>
                          <a:schemeClr val="dk1">
                            <a:alpha val="60000"/>
                          </a:schemeClr>
                        </a:solidFill>
                        <a:latin typeface="Source Sans Pro" panose="020B0503030403020204" pitchFamily="34" charset="77"/>
                      </a:endParaRPr>
                    </a:p>
                  </a:txBody>
                  <a:tcPr anchor="ctr"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dk1">
                              <a:alpha val="60000"/>
                            </a:schemeClr>
                          </a:solidFill>
                          <a:latin typeface="Source Sans Pro" panose="020B0503030403020204" pitchFamily="34" charset="77"/>
                        </a:rPr>
                        <a:t>65%</a:t>
                      </a:r>
                      <a:endParaRPr lang="en-US" sz="2800" b="1" dirty="0">
                        <a:solidFill>
                          <a:schemeClr val="dk1">
                            <a:alpha val="60000"/>
                          </a:schemeClr>
                        </a:solidFill>
                        <a:latin typeface="Source Sans Pro" panose="020B0503030403020204" pitchFamily="34" charset="77"/>
                      </a:endParaRPr>
                    </a:p>
                  </a:txBody>
                  <a:tcPr anchor="ctr"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dk1">
                              <a:alpha val="60000"/>
                            </a:schemeClr>
                          </a:solidFill>
                          <a:latin typeface="Source Sans Pro" panose="020B0503030403020204" pitchFamily="34" charset="77"/>
                        </a:rPr>
                        <a:t>89%</a:t>
                      </a:r>
                      <a:endParaRPr lang="en-US" sz="2800" b="1" dirty="0">
                        <a:solidFill>
                          <a:schemeClr val="dk1">
                            <a:alpha val="60000"/>
                          </a:schemeClr>
                        </a:solidFill>
                        <a:latin typeface="Source Sans Pro" panose="020B0503030403020204" pitchFamily="34" charset="77"/>
                      </a:endParaRPr>
                    </a:p>
                  </a:txBody>
                  <a:tcPr anchor="ctr">
                    <a:solidFill>
                      <a:srgbClr val="7030A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09698"/>
                  </a:ext>
                </a:extLst>
              </a:tr>
              <a:tr h="6103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Source Sans Pro" panose="020B0503030403020204" pitchFamily="34" charset="77"/>
                        </a:rPr>
                        <a:t>DT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Source Sans Pro" panose="020B0503030403020204" pitchFamily="34" charset="77"/>
                      </a:endParaRPr>
                    </a:p>
                  </a:txBody>
                  <a:tcPr anchor="ctr">
                    <a:solidFill>
                      <a:srgbClr val="3306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>
                          <a:solidFill>
                            <a:schemeClr val="dk1">
                              <a:alpha val="60000"/>
                            </a:schemeClr>
                          </a:solidFill>
                          <a:latin typeface="Source Sans Pro" panose="020B0503030403020204" pitchFamily="34" charset="77"/>
                        </a:rPr>
                        <a:t>27,000</a:t>
                      </a:r>
                      <a:endParaRPr lang="en-US" sz="2800" b="1" baseline="0" dirty="0">
                        <a:solidFill>
                          <a:schemeClr val="dk1">
                            <a:alpha val="60000"/>
                          </a:schemeClr>
                        </a:solidFill>
                        <a:latin typeface="Source Sans Pro" panose="020B0503030403020204" pitchFamily="34" charset="77"/>
                      </a:endParaRPr>
                    </a:p>
                  </a:txBody>
                  <a:tcPr anchor="ctr"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dk1">
                              <a:alpha val="60000"/>
                            </a:schemeClr>
                          </a:solidFill>
                          <a:latin typeface="Source Sans Pro" panose="020B0503030403020204" pitchFamily="34" charset="77"/>
                        </a:rPr>
                        <a:t>76%</a:t>
                      </a:r>
                      <a:endParaRPr lang="en-US" sz="2800" b="1" dirty="0">
                        <a:solidFill>
                          <a:schemeClr val="dk1">
                            <a:alpha val="60000"/>
                          </a:schemeClr>
                        </a:solidFill>
                        <a:latin typeface="Source Sans Pro" panose="020B0503030403020204" pitchFamily="34" charset="77"/>
                      </a:endParaRPr>
                    </a:p>
                  </a:txBody>
                  <a:tcPr anchor="ctr"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dk1">
                              <a:alpha val="60000"/>
                            </a:schemeClr>
                          </a:solidFill>
                          <a:latin typeface="Source Sans Pro" panose="020B0503030403020204" pitchFamily="34" charset="77"/>
                        </a:rPr>
                        <a:t>66%</a:t>
                      </a:r>
                      <a:endParaRPr lang="en-US" sz="2800" b="1" dirty="0">
                        <a:solidFill>
                          <a:schemeClr val="dk1">
                            <a:alpha val="60000"/>
                          </a:schemeClr>
                        </a:solidFill>
                        <a:latin typeface="Source Sans Pro" panose="020B0503030403020204" pitchFamily="34" charset="77"/>
                      </a:endParaRPr>
                    </a:p>
                  </a:txBody>
                  <a:tcPr anchor="ctr"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dk1">
                              <a:alpha val="60000"/>
                            </a:schemeClr>
                          </a:solidFill>
                          <a:latin typeface="Source Sans Pro" panose="020B0503030403020204" pitchFamily="34" charset="77"/>
                        </a:rPr>
                        <a:t>79%</a:t>
                      </a:r>
                      <a:endParaRPr lang="en-US" sz="2800" b="1" dirty="0">
                        <a:solidFill>
                          <a:schemeClr val="dk1">
                            <a:alpha val="60000"/>
                          </a:schemeClr>
                        </a:solidFill>
                        <a:latin typeface="Source Sans Pro" panose="020B0503030403020204" pitchFamily="34" charset="77"/>
                      </a:endParaRPr>
                    </a:p>
                  </a:txBody>
                  <a:tcPr anchor="ctr">
                    <a:solidFill>
                      <a:srgbClr val="7030A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968706"/>
                  </a:ext>
                </a:extLst>
              </a:tr>
              <a:tr h="6103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Source Sans Pro" panose="020B0503030403020204" pitchFamily="34" charset="77"/>
                        </a:rPr>
                        <a:t>NB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Source Sans Pro" panose="020B0503030403020204" pitchFamily="34" charset="77"/>
                      </a:endParaRPr>
                    </a:p>
                  </a:txBody>
                  <a:tcPr anchor="ctr">
                    <a:solidFill>
                      <a:srgbClr val="3306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>
                          <a:solidFill>
                            <a:schemeClr val="dk1">
                              <a:alpha val="60000"/>
                            </a:schemeClr>
                          </a:solidFill>
                          <a:latin typeface="Source Sans Pro" panose="020B0503030403020204" pitchFamily="34" charset="77"/>
                        </a:rPr>
                        <a:t>27,000</a:t>
                      </a:r>
                      <a:endParaRPr lang="en-US" sz="2800" b="1" baseline="0" dirty="0">
                        <a:solidFill>
                          <a:schemeClr val="dk1">
                            <a:alpha val="60000"/>
                          </a:schemeClr>
                        </a:solidFill>
                        <a:latin typeface="Source Sans Pro" panose="020B0503030403020204" pitchFamily="34" charset="77"/>
                      </a:endParaRPr>
                    </a:p>
                  </a:txBody>
                  <a:tcPr anchor="ctr"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dk1">
                              <a:alpha val="60000"/>
                            </a:schemeClr>
                          </a:solidFill>
                          <a:latin typeface="Source Sans Pro" panose="020B0503030403020204" pitchFamily="34" charset="77"/>
                        </a:rPr>
                        <a:t>71%</a:t>
                      </a:r>
                      <a:endParaRPr lang="en-US" sz="2800" b="1" dirty="0">
                        <a:solidFill>
                          <a:schemeClr val="dk1">
                            <a:alpha val="60000"/>
                          </a:schemeClr>
                        </a:solidFill>
                        <a:latin typeface="Source Sans Pro" panose="020B0503030403020204" pitchFamily="34" charset="77"/>
                      </a:endParaRPr>
                    </a:p>
                  </a:txBody>
                  <a:tcPr anchor="ctr"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dk1">
                              <a:alpha val="60000"/>
                            </a:schemeClr>
                          </a:solidFill>
                          <a:latin typeface="Source Sans Pro" panose="020B0503030403020204" pitchFamily="34" charset="77"/>
                        </a:rPr>
                        <a:t>64%</a:t>
                      </a:r>
                      <a:endParaRPr lang="en-US" sz="2800" b="1" dirty="0">
                        <a:solidFill>
                          <a:schemeClr val="dk1">
                            <a:alpha val="60000"/>
                          </a:schemeClr>
                        </a:solidFill>
                        <a:latin typeface="Source Sans Pro" panose="020B0503030403020204" pitchFamily="34" charset="77"/>
                      </a:endParaRPr>
                    </a:p>
                  </a:txBody>
                  <a:tcPr anchor="ctr"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dk1">
                              <a:alpha val="60000"/>
                            </a:schemeClr>
                          </a:solidFill>
                          <a:latin typeface="Source Sans Pro" panose="020B0503030403020204" pitchFamily="34" charset="77"/>
                        </a:rPr>
                        <a:t>74%</a:t>
                      </a:r>
                      <a:endParaRPr lang="en-US" sz="2800" b="1" dirty="0">
                        <a:solidFill>
                          <a:schemeClr val="dk1">
                            <a:alpha val="60000"/>
                          </a:schemeClr>
                        </a:solidFill>
                        <a:latin typeface="Source Sans Pro" panose="020B0503030403020204" pitchFamily="34" charset="77"/>
                      </a:endParaRPr>
                    </a:p>
                  </a:txBody>
                  <a:tcPr anchor="ctr">
                    <a:solidFill>
                      <a:srgbClr val="7030A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7707"/>
                  </a:ext>
                </a:extLst>
              </a:tr>
              <a:tr h="6103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Source Sans Pro" panose="020B0503030403020204" pitchFamily="34" charset="77"/>
                        </a:rPr>
                        <a:t>SVM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Source Sans Pro" panose="020B0503030403020204" pitchFamily="34" charset="77"/>
                      </a:endParaRPr>
                    </a:p>
                  </a:txBody>
                  <a:tcPr anchor="ctr">
                    <a:solidFill>
                      <a:srgbClr val="3306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>
                          <a:solidFill>
                            <a:schemeClr val="dk1">
                              <a:alpha val="60000"/>
                            </a:schemeClr>
                          </a:solidFill>
                          <a:latin typeface="Source Sans Pro" panose="020B0503030403020204" pitchFamily="34" charset="77"/>
                        </a:rPr>
                        <a:t>27,000</a:t>
                      </a:r>
                      <a:endParaRPr lang="en-US" sz="2800" b="1" baseline="0" dirty="0">
                        <a:solidFill>
                          <a:schemeClr val="dk1">
                            <a:alpha val="60000"/>
                          </a:schemeClr>
                        </a:solidFill>
                        <a:latin typeface="Source Sans Pro" panose="020B0503030403020204" pitchFamily="34" charset="77"/>
                      </a:endParaRPr>
                    </a:p>
                  </a:txBody>
                  <a:tcPr anchor="ctr"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dk1">
                              <a:alpha val="60000"/>
                            </a:schemeClr>
                          </a:solidFill>
                          <a:latin typeface="Source Sans Pro" panose="020B0503030403020204" pitchFamily="34" charset="77"/>
                        </a:rPr>
                        <a:t>77%</a:t>
                      </a:r>
                      <a:endParaRPr lang="en-US" sz="2800" b="1" dirty="0">
                        <a:solidFill>
                          <a:schemeClr val="dk1">
                            <a:alpha val="60000"/>
                          </a:schemeClr>
                        </a:solidFill>
                        <a:latin typeface="Source Sans Pro" panose="020B0503030403020204" pitchFamily="34" charset="77"/>
                      </a:endParaRPr>
                    </a:p>
                  </a:txBody>
                  <a:tcPr anchor="ctr"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dk1">
                              <a:alpha val="60000"/>
                            </a:schemeClr>
                          </a:solidFill>
                          <a:latin typeface="Source Sans Pro" panose="020B0503030403020204" pitchFamily="34" charset="77"/>
                        </a:rPr>
                        <a:t>64%</a:t>
                      </a:r>
                      <a:endParaRPr lang="en-US" sz="2800" b="1" dirty="0">
                        <a:solidFill>
                          <a:schemeClr val="dk1">
                            <a:alpha val="60000"/>
                          </a:schemeClr>
                        </a:solidFill>
                        <a:latin typeface="Source Sans Pro" panose="020B0503030403020204" pitchFamily="34" charset="77"/>
                      </a:endParaRPr>
                    </a:p>
                  </a:txBody>
                  <a:tcPr anchor="ctr"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dk1">
                              <a:alpha val="60000"/>
                            </a:schemeClr>
                          </a:solidFill>
                          <a:latin typeface="Source Sans Pro" panose="020B0503030403020204" pitchFamily="34" charset="77"/>
                        </a:rPr>
                        <a:t>81%</a:t>
                      </a:r>
                      <a:endParaRPr lang="en-US" sz="2800" b="1" dirty="0">
                        <a:solidFill>
                          <a:schemeClr val="dk1">
                            <a:alpha val="60000"/>
                          </a:schemeClr>
                        </a:solidFill>
                        <a:latin typeface="Source Sans Pro" panose="020B0503030403020204" pitchFamily="34" charset="77"/>
                      </a:endParaRPr>
                    </a:p>
                  </a:txBody>
                  <a:tcPr anchor="ctr">
                    <a:solidFill>
                      <a:srgbClr val="7030A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61191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93C1F94-C0D1-5043-837D-89F54BB5B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097453"/>
              </p:ext>
            </p:extLst>
          </p:nvPr>
        </p:nvGraphicFramePr>
        <p:xfrm>
          <a:off x="165314" y="1589320"/>
          <a:ext cx="11861370" cy="1104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274">
                  <a:extLst>
                    <a:ext uri="{9D8B030D-6E8A-4147-A177-3AD203B41FA5}">
                      <a16:colId xmlns:a16="http://schemas.microsoft.com/office/drawing/2014/main" val="4289562890"/>
                    </a:ext>
                  </a:extLst>
                </a:gridCol>
                <a:gridCol w="2372274">
                  <a:extLst>
                    <a:ext uri="{9D8B030D-6E8A-4147-A177-3AD203B41FA5}">
                      <a16:colId xmlns:a16="http://schemas.microsoft.com/office/drawing/2014/main" val="353081060"/>
                    </a:ext>
                  </a:extLst>
                </a:gridCol>
                <a:gridCol w="2372274">
                  <a:extLst>
                    <a:ext uri="{9D8B030D-6E8A-4147-A177-3AD203B41FA5}">
                      <a16:colId xmlns:a16="http://schemas.microsoft.com/office/drawing/2014/main" val="2210192956"/>
                    </a:ext>
                  </a:extLst>
                </a:gridCol>
                <a:gridCol w="2372274">
                  <a:extLst>
                    <a:ext uri="{9D8B030D-6E8A-4147-A177-3AD203B41FA5}">
                      <a16:colId xmlns:a16="http://schemas.microsoft.com/office/drawing/2014/main" val="485373330"/>
                    </a:ext>
                  </a:extLst>
                </a:gridCol>
                <a:gridCol w="2372274">
                  <a:extLst>
                    <a:ext uri="{9D8B030D-6E8A-4147-A177-3AD203B41FA5}">
                      <a16:colId xmlns:a16="http://schemas.microsoft.com/office/drawing/2014/main" val="3744900547"/>
                    </a:ext>
                  </a:extLst>
                </a:gridCol>
              </a:tblGrid>
              <a:tr h="5524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Source Sans Pro" panose="020B0503030403020204" pitchFamily="34" charset="77"/>
                        </a:rPr>
                        <a:t>Model</a:t>
                      </a:r>
                      <a:endParaRPr lang="en-US" sz="2400" dirty="0">
                        <a:latin typeface="Source Sans Pro" panose="020B0503030403020204" pitchFamily="34" charset="77"/>
                      </a:endParaRPr>
                    </a:p>
                  </a:txBody>
                  <a:tcPr anchor="ctr">
                    <a:solidFill>
                      <a:srgbClr val="3306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Source Sans Pro" panose="020B0503030403020204" pitchFamily="34" charset="77"/>
                        </a:rPr>
                        <a:t>Observations</a:t>
                      </a:r>
                      <a:endParaRPr lang="en-US" sz="2400" dirty="0">
                        <a:latin typeface="Source Sans Pro" panose="020B0503030403020204" pitchFamily="34" charset="77"/>
                      </a:endParaRPr>
                    </a:p>
                  </a:txBody>
                  <a:tcPr anchor="ctr">
                    <a:solidFill>
                      <a:srgbClr val="3306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Source Sans Pro" panose="020B0503030403020204" pitchFamily="34" charset="77"/>
                        </a:rPr>
                        <a:t>Accuracy</a:t>
                      </a:r>
                      <a:endParaRPr lang="en-US" sz="2400" dirty="0">
                        <a:latin typeface="Source Sans Pro" panose="020B0503030403020204" pitchFamily="34" charset="77"/>
                      </a:endParaRPr>
                    </a:p>
                  </a:txBody>
                  <a:tcPr anchor="ctr">
                    <a:solidFill>
                      <a:srgbClr val="3306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Source Sans Pro" panose="020B0503030403020204" pitchFamily="34" charset="77"/>
                        </a:rPr>
                        <a:t>Specificity</a:t>
                      </a:r>
                      <a:endParaRPr lang="en-US" sz="2400" dirty="0">
                        <a:latin typeface="Source Sans Pro" panose="020B0503030403020204" pitchFamily="34" charset="77"/>
                      </a:endParaRPr>
                    </a:p>
                  </a:txBody>
                  <a:tcPr anchor="ctr">
                    <a:solidFill>
                      <a:srgbClr val="3306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Source Sans Pro" panose="020B0503030403020204" pitchFamily="34" charset="77"/>
                        </a:rPr>
                        <a:t>Sensitivity</a:t>
                      </a:r>
                      <a:endParaRPr lang="en-US" sz="2400" dirty="0">
                        <a:latin typeface="Source Sans Pro" panose="020B0503030403020204" pitchFamily="34" charset="77"/>
                      </a:endParaRPr>
                    </a:p>
                  </a:txBody>
                  <a:tcPr anchor="ctr">
                    <a:solidFill>
                      <a:srgbClr val="3306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464300"/>
                  </a:ext>
                </a:extLst>
              </a:tr>
              <a:tr h="5524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Source Sans Pro" panose="020B0503030403020204" pitchFamily="34" charset="77"/>
                        </a:rPr>
                        <a:t>RF1</a:t>
                      </a:r>
                      <a:r>
                        <a:rPr lang="zh-CN" altLang="en-US" sz="2000" b="1" dirty="0">
                          <a:solidFill>
                            <a:schemeClr val="bg1"/>
                          </a:solidFill>
                          <a:latin typeface="Source Sans Pro" panose="020B0503030403020204" pitchFamily="34" charset="77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Source Sans Pro" panose="020B0503030403020204" pitchFamily="34" charset="77"/>
                        </a:rPr>
                        <a:t>(</a:t>
                      </a:r>
                      <a:r>
                        <a:rPr lang="en-US" altLang="zh-CN" sz="2000" b="1" dirty="0" err="1">
                          <a:solidFill>
                            <a:schemeClr val="bg1"/>
                          </a:solidFill>
                          <a:latin typeface="Source Sans Pro" panose="020B0503030403020204" pitchFamily="34" charset="77"/>
                        </a:rPr>
                        <a:t>U.Sample</a:t>
                      </a:r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Source Sans Pro" panose="020B0503030403020204" pitchFamily="34" charset="77"/>
                        </a:rPr>
                        <a:t>)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Source Sans Pro" panose="020B0503030403020204" pitchFamily="34" charset="77"/>
                      </a:endParaRPr>
                    </a:p>
                  </a:txBody>
                  <a:tcPr anchor="ctr">
                    <a:solidFill>
                      <a:srgbClr val="3306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77"/>
                        </a:rPr>
                        <a:t>500,000</a:t>
                      </a:r>
                      <a:endParaRPr lang="en-US" sz="2800" b="1" baseline="0" dirty="0">
                        <a:solidFill>
                          <a:schemeClr val="tx1"/>
                        </a:solidFill>
                        <a:effectLst/>
                        <a:latin typeface="Source Sans Pro" panose="020B0503030403020204" pitchFamily="34" charset="77"/>
                      </a:endParaRPr>
                    </a:p>
                  </a:txBody>
                  <a:tcPr anchor="ctr"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77"/>
                        </a:rPr>
                        <a:t>94%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Source Sans Pro" panose="020B0503030403020204" pitchFamily="34" charset="77"/>
                      </a:endParaRPr>
                    </a:p>
                  </a:txBody>
                  <a:tcPr anchor="ctr"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77"/>
                        </a:rPr>
                        <a:t>96%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Source Sans Pro" panose="020B0503030403020204" pitchFamily="34" charset="77"/>
                      </a:endParaRPr>
                    </a:p>
                  </a:txBody>
                  <a:tcPr anchor="ctr"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chemeClr val="tx1"/>
                          </a:solidFill>
                          <a:effectLst/>
                          <a:latin typeface="Source Sans Pro" panose="020B0503030403020204" pitchFamily="34" charset="77"/>
                        </a:rPr>
                        <a:t>93%</a:t>
                      </a:r>
                      <a:endParaRPr lang="en-US" sz="2800" b="1" dirty="0">
                        <a:solidFill>
                          <a:schemeClr val="tx1"/>
                        </a:solidFill>
                        <a:effectLst/>
                        <a:latin typeface="Source Sans Pro" panose="020B0503030403020204" pitchFamily="34" charset="77"/>
                      </a:endParaRPr>
                    </a:p>
                  </a:txBody>
                  <a:tcPr anchor="ctr">
                    <a:solidFill>
                      <a:srgbClr val="7030A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64619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3B03F58-82A1-1A4C-8F08-B92D2F812544}"/>
              </a:ext>
            </a:extLst>
          </p:cNvPr>
          <p:cNvSpPr/>
          <p:nvPr/>
        </p:nvSpPr>
        <p:spPr>
          <a:xfrm>
            <a:off x="174641" y="2116667"/>
            <a:ext cx="11861369" cy="577517"/>
          </a:xfrm>
          <a:prstGeom prst="rect">
            <a:avLst/>
          </a:prstGeom>
          <a:solidFill>
            <a:srgbClr val="27C4BD">
              <a:alpha val="20000"/>
            </a:srgbClr>
          </a:solidFill>
          <a:ln w="63500">
            <a:solidFill>
              <a:srgbClr val="27C4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03F53F-87E4-A140-9489-B43FEF68BCB8}"/>
              </a:ext>
            </a:extLst>
          </p:cNvPr>
          <p:cNvSpPr/>
          <p:nvPr/>
        </p:nvSpPr>
        <p:spPr>
          <a:xfrm>
            <a:off x="171163" y="3561579"/>
            <a:ext cx="11861369" cy="577517"/>
          </a:xfrm>
          <a:prstGeom prst="rect">
            <a:avLst/>
          </a:prstGeom>
          <a:solidFill>
            <a:srgbClr val="27C4BD">
              <a:alpha val="20000"/>
            </a:srgbClr>
          </a:solidFill>
          <a:ln w="63500">
            <a:solidFill>
              <a:srgbClr val="27C4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5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5EBE06-EE82-9748-8C1B-A49C15ACDD64}"/>
              </a:ext>
            </a:extLst>
          </p:cNvPr>
          <p:cNvSpPr txBox="1"/>
          <p:nvPr/>
        </p:nvSpPr>
        <p:spPr>
          <a:xfrm>
            <a:off x="156273" y="40864"/>
            <a:ext cx="802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Modeling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&gt;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CA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Over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view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of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6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Models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&gt;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Model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with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Limited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Observations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and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Cleansed</a:t>
            </a:r>
            <a:r>
              <a:rPr lang="zh-CN" altLang="en-US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1600" dirty="0">
                <a:solidFill>
                  <a:schemeClr val="accent3"/>
                </a:solidFill>
                <a:latin typeface="Source Sans Pro" panose="020B0503030403020204" pitchFamily="34" charset="77"/>
              </a:rPr>
              <a:t>Variables</a:t>
            </a:r>
            <a:endParaRPr lang="en-US" sz="1600" dirty="0">
              <a:solidFill>
                <a:schemeClr val="accent3"/>
              </a:solidFill>
              <a:latin typeface="Source Sans Pro" panose="020B0503030403020204" pitchFamily="34" charset="77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C40C63-1C66-F844-8886-425D4DC1BDB6}"/>
              </a:ext>
            </a:extLst>
          </p:cNvPr>
          <p:cNvSpPr txBox="1">
            <a:spLocks/>
          </p:cNvSpPr>
          <p:nvPr/>
        </p:nvSpPr>
        <p:spPr>
          <a:xfrm>
            <a:off x="140775" y="194643"/>
            <a:ext cx="118859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Source Sans Pro" panose="020B0503030403020204" pitchFamily="34" charset="77"/>
              </a:rPr>
              <a:t>3.3.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Predictions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with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RF1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vs.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RF2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model;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High</a:t>
            </a:r>
            <a:r>
              <a:rPr lang="zh-CN" altLang="en-US" sz="36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performance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latin typeface="Source Sans Pro" panose="020B0503030403020204" pitchFamily="34" charset="77"/>
              </a:rPr>
              <a:t>vs.</a:t>
            </a:r>
            <a:r>
              <a:rPr lang="zh-CN" altLang="en-US" sz="3600" b="1" dirty="0"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realistic</a:t>
            </a:r>
            <a:r>
              <a:rPr lang="zh-CN" altLang="en-US" sz="36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 </a:t>
            </a:r>
            <a:r>
              <a:rPr lang="en-US" altLang="zh-CN" sz="3600" b="1" dirty="0">
                <a:solidFill>
                  <a:srgbClr val="7030A0"/>
                </a:solidFill>
                <a:latin typeface="Source Sans Pro" panose="020B0503030403020204" pitchFamily="34" charset="77"/>
              </a:rPr>
              <a:t>application</a:t>
            </a:r>
            <a:r>
              <a:rPr lang="en-US" altLang="zh-CN" sz="3600" b="1" dirty="0">
                <a:latin typeface="Source Sans Pro" panose="020B0503030403020204" pitchFamily="34" charset="7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BCB9D0-FE71-AF4E-837D-BD55149839F8}"/>
              </a:ext>
            </a:extLst>
          </p:cNvPr>
          <p:cNvSpPr txBox="1"/>
          <p:nvPr/>
        </p:nvSpPr>
        <p:spPr>
          <a:xfrm>
            <a:off x="11772728" y="40864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3"/>
                </a:solidFill>
                <a:latin typeface="Source Sans Pro" panose="020B0503030403020204" pitchFamily="34" charset="77"/>
              </a:rPr>
              <a:t>7</a:t>
            </a:r>
            <a:endParaRPr lang="en-US" sz="1600" b="1" dirty="0">
              <a:solidFill>
                <a:schemeClr val="accent3"/>
              </a:solidFill>
              <a:latin typeface="Source Sans Pro" panose="020B0503030403020204" pitchFamily="34" charset="77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647CCA0-3BE7-7A41-B160-49D4E1CDD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107319"/>
              </p:ext>
            </p:extLst>
          </p:nvPr>
        </p:nvGraphicFramePr>
        <p:xfrm>
          <a:off x="563463" y="2084777"/>
          <a:ext cx="5050151" cy="15643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4779">
                  <a:extLst>
                    <a:ext uri="{9D8B030D-6E8A-4147-A177-3AD203B41FA5}">
                      <a16:colId xmlns:a16="http://schemas.microsoft.com/office/drawing/2014/main" val="3063633865"/>
                    </a:ext>
                  </a:extLst>
                </a:gridCol>
                <a:gridCol w="1665282">
                  <a:extLst>
                    <a:ext uri="{9D8B030D-6E8A-4147-A177-3AD203B41FA5}">
                      <a16:colId xmlns:a16="http://schemas.microsoft.com/office/drawing/2014/main" val="1450675714"/>
                    </a:ext>
                  </a:extLst>
                </a:gridCol>
                <a:gridCol w="1810090">
                  <a:extLst>
                    <a:ext uri="{9D8B030D-6E8A-4147-A177-3AD203B41FA5}">
                      <a16:colId xmlns:a16="http://schemas.microsoft.com/office/drawing/2014/main" val="2107478483"/>
                    </a:ext>
                  </a:extLst>
                </a:gridCol>
              </a:tblGrid>
              <a:tr h="371004">
                <a:tc>
                  <a:txBody>
                    <a:bodyPr/>
                    <a:lstStyle/>
                    <a:p>
                      <a:pPr algn="l" fontAlgn="b"/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77"/>
                      </a:endParaRPr>
                    </a:p>
                  </a:txBody>
                  <a:tcPr marL="25329" marR="25329" marT="25329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2400" b="1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77"/>
                        </a:rPr>
                        <a:t>Reference</a:t>
                      </a:r>
                      <a:endParaRPr lang="en-CA" sz="2400" b="1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77"/>
                      </a:endParaRPr>
                    </a:p>
                  </a:txBody>
                  <a:tcPr marL="25329" marR="25329" marT="25329" marB="0" anchor="b">
                    <a:solidFill>
                      <a:srgbClr val="33066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CA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29" marR="25329" marT="25329" marB="0" anchor="b"/>
                </a:tc>
                <a:extLst>
                  <a:ext uri="{0D108BD9-81ED-4DB2-BD59-A6C34878D82A}">
                    <a16:rowId xmlns:a16="http://schemas.microsoft.com/office/drawing/2014/main" val="2780900133"/>
                  </a:ext>
                </a:extLst>
              </a:tr>
              <a:tr h="3710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1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77"/>
                        </a:rPr>
                        <a:t>Prediction</a:t>
                      </a:r>
                      <a:endParaRPr lang="en-CA" sz="2400" b="1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77"/>
                      </a:endParaRPr>
                    </a:p>
                  </a:txBody>
                  <a:tcPr marL="25329" marR="25329" marT="25329" marB="0" anchor="b">
                    <a:solidFill>
                      <a:srgbClr val="3306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1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77"/>
                        </a:rPr>
                        <a:t>Fail</a:t>
                      </a:r>
                      <a:endParaRPr lang="en-CA" sz="2400" b="1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77"/>
                      </a:endParaRPr>
                    </a:p>
                  </a:txBody>
                  <a:tcPr marL="25329" marR="25329" marT="25329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1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77"/>
                        </a:rPr>
                        <a:t>Pass</a:t>
                      </a:r>
                      <a:endParaRPr lang="en-CA" sz="2400" b="1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77"/>
                      </a:endParaRPr>
                    </a:p>
                  </a:txBody>
                  <a:tcPr marL="25329" marR="25329" marT="25329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528580"/>
                  </a:ext>
                </a:extLst>
              </a:tr>
              <a:tr h="3710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1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77"/>
                        </a:rPr>
                        <a:t>Fail</a:t>
                      </a:r>
                      <a:endParaRPr lang="en-CA" sz="2400" b="1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77"/>
                      </a:endParaRPr>
                    </a:p>
                  </a:txBody>
                  <a:tcPr marL="25329" marR="25329" marT="25329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  <a:latin typeface="Source Sans Pro" panose="020B0503030403020204" pitchFamily="34" charset="77"/>
                        </a:rPr>
                        <a:t>41,290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77"/>
                      </a:endParaRPr>
                    </a:p>
                  </a:txBody>
                  <a:tcPr marL="25329" marR="25329" marT="253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  <a:latin typeface="Source Sans Pro" panose="020B0503030403020204" pitchFamily="34" charset="77"/>
                        </a:rPr>
                        <a:t>11,171 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77"/>
                      </a:endParaRPr>
                    </a:p>
                  </a:txBody>
                  <a:tcPr marL="25329" marR="25329" marT="25329" marB="0" anchor="b"/>
                </a:tc>
                <a:extLst>
                  <a:ext uri="{0D108BD9-81ED-4DB2-BD59-A6C34878D82A}">
                    <a16:rowId xmlns:a16="http://schemas.microsoft.com/office/drawing/2014/main" val="788794766"/>
                  </a:ext>
                </a:extLst>
              </a:tr>
              <a:tr h="3710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1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77"/>
                        </a:rPr>
                        <a:t>Pass</a:t>
                      </a:r>
                      <a:endParaRPr lang="en-CA" sz="2400" b="1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77"/>
                      </a:endParaRPr>
                    </a:p>
                  </a:txBody>
                  <a:tcPr marL="25329" marR="25329" marT="25329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  <a:latin typeface="Source Sans Pro" panose="020B0503030403020204" pitchFamily="34" charset="77"/>
                        </a:rPr>
                        <a:t>1,649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77"/>
                      </a:endParaRPr>
                    </a:p>
                  </a:txBody>
                  <a:tcPr marL="25329" marR="25329" marT="253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u="none" strike="noStrike" dirty="0">
                          <a:effectLst/>
                          <a:latin typeface="Source Sans Pro" panose="020B0503030403020204" pitchFamily="34" charset="77"/>
                        </a:rPr>
                        <a:t>158,539 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77"/>
                      </a:endParaRPr>
                    </a:p>
                  </a:txBody>
                  <a:tcPr marL="25329" marR="25329" marT="25329" marB="0" anchor="b"/>
                </a:tc>
                <a:extLst>
                  <a:ext uri="{0D108BD9-81ED-4DB2-BD59-A6C34878D82A}">
                    <a16:rowId xmlns:a16="http://schemas.microsoft.com/office/drawing/2014/main" val="270833552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1BD822B-41C5-3D47-90BA-B5756C360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455598"/>
              </p:ext>
            </p:extLst>
          </p:nvPr>
        </p:nvGraphicFramePr>
        <p:xfrm>
          <a:off x="563464" y="4397571"/>
          <a:ext cx="5050151" cy="15643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4779">
                  <a:extLst>
                    <a:ext uri="{9D8B030D-6E8A-4147-A177-3AD203B41FA5}">
                      <a16:colId xmlns:a16="http://schemas.microsoft.com/office/drawing/2014/main" val="1508770928"/>
                    </a:ext>
                  </a:extLst>
                </a:gridCol>
                <a:gridCol w="1665282">
                  <a:extLst>
                    <a:ext uri="{9D8B030D-6E8A-4147-A177-3AD203B41FA5}">
                      <a16:colId xmlns:a16="http://schemas.microsoft.com/office/drawing/2014/main" val="986784067"/>
                    </a:ext>
                  </a:extLst>
                </a:gridCol>
                <a:gridCol w="1810090">
                  <a:extLst>
                    <a:ext uri="{9D8B030D-6E8A-4147-A177-3AD203B41FA5}">
                      <a16:colId xmlns:a16="http://schemas.microsoft.com/office/drawing/2014/main" val="1113562369"/>
                    </a:ext>
                  </a:extLst>
                </a:gridCol>
              </a:tblGrid>
              <a:tr h="371004">
                <a:tc>
                  <a:txBody>
                    <a:bodyPr/>
                    <a:lstStyle/>
                    <a:p>
                      <a:pPr algn="l" fontAlgn="b"/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77"/>
                      </a:endParaRPr>
                    </a:p>
                  </a:txBody>
                  <a:tcPr marL="25329" marR="25329" marT="25329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2400" b="1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77"/>
                        </a:rPr>
                        <a:t>Reference</a:t>
                      </a:r>
                      <a:endParaRPr lang="en-CA" sz="2400" b="1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77"/>
                      </a:endParaRPr>
                    </a:p>
                  </a:txBody>
                  <a:tcPr marL="25329" marR="25329" marT="25329" marB="0" anchor="b">
                    <a:solidFill>
                      <a:srgbClr val="33066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CA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329" marR="25329" marT="25329" marB="0" anchor="b"/>
                </a:tc>
                <a:extLst>
                  <a:ext uri="{0D108BD9-81ED-4DB2-BD59-A6C34878D82A}">
                    <a16:rowId xmlns:a16="http://schemas.microsoft.com/office/drawing/2014/main" val="752438288"/>
                  </a:ext>
                </a:extLst>
              </a:tr>
              <a:tr h="3710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1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77"/>
                        </a:rPr>
                        <a:t>Prediction</a:t>
                      </a:r>
                      <a:endParaRPr lang="en-CA" sz="2400" b="1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77"/>
                      </a:endParaRPr>
                    </a:p>
                  </a:txBody>
                  <a:tcPr marL="25329" marR="25329" marT="25329" marB="0" anchor="b">
                    <a:solidFill>
                      <a:srgbClr val="3306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1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77"/>
                        </a:rPr>
                        <a:t>Fail</a:t>
                      </a:r>
                      <a:endParaRPr lang="en-CA" sz="2400" b="1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77"/>
                      </a:endParaRPr>
                    </a:p>
                  </a:txBody>
                  <a:tcPr marL="25329" marR="25329" marT="25329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1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77"/>
                        </a:rPr>
                        <a:t>Pass</a:t>
                      </a:r>
                      <a:endParaRPr lang="en-CA" sz="2400" b="1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77"/>
                      </a:endParaRPr>
                    </a:p>
                  </a:txBody>
                  <a:tcPr marL="25329" marR="25329" marT="25329" marB="0" anchor="b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862116"/>
                  </a:ext>
                </a:extLst>
              </a:tr>
              <a:tr h="3710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1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77"/>
                        </a:rPr>
                        <a:t>Fail</a:t>
                      </a:r>
                      <a:endParaRPr lang="en-CA" sz="2400" b="1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77"/>
                      </a:endParaRPr>
                    </a:p>
                  </a:txBody>
                  <a:tcPr marL="25329" marR="25329" marT="25329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  <a:latin typeface="Source Sans Pro" panose="020B0503030403020204" pitchFamily="34" charset="77"/>
                        </a:rPr>
                        <a:t>1,275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77"/>
                      </a:endParaRPr>
                    </a:p>
                  </a:txBody>
                  <a:tcPr marL="25329" marR="25329" marT="253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  <a:latin typeface="Source Sans Pro" panose="020B0503030403020204" pitchFamily="34" charset="77"/>
                        </a:rPr>
                        <a:t>500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77"/>
                      </a:endParaRPr>
                    </a:p>
                  </a:txBody>
                  <a:tcPr marL="25329" marR="25329" marT="25329" marB="0" anchor="b"/>
                </a:tc>
                <a:extLst>
                  <a:ext uri="{0D108BD9-81ED-4DB2-BD59-A6C34878D82A}">
                    <a16:rowId xmlns:a16="http://schemas.microsoft.com/office/drawing/2014/main" val="1049147158"/>
                  </a:ext>
                </a:extLst>
              </a:tr>
              <a:tr h="371004"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1" u="none" strike="noStrike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77"/>
                        </a:rPr>
                        <a:t>Pass</a:t>
                      </a:r>
                      <a:endParaRPr lang="en-CA" sz="2400" b="1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77"/>
                      </a:endParaRPr>
                    </a:p>
                  </a:txBody>
                  <a:tcPr marL="25329" marR="25329" marT="25329" marB="0" anchor="b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  <a:latin typeface="Source Sans Pro" panose="020B0503030403020204" pitchFamily="34" charset="77"/>
                        </a:rPr>
                        <a:t>761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77"/>
                      </a:endParaRPr>
                    </a:p>
                  </a:txBody>
                  <a:tcPr marL="25329" marR="25329" marT="253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u="none" strike="noStrike" dirty="0">
                          <a:effectLst/>
                          <a:latin typeface="Source Sans Pro" panose="020B0503030403020204" pitchFamily="34" charset="77"/>
                        </a:rPr>
                        <a:t>5,633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Source Sans Pro" panose="020B0503030403020204" pitchFamily="34" charset="77"/>
                      </a:endParaRPr>
                    </a:p>
                  </a:txBody>
                  <a:tcPr marL="25329" marR="25329" marT="25329" marB="0" anchor="b"/>
                </a:tc>
                <a:extLst>
                  <a:ext uri="{0D108BD9-81ED-4DB2-BD59-A6C34878D82A}">
                    <a16:rowId xmlns:a16="http://schemas.microsoft.com/office/drawing/2014/main" val="37043002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96E0019-33AC-4B4A-B82A-E2EAE1721882}"/>
              </a:ext>
            </a:extLst>
          </p:cNvPr>
          <p:cNvSpPr txBox="1"/>
          <p:nvPr/>
        </p:nvSpPr>
        <p:spPr>
          <a:xfrm>
            <a:off x="609300" y="1990831"/>
            <a:ext cx="869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Source Sans Pro" panose="020B0503030403020204" pitchFamily="34" charset="77"/>
              </a:rPr>
              <a:t>RF1</a:t>
            </a:r>
            <a:endParaRPr lang="en-US" sz="3200" b="1" dirty="0">
              <a:latin typeface="Source Sans Pro" panose="020B0503030403020204" pitchFamily="34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3A3B5B-A3D5-F441-9568-FD954FADBC42}"/>
              </a:ext>
            </a:extLst>
          </p:cNvPr>
          <p:cNvSpPr txBox="1"/>
          <p:nvPr/>
        </p:nvSpPr>
        <p:spPr>
          <a:xfrm>
            <a:off x="605587" y="4321623"/>
            <a:ext cx="869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Source Sans Pro" panose="020B0503030403020204" pitchFamily="34" charset="77"/>
              </a:rPr>
              <a:t>RF2</a:t>
            </a:r>
            <a:endParaRPr lang="en-US" sz="3200" b="1" dirty="0">
              <a:latin typeface="Source Sans Pro" panose="020B0503030403020204" pitchFamily="34" charset="77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250BEA-4497-834A-9DFD-8E0B6CDF4B4D}"/>
              </a:ext>
            </a:extLst>
          </p:cNvPr>
          <p:cNvCxnSpPr>
            <a:cxnSpLocks/>
          </p:cNvCxnSpPr>
          <p:nvPr/>
        </p:nvCxnSpPr>
        <p:spPr>
          <a:xfrm>
            <a:off x="6457505" y="1955800"/>
            <a:ext cx="0" cy="3996266"/>
          </a:xfrm>
          <a:prstGeom prst="line">
            <a:avLst/>
          </a:prstGeom>
          <a:ln w="38100">
            <a:solidFill>
              <a:srgbClr val="3306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8">
            <a:extLst>
              <a:ext uri="{FF2B5EF4-FFF2-40B4-BE49-F238E27FC236}">
                <a16:creationId xmlns:a16="http://schemas.microsoft.com/office/drawing/2014/main" id="{98DC9FA1-C633-1546-A8CF-9083CFA65C2C}"/>
              </a:ext>
            </a:extLst>
          </p:cNvPr>
          <p:cNvSpPr>
            <a:spLocks noEditPoints="1"/>
          </p:cNvSpPr>
          <p:nvPr/>
        </p:nvSpPr>
        <p:spPr bwMode="auto">
          <a:xfrm>
            <a:off x="7232289" y="1955800"/>
            <a:ext cx="3842107" cy="3868799"/>
          </a:xfrm>
          <a:custGeom>
            <a:avLst/>
            <a:gdLst>
              <a:gd name="T0" fmla="*/ 140 w 279"/>
              <a:gd name="T1" fmla="*/ 279 h 279"/>
              <a:gd name="T2" fmla="*/ 140 w 279"/>
              <a:gd name="T3" fmla="*/ 0 h 279"/>
              <a:gd name="T4" fmla="*/ 72 w 279"/>
              <a:gd name="T5" fmla="*/ 175 h 279"/>
              <a:gd name="T6" fmla="*/ 71 w 279"/>
              <a:gd name="T7" fmla="*/ 117 h 279"/>
              <a:gd name="T8" fmla="*/ 26 w 279"/>
              <a:gd name="T9" fmla="*/ 139 h 279"/>
              <a:gd name="T10" fmla="*/ 72 w 279"/>
              <a:gd name="T11" fmla="*/ 175 h 279"/>
              <a:gd name="T12" fmla="*/ 75 w 279"/>
              <a:gd name="T13" fmla="*/ 192 h 279"/>
              <a:gd name="T14" fmla="*/ 59 w 279"/>
              <a:gd name="T15" fmla="*/ 220 h 279"/>
              <a:gd name="T16" fmla="*/ 37 w 279"/>
              <a:gd name="T17" fmla="*/ 91 h 279"/>
              <a:gd name="T18" fmla="*/ 98 w 279"/>
              <a:gd name="T19" fmla="*/ 34 h 279"/>
              <a:gd name="T20" fmla="*/ 37 w 279"/>
              <a:gd name="T21" fmla="*/ 91 h 279"/>
              <a:gd name="T22" fmla="*/ 131 w 279"/>
              <a:gd name="T23" fmla="*/ 182 h 279"/>
              <a:gd name="T24" fmla="*/ 86 w 279"/>
              <a:gd name="T25" fmla="*/ 118 h 279"/>
              <a:gd name="T26" fmla="*/ 88 w 279"/>
              <a:gd name="T27" fmla="*/ 178 h 279"/>
              <a:gd name="T28" fmla="*/ 131 w 279"/>
              <a:gd name="T29" fmla="*/ 106 h 279"/>
              <a:gd name="T30" fmla="*/ 130 w 279"/>
              <a:gd name="T31" fmla="*/ 26 h 279"/>
              <a:gd name="T32" fmla="*/ 131 w 279"/>
              <a:gd name="T33" fmla="*/ 253 h 279"/>
              <a:gd name="T34" fmla="*/ 92 w 279"/>
              <a:gd name="T35" fmla="*/ 195 h 279"/>
              <a:gd name="T36" fmla="*/ 131 w 279"/>
              <a:gd name="T37" fmla="*/ 253 h 279"/>
              <a:gd name="T38" fmla="*/ 148 w 279"/>
              <a:gd name="T39" fmla="*/ 106 h 279"/>
              <a:gd name="T40" fmla="*/ 159 w 279"/>
              <a:gd name="T41" fmla="*/ 32 h 279"/>
              <a:gd name="T42" fmla="*/ 191 w 279"/>
              <a:gd name="T43" fmla="*/ 178 h 279"/>
              <a:gd name="T44" fmla="*/ 193 w 279"/>
              <a:gd name="T45" fmla="*/ 119 h 279"/>
              <a:gd name="T46" fmla="*/ 148 w 279"/>
              <a:gd name="T47" fmla="*/ 182 h 279"/>
              <a:gd name="T48" fmla="*/ 188 w 279"/>
              <a:gd name="T49" fmla="*/ 195 h 279"/>
              <a:gd name="T50" fmla="*/ 148 w 279"/>
              <a:gd name="T51" fmla="*/ 253 h 279"/>
              <a:gd name="T52" fmla="*/ 181 w 279"/>
              <a:gd name="T53" fmla="*/ 34 h 279"/>
              <a:gd name="T54" fmla="*/ 242 w 279"/>
              <a:gd name="T55" fmla="*/ 91 h 279"/>
              <a:gd name="T56" fmla="*/ 246 w 279"/>
              <a:gd name="T57" fmla="*/ 180 h 279"/>
              <a:gd name="T58" fmla="*/ 183 w 279"/>
              <a:gd name="T59" fmla="*/ 244 h 279"/>
              <a:gd name="T60" fmla="*/ 246 w 279"/>
              <a:gd name="T61" fmla="*/ 180 h 279"/>
              <a:gd name="T62" fmla="*/ 207 w 279"/>
              <a:gd name="T63" fmla="*/ 175 h 279"/>
              <a:gd name="T64" fmla="*/ 248 w 279"/>
              <a:gd name="T65" fmla="*/ 106 h 279"/>
              <a:gd name="T66" fmla="*/ 209 w 279"/>
              <a:gd name="T67" fmla="*/ 14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79" h="279">
                <a:moveTo>
                  <a:pt x="279" y="139"/>
                </a:moveTo>
                <a:cubicBezTo>
                  <a:pt x="279" y="217"/>
                  <a:pt x="218" y="279"/>
                  <a:pt x="140" y="279"/>
                </a:cubicBezTo>
                <a:cubicBezTo>
                  <a:pt x="62" y="279"/>
                  <a:pt x="0" y="217"/>
                  <a:pt x="0" y="139"/>
                </a:cubicBezTo>
                <a:cubicBezTo>
                  <a:pt x="0" y="62"/>
                  <a:pt x="62" y="0"/>
                  <a:pt x="140" y="0"/>
                </a:cubicBezTo>
                <a:cubicBezTo>
                  <a:pt x="218" y="0"/>
                  <a:pt x="279" y="62"/>
                  <a:pt x="279" y="139"/>
                </a:cubicBezTo>
                <a:close/>
                <a:moveTo>
                  <a:pt x="72" y="175"/>
                </a:moveTo>
                <a:cubicBezTo>
                  <a:pt x="70" y="164"/>
                  <a:pt x="70" y="152"/>
                  <a:pt x="70" y="140"/>
                </a:cubicBezTo>
                <a:cubicBezTo>
                  <a:pt x="70" y="132"/>
                  <a:pt x="70" y="125"/>
                  <a:pt x="71" y="117"/>
                </a:cubicBezTo>
                <a:cubicBezTo>
                  <a:pt x="51" y="113"/>
                  <a:pt x="39" y="110"/>
                  <a:pt x="30" y="106"/>
                </a:cubicBezTo>
                <a:cubicBezTo>
                  <a:pt x="27" y="116"/>
                  <a:pt x="26" y="128"/>
                  <a:pt x="26" y="139"/>
                </a:cubicBezTo>
                <a:cubicBezTo>
                  <a:pt x="26" y="145"/>
                  <a:pt x="26" y="150"/>
                  <a:pt x="26" y="155"/>
                </a:cubicBezTo>
                <a:cubicBezTo>
                  <a:pt x="32" y="161"/>
                  <a:pt x="46" y="170"/>
                  <a:pt x="72" y="175"/>
                </a:cubicBezTo>
                <a:close/>
                <a:moveTo>
                  <a:pt x="96" y="244"/>
                </a:moveTo>
                <a:cubicBezTo>
                  <a:pt x="86" y="230"/>
                  <a:pt x="79" y="213"/>
                  <a:pt x="75" y="192"/>
                </a:cubicBezTo>
                <a:cubicBezTo>
                  <a:pt x="58" y="188"/>
                  <a:pt x="42" y="183"/>
                  <a:pt x="32" y="178"/>
                </a:cubicBezTo>
                <a:cubicBezTo>
                  <a:pt x="39" y="194"/>
                  <a:pt x="47" y="208"/>
                  <a:pt x="59" y="220"/>
                </a:cubicBezTo>
                <a:cubicBezTo>
                  <a:pt x="70" y="231"/>
                  <a:pt x="82" y="239"/>
                  <a:pt x="96" y="244"/>
                </a:cubicBezTo>
                <a:close/>
                <a:moveTo>
                  <a:pt x="37" y="91"/>
                </a:moveTo>
                <a:cubicBezTo>
                  <a:pt x="41" y="94"/>
                  <a:pt x="47" y="95"/>
                  <a:pt x="73" y="102"/>
                </a:cubicBezTo>
                <a:cubicBezTo>
                  <a:pt x="77" y="74"/>
                  <a:pt x="86" y="51"/>
                  <a:pt x="98" y="34"/>
                </a:cubicBezTo>
                <a:cubicBezTo>
                  <a:pt x="84" y="41"/>
                  <a:pt x="71" y="47"/>
                  <a:pt x="59" y="59"/>
                </a:cubicBezTo>
                <a:cubicBezTo>
                  <a:pt x="49" y="68"/>
                  <a:pt x="42" y="80"/>
                  <a:pt x="37" y="91"/>
                </a:cubicBezTo>
                <a:close/>
                <a:moveTo>
                  <a:pt x="88" y="178"/>
                </a:moveTo>
                <a:cubicBezTo>
                  <a:pt x="102" y="180"/>
                  <a:pt x="117" y="182"/>
                  <a:pt x="131" y="182"/>
                </a:cubicBezTo>
                <a:cubicBezTo>
                  <a:pt x="131" y="121"/>
                  <a:pt x="131" y="121"/>
                  <a:pt x="131" y="121"/>
                </a:cubicBezTo>
                <a:cubicBezTo>
                  <a:pt x="116" y="121"/>
                  <a:pt x="100" y="120"/>
                  <a:pt x="86" y="118"/>
                </a:cubicBezTo>
                <a:cubicBezTo>
                  <a:pt x="86" y="126"/>
                  <a:pt x="85" y="133"/>
                  <a:pt x="85" y="140"/>
                </a:cubicBezTo>
                <a:cubicBezTo>
                  <a:pt x="85" y="153"/>
                  <a:pt x="86" y="166"/>
                  <a:pt x="88" y="178"/>
                </a:cubicBezTo>
                <a:close/>
                <a:moveTo>
                  <a:pt x="88" y="104"/>
                </a:moveTo>
                <a:cubicBezTo>
                  <a:pt x="102" y="105"/>
                  <a:pt x="117" y="106"/>
                  <a:pt x="131" y="106"/>
                </a:cubicBezTo>
                <a:cubicBezTo>
                  <a:pt x="131" y="26"/>
                  <a:pt x="131" y="26"/>
                  <a:pt x="131" y="26"/>
                </a:cubicBezTo>
                <a:cubicBezTo>
                  <a:pt x="131" y="26"/>
                  <a:pt x="131" y="26"/>
                  <a:pt x="130" y="26"/>
                </a:cubicBezTo>
                <a:cubicBezTo>
                  <a:pt x="111" y="34"/>
                  <a:pt x="95" y="64"/>
                  <a:pt x="88" y="104"/>
                </a:cubicBezTo>
                <a:close/>
                <a:moveTo>
                  <a:pt x="131" y="253"/>
                </a:moveTo>
                <a:cubicBezTo>
                  <a:pt x="131" y="197"/>
                  <a:pt x="131" y="197"/>
                  <a:pt x="131" y="197"/>
                </a:cubicBezTo>
                <a:cubicBezTo>
                  <a:pt x="118" y="197"/>
                  <a:pt x="104" y="196"/>
                  <a:pt x="92" y="195"/>
                </a:cubicBezTo>
                <a:cubicBezTo>
                  <a:pt x="94" y="206"/>
                  <a:pt x="98" y="216"/>
                  <a:pt x="103" y="225"/>
                </a:cubicBezTo>
                <a:cubicBezTo>
                  <a:pt x="110" y="240"/>
                  <a:pt x="120" y="253"/>
                  <a:pt x="131" y="253"/>
                </a:cubicBezTo>
                <a:close/>
                <a:moveTo>
                  <a:pt x="148" y="26"/>
                </a:moveTo>
                <a:cubicBezTo>
                  <a:pt x="148" y="106"/>
                  <a:pt x="148" y="106"/>
                  <a:pt x="148" y="106"/>
                </a:cubicBezTo>
                <a:cubicBezTo>
                  <a:pt x="163" y="106"/>
                  <a:pt x="177" y="105"/>
                  <a:pt x="192" y="104"/>
                </a:cubicBezTo>
                <a:cubicBezTo>
                  <a:pt x="186" y="73"/>
                  <a:pt x="173" y="46"/>
                  <a:pt x="159" y="32"/>
                </a:cubicBezTo>
                <a:cubicBezTo>
                  <a:pt x="155" y="30"/>
                  <a:pt x="151" y="26"/>
                  <a:pt x="148" y="26"/>
                </a:cubicBezTo>
                <a:close/>
                <a:moveTo>
                  <a:pt x="191" y="178"/>
                </a:moveTo>
                <a:cubicBezTo>
                  <a:pt x="193" y="167"/>
                  <a:pt x="194" y="153"/>
                  <a:pt x="194" y="140"/>
                </a:cubicBezTo>
                <a:cubicBezTo>
                  <a:pt x="194" y="133"/>
                  <a:pt x="194" y="126"/>
                  <a:pt x="193" y="119"/>
                </a:cubicBezTo>
                <a:cubicBezTo>
                  <a:pt x="179" y="120"/>
                  <a:pt x="164" y="121"/>
                  <a:pt x="148" y="121"/>
                </a:cubicBezTo>
                <a:cubicBezTo>
                  <a:pt x="148" y="182"/>
                  <a:pt x="148" y="182"/>
                  <a:pt x="148" y="182"/>
                </a:cubicBezTo>
                <a:cubicBezTo>
                  <a:pt x="163" y="182"/>
                  <a:pt x="177" y="180"/>
                  <a:pt x="191" y="178"/>
                </a:cubicBezTo>
                <a:close/>
                <a:moveTo>
                  <a:pt x="188" y="195"/>
                </a:moveTo>
                <a:cubicBezTo>
                  <a:pt x="174" y="196"/>
                  <a:pt x="161" y="197"/>
                  <a:pt x="148" y="197"/>
                </a:cubicBezTo>
                <a:cubicBezTo>
                  <a:pt x="148" y="253"/>
                  <a:pt x="148" y="253"/>
                  <a:pt x="148" y="253"/>
                </a:cubicBezTo>
                <a:cubicBezTo>
                  <a:pt x="170" y="253"/>
                  <a:pt x="182" y="214"/>
                  <a:pt x="188" y="195"/>
                </a:cubicBezTo>
                <a:close/>
                <a:moveTo>
                  <a:pt x="181" y="34"/>
                </a:moveTo>
                <a:cubicBezTo>
                  <a:pt x="194" y="50"/>
                  <a:pt x="202" y="74"/>
                  <a:pt x="206" y="102"/>
                </a:cubicBezTo>
                <a:cubicBezTo>
                  <a:pt x="229" y="98"/>
                  <a:pt x="239" y="94"/>
                  <a:pt x="242" y="91"/>
                </a:cubicBezTo>
                <a:cubicBezTo>
                  <a:pt x="230" y="65"/>
                  <a:pt x="207" y="43"/>
                  <a:pt x="181" y="34"/>
                </a:cubicBezTo>
                <a:close/>
                <a:moveTo>
                  <a:pt x="246" y="180"/>
                </a:moveTo>
                <a:cubicBezTo>
                  <a:pt x="235" y="185"/>
                  <a:pt x="220" y="189"/>
                  <a:pt x="204" y="193"/>
                </a:cubicBezTo>
                <a:cubicBezTo>
                  <a:pt x="199" y="213"/>
                  <a:pt x="193" y="230"/>
                  <a:pt x="183" y="244"/>
                </a:cubicBezTo>
                <a:cubicBezTo>
                  <a:pt x="196" y="239"/>
                  <a:pt x="210" y="231"/>
                  <a:pt x="220" y="220"/>
                </a:cubicBezTo>
                <a:cubicBezTo>
                  <a:pt x="232" y="208"/>
                  <a:pt x="240" y="195"/>
                  <a:pt x="246" y="180"/>
                </a:cubicBezTo>
                <a:close/>
                <a:moveTo>
                  <a:pt x="209" y="140"/>
                </a:moveTo>
                <a:cubicBezTo>
                  <a:pt x="209" y="152"/>
                  <a:pt x="208" y="165"/>
                  <a:pt x="207" y="175"/>
                </a:cubicBezTo>
                <a:cubicBezTo>
                  <a:pt x="252" y="168"/>
                  <a:pt x="254" y="158"/>
                  <a:pt x="254" y="139"/>
                </a:cubicBezTo>
                <a:cubicBezTo>
                  <a:pt x="254" y="128"/>
                  <a:pt x="252" y="117"/>
                  <a:pt x="248" y="106"/>
                </a:cubicBezTo>
                <a:cubicBezTo>
                  <a:pt x="240" y="110"/>
                  <a:pt x="226" y="115"/>
                  <a:pt x="208" y="117"/>
                </a:cubicBezTo>
                <a:cubicBezTo>
                  <a:pt x="209" y="125"/>
                  <a:pt x="209" y="132"/>
                  <a:pt x="209" y="14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/>
          <a:p>
            <a:endParaRPr lang="en-US" sz="1716"/>
          </a:p>
        </p:txBody>
      </p:sp>
    </p:spTree>
    <p:extLst>
      <p:ext uri="{BB962C8B-B14F-4D97-AF65-F5344CB8AC3E}">
        <p14:creationId xmlns:p14="http://schemas.microsoft.com/office/powerpoint/2010/main" val="60616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4667</TotalTime>
  <Words>816</Words>
  <Application>Microsoft Macintosh PowerPoint</Application>
  <PresentationFormat>Widescreen</PresentationFormat>
  <Paragraphs>264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Open Sans</vt:lpstr>
      <vt:lpstr>Source Sans Pro</vt:lpstr>
      <vt:lpstr>Wingdings</vt:lpstr>
      <vt:lpstr>Office Theme</vt:lpstr>
      <vt:lpstr>Students’ Characteristics in  Learning Environment</vt:lpstr>
      <vt:lpstr>PowerPoint Presentation</vt:lpstr>
      <vt:lpstr>1. Help improve colleges’ ranking by taking actions on possible failing students.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Q&amp;A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Student Pass/Fail</dc:title>
  <dc:creator>Sam Xiong</dc:creator>
  <cp:lastModifiedBy>Sam Xiong</cp:lastModifiedBy>
  <cp:revision>124</cp:revision>
  <dcterms:created xsi:type="dcterms:W3CDTF">2019-11-09T16:53:24Z</dcterms:created>
  <dcterms:modified xsi:type="dcterms:W3CDTF">2019-11-12T22:41:12Z</dcterms:modified>
</cp:coreProperties>
</file>