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6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2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5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1168-DA7B-44B0-9520-5312A0D84B07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ED97-CA47-4E5A-9C54-48AD751AB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84" y="242931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Spend Prediction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501" y="814812"/>
            <a:ext cx="18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Residual Analysis: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5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720" y="615636"/>
            <a:ext cx="104263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Business </a:t>
            </a:r>
            <a:r>
              <a:rPr lang="en-IN" sz="2400" b="1" u="sng" dirty="0" smtClean="0"/>
              <a:t>problem/objective:</a:t>
            </a:r>
          </a:p>
          <a:p>
            <a:endParaRPr lang="en-IN" sz="2400" dirty="0"/>
          </a:p>
          <a:p>
            <a:r>
              <a:rPr lang="en-IN" dirty="0"/>
              <a:t>To predict the Credit </a:t>
            </a:r>
            <a:r>
              <a:rPr lang="en-IN" dirty="0" smtClean="0"/>
              <a:t>card spent </a:t>
            </a:r>
            <a:r>
              <a:rPr lang="en-IN" dirty="0"/>
              <a:t>of a new customer given his details like demographics, personal details, card details etc.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This is a Regression problem where we would build a model to predict the Credit card spent of new customer. </a:t>
            </a:r>
          </a:p>
          <a:p>
            <a:endParaRPr lang="en-IN" dirty="0"/>
          </a:p>
          <a:p>
            <a:r>
              <a:rPr lang="en-IN" b="1" u="sng" dirty="0" smtClean="0"/>
              <a:t>Data Understanding:</a:t>
            </a:r>
          </a:p>
          <a:p>
            <a:endParaRPr lang="en-IN" b="1" dirty="0"/>
          </a:p>
          <a:p>
            <a:r>
              <a:rPr lang="en-IN" dirty="0" smtClean="0"/>
              <a:t>Total number of variables : 130.</a:t>
            </a:r>
          </a:p>
          <a:p>
            <a:endParaRPr lang="en-IN" dirty="0"/>
          </a:p>
          <a:p>
            <a:r>
              <a:rPr lang="en-IN" dirty="0" smtClean="0"/>
              <a:t>Target variables is derived as follows:</a:t>
            </a:r>
          </a:p>
          <a:p>
            <a:r>
              <a:rPr lang="en-IN" dirty="0" smtClean="0"/>
              <a:t>Total Spend = </a:t>
            </a:r>
            <a:r>
              <a:rPr lang="en-IN" dirty="0" err="1" smtClean="0"/>
              <a:t>cardspent</a:t>
            </a:r>
            <a:r>
              <a:rPr lang="en-IN" dirty="0" smtClean="0"/>
              <a:t> + card2spent</a:t>
            </a:r>
          </a:p>
          <a:p>
            <a:endParaRPr lang="en-IN" dirty="0"/>
          </a:p>
          <a:p>
            <a:r>
              <a:rPr lang="en-IN" b="1" u="sng" dirty="0" smtClean="0"/>
              <a:t>Algorithms used:</a:t>
            </a:r>
          </a:p>
          <a:p>
            <a:endParaRPr lang="en-IN" b="1" u="sng" dirty="0"/>
          </a:p>
          <a:p>
            <a:pPr marL="342900" indent="-342900">
              <a:buAutoNum type="arabicPeriod"/>
            </a:pPr>
            <a:r>
              <a:rPr lang="en-IN" dirty="0" smtClean="0"/>
              <a:t>Decision Tree </a:t>
            </a:r>
            <a:r>
              <a:rPr lang="en-IN" dirty="0" err="1" smtClean="0"/>
              <a:t>Regressor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XGBoost </a:t>
            </a:r>
            <a:r>
              <a:rPr lang="en-IN" dirty="0" err="1" smtClean="0"/>
              <a:t>Regressor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KNN </a:t>
            </a:r>
            <a:r>
              <a:rPr lang="en-IN" dirty="0" err="1" smtClean="0"/>
              <a:t>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024" y="506994"/>
            <a:ext cx="1099090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Data Exploratory Analysis</a:t>
            </a:r>
          </a:p>
          <a:p>
            <a:endParaRPr lang="en-IN" dirty="0"/>
          </a:p>
          <a:p>
            <a:r>
              <a:rPr lang="en-IN" dirty="0" smtClean="0"/>
              <a:t>There were insignificant variables and duplicate variables. So, dropped the following variables:</a:t>
            </a:r>
          </a:p>
          <a:p>
            <a:pPr marL="400050" indent="-400050">
              <a:buAutoNum type="romanLcPeriod"/>
            </a:pPr>
            <a:r>
              <a:rPr lang="en-IN" dirty="0" smtClean="0"/>
              <a:t>Categorical </a:t>
            </a:r>
            <a:r>
              <a:rPr lang="en-IN" dirty="0"/>
              <a:t>variable for numerical </a:t>
            </a:r>
            <a:r>
              <a:rPr lang="en-IN" dirty="0" smtClean="0"/>
              <a:t>feature.</a:t>
            </a:r>
          </a:p>
          <a:p>
            <a:pPr marL="400050" indent="-400050">
              <a:buAutoNum type="romanLcPeriod"/>
            </a:pPr>
            <a:r>
              <a:rPr lang="en-IN" dirty="0"/>
              <a:t>Log of a </a:t>
            </a:r>
            <a:r>
              <a:rPr lang="en-IN" dirty="0" smtClean="0"/>
              <a:t>continuous feature.</a:t>
            </a:r>
          </a:p>
          <a:p>
            <a:pPr marL="400050" indent="-400050">
              <a:buAutoNum type="romanLcPeriod"/>
            </a:pPr>
            <a:r>
              <a:rPr lang="en-IN" dirty="0" smtClean="0"/>
              <a:t>Strong </a:t>
            </a:r>
            <a:r>
              <a:rPr lang="en-IN" dirty="0"/>
              <a:t>correlation between these numerical </a:t>
            </a:r>
            <a:r>
              <a:rPr lang="en-IN" dirty="0" smtClean="0"/>
              <a:t>variables.</a:t>
            </a:r>
          </a:p>
          <a:p>
            <a:pPr marL="400050" indent="-400050">
              <a:buAutoNum type="romanLcPeriod"/>
            </a:pPr>
            <a:r>
              <a:rPr lang="en-IN" dirty="0" smtClean="0"/>
              <a:t>Doesn't </a:t>
            </a:r>
            <a:r>
              <a:rPr lang="en-IN" dirty="0"/>
              <a:t>help in building the model.</a:t>
            </a: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          (</a:t>
            </a:r>
            <a:r>
              <a:rPr lang="en-IN" dirty="0" err="1" smtClean="0"/>
              <a:t>i</a:t>
            </a:r>
            <a:r>
              <a:rPr lang="en-IN" dirty="0" smtClean="0"/>
              <a:t>)                                                             (ii)                                                         (iii)                               (iv)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51024" y="2996697"/>
            <a:ext cx="1973656" cy="28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    </a:t>
            </a:r>
            <a:r>
              <a:rPr lang="en-IN" dirty="0" err="1" smtClean="0"/>
              <a:t>agecat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edcat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employcat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spousedcat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inccat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addresscat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cardtenurecat</a:t>
            </a:r>
            <a:endParaRPr lang="en-IN" dirty="0"/>
          </a:p>
          <a:p>
            <a:r>
              <a:rPr lang="en-IN" dirty="0"/>
              <a:t>    card2tenurecat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2086" y="2996697"/>
            <a:ext cx="3892991" cy="28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364314" y="3369316"/>
            <a:ext cx="1593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    </a:t>
            </a:r>
            <a:r>
              <a:rPr lang="en-IN" dirty="0" err="1" smtClean="0"/>
              <a:t>lninc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lncreddebt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lnothdebt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lnlongmon</a:t>
            </a:r>
            <a:r>
              <a:rPr lang="en-IN" dirty="0"/>
              <a:t>  </a:t>
            </a:r>
          </a:p>
          <a:p>
            <a:pPr algn="just"/>
            <a:r>
              <a:rPr lang="en-IN" dirty="0"/>
              <a:t>    </a:t>
            </a:r>
            <a:r>
              <a:rPr lang="en-IN" dirty="0" err="1"/>
              <a:t>lnlongten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lntollmon</a:t>
            </a:r>
            <a:endParaRPr lang="en-IN" dirty="0"/>
          </a:p>
          <a:p>
            <a:pPr algn="just"/>
            <a:r>
              <a:rPr lang="en-IN" dirty="0" smtClean="0"/>
              <a:t>    </a:t>
            </a:r>
            <a:r>
              <a:rPr lang="en-IN" dirty="0" err="1" smtClean="0"/>
              <a:t>lnwireten</a:t>
            </a:r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23848" y="3369315"/>
            <a:ext cx="1532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/>
              <a:t>    </a:t>
            </a:r>
            <a:r>
              <a:rPr lang="en-IN" dirty="0" err="1" smtClean="0"/>
              <a:t>lntollten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lnequipmon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 smtClean="0"/>
              <a:t>lnequipten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    </a:t>
            </a:r>
            <a:r>
              <a:rPr lang="en-IN" dirty="0" err="1" smtClean="0"/>
              <a:t>lncardmon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lncardten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err="1"/>
              <a:t>lnwiremon</a:t>
            </a:r>
            <a:endParaRPr lang="en-IN" dirty="0"/>
          </a:p>
          <a:p>
            <a:pPr algn="ctr"/>
            <a:r>
              <a:rPr lang="en-IN" dirty="0"/>
              <a:t>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9232" y="2996697"/>
            <a:ext cx="1575303" cy="28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80354" y="4061811"/>
            <a:ext cx="133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card2tenure</a:t>
            </a:r>
          </a:p>
          <a:p>
            <a:r>
              <a:rPr lang="en-IN" dirty="0" err="1" smtClean="0"/>
              <a:t>longten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714368" y="2996697"/>
            <a:ext cx="1267485" cy="28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004079" y="4200310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custid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65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827" y="297919"/>
            <a:ext cx="101824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Distribution:</a:t>
            </a:r>
          </a:p>
          <a:p>
            <a:endParaRPr lang="en-IN" dirty="0"/>
          </a:p>
          <a:p>
            <a:r>
              <a:rPr lang="en-IN" dirty="0" smtClean="0"/>
              <a:t>The Total Spend is not following normal distribution. So, transformation is needed to convert it into normal</a:t>
            </a:r>
          </a:p>
          <a:p>
            <a:r>
              <a:rPr lang="en-IN" dirty="0" smtClean="0"/>
              <a:t> distribution.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62" y="1672062"/>
            <a:ext cx="4736565" cy="2202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4462" y="3874883"/>
            <a:ext cx="112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On applying log Transformation, </a:t>
            </a:r>
            <a:r>
              <a:rPr lang="en-IN" dirty="0" err="1" smtClean="0"/>
              <a:t>log_TotalSpend</a:t>
            </a:r>
            <a:r>
              <a:rPr lang="en-IN" dirty="0" smtClean="0"/>
              <a:t> follows normal distribution. So, </a:t>
            </a:r>
            <a:r>
              <a:rPr lang="en-IN" dirty="0" err="1" smtClean="0"/>
              <a:t>log_TotalSpend</a:t>
            </a:r>
            <a:r>
              <a:rPr lang="en-IN" dirty="0" smtClean="0"/>
              <a:t> will be used as Target.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08" y="4454064"/>
            <a:ext cx="3888136" cy="230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309" y="615636"/>
            <a:ext cx="8381397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Outlier Treatment:</a:t>
            </a:r>
          </a:p>
          <a:p>
            <a:endParaRPr lang="en-IN" dirty="0"/>
          </a:p>
          <a:p>
            <a:r>
              <a:rPr lang="en-IN" dirty="0" smtClean="0"/>
              <a:t>UC: 0.99 quartile</a:t>
            </a:r>
          </a:p>
          <a:p>
            <a:r>
              <a:rPr lang="en-IN" dirty="0" smtClean="0"/>
              <a:t>LC: 0.01 quartile</a:t>
            </a:r>
          </a:p>
          <a:p>
            <a:endParaRPr lang="en-IN" dirty="0" smtClean="0"/>
          </a:p>
          <a:p>
            <a:r>
              <a:rPr lang="en-IN" dirty="0" smtClean="0"/>
              <a:t>All the points less than LC and greater than UC is considered as an outlier and removed.</a:t>
            </a:r>
            <a:endParaRPr lang="en-IN" dirty="0"/>
          </a:p>
          <a:p>
            <a:endParaRPr lang="en-IN" dirty="0" smtClean="0"/>
          </a:p>
          <a:p>
            <a:r>
              <a:rPr lang="en-IN" sz="2400" b="1" u="sng" dirty="0"/>
              <a:t>Missing </a:t>
            </a:r>
            <a:r>
              <a:rPr lang="en-IN" sz="2400" b="1" u="sng" dirty="0" smtClean="0"/>
              <a:t>Treatment:</a:t>
            </a:r>
            <a:endParaRPr lang="en-IN" sz="2400" b="1" u="sng" dirty="0"/>
          </a:p>
          <a:p>
            <a:endParaRPr lang="en-IN" dirty="0"/>
          </a:p>
          <a:p>
            <a:r>
              <a:rPr lang="en-IN" dirty="0"/>
              <a:t>For numerical variables: Replace the missing values by the </a:t>
            </a:r>
            <a:r>
              <a:rPr lang="en-IN" dirty="0" smtClean="0"/>
              <a:t>mean of the variable.</a:t>
            </a:r>
          </a:p>
          <a:p>
            <a:r>
              <a:rPr lang="en-IN" dirty="0" smtClean="0"/>
              <a:t>For categorical variables: Replace the missing values by the mode of the variable.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810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133" y="751438"/>
            <a:ext cx="1102545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Feature Engineering:</a:t>
            </a:r>
          </a:p>
          <a:p>
            <a:endParaRPr lang="en-IN" sz="2400" b="1" u="sng" dirty="0"/>
          </a:p>
          <a:p>
            <a:r>
              <a:rPr lang="en-IN" sz="2000" b="1" u="sng" dirty="0" smtClean="0"/>
              <a:t>Variable Reduction: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Applied Correlation between numerical variables and </a:t>
            </a:r>
            <a:r>
              <a:rPr lang="en-IN" dirty="0" err="1" smtClean="0"/>
              <a:t>log_TotalSpend</a:t>
            </a:r>
            <a:r>
              <a:rPr lang="en-IN" dirty="0" smtClean="0"/>
              <a:t> variable.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22 numerical variables have been dropped because of very low value of correlation with the target variable.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10 numerical variables have been selected for further model building </a:t>
            </a:r>
            <a:r>
              <a:rPr lang="en-IN" dirty="0" smtClean="0"/>
              <a:t>processes.</a:t>
            </a:r>
          </a:p>
          <a:p>
            <a:pPr marL="342900" indent="-342900">
              <a:buAutoNum type="arabicPeriod" startAt="2"/>
            </a:pPr>
            <a:r>
              <a:rPr lang="en-IN" dirty="0" smtClean="0"/>
              <a:t>Performed ANOVA between Target and each categorical variables: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34 categorical variables have been dropped because of p value less than 0.05.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37 categorical variables have been chosen for further steps.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sz="2000" b="1" u="sng" dirty="0" smtClean="0"/>
              <a:t>Dummy Variable Creation: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36 categorical variables are one-hot encoded to generate dummy variables.</a:t>
            </a:r>
          </a:p>
          <a:p>
            <a:pPr marL="342900" indent="-342900">
              <a:buAutoNum type="arabicPeriod"/>
            </a:pPr>
            <a:r>
              <a:rPr lang="en-IN" dirty="0" smtClean="0"/>
              <a:t>1 ordinal variable is used as it is.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62 new categorical variables are created using dummy variable creation.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Total 63 categorical variables are chosen for further steps.</a:t>
            </a:r>
            <a:endParaRPr lang="en-IN" dirty="0"/>
          </a:p>
          <a:p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0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7362" y="760491"/>
            <a:ext cx="7960256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Variable Selection:</a:t>
            </a:r>
          </a:p>
          <a:p>
            <a:endParaRPr lang="en-IN" sz="2400" b="1" u="sng" dirty="0"/>
          </a:p>
          <a:p>
            <a:pPr marL="342900" indent="-342900">
              <a:buAutoNum type="arabicPeriod"/>
            </a:pPr>
            <a:r>
              <a:rPr lang="en-IN" dirty="0" err="1" smtClean="0"/>
              <a:t>SelectKBest</a:t>
            </a:r>
            <a:endParaRPr lang="en-I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Selected 15 most important variables from the total 73 variables.</a:t>
            </a:r>
          </a:p>
          <a:p>
            <a:pPr lvl="1"/>
            <a:r>
              <a:rPr lang="en-IN" dirty="0" smtClean="0"/>
              <a:t> </a:t>
            </a:r>
          </a:p>
          <a:p>
            <a:pPr marL="342900" indent="-342900">
              <a:buAutoNum type="arabicPeriod"/>
            </a:pPr>
            <a:r>
              <a:rPr lang="en-IN" dirty="0" smtClean="0"/>
              <a:t>Recursive Feature Elimination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Selected 15 most important variables from the total 73 variables.</a:t>
            </a:r>
          </a:p>
          <a:p>
            <a:pPr lvl="1"/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F- Regression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Selected most important variables using high F-value.</a:t>
            </a:r>
          </a:p>
          <a:p>
            <a:pPr lvl="1"/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Variation Inflation Factor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Consolidated all the selected variables from above 3 steps and applied VIF.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Selected top 20 variables with </a:t>
            </a:r>
            <a:r>
              <a:rPr lang="en-IN" dirty="0" err="1"/>
              <a:t>vif</a:t>
            </a:r>
            <a:r>
              <a:rPr lang="en-IN" dirty="0"/>
              <a:t> &lt; 5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Linear Regression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Built a </a:t>
            </a:r>
            <a:r>
              <a:rPr lang="en-IN" dirty="0" err="1" smtClean="0"/>
              <a:t>ols</a:t>
            </a:r>
            <a:r>
              <a:rPr lang="en-IN" dirty="0" smtClean="0"/>
              <a:t> regression model.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Removed the least contributing variables based on p value.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 smtClean="0"/>
              <a:t>Selected 14 variables for the final model building.</a:t>
            </a:r>
          </a:p>
          <a:p>
            <a:pPr marL="800100" lvl="1" indent="-342900">
              <a:buAutoNum type="arabicPeriod"/>
            </a:pPr>
            <a:endParaRPr lang="en-IN" dirty="0"/>
          </a:p>
          <a:p>
            <a:pPr marL="800100" lvl="1" indent="-342900"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083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4935" y="715224"/>
            <a:ext cx="79205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Model pre-requisites/ Model Assumptions: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The Target variable (Total Spend) follows normal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Outliers have been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No missing values in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Categorical variables have been properly encoded.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Selected &lt; 15 variables for final model building based on reduction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No multi-</a:t>
            </a:r>
            <a:r>
              <a:rPr lang="en-IN" dirty="0" err="1" smtClean="0"/>
              <a:t>collinearity</a:t>
            </a:r>
            <a:r>
              <a:rPr lang="en-IN" dirty="0" smtClean="0"/>
              <a:t> between X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r>
              <a:rPr lang="en-IN" sz="2400" b="1" u="sng" dirty="0" smtClean="0"/>
              <a:t>Train and Test split:</a:t>
            </a:r>
          </a:p>
          <a:p>
            <a:endParaRPr lang="en-IN" dirty="0"/>
          </a:p>
          <a:p>
            <a:r>
              <a:rPr lang="en-IN" dirty="0" smtClean="0"/>
              <a:t>Train data = 70 %</a:t>
            </a:r>
          </a:p>
          <a:p>
            <a:r>
              <a:rPr lang="en-IN" dirty="0" smtClean="0"/>
              <a:t>Test data = 30 %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Train data will be used to build the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Test data will be used to validate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75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715" y="841972"/>
            <a:ext cx="3225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Goodness of fit metrics:</a:t>
            </a:r>
          </a:p>
          <a:p>
            <a:endParaRPr lang="en-IN" sz="2400" b="1" u="sng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81632"/>
              </p:ext>
            </p:extLst>
          </p:nvPr>
        </p:nvGraphicFramePr>
        <p:xfrm>
          <a:off x="1559272" y="1695995"/>
          <a:ext cx="6136174" cy="21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5524677" imgH="1500943" progId="Excel.Sheet.12">
                  <p:embed/>
                </p:oleObj>
              </mc:Choice>
              <mc:Fallback>
                <p:oleObj name="Worksheet" r:id="rId3" imgW="5524677" imgH="15009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9272" y="1695995"/>
                        <a:ext cx="6136174" cy="21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9272" y="4599160"/>
            <a:ext cx="638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Based on the above metrics, </a:t>
            </a:r>
            <a:r>
              <a:rPr lang="en-IN" b="1" dirty="0" smtClean="0"/>
              <a:t>XGBoost </a:t>
            </a:r>
            <a:r>
              <a:rPr lang="en-IN" b="1" dirty="0" err="1" smtClean="0"/>
              <a:t>Regressor</a:t>
            </a:r>
            <a:r>
              <a:rPr lang="en-IN" dirty="0" smtClean="0"/>
              <a:t> is the best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80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627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Microsoft Excel Worksheet</vt:lpstr>
      <vt:lpstr>Credit Card Spend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Spend Prediction</dc:title>
  <dc:creator>ARUNDEV S</dc:creator>
  <cp:lastModifiedBy>ARUNDEV S</cp:lastModifiedBy>
  <cp:revision>21</cp:revision>
  <dcterms:created xsi:type="dcterms:W3CDTF">2019-08-28T17:14:45Z</dcterms:created>
  <dcterms:modified xsi:type="dcterms:W3CDTF">2019-09-02T05:22:26Z</dcterms:modified>
</cp:coreProperties>
</file>