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2" r:id="rId5"/>
    <p:sldId id="260"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7C71168-DA7B-44B0-9520-5312A0D84B07}" type="datetimeFigureOut">
              <a:rPr lang="en-IN" smtClean="0"/>
              <a:t>04-09-2019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170370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C71168-DA7B-44B0-9520-5312A0D84B07}" type="datetimeFigureOut">
              <a:rPr lang="en-IN" smtClean="0"/>
              <a:t>04-09-2019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78914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C71168-DA7B-44B0-9520-5312A0D84B07}" type="datetimeFigureOut">
              <a:rPr lang="en-IN" smtClean="0"/>
              <a:t>04-09-2019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385293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C71168-DA7B-44B0-9520-5312A0D84B07}" type="datetimeFigureOut">
              <a:rPr lang="en-IN" smtClean="0"/>
              <a:t>04-09-2019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77441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C71168-DA7B-44B0-9520-5312A0D84B07}" type="datetimeFigureOut">
              <a:rPr lang="en-IN" smtClean="0"/>
              <a:t>04-09-2019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108346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7C71168-DA7B-44B0-9520-5312A0D84B07}" type="datetimeFigureOut">
              <a:rPr lang="en-IN" smtClean="0"/>
              <a:t>04-09-2019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1119895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7C71168-DA7B-44B0-9520-5312A0D84B07}" type="datetimeFigureOut">
              <a:rPr lang="en-IN" smtClean="0"/>
              <a:t>04-09-2019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200872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7C71168-DA7B-44B0-9520-5312A0D84B07}" type="datetimeFigureOut">
              <a:rPr lang="en-IN" smtClean="0"/>
              <a:t>04-09-2019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213707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71168-DA7B-44B0-9520-5312A0D84B07}" type="datetimeFigureOut">
              <a:rPr lang="en-IN" smtClean="0"/>
              <a:t>04-09-2019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306675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71168-DA7B-44B0-9520-5312A0D84B07}" type="datetimeFigureOut">
              <a:rPr lang="en-IN" smtClean="0"/>
              <a:t>04-09-2019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189697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71168-DA7B-44B0-9520-5312A0D84B07}" type="datetimeFigureOut">
              <a:rPr lang="en-IN" smtClean="0"/>
              <a:t>04-09-2019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158708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71168-DA7B-44B0-9520-5312A0D84B07}" type="datetimeFigureOut">
              <a:rPr lang="en-IN" smtClean="0"/>
              <a:t>04-09-2019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EED97-CA47-4E5A-9C54-48AD751AB693}" type="slidenum">
              <a:rPr lang="en-IN" smtClean="0"/>
              <a:t>‹#›</a:t>
            </a:fld>
            <a:endParaRPr lang="en-IN"/>
          </a:p>
        </p:txBody>
      </p:sp>
    </p:spTree>
    <p:extLst>
      <p:ext uri="{BB962C8B-B14F-4D97-AF65-F5344CB8AC3E}">
        <p14:creationId xmlns:p14="http://schemas.microsoft.com/office/powerpoint/2010/main" val="34346445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584" y="2429315"/>
            <a:ext cx="10515600" cy="1325563"/>
          </a:xfrm>
        </p:spPr>
        <p:txBody>
          <a:bodyPr>
            <a:normAutofit/>
          </a:bodyPr>
          <a:lstStyle/>
          <a:p>
            <a:r>
              <a:rPr lang="en-IN" sz="5400" b="1" dirty="0" smtClean="0">
                <a:latin typeface="Times New Roman" panose="02020603050405020304" pitchFamily="18" charset="0"/>
                <a:cs typeface="Times New Roman" panose="02020603050405020304" pitchFamily="18" charset="0"/>
              </a:rPr>
              <a:t>Credit Card Spend Prediction</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96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9501" y="814812"/>
            <a:ext cx="6698052" cy="2123658"/>
          </a:xfrm>
          <a:prstGeom prst="rect">
            <a:avLst/>
          </a:prstGeom>
          <a:noFill/>
        </p:spPr>
        <p:txBody>
          <a:bodyPr wrap="none" rtlCol="0">
            <a:spAutoFit/>
          </a:bodyPr>
          <a:lstStyle/>
          <a:p>
            <a:r>
              <a:rPr lang="en-IN" sz="2400" b="1" u="sng" dirty="0" smtClean="0"/>
              <a:t>Residual Analysis: </a:t>
            </a:r>
          </a:p>
          <a:p>
            <a:endParaRPr lang="en-IN" dirty="0" smtClean="0"/>
          </a:p>
          <a:p>
            <a:r>
              <a:rPr lang="en-IN" dirty="0" smtClean="0"/>
              <a:t>For all 3 models, the residuals follow normal distribution as expected.</a:t>
            </a:r>
          </a:p>
          <a:p>
            <a:endParaRPr lang="en-IN" dirty="0" smtClean="0"/>
          </a:p>
          <a:p>
            <a:endParaRPr lang="en-IN" dirty="0"/>
          </a:p>
          <a:p>
            <a:endParaRPr lang="en-IN" dirty="0"/>
          </a:p>
          <a:p>
            <a:endParaRPr lang="en-IN" dirty="0"/>
          </a:p>
        </p:txBody>
      </p:sp>
      <p:pic>
        <p:nvPicPr>
          <p:cNvPr id="3" name="Picture 2"/>
          <p:cNvPicPr>
            <a:picLocks noChangeAspect="1"/>
          </p:cNvPicPr>
          <p:nvPr/>
        </p:nvPicPr>
        <p:blipFill>
          <a:blip r:embed="rId2"/>
          <a:stretch>
            <a:fillRect/>
          </a:stretch>
        </p:blipFill>
        <p:spPr>
          <a:xfrm>
            <a:off x="2093802" y="2265818"/>
            <a:ext cx="5143500" cy="3467100"/>
          </a:xfrm>
          <a:prstGeom prst="rect">
            <a:avLst/>
          </a:prstGeom>
        </p:spPr>
      </p:pic>
      <p:sp>
        <p:nvSpPr>
          <p:cNvPr id="4" name="TextBox 3"/>
          <p:cNvSpPr txBox="1"/>
          <p:nvPr/>
        </p:nvSpPr>
        <p:spPr>
          <a:xfrm>
            <a:off x="3235056" y="5631256"/>
            <a:ext cx="2968248" cy="369332"/>
          </a:xfrm>
          <a:prstGeom prst="rect">
            <a:avLst/>
          </a:prstGeom>
          <a:noFill/>
        </p:spPr>
        <p:txBody>
          <a:bodyPr wrap="none" rtlCol="0">
            <a:spAutoFit/>
          </a:bodyPr>
          <a:lstStyle/>
          <a:p>
            <a:r>
              <a:rPr lang="en-IN" dirty="0" smtClean="0"/>
              <a:t>For XGBoost Regressor Model</a:t>
            </a:r>
            <a:endParaRPr lang="en-IN" dirty="0"/>
          </a:p>
        </p:txBody>
      </p:sp>
    </p:spTree>
    <p:extLst>
      <p:ext uri="{BB962C8B-B14F-4D97-AF65-F5344CB8AC3E}">
        <p14:creationId xmlns:p14="http://schemas.microsoft.com/office/powerpoint/2010/main" val="3779055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9791" y="778598"/>
            <a:ext cx="10492966" cy="5262979"/>
          </a:xfrm>
          <a:prstGeom prst="rect">
            <a:avLst/>
          </a:prstGeom>
          <a:noFill/>
        </p:spPr>
        <p:txBody>
          <a:bodyPr wrap="square" rtlCol="0">
            <a:spAutoFit/>
          </a:bodyPr>
          <a:lstStyle/>
          <a:p>
            <a:r>
              <a:rPr lang="en-IN" sz="2400" b="1" u="sng" dirty="0" smtClean="0"/>
              <a:t>Rules and Metrics:</a:t>
            </a:r>
          </a:p>
          <a:p>
            <a:endParaRPr lang="en-IN" sz="2400" b="1" u="sng" dirty="0" smtClean="0"/>
          </a:p>
          <a:p>
            <a:pPr marL="342900" indent="-342900">
              <a:buAutoNum type="arabicPeriod"/>
            </a:pPr>
            <a:r>
              <a:rPr lang="en-IN" dirty="0" smtClean="0"/>
              <a:t>Transformation of y-variable (</a:t>
            </a:r>
            <a:r>
              <a:rPr lang="en-IN" dirty="0" err="1" smtClean="0"/>
              <a:t>TotalSpend</a:t>
            </a:r>
            <a:r>
              <a:rPr lang="en-IN" dirty="0" smtClean="0"/>
              <a:t>) to </a:t>
            </a:r>
            <a:r>
              <a:rPr lang="en-IN" dirty="0" err="1" smtClean="0"/>
              <a:t>log_TotalSpend</a:t>
            </a:r>
            <a:r>
              <a:rPr lang="en-IN" dirty="0" smtClean="0"/>
              <a:t>. It is important in regression to have the target variable follow normal distribution.</a:t>
            </a:r>
          </a:p>
          <a:p>
            <a:pPr marL="342900" indent="-342900">
              <a:buAutoNum type="arabicPeriod"/>
            </a:pPr>
            <a:r>
              <a:rPr lang="en-IN" dirty="0" smtClean="0"/>
              <a:t>Removal of duplicate variables like log(numerical variables) etc.</a:t>
            </a:r>
          </a:p>
          <a:p>
            <a:pPr marL="342900" indent="-342900">
              <a:buAutoNum type="arabicPeriod"/>
            </a:pPr>
            <a:r>
              <a:rPr lang="en-IN" dirty="0" smtClean="0"/>
              <a:t>Remove the outliers in the data. Outliers will significantly affect the model parameters.</a:t>
            </a:r>
          </a:p>
          <a:p>
            <a:pPr marL="342900" indent="-342900">
              <a:buAutoNum type="arabicPeriod"/>
            </a:pPr>
            <a:r>
              <a:rPr lang="en-IN" dirty="0" smtClean="0"/>
              <a:t>Replace the missing values in data using mean for numerical variables and using mode for categorical variables.</a:t>
            </a:r>
          </a:p>
          <a:p>
            <a:pPr marL="342900" indent="-342900">
              <a:buAutoNum type="arabicPeriod"/>
            </a:pPr>
            <a:r>
              <a:rPr lang="en-IN" dirty="0" smtClean="0"/>
              <a:t>Select best numerical and categorical variables using correlation and ANOVA respectively.</a:t>
            </a:r>
          </a:p>
          <a:p>
            <a:pPr marL="342900" indent="-342900">
              <a:buAutoNum type="arabicPeriod"/>
            </a:pPr>
            <a:r>
              <a:rPr lang="en-IN" dirty="0" smtClean="0"/>
              <a:t>Select important features using </a:t>
            </a:r>
            <a:r>
              <a:rPr lang="en-IN" dirty="0" err="1" smtClean="0"/>
              <a:t>SelectKBest</a:t>
            </a:r>
            <a:r>
              <a:rPr lang="en-IN" dirty="0" smtClean="0"/>
              <a:t>, RFE, F-Regression etc.</a:t>
            </a:r>
          </a:p>
          <a:p>
            <a:pPr marL="342900" indent="-342900">
              <a:buAutoNum type="arabicPeriod"/>
            </a:pPr>
            <a:r>
              <a:rPr lang="en-IN" dirty="0" smtClean="0"/>
              <a:t>Use VIF to remove multi-</a:t>
            </a:r>
            <a:r>
              <a:rPr lang="en-IN" dirty="0" err="1" smtClean="0"/>
              <a:t>collinearity</a:t>
            </a:r>
            <a:r>
              <a:rPr lang="en-IN" dirty="0" smtClean="0"/>
              <a:t> between features. Presence of multi-</a:t>
            </a:r>
            <a:r>
              <a:rPr lang="en-IN" dirty="0" err="1" smtClean="0"/>
              <a:t>collinearity</a:t>
            </a:r>
            <a:r>
              <a:rPr lang="en-IN" dirty="0" smtClean="0"/>
              <a:t> will significantly affect the model.</a:t>
            </a:r>
          </a:p>
          <a:p>
            <a:pPr marL="342900" indent="-342900">
              <a:buAutoNum type="arabicPeriod"/>
            </a:pPr>
            <a:r>
              <a:rPr lang="en-IN" dirty="0" smtClean="0"/>
              <a:t>Use </a:t>
            </a:r>
            <a:r>
              <a:rPr lang="en-IN" dirty="0" err="1" smtClean="0"/>
              <a:t>GridSearchCV</a:t>
            </a:r>
            <a:r>
              <a:rPr lang="en-IN" dirty="0" smtClean="0"/>
              <a:t> to tune the parameters to obtain the best model.</a:t>
            </a:r>
          </a:p>
          <a:p>
            <a:pPr marL="342900" indent="-342900">
              <a:buAutoNum type="arabicPeriod"/>
            </a:pPr>
            <a:r>
              <a:rPr lang="en-IN" dirty="0" smtClean="0"/>
              <a:t>Use metrics like R2, RMSE, MAPE, RMSPE to identify the best model.</a:t>
            </a:r>
          </a:p>
          <a:p>
            <a:pPr marL="800100" lvl="1" indent="-342900">
              <a:buAutoNum type="arabicPeriod"/>
            </a:pPr>
            <a:r>
              <a:rPr lang="en-IN" dirty="0"/>
              <a:t>R2 should be high</a:t>
            </a:r>
          </a:p>
          <a:p>
            <a:pPr marL="800100" lvl="1" indent="-342900">
              <a:buAutoNum type="arabicPeriod"/>
            </a:pPr>
            <a:r>
              <a:rPr lang="en-IN" dirty="0"/>
              <a:t>RMSE, MAPE, RMSPE should be low</a:t>
            </a:r>
            <a:r>
              <a:rPr lang="en-IN" dirty="0" smtClean="0"/>
              <a:t>.</a:t>
            </a:r>
          </a:p>
          <a:p>
            <a:pPr marL="342900" indent="-342900">
              <a:buAutoNum type="arabicPeriod"/>
            </a:pPr>
            <a:r>
              <a:rPr lang="en-IN" dirty="0" smtClean="0"/>
              <a:t>The </a:t>
            </a:r>
            <a:r>
              <a:rPr lang="en-IN" dirty="0" err="1" smtClean="0"/>
              <a:t>decile</a:t>
            </a:r>
            <a:r>
              <a:rPr lang="en-IN" dirty="0" smtClean="0"/>
              <a:t> analysis should show that actual and predicted values have similar values.</a:t>
            </a:r>
          </a:p>
          <a:p>
            <a:pPr lvl="1"/>
            <a:endParaRPr lang="en-IN" dirty="0" smtClean="0"/>
          </a:p>
        </p:txBody>
      </p:sp>
    </p:spTree>
    <p:extLst>
      <p:ext uri="{BB962C8B-B14F-4D97-AF65-F5344CB8AC3E}">
        <p14:creationId xmlns:p14="http://schemas.microsoft.com/office/powerpoint/2010/main" val="158618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3907" y="289710"/>
            <a:ext cx="9777742" cy="4739759"/>
          </a:xfrm>
          <a:prstGeom prst="rect">
            <a:avLst/>
          </a:prstGeom>
          <a:noFill/>
        </p:spPr>
        <p:txBody>
          <a:bodyPr wrap="square" rtlCol="0">
            <a:spAutoFit/>
          </a:bodyPr>
          <a:lstStyle/>
          <a:p>
            <a:r>
              <a:rPr lang="en-IN" sz="2400" b="1" u="sng" dirty="0" smtClean="0"/>
              <a:t>Key Drivers:</a:t>
            </a:r>
          </a:p>
          <a:p>
            <a:endParaRPr lang="en-IN" sz="2400" b="1" u="sng" dirty="0"/>
          </a:p>
          <a:p>
            <a:r>
              <a:rPr lang="en-IN" sz="2000" dirty="0" smtClean="0"/>
              <a:t>XGBoost Regressor (Best model)</a:t>
            </a:r>
          </a:p>
          <a:p>
            <a:endParaRPr lang="en-IN" sz="2000" dirty="0"/>
          </a:p>
          <a:p>
            <a:pPr marL="457200" indent="-457200">
              <a:buAutoNum type="arabicPeriod"/>
            </a:pPr>
            <a:r>
              <a:rPr lang="en-IN" sz="2000" dirty="0" smtClean="0"/>
              <a:t>Income: Income feature is the most significant variable in determining the credit card spend. If income is more, the credit card spend is also more. It is a positive driver.</a:t>
            </a:r>
          </a:p>
          <a:p>
            <a:pPr marL="457200" indent="-457200">
              <a:buAutoNum type="arabicPeriod"/>
            </a:pPr>
            <a:r>
              <a:rPr lang="en-IN" sz="2000" dirty="0" smtClean="0"/>
              <a:t>Card: The type of primary credit card play a major influence in the credit card spend. Analysis shows that ‘</a:t>
            </a:r>
            <a:r>
              <a:rPr lang="en-IN" sz="2000" b="1" dirty="0" smtClean="0"/>
              <a:t>American Express</a:t>
            </a:r>
            <a:r>
              <a:rPr lang="en-IN" sz="2000" dirty="0" smtClean="0"/>
              <a:t>’ credit card type has more spend.</a:t>
            </a:r>
          </a:p>
          <a:p>
            <a:pPr marL="457200" indent="-457200">
              <a:buAutoNum type="arabicPeriod"/>
            </a:pPr>
            <a:r>
              <a:rPr lang="en-IN" sz="2000" dirty="0" smtClean="0"/>
              <a:t>Reason: The analysis shows that customers who primarily chose to be a customer here due to ‘</a:t>
            </a:r>
            <a:r>
              <a:rPr lang="en-IN" sz="2000" b="1" dirty="0" smtClean="0"/>
              <a:t>Convenience</a:t>
            </a:r>
            <a:r>
              <a:rPr lang="en-IN" sz="2000" dirty="0" smtClean="0"/>
              <a:t>’ has more spend than customers with other reasons.</a:t>
            </a:r>
          </a:p>
          <a:p>
            <a:endParaRPr lang="en-IN" sz="2000" dirty="0" smtClean="0"/>
          </a:p>
          <a:p>
            <a:endParaRPr lang="en-IN" sz="2000" dirty="0" smtClean="0"/>
          </a:p>
          <a:p>
            <a:r>
              <a:rPr lang="en-IN" dirty="0"/>
              <a:t>	</a:t>
            </a:r>
            <a:endParaRPr lang="en-IN" dirty="0" smtClean="0"/>
          </a:p>
          <a:p>
            <a:r>
              <a:rPr lang="en-IN" dirty="0"/>
              <a:t>	</a:t>
            </a:r>
            <a:endParaRPr lang="en-IN" dirty="0" smtClean="0"/>
          </a:p>
          <a:p>
            <a:endParaRPr lang="en-IN" dirty="0"/>
          </a:p>
        </p:txBody>
      </p:sp>
      <p:pic>
        <p:nvPicPr>
          <p:cNvPr id="4" name="Picture 3"/>
          <p:cNvPicPr>
            <a:picLocks noChangeAspect="1"/>
          </p:cNvPicPr>
          <p:nvPr/>
        </p:nvPicPr>
        <p:blipFill>
          <a:blip r:embed="rId2"/>
          <a:stretch>
            <a:fillRect/>
          </a:stretch>
        </p:blipFill>
        <p:spPr>
          <a:xfrm>
            <a:off x="769753" y="3695700"/>
            <a:ext cx="5153025" cy="3162300"/>
          </a:xfrm>
          <a:prstGeom prst="rect">
            <a:avLst/>
          </a:prstGeom>
        </p:spPr>
      </p:pic>
      <p:pic>
        <p:nvPicPr>
          <p:cNvPr id="5" name="Picture 4"/>
          <p:cNvPicPr>
            <a:picLocks noChangeAspect="1"/>
          </p:cNvPicPr>
          <p:nvPr/>
        </p:nvPicPr>
        <p:blipFill>
          <a:blip r:embed="rId3"/>
          <a:stretch>
            <a:fillRect/>
          </a:stretch>
        </p:blipFill>
        <p:spPr>
          <a:xfrm>
            <a:off x="6075441" y="3695700"/>
            <a:ext cx="5219700" cy="3143250"/>
          </a:xfrm>
          <a:prstGeom prst="rect">
            <a:avLst/>
          </a:prstGeom>
        </p:spPr>
      </p:pic>
    </p:spTree>
    <p:extLst>
      <p:ext uri="{BB962C8B-B14F-4D97-AF65-F5344CB8AC3E}">
        <p14:creationId xmlns:p14="http://schemas.microsoft.com/office/powerpoint/2010/main" val="1211043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0859" y="706170"/>
            <a:ext cx="10031240" cy="2954655"/>
          </a:xfrm>
          <a:prstGeom prst="rect">
            <a:avLst/>
          </a:prstGeom>
          <a:noFill/>
        </p:spPr>
        <p:txBody>
          <a:bodyPr wrap="square" rtlCol="0">
            <a:spAutoFit/>
          </a:bodyPr>
          <a:lstStyle/>
          <a:p>
            <a:r>
              <a:rPr lang="en-IN" sz="2400" b="1" u="sng" dirty="0" smtClean="0"/>
              <a:t>Business Outcome</a:t>
            </a:r>
            <a:r>
              <a:rPr lang="en-IN" dirty="0" smtClean="0"/>
              <a:t>:</a:t>
            </a:r>
          </a:p>
          <a:p>
            <a:endParaRPr lang="en-IN" dirty="0"/>
          </a:p>
          <a:p>
            <a:pPr marL="342900" indent="-342900">
              <a:buAutoNum type="arabicPeriod"/>
            </a:pPr>
            <a:r>
              <a:rPr lang="en-IN" dirty="0" smtClean="0"/>
              <a:t>Given the attributes of a new customer, the XGBoost Regressor model will predict the log of Total credit card spend of the customer. Upon taking the exponential of this value, the possible credit card spend is obtained.</a:t>
            </a:r>
          </a:p>
          <a:p>
            <a:pPr marL="342900" indent="-342900">
              <a:buAutoNum type="arabicPeriod"/>
            </a:pPr>
            <a:r>
              <a:rPr lang="en-IN" dirty="0" smtClean="0"/>
              <a:t>Based on the predicted spend, the bank can decide the credit limit for each customer.</a:t>
            </a:r>
          </a:p>
          <a:p>
            <a:pPr marL="342900" indent="-342900">
              <a:buAutoNum type="arabicPeriod"/>
            </a:pPr>
            <a:r>
              <a:rPr lang="en-IN" dirty="0" smtClean="0"/>
              <a:t>Identified </a:t>
            </a:r>
            <a:r>
              <a:rPr lang="en-IN" b="1" dirty="0" smtClean="0"/>
              <a:t>income</a:t>
            </a:r>
            <a:r>
              <a:rPr lang="en-IN" dirty="0" smtClean="0"/>
              <a:t>, </a:t>
            </a:r>
            <a:r>
              <a:rPr lang="en-IN" b="1" dirty="0" smtClean="0"/>
              <a:t>primary credit card type </a:t>
            </a:r>
            <a:r>
              <a:rPr lang="en-IN" dirty="0" smtClean="0"/>
              <a:t>and </a:t>
            </a:r>
            <a:r>
              <a:rPr lang="en-IN" b="1" dirty="0" smtClean="0"/>
              <a:t>reason</a:t>
            </a:r>
            <a:r>
              <a:rPr lang="en-IN" dirty="0" smtClean="0"/>
              <a:t> as the key drivers affecting the credit card spend of the customers.</a:t>
            </a:r>
          </a:p>
          <a:p>
            <a:pPr marL="342900" indent="-342900">
              <a:buAutoNum type="arabicPeriod"/>
            </a:pPr>
            <a:endParaRPr lang="en-IN" dirty="0" smtClean="0"/>
          </a:p>
          <a:p>
            <a:pPr marL="342900" indent="-342900">
              <a:buAutoNum type="arabicPeriod"/>
            </a:pPr>
            <a:endParaRPr lang="en-IN" dirty="0" smtClean="0"/>
          </a:p>
        </p:txBody>
      </p:sp>
    </p:spTree>
    <p:extLst>
      <p:ext uri="{BB962C8B-B14F-4D97-AF65-F5344CB8AC3E}">
        <p14:creationId xmlns:p14="http://schemas.microsoft.com/office/powerpoint/2010/main" val="309233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1806" y="606582"/>
            <a:ext cx="7695696" cy="4801314"/>
          </a:xfrm>
          <a:prstGeom prst="rect">
            <a:avLst/>
          </a:prstGeom>
          <a:noFill/>
        </p:spPr>
        <p:txBody>
          <a:bodyPr wrap="none" rtlCol="0">
            <a:spAutoFit/>
          </a:bodyPr>
          <a:lstStyle/>
          <a:p>
            <a:r>
              <a:rPr lang="en-IN" sz="2400" b="1" u="sng" dirty="0" smtClean="0"/>
              <a:t>Pros of model:</a:t>
            </a:r>
          </a:p>
          <a:p>
            <a:endParaRPr lang="en-IN" sz="2400" b="1" u="sng" dirty="0"/>
          </a:p>
          <a:p>
            <a:pPr marL="342900" indent="-342900">
              <a:buAutoNum type="arabicPeriod"/>
            </a:pPr>
            <a:r>
              <a:rPr lang="en-IN" dirty="0" smtClean="0"/>
              <a:t>Few variables used in the final model building, ensures no </a:t>
            </a:r>
            <a:r>
              <a:rPr lang="en-IN" dirty="0" smtClean="0"/>
              <a:t>over fitting.</a:t>
            </a:r>
            <a:endParaRPr lang="en-IN" dirty="0" smtClean="0"/>
          </a:p>
          <a:p>
            <a:pPr marL="342900" indent="-342900">
              <a:buAutoNum type="arabicPeriod"/>
            </a:pPr>
            <a:r>
              <a:rPr lang="en-IN" dirty="0" smtClean="0"/>
              <a:t>Relatively low values of RMSE, MAPE etc.</a:t>
            </a:r>
          </a:p>
          <a:p>
            <a:pPr marL="342900" indent="-342900">
              <a:buAutoNum type="arabicPeriod"/>
            </a:pPr>
            <a:endParaRPr lang="en-IN" dirty="0"/>
          </a:p>
          <a:p>
            <a:r>
              <a:rPr lang="en-IN" sz="2400" b="1" u="sng" dirty="0" smtClean="0"/>
              <a:t>Cons of model:</a:t>
            </a:r>
          </a:p>
          <a:p>
            <a:endParaRPr lang="en-IN" sz="2400" b="1" u="sng" dirty="0"/>
          </a:p>
          <a:p>
            <a:pPr marL="342900" indent="-342900">
              <a:buAutoNum type="arabicPeriod"/>
            </a:pPr>
            <a:r>
              <a:rPr lang="en-IN" dirty="0" smtClean="0"/>
              <a:t>If the income input is not accurate, the model output becomes unreliable. </a:t>
            </a:r>
          </a:p>
          <a:p>
            <a:pPr marL="342900" indent="-342900">
              <a:buAutoNum type="arabicPeriod"/>
            </a:pPr>
            <a:r>
              <a:rPr lang="en-IN" dirty="0" smtClean="0"/>
              <a:t>Needs to rebuild the model if a new customer attribute is added.</a:t>
            </a:r>
            <a:endParaRPr lang="en-IN" dirty="0"/>
          </a:p>
          <a:p>
            <a:pPr marL="342900" indent="-342900">
              <a:buAutoNum type="arabicPeriod"/>
            </a:pPr>
            <a:endParaRPr lang="en-IN" dirty="0" smtClean="0"/>
          </a:p>
          <a:p>
            <a:r>
              <a:rPr lang="en-IN" sz="2400" b="1" u="sng" dirty="0"/>
              <a:t>Recommendations &amp; next </a:t>
            </a:r>
            <a:r>
              <a:rPr lang="en-IN" sz="2400" b="1" u="sng" dirty="0" smtClean="0"/>
              <a:t>steps:</a:t>
            </a:r>
          </a:p>
          <a:p>
            <a:endParaRPr lang="en-IN" sz="2400" b="1" u="sng" dirty="0"/>
          </a:p>
          <a:p>
            <a:pPr marL="342900" indent="-342900">
              <a:buAutoNum type="arabicPeriod"/>
            </a:pPr>
            <a:r>
              <a:rPr lang="en-IN" dirty="0" smtClean="0"/>
              <a:t>The model can be trained using much bigger dataset to improve the metrics.</a:t>
            </a:r>
          </a:p>
          <a:p>
            <a:pPr marL="342900" indent="-342900">
              <a:buAutoNum type="arabicPeriod"/>
            </a:pPr>
            <a:endParaRPr lang="en-IN" dirty="0" smtClean="0"/>
          </a:p>
          <a:p>
            <a:pPr marL="342900" indent="-342900">
              <a:buAutoNum type="arabicPeriod"/>
            </a:pPr>
            <a:endParaRPr lang="en-IN" dirty="0"/>
          </a:p>
        </p:txBody>
      </p:sp>
    </p:spTree>
    <p:extLst>
      <p:ext uri="{BB962C8B-B14F-4D97-AF65-F5344CB8AC3E}">
        <p14:creationId xmlns:p14="http://schemas.microsoft.com/office/powerpoint/2010/main" val="1937576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6417" y="715224"/>
            <a:ext cx="10130828" cy="3600986"/>
          </a:xfrm>
          <a:prstGeom prst="rect">
            <a:avLst/>
          </a:prstGeom>
          <a:noFill/>
        </p:spPr>
        <p:txBody>
          <a:bodyPr wrap="square" rtlCol="0">
            <a:spAutoFit/>
          </a:bodyPr>
          <a:lstStyle/>
          <a:p>
            <a:r>
              <a:rPr lang="en-IN" sz="2400" b="1" u="sng" dirty="0"/>
              <a:t>Implementation tool </a:t>
            </a:r>
            <a:r>
              <a:rPr lang="en-IN" sz="2400" b="1" u="sng" dirty="0" smtClean="0"/>
              <a:t>based </a:t>
            </a:r>
            <a:r>
              <a:rPr lang="en-IN" sz="2400" b="1" u="sng" dirty="0"/>
              <a:t>on final </a:t>
            </a:r>
            <a:r>
              <a:rPr lang="en-IN" sz="2400" b="1" u="sng" dirty="0" smtClean="0"/>
              <a:t>XGBoost model: </a:t>
            </a:r>
          </a:p>
          <a:p>
            <a:endParaRPr lang="en-IN" sz="2400" b="1" u="sng" dirty="0"/>
          </a:p>
          <a:p>
            <a:pPr marL="342900" indent="-342900">
              <a:buAutoNum type="arabicPeriod"/>
            </a:pPr>
            <a:r>
              <a:rPr lang="en-IN" dirty="0" smtClean="0"/>
              <a:t>Collect the data for a new customer.</a:t>
            </a:r>
          </a:p>
          <a:p>
            <a:pPr marL="342900" indent="-342900">
              <a:buAutoNum type="arabicPeriod"/>
            </a:pPr>
            <a:r>
              <a:rPr lang="en-IN" dirty="0"/>
              <a:t>Apply outlier treatment using the cut off used </a:t>
            </a:r>
            <a:r>
              <a:rPr lang="en-IN" dirty="0" smtClean="0"/>
              <a:t>while building the model.</a:t>
            </a:r>
          </a:p>
          <a:p>
            <a:pPr marL="342900" indent="-342900">
              <a:buAutoNum type="arabicPeriod"/>
            </a:pPr>
            <a:r>
              <a:rPr lang="en-IN" dirty="0" smtClean="0"/>
              <a:t>Replace the missing values in the new data using the same data used for replacing missing values during model building.</a:t>
            </a:r>
          </a:p>
          <a:p>
            <a:pPr marL="342900" indent="-342900">
              <a:buAutoNum type="arabicPeriod"/>
            </a:pPr>
            <a:r>
              <a:rPr lang="en-IN" dirty="0" smtClean="0"/>
              <a:t>Apply all the transformations that had been applied on the train model on the new data as well.</a:t>
            </a:r>
          </a:p>
          <a:p>
            <a:pPr marL="342900" indent="-342900">
              <a:buFontTx/>
              <a:buAutoNum type="arabicPeriod"/>
            </a:pPr>
            <a:r>
              <a:rPr lang="en-IN" dirty="0"/>
              <a:t>Obtain the values of the 14 features required for the model</a:t>
            </a:r>
            <a:r>
              <a:rPr lang="en-IN" dirty="0" smtClean="0"/>
              <a:t>.</a:t>
            </a:r>
          </a:p>
          <a:p>
            <a:pPr marL="342900" indent="-342900">
              <a:buFontTx/>
              <a:buAutoNum type="arabicPeriod"/>
            </a:pPr>
            <a:r>
              <a:rPr lang="en-IN" dirty="0" smtClean="0"/>
              <a:t>The final model is saved as a pickle object.</a:t>
            </a:r>
          </a:p>
          <a:p>
            <a:pPr marL="342900" indent="-342900">
              <a:buFontTx/>
              <a:buAutoNum type="arabicPeriod"/>
            </a:pPr>
            <a:r>
              <a:rPr lang="en-IN" dirty="0" smtClean="0"/>
              <a:t>Load the pickle object and predict for the new customer data. The output will be in log(</a:t>
            </a:r>
            <a:r>
              <a:rPr lang="en-IN" dirty="0" err="1" smtClean="0"/>
              <a:t>TotalSpend</a:t>
            </a:r>
            <a:r>
              <a:rPr lang="en-IN" dirty="0" smtClean="0"/>
              <a:t>).</a:t>
            </a:r>
          </a:p>
          <a:p>
            <a:pPr marL="342900" indent="-342900">
              <a:buFontTx/>
              <a:buAutoNum type="arabicPeriod"/>
            </a:pPr>
            <a:r>
              <a:rPr lang="en-IN" dirty="0" smtClean="0"/>
              <a:t>Apply exponential to the above output to obtain the actual predicted Credit Card Spend for the new customer.</a:t>
            </a:r>
            <a:endParaRPr lang="en-IN" dirty="0"/>
          </a:p>
        </p:txBody>
      </p:sp>
    </p:spTree>
    <p:extLst>
      <p:ext uri="{BB962C8B-B14F-4D97-AF65-F5344CB8AC3E}">
        <p14:creationId xmlns:p14="http://schemas.microsoft.com/office/powerpoint/2010/main" val="320859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8720" y="615636"/>
            <a:ext cx="10426359" cy="5816977"/>
          </a:xfrm>
          <a:prstGeom prst="rect">
            <a:avLst/>
          </a:prstGeom>
          <a:noFill/>
        </p:spPr>
        <p:txBody>
          <a:bodyPr wrap="square" rtlCol="0">
            <a:spAutoFit/>
          </a:bodyPr>
          <a:lstStyle/>
          <a:p>
            <a:r>
              <a:rPr lang="en-IN" sz="2400" b="1" u="sng" dirty="0"/>
              <a:t>Business </a:t>
            </a:r>
            <a:r>
              <a:rPr lang="en-IN" sz="2400" b="1" u="sng" dirty="0" smtClean="0"/>
              <a:t>problem/objective:</a:t>
            </a:r>
          </a:p>
          <a:p>
            <a:endParaRPr lang="en-IN" sz="2400" dirty="0"/>
          </a:p>
          <a:p>
            <a:r>
              <a:rPr lang="en-IN" dirty="0"/>
              <a:t>To predict the Credit </a:t>
            </a:r>
            <a:r>
              <a:rPr lang="en-IN" dirty="0" smtClean="0"/>
              <a:t>card spent for </a:t>
            </a:r>
            <a:r>
              <a:rPr lang="en-IN" dirty="0"/>
              <a:t>a new customer given his details like demographics, personal details, card details etc.</a:t>
            </a:r>
            <a:r>
              <a:rPr lang="en-IN" dirty="0" smtClean="0"/>
              <a:t> </a:t>
            </a:r>
          </a:p>
          <a:p>
            <a:endParaRPr lang="en-IN" dirty="0"/>
          </a:p>
          <a:p>
            <a:r>
              <a:rPr lang="en-IN" dirty="0" smtClean="0"/>
              <a:t>This is a Regression problem where we would build a machine learning model to predict the Credit card spend of new customer. </a:t>
            </a:r>
          </a:p>
          <a:p>
            <a:endParaRPr lang="en-IN" dirty="0"/>
          </a:p>
          <a:p>
            <a:r>
              <a:rPr lang="en-IN" b="1" u="sng" dirty="0" smtClean="0"/>
              <a:t>Data Understanding:</a:t>
            </a:r>
          </a:p>
          <a:p>
            <a:endParaRPr lang="en-IN" b="1" dirty="0"/>
          </a:p>
          <a:p>
            <a:r>
              <a:rPr lang="en-IN" dirty="0" smtClean="0"/>
              <a:t>Total number of variables : 130.</a:t>
            </a:r>
          </a:p>
          <a:p>
            <a:endParaRPr lang="en-IN" dirty="0"/>
          </a:p>
          <a:p>
            <a:r>
              <a:rPr lang="en-IN" dirty="0" smtClean="0"/>
              <a:t>Target variables is derived as follows:</a:t>
            </a:r>
          </a:p>
          <a:p>
            <a:r>
              <a:rPr lang="en-IN" b="1" dirty="0" smtClean="0"/>
              <a:t>Total Spend </a:t>
            </a:r>
            <a:r>
              <a:rPr lang="en-IN" dirty="0" smtClean="0"/>
              <a:t>= </a:t>
            </a:r>
            <a:r>
              <a:rPr lang="en-IN" dirty="0" err="1" smtClean="0"/>
              <a:t>cardspent</a:t>
            </a:r>
            <a:r>
              <a:rPr lang="en-IN" dirty="0" smtClean="0"/>
              <a:t> + card2spent</a:t>
            </a:r>
          </a:p>
          <a:p>
            <a:endParaRPr lang="en-IN" dirty="0"/>
          </a:p>
          <a:p>
            <a:r>
              <a:rPr lang="en-IN" b="1" u="sng" dirty="0" smtClean="0"/>
              <a:t>Algorithms used:</a:t>
            </a:r>
          </a:p>
          <a:p>
            <a:endParaRPr lang="en-IN" b="1" u="sng" dirty="0"/>
          </a:p>
          <a:p>
            <a:pPr marL="342900" indent="-342900">
              <a:buAutoNum type="arabicPeriod"/>
            </a:pPr>
            <a:r>
              <a:rPr lang="en-IN" dirty="0" smtClean="0"/>
              <a:t>Decision Tree Regressor</a:t>
            </a:r>
          </a:p>
          <a:p>
            <a:pPr marL="342900" indent="-342900">
              <a:buAutoNum type="arabicPeriod"/>
            </a:pPr>
            <a:r>
              <a:rPr lang="en-IN" dirty="0" smtClean="0"/>
              <a:t>XGBoost Regressor</a:t>
            </a:r>
          </a:p>
          <a:p>
            <a:pPr marL="342900" indent="-342900">
              <a:buAutoNum type="arabicPeriod"/>
            </a:pPr>
            <a:r>
              <a:rPr lang="en-IN" dirty="0" smtClean="0"/>
              <a:t>KNN Regressor</a:t>
            </a:r>
            <a:endParaRPr lang="en-IN" dirty="0"/>
          </a:p>
        </p:txBody>
      </p:sp>
    </p:spTree>
    <p:extLst>
      <p:ext uri="{BB962C8B-B14F-4D97-AF65-F5344CB8AC3E}">
        <p14:creationId xmlns:p14="http://schemas.microsoft.com/office/powerpoint/2010/main" val="97646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1024" y="506994"/>
            <a:ext cx="10990907" cy="5724644"/>
          </a:xfrm>
          <a:prstGeom prst="rect">
            <a:avLst/>
          </a:prstGeom>
          <a:noFill/>
        </p:spPr>
        <p:txBody>
          <a:bodyPr wrap="square" rtlCol="0">
            <a:spAutoFit/>
          </a:bodyPr>
          <a:lstStyle/>
          <a:p>
            <a:r>
              <a:rPr lang="en-IN" sz="2400" b="1" u="sng" dirty="0" smtClean="0"/>
              <a:t>Data Exploratory Analysis</a:t>
            </a:r>
          </a:p>
          <a:p>
            <a:endParaRPr lang="en-IN" dirty="0"/>
          </a:p>
          <a:p>
            <a:r>
              <a:rPr lang="en-IN" dirty="0" smtClean="0"/>
              <a:t>There were insignificant variables and duplicate variables. So, dropped the following variables:</a:t>
            </a:r>
          </a:p>
          <a:p>
            <a:pPr marL="400050" indent="-400050">
              <a:buAutoNum type="romanLcPeriod"/>
            </a:pPr>
            <a:r>
              <a:rPr lang="en-IN" dirty="0" smtClean="0"/>
              <a:t>Categorical </a:t>
            </a:r>
            <a:r>
              <a:rPr lang="en-IN" dirty="0"/>
              <a:t>variable for numerical </a:t>
            </a:r>
            <a:r>
              <a:rPr lang="en-IN" dirty="0" smtClean="0"/>
              <a:t>feature.</a:t>
            </a:r>
          </a:p>
          <a:p>
            <a:pPr marL="400050" indent="-400050">
              <a:buAutoNum type="romanLcPeriod"/>
            </a:pPr>
            <a:r>
              <a:rPr lang="en-IN" dirty="0"/>
              <a:t>Log of a </a:t>
            </a:r>
            <a:r>
              <a:rPr lang="en-IN" dirty="0" smtClean="0"/>
              <a:t>continuous feature.</a:t>
            </a:r>
          </a:p>
          <a:p>
            <a:pPr marL="400050" indent="-400050">
              <a:buAutoNum type="romanLcPeriod"/>
            </a:pPr>
            <a:r>
              <a:rPr lang="en-IN" dirty="0" smtClean="0"/>
              <a:t>Strong </a:t>
            </a:r>
            <a:r>
              <a:rPr lang="en-IN" dirty="0"/>
              <a:t>correlation between these numerical </a:t>
            </a:r>
            <a:r>
              <a:rPr lang="en-IN" dirty="0" smtClean="0"/>
              <a:t>variables.</a:t>
            </a:r>
          </a:p>
          <a:p>
            <a:pPr marL="400050" indent="-400050">
              <a:buAutoNum type="romanLcPeriod"/>
            </a:pPr>
            <a:r>
              <a:rPr lang="en-IN" dirty="0" smtClean="0"/>
              <a:t>Doesn't </a:t>
            </a:r>
            <a:r>
              <a:rPr lang="en-IN" dirty="0"/>
              <a:t>help in building the model.</a:t>
            </a:r>
            <a:endParaRPr lang="en-IN" dirty="0" smtClean="0"/>
          </a:p>
          <a:p>
            <a:pPr marL="342900" indent="-342900">
              <a:buAutoNum type="arabicPeriod"/>
            </a:pPr>
            <a:endParaRPr lang="en-IN" dirty="0"/>
          </a:p>
          <a:p>
            <a:pPr marL="342900" indent="-342900">
              <a:buAutoNum type="arabicPeriod"/>
            </a:pPr>
            <a:endParaRPr lang="en-IN" dirty="0" smtClean="0"/>
          </a:p>
          <a:p>
            <a:pPr marL="342900" indent="-342900">
              <a:buAutoNum type="arabicPeriod"/>
            </a:pPr>
            <a:endParaRPr lang="en-IN" dirty="0"/>
          </a:p>
          <a:p>
            <a:pPr marL="342900" indent="-342900">
              <a:buAutoNum type="arabicPeriod"/>
            </a:pPr>
            <a:endParaRPr lang="en-IN" dirty="0" smtClean="0"/>
          </a:p>
          <a:p>
            <a:pPr marL="342900" indent="-342900">
              <a:buAutoNum type="arabicPeriod"/>
            </a:pPr>
            <a:endParaRPr lang="en-IN" dirty="0"/>
          </a:p>
          <a:p>
            <a:pPr marL="342900" indent="-342900">
              <a:buAutoNum type="arabicPeriod"/>
            </a:pPr>
            <a:endParaRPr lang="en-IN" dirty="0" smtClean="0"/>
          </a:p>
          <a:p>
            <a:pPr marL="342900" indent="-342900">
              <a:buAutoNum type="arabicPeriod"/>
            </a:pPr>
            <a:endParaRPr lang="en-IN" dirty="0"/>
          </a:p>
          <a:p>
            <a:pPr marL="342900" indent="-342900">
              <a:buAutoNum type="arabicPeriod"/>
            </a:pPr>
            <a:endParaRPr lang="en-IN" dirty="0" smtClean="0"/>
          </a:p>
          <a:p>
            <a:pPr marL="342900" indent="-342900">
              <a:buAutoNum type="arabicPeriod"/>
            </a:pPr>
            <a:endParaRPr lang="en-IN" dirty="0"/>
          </a:p>
          <a:p>
            <a:pPr marL="342900" indent="-342900">
              <a:buAutoNum type="arabicPeriod"/>
            </a:pPr>
            <a:endParaRPr lang="en-IN" dirty="0" smtClean="0"/>
          </a:p>
          <a:p>
            <a:endParaRPr lang="en-IN" dirty="0" smtClean="0"/>
          </a:p>
          <a:p>
            <a:pPr marL="342900" indent="-342900">
              <a:buAutoNum type="arabicPeriod"/>
            </a:pPr>
            <a:endParaRPr lang="en-IN" dirty="0"/>
          </a:p>
          <a:p>
            <a:r>
              <a:rPr lang="en-IN" dirty="0"/>
              <a:t>    </a:t>
            </a:r>
            <a:r>
              <a:rPr lang="en-IN" dirty="0" smtClean="0"/>
              <a:t>          (</a:t>
            </a:r>
            <a:r>
              <a:rPr lang="en-IN" dirty="0" err="1" smtClean="0"/>
              <a:t>i</a:t>
            </a:r>
            <a:r>
              <a:rPr lang="en-IN" dirty="0" smtClean="0"/>
              <a:t>)                                                             (ii)                                                         (iii)                               (iv)</a:t>
            </a:r>
            <a:endParaRPr lang="en-IN" dirty="0"/>
          </a:p>
        </p:txBody>
      </p:sp>
      <p:sp>
        <p:nvSpPr>
          <p:cNvPr id="3" name="Rectangle 2"/>
          <p:cNvSpPr/>
          <p:nvPr/>
        </p:nvSpPr>
        <p:spPr>
          <a:xfrm>
            <a:off x="851024" y="2996697"/>
            <a:ext cx="1973656" cy="28608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smtClean="0"/>
              <a:t>    </a:t>
            </a:r>
            <a:r>
              <a:rPr lang="en-IN" dirty="0" err="1" smtClean="0"/>
              <a:t>agecat</a:t>
            </a:r>
            <a:endParaRPr lang="en-IN" dirty="0"/>
          </a:p>
          <a:p>
            <a:r>
              <a:rPr lang="en-IN" dirty="0"/>
              <a:t>    </a:t>
            </a:r>
            <a:r>
              <a:rPr lang="en-IN" dirty="0" err="1"/>
              <a:t>edcat</a:t>
            </a:r>
            <a:endParaRPr lang="en-IN" dirty="0"/>
          </a:p>
          <a:p>
            <a:r>
              <a:rPr lang="en-IN" dirty="0"/>
              <a:t>    </a:t>
            </a:r>
            <a:r>
              <a:rPr lang="en-IN" dirty="0" err="1"/>
              <a:t>employcat</a:t>
            </a:r>
            <a:endParaRPr lang="en-IN" dirty="0"/>
          </a:p>
          <a:p>
            <a:r>
              <a:rPr lang="en-IN" dirty="0"/>
              <a:t>    </a:t>
            </a:r>
            <a:r>
              <a:rPr lang="en-IN" dirty="0" err="1"/>
              <a:t>spousedcat</a:t>
            </a:r>
            <a:endParaRPr lang="en-IN" dirty="0"/>
          </a:p>
          <a:p>
            <a:r>
              <a:rPr lang="en-IN" dirty="0"/>
              <a:t>    </a:t>
            </a:r>
            <a:r>
              <a:rPr lang="en-IN" dirty="0" err="1"/>
              <a:t>inccat</a:t>
            </a:r>
            <a:endParaRPr lang="en-IN" dirty="0"/>
          </a:p>
          <a:p>
            <a:r>
              <a:rPr lang="en-IN" dirty="0"/>
              <a:t>    </a:t>
            </a:r>
            <a:r>
              <a:rPr lang="en-IN" dirty="0" err="1"/>
              <a:t>addresscat</a:t>
            </a:r>
            <a:endParaRPr lang="en-IN" dirty="0"/>
          </a:p>
          <a:p>
            <a:r>
              <a:rPr lang="en-IN" dirty="0"/>
              <a:t>    </a:t>
            </a:r>
            <a:r>
              <a:rPr lang="en-IN" dirty="0" err="1"/>
              <a:t>cardtenurecat</a:t>
            </a:r>
            <a:endParaRPr lang="en-IN" dirty="0"/>
          </a:p>
          <a:p>
            <a:r>
              <a:rPr lang="en-IN" dirty="0"/>
              <a:t>    card2tenurecat</a:t>
            </a:r>
          </a:p>
        </p:txBody>
      </p:sp>
      <p:sp>
        <p:nvSpPr>
          <p:cNvPr id="4" name="Rectangle 3"/>
          <p:cNvSpPr/>
          <p:nvPr/>
        </p:nvSpPr>
        <p:spPr>
          <a:xfrm>
            <a:off x="3232086" y="2996697"/>
            <a:ext cx="3892991" cy="28608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smtClean="0"/>
          </a:p>
          <a:p>
            <a:pPr algn="ctr"/>
            <a:endParaRPr lang="en-IN" dirty="0" smtClean="0"/>
          </a:p>
          <a:p>
            <a:pPr algn="ctr"/>
            <a:endParaRPr lang="en-IN" dirty="0" smtClean="0"/>
          </a:p>
          <a:p>
            <a:pPr algn="ctr"/>
            <a:endParaRPr lang="en-IN" dirty="0" smtClean="0"/>
          </a:p>
          <a:p>
            <a:pPr algn="ctr"/>
            <a:r>
              <a:rPr lang="en-IN" dirty="0" smtClean="0"/>
              <a:t> </a:t>
            </a:r>
            <a:endParaRPr lang="en-IN" dirty="0"/>
          </a:p>
        </p:txBody>
      </p:sp>
      <p:sp>
        <p:nvSpPr>
          <p:cNvPr id="5" name="TextBox 4"/>
          <p:cNvSpPr txBox="1"/>
          <p:nvPr/>
        </p:nvSpPr>
        <p:spPr>
          <a:xfrm>
            <a:off x="3364314" y="3369316"/>
            <a:ext cx="1593410" cy="2031325"/>
          </a:xfrm>
          <a:prstGeom prst="rect">
            <a:avLst/>
          </a:prstGeom>
          <a:noFill/>
        </p:spPr>
        <p:txBody>
          <a:bodyPr wrap="square" rtlCol="0">
            <a:spAutoFit/>
          </a:bodyPr>
          <a:lstStyle/>
          <a:p>
            <a:pPr algn="just"/>
            <a:r>
              <a:rPr lang="en-IN" dirty="0" smtClean="0"/>
              <a:t>    </a:t>
            </a:r>
            <a:r>
              <a:rPr lang="en-IN" dirty="0" err="1" smtClean="0"/>
              <a:t>lninc</a:t>
            </a:r>
            <a:endParaRPr lang="en-IN" dirty="0"/>
          </a:p>
          <a:p>
            <a:pPr algn="just"/>
            <a:r>
              <a:rPr lang="en-IN" dirty="0"/>
              <a:t>    </a:t>
            </a:r>
            <a:r>
              <a:rPr lang="en-IN" dirty="0" err="1"/>
              <a:t>lncreddebt</a:t>
            </a:r>
            <a:endParaRPr lang="en-IN" dirty="0"/>
          </a:p>
          <a:p>
            <a:pPr algn="just"/>
            <a:r>
              <a:rPr lang="en-IN" dirty="0"/>
              <a:t>    </a:t>
            </a:r>
            <a:r>
              <a:rPr lang="en-IN" dirty="0" err="1"/>
              <a:t>lnothdebt</a:t>
            </a:r>
            <a:endParaRPr lang="en-IN" dirty="0"/>
          </a:p>
          <a:p>
            <a:pPr algn="just"/>
            <a:r>
              <a:rPr lang="en-IN" dirty="0"/>
              <a:t>    </a:t>
            </a:r>
            <a:r>
              <a:rPr lang="en-IN" dirty="0" err="1"/>
              <a:t>lnlongmon</a:t>
            </a:r>
            <a:r>
              <a:rPr lang="en-IN" dirty="0"/>
              <a:t>  </a:t>
            </a:r>
          </a:p>
          <a:p>
            <a:pPr algn="just"/>
            <a:r>
              <a:rPr lang="en-IN" dirty="0"/>
              <a:t>    </a:t>
            </a:r>
            <a:r>
              <a:rPr lang="en-IN" dirty="0" err="1"/>
              <a:t>lnlongten</a:t>
            </a:r>
            <a:endParaRPr lang="en-IN" dirty="0"/>
          </a:p>
          <a:p>
            <a:pPr algn="just"/>
            <a:r>
              <a:rPr lang="en-IN" dirty="0"/>
              <a:t>    </a:t>
            </a:r>
            <a:r>
              <a:rPr lang="en-IN" dirty="0" err="1"/>
              <a:t>lntollmon</a:t>
            </a:r>
            <a:endParaRPr lang="en-IN" dirty="0"/>
          </a:p>
          <a:p>
            <a:pPr algn="just"/>
            <a:r>
              <a:rPr lang="en-IN" dirty="0" smtClean="0"/>
              <a:t>    </a:t>
            </a:r>
            <a:r>
              <a:rPr lang="en-IN" dirty="0" err="1" smtClean="0"/>
              <a:t>lnwireten</a:t>
            </a:r>
            <a:r>
              <a:rPr lang="en-IN" dirty="0" smtClean="0"/>
              <a:t>    </a:t>
            </a:r>
            <a:endParaRPr lang="en-IN" dirty="0"/>
          </a:p>
        </p:txBody>
      </p:sp>
      <p:sp>
        <p:nvSpPr>
          <p:cNvPr id="6" name="TextBox 5"/>
          <p:cNvSpPr txBox="1"/>
          <p:nvPr/>
        </p:nvSpPr>
        <p:spPr>
          <a:xfrm>
            <a:off x="5223848" y="3369315"/>
            <a:ext cx="1532792" cy="2031325"/>
          </a:xfrm>
          <a:prstGeom prst="rect">
            <a:avLst/>
          </a:prstGeom>
          <a:noFill/>
        </p:spPr>
        <p:txBody>
          <a:bodyPr wrap="none" rtlCol="0">
            <a:spAutoFit/>
          </a:bodyPr>
          <a:lstStyle/>
          <a:p>
            <a:pPr algn="just"/>
            <a:r>
              <a:rPr lang="en-IN" dirty="0" smtClean="0"/>
              <a:t>    </a:t>
            </a:r>
            <a:r>
              <a:rPr lang="en-IN" dirty="0" err="1" smtClean="0"/>
              <a:t>lntollten</a:t>
            </a:r>
            <a:endParaRPr lang="en-IN" dirty="0"/>
          </a:p>
          <a:p>
            <a:pPr algn="just"/>
            <a:r>
              <a:rPr lang="en-IN" dirty="0"/>
              <a:t>    </a:t>
            </a:r>
            <a:r>
              <a:rPr lang="en-IN" dirty="0" err="1"/>
              <a:t>lnequipmon</a:t>
            </a:r>
            <a:endParaRPr lang="en-IN" dirty="0"/>
          </a:p>
          <a:p>
            <a:pPr algn="just"/>
            <a:r>
              <a:rPr lang="en-IN" dirty="0"/>
              <a:t>    </a:t>
            </a:r>
            <a:r>
              <a:rPr lang="en-IN" dirty="0" err="1" smtClean="0"/>
              <a:t>lnequipten</a:t>
            </a:r>
            <a:r>
              <a:rPr lang="en-IN" dirty="0" smtClean="0"/>
              <a:t> </a:t>
            </a:r>
          </a:p>
          <a:p>
            <a:pPr algn="just"/>
            <a:r>
              <a:rPr lang="en-IN" dirty="0" smtClean="0"/>
              <a:t>    </a:t>
            </a:r>
            <a:r>
              <a:rPr lang="en-IN" dirty="0" err="1" smtClean="0"/>
              <a:t>lncardmon</a:t>
            </a:r>
            <a:endParaRPr lang="en-IN" dirty="0"/>
          </a:p>
          <a:p>
            <a:pPr algn="just"/>
            <a:r>
              <a:rPr lang="en-IN" dirty="0"/>
              <a:t>    </a:t>
            </a:r>
            <a:r>
              <a:rPr lang="en-IN" dirty="0" err="1"/>
              <a:t>lncardten</a:t>
            </a:r>
            <a:endParaRPr lang="en-IN" dirty="0"/>
          </a:p>
          <a:p>
            <a:pPr algn="just"/>
            <a:r>
              <a:rPr lang="en-IN" dirty="0"/>
              <a:t>    </a:t>
            </a:r>
            <a:r>
              <a:rPr lang="en-IN" dirty="0" err="1"/>
              <a:t>lnwiremon</a:t>
            </a:r>
            <a:endParaRPr lang="en-IN" dirty="0"/>
          </a:p>
          <a:p>
            <a:pPr algn="ctr"/>
            <a:r>
              <a:rPr lang="en-IN" dirty="0"/>
              <a:t>    </a:t>
            </a:r>
          </a:p>
        </p:txBody>
      </p:sp>
      <p:sp>
        <p:nvSpPr>
          <p:cNvPr id="7" name="Rectangle 6"/>
          <p:cNvSpPr/>
          <p:nvPr/>
        </p:nvSpPr>
        <p:spPr>
          <a:xfrm>
            <a:off x="7659232" y="2996697"/>
            <a:ext cx="1575303" cy="28608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8" name="TextBox 7"/>
          <p:cNvSpPr txBox="1"/>
          <p:nvPr/>
        </p:nvSpPr>
        <p:spPr>
          <a:xfrm>
            <a:off x="7780354" y="4061811"/>
            <a:ext cx="1333057" cy="646331"/>
          </a:xfrm>
          <a:prstGeom prst="rect">
            <a:avLst/>
          </a:prstGeom>
          <a:noFill/>
        </p:spPr>
        <p:txBody>
          <a:bodyPr wrap="none" rtlCol="0">
            <a:spAutoFit/>
          </a:bodyPr>
          <a:lstStyle/>
          <a:p>
            <a:r>
              <a:rPr lang="en-IN" dirty="0"/>
              <a:t>card2tenure</a:t>
            </a:r>
          </a:p>
          <a:p>
            <a:r>
              <a:rPr lang="en-IN" dirty="0" err="1" smtClean="0"/>
              <a:t>longten</a:t>
            </a:r>
            <a:endParaRPr lang="en-IN" dirty="0"/>
          </a:p>
        </p:txBody>
      </p:sp>
      <p:sp>
        <p:nvSpPr>
          <p:cNvPr id="9" name="Rectangle 8"/>
          <p:cNvSpPr/>
          <p:nvPr/>
        </p:nvSpPr>
        <p:spPr>
          <a:xfrm>
            <a:off x="9714368" y="2996697"/>
            <a:ext cx="1267485" cy="28608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0" name="TextBox 9"/>
          <p:cNvSpPr txBox="1"/>
          <p:nvPr/>
        </p:nvSpPr>
        <p:spPr>
          <a:xfrm>
            <a:off x="10004079" y="4200310"/>
            <a:ext cx="743152" cy="369332"/>
          </a:xfrm>
          <a:prstGeom prst="rect">
            <a:avLst/>
          </a:prstGeom>
          <a:noFill/>
        </p:spPr>
        <p:txBody>
          <a:bodyPr wrap="none" rtlCol="0">
            <a:spAutoFit/>
          </a:bodyPr>
          <a:lstStyle/>
          <a:p>
            <a:r>
              <a:rPr lang="en-IN" dirty="0" err="1" smtClean="0"/>
              <a:t>custid</a:t>
            </a:r>
            <a:endParaRPr lang="en-IN" dirty="0"/>
          </a:p>
        </p:txBody>
      </p:sp>
    </p:spTree>
    <p:extLst>
      <p:ext uri="{BB962C8B-B14F-4D97-AF65-F5344CB8AC3E}">
        <p14:creationId xmlns:p14="http://schemas.microsoft.com/office/powerpoint/2010/main" val="143365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6827" y="297919"/>
            <a:ext cx="10182403" cy="1846659"/>
          </a:xfrm>
          <a:prstGeom prst="rect">
            <a:avLst/>
          </a:prstGeom>
          <a:noFill/>
        </p:spPr>
        <p:txBody>
          <a:bodyPr wrap="none" rtlCol="0">
            <a:spAutoFit/>
          </a:bodyPr>
          <a:lstStyle/>
          <a:p>
            <a:r>
              <a:rPr lang="en-IN" sz="2400" b="1" u="sng" dirty="0" smtClean="0"/>
              <a:t>Distribution:</a:t>
            </a:r>
          </a:p>
          <a:p>
            <a:endParaRPr lang="en-IN" dirty="0"/>
          </a:p>
          <a:p>
            <a:r>
              <a:rPr lang="en-IN" dirty="0" smtClean="0"/>
              <a:t>The Total Spend is not following normal distribution. So, transformation is needed to convert it into normal</a:t>
            </a:r>
          </a:p>
          <a:p>
            <a:r>
              <a:rPr lang="en-IN" dirty="0" smtClean="0"/>
              <a:t> distribution.</a:t>
            </a:r>
          </a:p>
          <a:p>
            <a:endParaRPr lang="en-IN" dirty="0"/>
          </a:p>
          <a:p>
            <a:endParaRPr lang="en-IN" dirty="0"/>
          </a:p>
        </p:txBody>
      </p:sp>
      <p:pic>
        <p:nvPicPr>
          <p:cNvPr id="3" name="Picture 2"/>
          <p:cNvPicPr>
            <a:picLocks noChangeAspect="1"/>
          </p:cNvPicPr>
          <p:nvPr/>
        </p:nvPicPr>
        <p:blipFill>
          <a:blip r:embed="rId2"/>
          <a:stretch>
            <a:fillRect/>
          </a:stretch>
        </p:blipFill>
        <p:spPr>
          <a:xfrm>
            <a:off x="1004462" y="1672062"/>
            <a:ext cx="4736565" cy="2202821"/>
          </a:xfrm>
          <a:prstGeom prst="rect">
            <a:avLst/>
          </a:prstGeom>
        </p:spPr>
      </p:pic>
      <p:sp>
        <p:nvSpPr>
          <p:cNvPr id="4" name="TextBox 3"/>
          <p:cNvSpPr txBox="1"/>
          <p:nvPr/>
        </p:nvSpPr>
        <p:spPr>
          <a:xfrm>
            <a:off x="1004462" y="3874883"/>
            <a:ext cx="11251926" cy="369332"/>
          </a:xfrm>
          <a:prstGeom prst="rect">
            <a:avLst/>
          </a:prstGeom>
          <a:noFill/>
        </p:spPr>
        <p:txBody>
          <a:bodyPr wrap="none" rtlCol="0">
            <a:spAutoFit/>
          </a:bodyPr>
          <a:lstStyle/>
          <a:p>
            <a:r>
              <a:rPr lang="en-IN" dirty="0" smtClean="0"/>
              <a:t>On applying log Transformation, </a:t>
            </a:r>
            <a:r>
              <a:rPr lang="en-IN" dirty="0" err="1" smtClean="0"/>
              <a:t>log_TotalSpend</a:t>
            </a:r>
            <a:r>
              <a:rPr lang="en-IN" dirty="0" smtClean="0"/>
              <a:t> follows normal distribution. So, </a:t>
            </a:r>
            <a:r>
              <a:rPr lang="en-IN" dirty="0" err="1" smtClean="0"/>
              <a:t>log_TotalSpend</a:t>
            </a:r>
            <a:r>
              <a:rPr lang="en-IN" dirty="0" smtClean="0"/>
              <a:t> will be used as Target.</a:t>
            </a:r>
            <a:endParaRPr lang="en-IN" dirty="0"/>
          </a:p>
        </p:txBody>
      </p:sp>
      <p:pic>
        <p:nvPicPr>
          <p:cNvPr id="5" name="Picture 4"/>
          <p:cNvPicPr>
            <a:picLocks noChangeAspect="1"/>
          </p:cNvPicPr>
          <p:nvPr/>
        </p:nvPicPr>
        <p:blipFill>
          <a:blip r:embed="rId3"/>
          <a:stretch>
            <a:fillRect/>
          </a:stretch>
        </p:blipFill>
        <p:spPr>
          <a:xfrm>
            <a:off x="1317608" y="4454064"/>
            <a:ext cx="3888136" cy="2302248"/>
          </a:xfrm>
          <a:prstGeom prst="rect">
            <a:avLst/>
          </a:prstGeom>
        </p:spPr>
      </p:pic>
    </p:spTree>
    <p:extLst>
      <p:ext uri="{BB962C8B-B14F-4D97-AF65-F5344CB8AC3E}">
        <p14:creationId xmlns:p14="http://schemas.microsoft.com/office/powerpoint/2010/main" val="229930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309" y="615636"/>
            <a:ext cx="8381397" cy="6093976"/>
          </a:xfrm>
          <a:prstGeom prst="rect">
            <a:avLst/>
          </a:prstGeom>
          <a:noFill/>
        </p:spPr>
        <p:txBody>
          <a:bodyPr wrap="none" rtlCol="0">
            <a:spAutoFit/>
          </a:bodyPr>
          <a:lstStyle/>
          <a:p>
            <a:r>
              <a:rPr lang="en-IN" sz="2400" b="1" u="sng" dirty="0" smtClean="0"/>
              <a:t>Outlier Treatment:</a:t>
            </a:r>
          </a:p>
          <a:p>
            <a:endParaRPr lang="en-IN" dirty="0"/>
          </a:p>
          <a:p>
            <a:r>
              <a:rPr lang="en-IN" dirty="0" smtClean="0"/>
              <a:t>UC: 0.99 quartile</a:t>
            </a:r>
          </a:p>
          <a:p>
            <a:r>
              <a:rPr lang="en-IN" dirty="0" smtClean="0"/>
              <a:t>LC: 0.01 quartile</a:t>
            </a:r>
          </a:p>
          <a:p>
            <a:endParaRPr lang="en-IN" dirty="0" smtClean="0"/>
          </a:p>
          <a:p>
            <a:r>
              <a:rPr lang="en-IN" dirty="0" smtClean="0"/>
              <a:t>All the points less than LC and greater than UC is considered as an outlier and removed.</a:t>
            </a:r>
            <a:endParaRPr lang="en-IN" dirty="0"/>
          </a:p>
          <a:p>
            <a:endParaRPr lang="en-IN" dirty="0" smtClean="0"/>
          </a:p>
          <a:p>
            <a:r>
              <a:rPr lang="en-IN" sz="2400" b="1" u="sng" dirty="0"/>
              <a:t>Missing </a:t>
            </a:r>
            <a:r>
              <a:rPr lang="en-IN" sz="2400" b="1" u="sng" dirty="0" smtClean="0"/>
              <a:t>Treatment:</a:t>
            </a:r>
            <a:endParaRPr lang="en-IN" sz="2400" b="1" u="sng" dirty="0"/>
          </a:p>
          <a:p>
            <a:endParaRPr lang="en-IN" dirty="0"/>
          </a:p>
          <a:p>
            <a:r>
              <a:rPr lang="en-IN" dirty="0"/>
              <a:t>For numerical variables: Replace the missing values by the </a:t>
            </a:r>
            <a:r>
              <a:rPr lang="en-IN" dirty="0" smtClean="0"/>
              <a:t>mean of the variable.</a:t>
            </a:r>
          </a:p>
          <a:p>
            <a:r>
              <a:rPr lang="en-IN" dirty="0" smtClean="0"/>
              <a:t>For categorical variables: Replace the missing values by the mode of the variable.</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p:txBody>
      </p:sp>
    </p:spTree>
    <p:extLst>
      <p:ext uri="{BB962C8B-B14F-4D97-AF65-F5344CB8AC3E}">
        <p14:creationId xmlns:p14="http://schemas.microsoft.com/office/powerpoint/2010/main" val="378108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9133" y="751438"/>
            <a:ext cx="11025454" cy="5324535"/>
          </a:xfrm>
          <a:prstGeom prst="rect">
            <a:avLst/>
          </a:prstGeom>
          <a:noFill/>
        </p:spPr>
        <p:txBody>
          <a:bodyPr wrap="none" rtlCol="0">
            <a:spAutoFit/>
          </a:bodyPr>
          <a:lstStyle/>
          <a:p>
            <a:r>
              <a:rPr lang="en-IN" sz="2400" b="1" u="sng" dirty="0" smtClean="0"/>
              <a:t>Feature Engineering:</a:t>
            </a:r>
          </a:p>
          <a:p>
            <a:endParaRPr lang="en-IN" sz="2400" b="1" u="sng" dirty="0"/>
          </a:p>
          <a:p>
            <a:r>
              <a:rPr lang="en-IN" sz="2000" b="1" u="sng" dirty="0" smtClean="0"/>
              <a:t>Variable Reduction:</a:t>
            </a:r>
          </a:p>
          <a:p>
            <a:endParaRPr lang="en-IN" dirty="0"/>
          </a:p>
          <a:p>
            <a:pPr marL="342900" indent="-342900">
              <a:buAutoNum type="arabicPeriod"/>
            </a:pPr>
            <a:r>
              <a:rPr lang="en-IN" dirty="0" smtClean="0"/>
              <a:t>Applied Correlation between numerical variables and </a:t>
            </a:r>
            <a:r>
              <a:rPr lang="en-IN" dirty="0" err="1" smtClean="0"/>
              <a:t>log_TotalSpend</a:t>
            </a:r>
            <a:r>
              <a:rPr lang="en-IN" dirty="0" smtClean="0"/>
              <a:t> variable.</a:t>
            </a:r>
          </a:p>
          <a:p>
            <a:pPr marL="742950" lvl="1" indent="-285750">
              <a:buFont typeface="Wingdings" panose="05000000000000000000" pitchFamily="2" charset="2"/>
              <a:buChar char="Ø"/>
            </a:pPr>
            <a:r>
              <a:rPr lang="en-IN" dirty="0"/>
              <a:t>22 numerical variables have been dropped because of very low value of correlation with the target variable.</a:t>
            </a:r>
          </a:p>
          <a:p>
            <a:pPr marL="742950" lvl="1" indent="-285750">
              <a:buFont typeface="Wingdings" panose="05000000000000000000" pitchFamily="2" charset="2"/>
              <a:buChar char="Ø"/>
            </a:pPr>
            <a:r>
              <a:rPr lang="en-IN" dirty="0"/>
              <a:t>10 numerical variables have been selected for further model building </a:t>
            </a:r>
            <a:r>
              <a:rPr lang="en-IN" dirty="0" smtClean="0"/>
              <a:t>processes.</a:t>
            </a:r>
          </a:p>
          <a:p>
            <a:pPr marL="342900" indent="-342900">
              <a:buAutoNum type="arabicPeriod" startAt="2"/>
            </a:pPr>
            <a:r>
              <a:rPr lang="en-IN" dirty="0" smtClean="0"/>
              <a:t>Performed ANOVA between Target and each categorical variables:</a:t>
            </a:r>
          </a:p>
          <a:p>
            <a:pPr marL="800100" lvl="1" indent="-342900">
              <a:buFont typeface="Wingdings" panose="05000000000000000000" pitchFamily="2" charset="2"/>
              <a:buChar char="Ø"/>
            </a:pPr>
            <a:r>
              <a:rPr lang="en-IN" dirty="0" smtClean="0"/>
              <a:t>34 categorical variables have been dropped because of p value less than 0.05.</a:t>
            </a:r>
          </a:p>
          <a:p>
            <a:pPr marL="800100" lvl="1" indent="-342900">
              <a:buFont typeface="Wingdings" panose="05000000000000000000" pitchFamily="2" charset="2"/>
              <a:buChar char="Ø"/>
            </a:pPr>
            <a:r>
              <a:rPr lang="en-IN" dirty="0" smtClean="0"/>
              <a:t>37 categorical variables have been chosen for further steps.</a:t>
            </a:r>
          </a:p>
          <a:p>
            <a:endParaRPr lang="en-IN" dirty="0"/>
          </a:p>
          <a:p>
            <a:r>
              <a:rPr lang="en-IN" dirty="0" smtClean="0"/>
              <a:t> </a:t>
            </a:r>
            <a:r>
              <a:rPr lang="en-IN" sz="2000" b="1" u="sng" dirty="0" smtClean="0"/>
              <a:t>Dummy Variable Creation:</a:t>
            </a:r>
          </a:p>
          <a:p>
            <a:endParaRPr lang="en-IN" dirty="0" smtClean="0"/>
          </a:p>
          <a:p>
            <a:pPr marL="342900" indent="-342900">
              <a:buAutoNum type="arabicPeriod"/>
            </a:pPr>
            <a:r>
              <a:rPr lang="en-IN" dirty="0" smtClean="0"/>
              <a:t>36 categorical variables are one-hot encoded to generate dummy variables.</a:t>
            </a:r>
          </a:p>
          <a:p>
            <a:pPr marL="342900" indent="-342900">
              <a:buAutoNum type="arabicPeriod"/>
            </a:pPr>
            <a:r>
              <a:rPr lang="en-IN" dirty="0" smtClean="0"/>
              <a:t>1 ordinal variable is used as it is.</a:t>
            </a:r>
          </a:p>
          <a:p>
            <a:pPr marL="800100" lvl="1" indent="-342900">
              <a:buFont typeface="Wingdings" panose="05000000000000000000" pitchFamily="2" charset="2"/>
              <a:buChar char="Ø"/>
            </a:pPr>
            <a:r>
              <a:rPr lang="en-IN" dirty="0" smtClean="0"/>
              <a:t>62 new categorical variables are created using dummy variable creation.</a:t>
            </a:r>
          </a:p>
          <a:p>
            <a:pPr marL="800100" lvl="1" indent="-342900">
              <a:buFont typeface="Wingdings" panose="05000000000000000000" pitchFamily="2" charset="2"/>
              <a:buChar char="Ø"/>
            </a:pPr>
            <a:r>
              <a:rPr lang="en-IN" dirty="0" smtClean="0"/>
              <a:t>Total 63 categorical variables are chosen for further steps.</a:t>
            </a:r>
            <a:endParaRPr lang="en-IN" dirty="0"/>
          </a:p>
          <a:p>
            <a:r>
              <a:rPr lang="en-IN" dirty="0" smtClean="0"/>
              <a:t>  </a:t>
            </a:r>
            <a:endParaRPr lang="en-IN" dirty="0"/>
          </a:p>
        </p:txBody>
      </p:sp>
    </p:spTree>
    <p:extLst>
      <p:ext uri="{BB962C8B-B14F-4D97-AF65-F5344CB8AC3E}">
        <p14:creationId xmlns:p14="http://schemas.microsoft.com/office/powerpoint/2010/main" val="404603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7362" y="760491"/>
            <a:ext cx="7960256" cy="6093976"/>
          </a:xfrm>
          <a:prstGeom prst="rect">
            <a:avLst/>
          </a:prstGeom>
          <a:noFill/>
        </p:spPr>
        <p:txBody>
          <a:bodyPr wrap="none" rtlCol="0">
            <a:spAutoFit/>
          </a:bodyPr>
          <a:lstStyle/>
          <a:p>
            <a:r>
              <a:rPr lang="en-IN" sz="2400" b="1" u="sng" dirty="0" smtClean="0"/>
              <a:t>Variable Selection:</a:t>
            </a:r>
          </a:p>
          <a:p>
            <a:endParaRPr lang="en-IN" sz="2400" b="1" u="sng" dirty="0"/>
          </a:p>
          <a:p>
            <a:pPr marL="342900" indent="-342900">
              <a:buAutoNum type="arabicPeriod"/>
            </a:pPr>
            <a:r>
              <a:rPr lang="en-IN" dirty="0" err="1" smtClean="0"/>
              <a:t>SelectKBest</a:t>
            </a:r>
            <a:endParaRPr lang="en-IN" dirty="0" smtClean="0"/>
          </a:p>
          <a:p>
            <a:pPr marL="800100" lvl="1" indent="-342900">
              <a:buFont typeface="Wingdings" panose="05000000000000000000" pitchFamily="2" charset="2"/>
              <a:buChar char="Ø"/>
            </a:pPr>
            <a:r>
              <a:rPr lang="en-IN" dirty="0" smtClean="0"/>
              <a:t>Selected 15 most important variables from the total 73 variables.</a:t>
            </a:r>
          </a:p>
          <a:p>
            <a:pPr lvl="1"/>
            <a:r>
              <a:rPr lang="en-IN" dirty="0" smtClean="0"/>
              <a:t> </a:t>
            </a:r>
          </a:p>
          <a:p>
            <a:pPr marL="342900" indent="-342900">
              <a:buAutoNum type="arabicPeriod"/>
            </a:pPr>
            <a:r>
              <a:rPr lang="en-IN" dirty="0" smtClean="0"/>
              <a:t>Recursive Feature Elimination</a:t>
            </a:r>
          </a:p>
          <a:p>
            <a:pPr marL="800100" lvl="1" indent="-342900">
              <a:buFont typeface="Wingdings" panose="05000000000000000000" pitchFamily="2" charset="2"/>
              <a:buChar char="Ø"/>
            </a:pPr>
            <a:r>
              <a:rPr lang="en-IN" dirty="0" smtClean="0"/>
              <a:t>Selected 15 most important variables from the total 73 variables.</a:t>
            </a:r>
          </a:p>
          <a:p>
            <a:pPr lvl="1"/>
            <a:endParaRPr lang="en-IN" dirty="0" smtClean="0"/>
          </a:p>
          <a:p>
            <a:pPr marL="342900" indent="-342900">
              <a:buAutoNum type="arabicPeriod"/>
            </a:pPr>
            <a:r>
              <a:rPr lang="en-IN" dirty="0" smtClean="0"/>
              <a:t>F- Regression</a:t>
            </a:r>
          </a:p>
          <a:p>
            <a:pPr marL="800100" lvl="1" indent="-342900">
              <a:buFont typeface="Wingdings" panose="05000000000000000000" pitchFamily="2" charset="2"/>
              <a:buChar char="Ø"/>
            </a:pPr>
            <a:r>
              <a:rPr lang="en-IN" dirty="0" smtClean="0"/>
              <a:t>Selected most important variables with p value &lt; 0.05.</a:t>
            </a:r>
          </a:p>
          <a:p>
            <a:pPr lvl="1"/>
            <a:endParaRPr lang="en-IN" dirty="0" smtClean="0"/>
          </a:p>
          <a:p>
            <a:pPr marL="342900" indent="-342900">
              <a:buAutoNum type="arabicPeriod"/>
            </a:pPr>
            <a:r>
              <a:rPr lang="en-IN" dirty="0" smtClean="0"/>
              <a:t>Variation Inflation Factor</a:t>
            </a:r>
          </a:p>
          <a:p>
            <a:pPr marL="800100" lvl="1" indent="-342900">
              <a:buFont typeface="Wingdings" panose="05000000000000000000" pitchFamily="2" charset="2"/>
              <a:buChar char="Ø"/>
            </a:pPr>
            <a:r>
              <a:rPr lang="en-IN" dirty="0"/>
              <a:t>Consolidated all the selected variables from above 3 steps and applied VIF.</a:t>
            </a:r>
          </a:p>
          <a:p>
            <a:pPr marL="800100" lvl="1" indent="-342900">
              <a:buFont typeface="Wingdings" panose="05000000000000000000" pitchFamily="2" charset="2"/>
              <a:buChar char="Ø"/>
            </a:pPr>
            <a:r>
              <a:rPr lang="en-IN" dirty="0"/>
              <a:t>Selected top 20 variables </a:t>
            </a:r>
            <a:r>
              <a:rPr lang="en-IN"/>
              <a:t>with </a:t>
            </a:r>
            <a:r>
              <a:rPr lang="en-IN" smtClean="0"/>
              <a:t>VIF</a:t>
            </a:r>
            <a:r>
              <a:rPr lang="en-IN" smtClean="0"/>
              <a:t> </a:t>
            </a:r>
            <a:r>
              <a:rPr lang="en-IN" dirty="0"/>
              <a:t>&lt; 5</a:t>
            </a:r>
            <a:r>
              <a:rPr lang="en-IN" dirty="0" smtClean="0"/>
              <a:t>.</a:t>
            </a:r>
          </a:p>
          <a:p>
            <a:pPr lvl="1"/>
            <a:endParaRPr lang="en-IN" dirty="0" smtClean="0"/>
          </a:p>
          <a:p>
            <a:pPr marL="342900" indent="-342900">
              <a:buAutoNum type="arabicPeriod"/>
            </a:pPr>
            <a:r>
              <a:rPr lang="en-IN" dirty="0" smtClean="0"/>
              <a:t>Linear Regression</a:t>
            </a:r>
          </a:p>
          <a:p>
            <a:pPr marL="800100" lvl="1" indent="-342900">
              <a:buFont typeface="Wingdings" panose="05000000000000000000" pitchFamily="2" charset="2"/>
              <a:buChar char="Ø"/>
            </a:pPr>
            <a:r>
              <a:rPr lang="en-IN" dirty="0" smtClean="0"/>
              <a:t>Built a </a:t>
            </a:r>
            <a:r>
              <a:rPr lang="en-IN" dirty="0" err="1" smtClean="0"/>
              <a:t>ols</a:t>
            </a:r>
            <a:r>
              <a:rPr lang="en-IN" dirty="0" smtClean="0"/>
              <a:t> regression model.</a:t>
            </a:r>
          </a:p>
          <a:p>
            <a:pPr marL="800100" lvl="1" indent="-342900">
              <a:buFont typeface="Wingdings" panose="05000000000000000000" pitchFamily="2" charset="2"/>
              <a:buChar char="Ø"/>
            </a:pPr>
            <a:r>
              <a:rPr lang="en-IN" dirty="0" smtClean="0"/>
              <a:t>Removed the least contributing variables based on p value.</a:t>
            </a:r>
          </a:p>
          <a:p>
            <a:pPr marL="800100" lvl="1" indent="-342900">
              <a:buFont typeface="Wingdings" panose="05000000000000000000" pitchFamily="2" charset="2"/>
              <a:buChar char="Ø"/>
            </a:pPr>
            <a:r>
              <a:rPr lang="en-IN" dirty="0" smtClean="0"/>
              <a:t>Selected 14 variables for the final model building.</a:t>
            </a:r>
          </a:p>
          <a:p>
            <a:pPr marL="800100" lvl="1" indent="-342900">
              <a:buAutoNum type="arabicPeriod"/>
            </a:pPr>
            <a:endParaRPr lang="en-IN" dirty="0"/>
          </a:p>
          <a:p>
            <a:pPr marL="800100" lvl="1" indent="-342900">
              <a:buAutoNum type="arabicPeriod"/>
            </a:pPr>
            <a:endParaRPr lang="en-IN" dirty="0" smtClean="0"/>
          </a:p>
        </p:txBody>
      </p:sp>
    </p:spTree>
    <p:extLst>
      <p:ext uri="{BB962C8B-B14F-4D97-AF65-F5344CB8AC3E}">
        <p14:creationId xmlns:p14="http://schemas.microsoft.com/office/powerpoint/2010/main" val="190838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4935" y="715224"/>
            <a:ext cx="7920502" cy="5262979"/>
          </a:xfrm>
          <a:prstGeom prst="rect">
            <a:avLst/>
          </a:prstGeom>
          <a:noFill/>
        </p:spPr>
        <p:txBody>
          <a:bodyPr wrap="none" rtlCol="0">
            <a:spAutoFit/>
          </a:bodyPr>
          <a:lstStyle/>
          <a:p>
            <a:r>
              <a:rPr lang="en-IN" sz="2400" b="1" u="sng" dirty="0" smtClean="0"/>
              <a:t>Model pre-requisites/ Model Assumptions:</a:t>
            </a:r>
          </a:p>
          <a:p>
            <a:endParaRPr lang="en-IN" dirty="0"/>
          </a:p>
          <a:p>
            <a:pPr marL="285750" indent="-285750">
              <a:buFont typeface="Wingdings" panose="05000000000000000000" pitchFamily="2" charset="2"/>
              <a:buChar char="Ø"/>
            </a:pPr>
            <a:r>
              <a:rPr lang="en-IN" dirty="0" smtClean="0"/>
              <a:t> The Target variable (Total Spend) follows normal distribution.</a:t>
            </a:r>
          </a:p>
          <a:p>
            <a:pPr marL="285750" indent="-285750">
              <a:buFont typeface="Wingdings" panose="05000000000000000000" pitchFamily="2" charset="2"/>
              <a:buChar char="Ø"/>
            </a:pPr>
            <a:r>
              <a:rPr lang="en-IN" dirty="0" smtClean="0"/>
              <a:t> Outliers have been removed.</a:t>
            </a:r>
          </a:p>
          <a:p>
            <a:pPr marL="285750" indent="-285750">
              <a:buFont typeface="Wingdings" panose="05000000000000000000" pitchFamily="2" charset="2"/>
              <a:buChar char="Ø"/>
            </a:pPr>
            <a:r>
              <a:rPr lang="en-IN" dirty="0" smtClean="0"/>
              <a:t> No missing values in the data.</a:t>
            </a:r>
          </a:p>
          <a:p>
            <a:pPr marL="285750" indent="-285750">
              <a:buFont typeface="Wingdings" panose="05000000000000000000" pitchFamily="2" charset="2"/>
              <a:buChar char="Ø"/>
            </a:pPr>
            <a:r>
              <a:rPr lang="en-IN" dirty="0" smtClean="0"/>
              <a:t> Categorical variables have been properly encoded.</a:t>
            </a:r>
          </a:p>
          <a:p>
            <a:pPr marL="285750" indent="-285750">
              <a:buFont typeface="Wingdings" panose="05000000000000000000" pitchFamily="2" charset="2"/>
              <a:buChar char="Ø"/>
            </a:pPr>
            <a:r>
              <a:rPr lang="en-IN" dirty="0" smtClean="0"/>
              <a:t> Selected &lt; 15 variables for final model building based on reduction techniques.</a:t>
            </a:r>
          </a:p>
          <a:p>
            <a:pPr marL="285750" indent="-285750">
              <a:buFont typeface="Wingdings" panose="05000000000000000000" pitchFamily="2" charset="2"/>
              <a:buChar char="Ø"/>
            </a:pPr>
            <a:r>
              <a:rPr lang="en-IN" dirty="0" smtClean="0"/>
              <a:t> No multi-</a:t>
            </a:r>
            <a:r>
              <a:rPr lang="en-IN" dirty="0" err="1" smtClean="0"/>
              <a:t>collinearity</a:t>
            </a:r>
            <a:r>
              <a:rPr lang="en-IN" dirty="0" smtClean="0"/>
              <a:t> between X variables.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smtClean="0"/>
          </a:p>
          <a:p>
            <a:r>
              <a:rPr lang="en-IN" sz="2400" b="1" u="sng" dirty="0" smtClean="0"/>
              <a:t>Train and Test split:</a:t>
            </a:r>
          </a:p>
          <a:p>
            <a:endParaRPr lang="en-IN" dirty="0"/>
          </a:p>
          <a:p>
            <a:r>
              <a:rPr lang="en-IN" dirty="0" smtClean="0"/>
              <a:t>Train data = 70 %</a:t>
            </a:r>
          </a:p>
          <a:p>
            <a:r>
              <a:rPr lang="en-IN" dirty="0" smtClean="0"/>
              <a:t>Test data = 30 %</a:t>
            </a:r>
          </a:p>
          <a:p>
            <a:endParaRPr lang="en-IN" dirty="0"/>
          </a:p>
          <a:p>
            <a:pPr marL="285750" indent="-285750">
              <a:buFont typeface="Wingdings" panose="05000000000000000000" pitchFamily="2" charset="2"/>
              <a:buChar char="Ø"/>
            </a:pPr>
            <a:r>
              <a:rPr lang="en-IN" dirty="0" smtClean="0"/>
              <a:t>Train data will be used to build the model.</a:t>
            </a:r>
          </a:p>
          <a:p>
            <a:pPr marL="285750" indent="-285750">
              <a:buFont typeface="Wingdings" panose="05000000000000000000" pitchFamily="2" charset="2"/>
              <a:buChar char="Ø"/>
            </a:pPr>
            <a:r>
              <a:rPr lang="en-IN" dirty="0" smtClean="0"/>
              <a:t>Test data will be used to validate the model.</a:t>
            </a:r>
          </a:p>
          <a:p>
            <a:endParaRPr lang="en-IN" dirty="0"/>
          </a:p>
        </p:txBody>
      </p:sp>
    </p:spTree>
    <p:extLst>
      <p:ext uri="{BB962C8B-B14F-4D97-AF65-F5344CB8AC3E}">
        <p14:creationId xmlns:p14="http://schemas.microsoft.com/office/powerpoint/2010/main" val="212975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715" y="841972"/>
            <a:ext cx="3225050" cy="1938992"/>
          </a:xfrm>
          <a:prstGeom prst="rect">
            <a:avLst/>
          </a:prstGeom>
          <a:noFill/>
        </p:spPr>
        <p:txBody>
          <a:bodyPr wrap="none" rtlCol="0">
            <a:spAutoFit/>
          </a:bodyPr>
          <a:lstStyle/>
          <a:p>
            <a:r>
              <a:rPr lang="en-IN" sz="2400" b="1" u="sng" dirty="0" smtClean="0"/>
              <a:t>Goodness of fit metrics:</a:t>
            </a:r>
          </a:p>
          <a:p>
            <a:endParaRPr lang="en-IN" sz="2400" b="1" u="sng" dirty="0"/>
          </a:p>
          <a:p>
            <a:endParaRPr lang="en-IN" sz="2400" b="1" dirty="0" smtClean="0"/>
          </a:p>
          <a:p>
            <a:endParaRPr lang="en-IN" sz="2400" b="1" dirty="0"/>
          </a:p>
          <a:p>
            <a:endParaRPr lang="en-IN" sz="24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894381632"/>
              </p:ext>
            </p:extLst>
          </p:nvPr>
        </p:nvGraphicFramePr>
        <p:xfrm>
          <a:off x="1559272" y="1695995"/>
          <a:ext cx="6136174" cy="2169938"/>
        </p:xfrm>
        <a:graphic>
          <a:graphicData uri="http://schemas.openxmlformats.org/presentationml/2006/ole">
            <mc:AlternateContent xmlns:mc="http://schemas.openxmlformats.org/markup-compatibility/2006">
              <mc:Choice xmlns:v="urn:schemas-microsoft-com:vml" Requires="v">
                <p:oleObj spid="_x0000_s1060" name="Worksheet" r:id="rId3" imgW="5524677" imgH="1500943" progId="Excel.Sheet.12">
                  <p:embed/>
                </p:oleObj>
              </mc:Choice>
              <mc:Fallback>
                <p:oleObj name="Worksheet" r:id="rId3" imgW="5524677" imgH="1500943" progId="Excel.Sheet.12">
                  <p:embed/>
                  <p:pic>
                    <p:nvPicPr>
                      <p:cNvPr id="0" name=""/>
                      <p:cNvPicPr/>
                      <p:nvPr/>
                    </p:nvPicPr>
                    <p:blipFill>
                      <a:blip r:embed="rId4"/>
                      <a:stretch>
                        <a:fillRect/>
                      </a:stretch>
                    </p:blipFill>
                    <p:spPr>
                      <a:xfrm>
                        <a:off x="1559272" y="1695995"/>
                        <a:ext cx="6136174" cy="2169938"/>
                      </a:xfrm>
                      <a:prstGeom prst="rect">
                        <a:avLst/>
                      </a:prstGeom>
                    </p:spPr>
                  </p:pic>
                </p:oleObj>
              </mc:Fallback>
            </mc:AlternateContent>
          </a:graphicData>
        </a:graphic>
      </p:graphicFrame>
      <p:sp>
        <p:nvSpPr>
          <p:cNvPr id="8" name="TextBox 7"/>
          <p:cNvSpPr txBox="1"/>
          <p:nvPr/>
        </p:nvSpPr>
        <p:spPr>
          <a:xfrm>
            <a:off x="1559272" y="4599160"/>
            <a:ext cx="6381940" cy="646331"/>
          </a:xfrm>
          <a:prstGeom prst="rect">
            <a:avLst/>
          </a:prstGeom>
          <a:noFill/>
        </p:spPr>
        <p:txBody>
          <a:bodyPr wrap="none" rtlCol="0">
            <a:spAutoFit/>
          </a:bodyPr>
          <a:lstStyle/>
          <a:p>
            <a:r>
              <a:rPr lang="en-IN" dirty="0" smtClean="0"/>
              <a:t>Based on the above metrics, </a:t>
            </a:r>
            <a:r>
              <a:rPr lang="en-IN" b="1" dirty="0" smtClean="0"/>
              <a:t>XGBoost Regressor</a:t>
            </a:r>
            <a:r>
              <a:rPr lang="en-IN" dirty="0" smtClean="0"/>
              <a:t> is the best model.</a:t>
            </a:r>
          </a:p>
          <a:p>
            <a:endParaRPr lang="en-IN" dirty="0"/>
          </a:p>
        </p:txBody>
      </p:sp>
    </p:spTree>
    <p:extLst>
      <p:ext uri="{BB962C8B-B14F-4D97-AF65-F5344CB8AC3E}">
        <p14:creationId xmlns:p14="http://schemas.microsoft.com/office/powerpoint/2010/main" val="3236809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5012</TotalTime>
  <Words>1207</Words>
  <Application>Microsoft Office PowerPoint</Application>
  <PresentationFormat>Widescreen</PresentationFormat>
  <Paragraphs>210</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Calibri Light</vt:lpstr>
      <vt:lpstr>Times New Roman</vt:lpstr>
      <vt:lpstr>Wingdings</vt:lpstr>
      <vt:lpstr>Office Theme</vt:lpstr>
      <vt:lpstr>Worksheet</vt:lpstr>
      <vt:lpstr>Credit Card Spend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Spend Prediction</dc:title>
  <dc:creator>ARUNDEV S</dc:creator>
  <cp:lastModifiedBy>ARUNDEV S</cp:lastModifiedBy>
  <cp:revision>43</cp:revision>
  <dcterms:created xsi:type="dcterms:W3CDTF">2019-08-28T17:14:45Z</dcterms:created>
  <dcterms:modified xsi:type="dcterms:W3CDTF">2019-09-03T18:40:48Z</dcterms:modified>
</cp:coreProperties>
</file>