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Zen Dots" charset="0"/>
      <p:regular r:id="rId16"/>
    </p:embeddedFont>
    <p:embeddedFont>
      <p:font typeface="Zilla Slab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C32852B-11A9-4AF5-BF17-7A1A64EDB30F}">
  <a:tblStyle styleId="{6C32852B-11A9-4AF5-BF17-7A1A64EDB3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E5AFCF-B666-47ED-8497-0B0A9A9CF2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3be3818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03be3818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82">
            <a:off x="2431950" y="3549192"/>
            <a:ext cx="4280100" cy="44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7600" y="1144300"/>
            <a:ext cx="7588800" cy="22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678287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678287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420512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5420512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32688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2032688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4774913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4774913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rot="-1179">
            <a:off x="720000" y="3573283"/>
            <a:ext cx="3499200" cy="4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720000" y="1119317"/>
            <a:ext cx="6084300" cy="22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l="4226" t="19479" r="6424" b="513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713375" y="2832725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3323182" y="2832744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5932975" y="2832761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13375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5"/>
          </p:nvPr>
        </p:nvSpPr>
        <p:spPr>
          <a:xfrm>
            <a:off x="3323174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5932972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206250" y="2004324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4828586" y="2004324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1206250" y="3878225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4828586" y="3878225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1206213" y="1674013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1206213" y="3547975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7"/>
          </p:nvPr>
        </p:nvSpPr>
        <p:spPr>
          <a:xfrm>
            <a:off x="4828588" y="1674013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8"/>
          </p:nvPr>
        </p:nvSpPr>
        <p:spPr>
          <a:xfrm>
            <a:off x="4828588" y="3547975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3864" t="16734" b="2149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720000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3419275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20000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3419272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5"/>
          </p:nvPr>
        </p:nvSpPr>
        <p:spPr>
          <a:xfrm>
            <a:off x="6118550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6"/>
          </p:nvPr>
        </p:nvSpPr>
        <p:spPr>
          <a:xfrm>
            <a:off x="6118550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7"/>
          </p:nvPr>
        </p:nvSpPr>
        <p:spPr>
          <a:xfrm>
            <a:off x="720000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8"/>
          </p:nvPr>
        </p:nvSpPr>
        <p:spPr>
          <a:xfrm>
            <a:off x="3419275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9"/>
          </p:nvPr>
        </p:nvSpPr>
        <p:spPr>
          <a:xfrm>
            <a:off x="6118550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3"/>
          </p:nvPr>
        </p:nvSpPr>
        <p:spPr>
          <a:xfrm>
            <a:off x="6118550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4"/>
          </p:nvPr>
        </p:nvSpPr>
        <p:spPr>
          <a:xfrm>
            <a:off x="720000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5"/>
          </p:nvPr>
        </p:nvSpPr>
        <p:spPr>
          <a:xfrm>
            <a:off x="3419275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l="3349" t="3349" r="3358" b="3358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title" hasCustomPrompt="1"/>
          </p:nvPr>
        </p:nvSpPr>
        <p:spPr>
          <a:xfrm rot="-272">
            <a:off x="3147274" y="539662"/>
            <a:ext cx="37866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3147274" y="1396955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2" hasCustomPrompt="1"/>
          </p:nvPr>
        </p:nvSpPr>
        <p:spPr>
          <a:xfrm>
            <a:off x="3147274" y="3355325"/>
            <a:ext cx="3786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3"/>
          </p:nvPr>
        </p:nvSpPr>
        <p:spPr>
          <a:xfrm>
            <a:off x="3147274" y="4212701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 idx="4" hasCustomPrompt="1"/>
          </p:nvPr>
        </p:nvSpPr>
        <p:spPr>
          <a:xfrm>
            <a:off x="3147274" y="1947462"/>
            <a:ext cx="3786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5"/>
          </p:nvPr>
        </p:nvSpPr>
        <p:spPr>
          <a:xfrm>
            <a:off x="3147274" y="2804816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643800" y="1137925"/>
            <a:ext cx="1609800" cy="127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4465975" y="2500763"/>
            <a:ext cx="3964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4212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22100"/>
            <a:ext cx="7704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612788" y="2783070"/>
            <a:ext cx="2727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03593" y="2783179"/>
            <a:ext cx="2727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612800" y="2392075"/>
            <a:ext cx="2727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03605" y="2392075"/>
            <a:ext cx="2727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l="2856" t="10169" b="7815"/>
          <a:stretch/>
        </p:blipFill>
        <p:spPr>
          <a:xfrm>
            <a:off x="-43875" y="-4575"/>
            <a:ext cx="8883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84650" y="997200"/>
            <a:ext cx="42897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 rot="-481">
            <a:off x="1184650" y="1832225"/>
            <a:ext cx="42897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↦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716982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93200" y="1020300"/>
            <a:ext cx="5757600" cy="31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52749"/>
            <a:ext cx="7704000" cy="5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186850" y="3069888"/>
            <a:ext cx="4770900" cy="44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 rot="267">
            <a:off x="713773" y="1633500"/>
            <a:ext cx="7716900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267">
            <a:off x="428652" y="2635548"/>
            <a:ext cx="77169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WIFI PHISHING ATTACK</a:t>
            </a:r>
            <a:endParaRPr sz="30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</a:t>
            </a:r>
            <a:endParaRPr/>
          </a:p>
        </p:txBody>
      </p:sp>
      <p:sp>
        <p:nvSpPr>
          <p:cNvPr id="5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Regulatory and Legal Responses</a:t>
            </a:r>
            <a:r>
              <a:rPr lang="en-IN" dirty="0" smtClean="0">
                <a:solidFill>
                  <a:schemeClr val="accent3"/>
                </a:solidFill>
              </a:rPr>
              <a:t>: </a:t>
            </a:r>
            <a:r>
              <a:rPr lang="en-IN" dirty="0" smtClean="0">
                <a:solidFill>
                  <a:schemeClr val="accent3"/>
                </a:solidFill>
              </a:rPr>
              <a:t>Governments and regulatory bodies may introduce stricter regulations and legislation to address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and hold perpetrators accountable, </a:t>
            </a:r>
            <a:r>
              <a:rPr lang="en-IN" dirty="0" smtClean="0">
                <a:solidFill>
                  <a:schemeClr val="accent3"/>
                </a:solidFill>
              </a:rPr>
              <a:t>increasing </a:t>
            </a:r>
            <a:r>
              <a:rPr lang="en-IN" dirty="0" smtClean="0">
                <a:solidFill>
                  <a:schemeClr val="accent3"/>
                </a:solidFill>
              </a:rPr>
              <a:t>the consequences for engaging in such </a:t>
            </a:r>
            <a:r>
              <a:rPr lang="en-IN" dirty="0" smtClean="0">
                <a:solidFill>
                  <a:schemeClr val="accent3"/>
                </a:solidFill>
              </a:rPr>
              <a:t>activities</a:t>
            </a:r>
          </a:p>
          <a:p>
            <a:pPr marL="0" lvl="0" indent="0"/>
            <a:endParaRPr lang="en-US" sz="1400" dirty="0" smtClean="0">
              <a:solidFill>
                <a:schemeClr val="accent3"/>
              </a:solidFill>
            </a:endParaRPr>
          </a:p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Integration </a:t>
            </a:r>
            <a:r>
              <a:rPr lang="en-IN" b="1" dirty="0" smtClean="0">
                <a:solidFill>
                  <a:schemeClr val="accent3"/>
                </a:solidFill>
              </a:rPr>
              <a:t>with Other Threat Vectors</a:t>
            </a:r>
            <a:r>
              <a:rPr lang="en-IN" b="1" dirty="0" smtClean="0">
                <a:solidFill>
                  <a:schemeClr val="accent3"/>
                </a:solidFill>
              </a:rPr>
              <a:t>: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attacks may be integrated with other cyber threats, such as malware infections or </a:t>
            </a:r>
            <a:r>
              <a:rPr lang="en-IN" dirty="0" err="1" smtClean="0">
                <a:solidFill>
                  <a:schemeClr val="accent3"/>
                </a:solidFill>
              </a:rPr>
              <a:t>ransomware</a:t>
            </a:r>
            <a:r>
              <a:rPr lang="en-IN" dirty="0" smtClean="0">
                <a:solidFill>
                  <a:schemeClr val="accent3"/>
                </a:solidFill>
              </a:rPr>
              <a:t> attacks, to maximize the impact and effectiveness of cybercriminal operations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0" lvl="0" indent="0"/>
            <a:endParaRPr lang="en-US" sz="1400" dirty="0" smtClean="0">
              <a:solidFill>
                <a:schemeClr val="accent3"/>
              </a:solidFill>
            </a:endParaRPr>
          </a:p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Mobile Devices as Targets</a:t>
            </a:r>
            <a:r>
              <a:rPr lang="en-IN" b="1" dirty="0" smtClean="0">
                <a:solidFill>
                  <a:schemeClr val="accent3"/>
                </a:solidFill>
              </a:rPr>
              <a:t>: </a:t>
            </a:r>
            <a:r>
              <a:rPr lang="en-IN" dirty="0" smtClean="0">
                <a:solidFill>
                  <a:schemeClr val="accent3"/>
                </a:solidFill>
              </a:rPr>
              <a:t>As mobile devices become the primary means of accessing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networks, attackers may focus on developing phishing techniques tailored specifically for mobile platforms, such as fake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hotspot apps or SMS-based phishing </a:t>
            </a:r>
            <a:r>
              <a:rPr lang="en-IN" dirty="0" err="1" smtClean="0">
                <a:solidFill>
                  <a:schemeClr val="accent3"/>
                </a:solidFill>
              </a:rPr>
              <a:t>attac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FUTURE SCOPE</a:t>
            </a:r>
            <a:endParaRPr sz="2500"/>
          </a:p>
        </p:txBody>
      </p:sp>
      <p:sp>
        <p:nvSpPr>
          <p:cNvPr id="40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dirty="0" smtClean="0"/>
              <a:t>If you're interested in understanding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works and how to defend against it, there are ethical ways to explore the topic</a:t>
            </a:r>
            <a:r>
              <a:rPr lang="en-IN" sz="1400" dirty="0" smtClean="0"/>
              <a:t>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 </a:t>
            </a:r>
            <a:r>
              <a:rPr lang="en-IN" sz="1400" dirty="0" smtClean="0"/>
              <a:t>You can study the techniques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attacks, such as creating fake access points or using social engineering to trick users into connecting to malicious </a:t>
            </a:r>
            <a:r>
              <a:rPr lang="en-IN" sz="1400" dirty="0" smtClean="0"/>
              <a:t>networks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. </a:t>
            </a:r>
            <a:r>
              <a:rPr lang="en-IN" sz="1400" dirty="0" smtClean="0"/>
              <a:t>Then, you can learn about security measures to protect against such attacks, such as using strong encryption protocols like WPA2 or WPA3, enabling network authentication mechanisms like WPA-Enterprise, and educating users about the risks of connecting to unknown networks.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REFERENCE</a:t>
            </a:r>
            <a:endParaRPr sz="2500"/>
          </a:p>
        </p:txBody>
      </p:sp>
      <p:sp>
        <p:nvSpPr>
          <p:cNvPr id="7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b="1" dirty="0" smtClean="0"/>
              <a:t>Academic Journals: </a:t>
            </a:r>
            <a:r>
              <a:rPr lang="en-IN" sz="1400" dirty="0" smtClean="0"/>
              <a:t>Search for papers on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in databases like IEEE </a:t>
            </a:r>
            <a:r>
              <a:rPr lang="en-IN" sz="1400" dirty="0" err="1" smtClean="0"/>
              <a:t>Xplore</a:t>
            </a:r>
            <a:r>
              <a:rPr lang="en-IN" sz="1400" dirty="0" smtClean="0"/>
              <a:t>, ACM Digital Library, or Google Scholar</a:t>
            </a:r>
            <a:r>
              <a:rPr lang="en-IN" sz="1400" dirty="0" smtClean="0"/>
              <a:t>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 </a:t>
            </a:r>
            <a:r>
              <a:rPr lang="en-IN" sz="1400" dirty="0" smtClean="0"/>
              <a:t>2. </a:t>
            </a:r>
            <a:r>
              <a:rPr lang="en-IN" sz="1400" b="1" dirty="0" err="1" smtClean="0"/>
              <a:t>Cybersecurity</a:t>
            </a:r>
            <a:r>
              <a:rPr lang="en-IN" sz="1400" b="1" dirty="0" smtClean="0"/>
              <a:t> Organizations</a:t>
            </a:r>
            <a:r>
              <a:rPr lang="en-IN" sz="1400" dirty="0" smtClean="0"/>
              <a:t>: Check resources from organizations like the SANS Institute, CERT/CC, or the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and Infrastructure Security Agency (CISA</a:t>
            </a:r>
            <a:r>
              <a:rPr lang="en-IN" sz="1400" dirty="0" smtClean="0"/>
              <a:t>).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b="1" dirty="0" smtClean="0"/>
              <a:t>3</a:t>
            </a:r>
            <a:r>
              <a:rPr lang="en-IN" sz="1400" b="1" dirty="0" smtClean="0"/>
              <a:t>. Industry Reports</a:t>
            </a:r>
            <a:r>
              <a:rPr lang="en-IN" sz="1400" dirty="0" smtClean="0"/>
              <a:t>: Look for reports from companies like Symantec, McAfee, or Cisco that provide insights into current trends and tactics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attacks. 4. Online Guides: Websites like Krebs on Security, The Hacker News, or Dark Reading often publish articles and guides on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and other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topics.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46"/>
          <p:cNvSpPr txBox="1">
            <a:spLocks noGrp="1"/>
          </p:cNvSpPr>
          <p:nvPr>
            <p:ph type="ctrTitle"/>
          </p:nvPr>
        </p:nvSpPr>
        <p:spPr>
          <a:xfrm>
            <a:off x="2214546" y="1214428"/>
            <a:ext cx="4143404" cy="206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ages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6314" y="3214692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Name: </a:t>
            </a:r>
            <a:r>
              <a:rPr lang="en-US" smtClean="0">
                <a:solidFill>
                  <a:schemeClr val="tx1"/>
                </a:solidFill>
              </a:rPr>
              <a:t>S.Deva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College Name: The </a:t>
            </a:r>
            <a:r>
              <a:rPr lang="en-US" dirty="0" err="1" smtClean="0">
                <a:solidFill>
                  <a:schemeClr val="tx1"/>
                </a:solidFill>
              </a:rPr>
              <a:t>Kavery</a:t>
            </a:r>
            <a:r>
              <a:rPr lang="en-US" dirty="0" smtClean="0">
                <a:solidFill>
                  <a:schemeClr val="tx1"/>
                </a:solidFill>
              </a:rPr>
              <a:t> Engineering College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Department: B.E Computer Science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 rot="1973">
            <a:off x="571644" y="1357603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OUTLINE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2"/>
          </p:nvPr>
        </p:nvSpPr>
        <p:spPr>
          <a:xfrm rot="1973">
            <a:off x="571644" y="271492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3"/>
          </p:nvPr>
        </p:nvSpPr>
        <p:spPr>
          <a:xfrm rot="1973">
            <a:off x="571645" y="4072249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4"/>
          </p:nvPr>
        </p:nvSpPr>
        <p:spPr>
          <a:xfrm rot="1973">
            <a:off x="3714917" y="128616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571900" y="467640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Conclusion</a:t>
            </a:r>
            <a:endParaRPr sz="1600"/>
          </a:p>
        </p:txBody>
      </p:sp>
      <p:sp>
        <p:nvSpPr>
          <p:cNvPr id="11" name="Google Shape;156;p29"/>
          <p:cNvSpPr txBox="1">
            <a:spLocks/>
          </p:cNvSpPr>
          <p:nvPr/>
        </p:nvSpPr>
        <p:spPr>
          <a:xfrm rot="1973">
            <a:off x="3643479" y="2572050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05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" name="Google Shape;156;p29"/>
          <p:cNvSpPr txBox="1">
            <a:spLocks/>
          </p:cNvSpPr>
          <p:nvPr/>
        </p:nvSpPr>
        <p:spPr>
          <a:xfrm rot="1973">
            <a:off x="3643479" y="3929372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06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156;p29"/>
          <p:cNvSpPr txBox="1">
            <a:spLocks/>
          </p:cNvSpPr>
          <p:nvPr/>
        </p:nvSpPr>
        <p:spPr>
          <a:xfrm rot="1973">
            <a:off x="6643874" y="1286165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lang="en" sz="3000" dirty="0" smtClean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07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156;p29"/>
          <p:cNvSpPr txBox="1">
            <a:spLocks/>
          </p:cNvSpPr>
          <p:nvPr/>
        </p:nvSpPr>
        <p:spPr>
          <a:xfrm rot="1973">
            <a:off x="6643875" y="2572050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08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6" name="Google Shape;157;p29"/>
          <p:cNvSpPr txBox="1">
            <a:spLocks/>
          </p:cNvSpPr>
          <p:nvPr/>
        </p:nvSpPr>
        <p:spPr>
          <a:xfrm>
            <a:off x="0" y="3357568"/>
            <a:ext cx="321467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Proposed</a:t>
            </a:r>
            <a:r>
              <a:rPr kumimoji="0" lang="en-IN" sz="16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 solution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" name="Google Shape;157;p29"/>
          <p:cNvSpPr txBox="1">
            <a:spLocks/>
          </p:cNvSpPr>
          <p:nvPr/>
        </p:nvSpPr>
        <p:spPr>
          <a:xfrm>
            <a:off x="0" y="4676400"/>
            <a:ext cx="321467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System Approach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1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6143668" y="328613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Reference</a:t>
            </a:r>
            <a:endParaRPr sz="1600"/>
          </a:p>
        </p:txBody>
      </p:sp>
      <p:sp>
        <p:nvSpPr>
          <p:cNvPr id="22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643338" y="328613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Result</a:t>
            </a:r>
            <a:endParaRPr sz="1600"/>
          </a:p>
        </p:txBody>
      </p:sp>
      <p:sp>
        <p:nvSpPr>
          <p:cNvPr id="23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571900" y="2000246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Algorithm</a:t>
            </a:r>
            <a:endParaRPr sz="1600"/>
          </a:p>
        </p:txBody>
      </p:sp>
      <p:sp>
        <p:nvSpPr>
          <p:cNvPr id="24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6072230" y="2000246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Future Scope</a:t>
            </a:r>
            <a:endParaRPr sz="1600"/>
          </a:p>
        </p:txBody>
      </p:sp>
      <p:sp>
        <p:nvSpPr>
          <p:cNvPr id="26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152400" y="2071684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Problem statement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1928794" y="714362"/>
            <a:ext cx="7858180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 rot="-481">
            <a:off x="928839" y="1214915"/>
            <a:ext cx="6959030" cy="25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↦"/>
            </a:pPr>
            <a:r>
              <a:rPr lang="en" sz="1400" b="1" dirty="0" smtClean="0"/>
              <a:t>Security Breaches</a:t>
            </a:r>
            <a:r>
              <a:rPr lang="en" sz="1400" dirty="0" smtClean="0"/>
              <a:t>:</a:t>
            </a:r>
            <a:r>
              <a:rPr lang="en" sz="1400" dirty="0" smtClean="0"/>
              <a:t> </a:t>
            </a:r>
            <a:r>
              <a:rPr lang="en" sz="1400" dirty="0" smtClean="0"/>
              <a:t>Unauthorized individuals gaining access to sensitive information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/>
          </a:p>
          <a:p>
            <a:r>
              <a:rPr lang="en-US" sz="1400" dirty="0" smtClean="0"/>
              <a:t>I</a:t>
            </a:r>
            <a:r>
              <a:rPr lang="en-IN" sz="1400" b="1" dirty="0" smtClean="0"/>
              <a:t>Security Breaches</a:t>
            </a:r>
            <a:r>
              <a:rPr lang="en-IN" sz="1400" dirty="0" smtClean="0"/>
              <a:t>: Unauthorized individuals gaining access to sensitive </a:t>
            </a:r>
            <a:r>
              <a:rPr lang="en-IN" sz="1400" dirty="0" smtClean="0"/>
              <a:t>information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Identify Theft</a:t>
            </a:r>
            <a:r>
              <a:rPr lang="en-US" sz="1400" dirty="0" smtClean="0"/>
              <a:t>: Attackers Can Impersonate networks to trick users into connecting, allowing them to steal login </a:t>
            </a:r>
            <a:r>
              <a:rPr lang="en-US" sz="1400" dirty="0" err="1" smtClean="0"/>
              <a:t>credentials,financial</a:t>
            </a:r>
            <a:r>
              <a:rPr lang="en-US" sz="1400" dirty="0" smtClean="0"/>
              <a:t> information, or other sensitive data</a:t>
            </a:r>
            <a:endParaRPr lang="en-IN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endParaRPr lang="en-US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r>
              <a:rPr lang="en-US" sz="1400" b="1" dirty="0" smtClean="0"/>
              <a:t>Malware Disruption</a:t>
            </a:r>
            <a:r>
              <a:rPr lang="en-US" sz="1400" dirty="0" smtClean="0"/>
              <a:t>: By gaining unauthorized access, attackers can disrupt network services, leading to the network, leading to compromised </a:t>
            </a:r>
            <a:r>
              <a:rPr lang="en-US" sz="1400" dirty="0" err="1" smtClean="0"/>
              <a:t>systems,data</a:t>
            </a:r>
            <a:r>
              <a:rPr lang="en-US" sz="1400" dirty="0" smtClean="0"/>
              <a:t> </a:t>
            </a:r>
            <a:r>
              <a:rPr lang="en-US" sz="1400" dirty="0" smtClean="0"/>
              <a:t>loss, or further exploration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endParaRPr lang="en-US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r>
              <a:rPr lang="en-US" sz="1400" b="1" dirty="0" smtClean="0"/>
              <a:t>Network Disruption:</a:t>
            </a:r>
            <a:r>
              <a:rPr lang="en-US" sz="1400" dirty="0" smtClean="0"/>
              <a:t> By gaining unauthorized access, attackers can disrupt network services, leading to downtime, loss of productivity</a:t>
            </a:r>
            <a:endParaRPr sz="1400" b="1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5;p30"/>
          <p:cNvSpPr txBox="1">
            <a:spLocks noGrp="1"/>
          </p:cNvSpPr>
          <p:nvPr>
            <p:ph type="title"/>
          </p:nvPr>
        </p:nvSpPr>
        <p:spPr>
          <a:xfrm>
            <a:off x="357158" y="785800"/>
            <a:ext cx="7858180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PROPOSED SOLUTION</a:t>
            </a:r>
            <a:br>
              <a:rPr lang="en" sz="2500" dirty="0" smtClean="0"/>
            </a:br>
            <a:endParaRPr sz="2500"/>
          </a:p>
        </p:txBody>
      </p:sp>
      <p:sp>
        <p:nvSpPr>
          <p:cNvPr id="9" name="Rectangle 8"/>
          <p:cNvSpPr/>
          <p:nvPr/>
        </p:nvSpPr>
        <p:spPr>
          <a:xfrm>
            <a:off x="500034" y="1500180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 smtClean="0">
              <a:solidFill>
                <a:schemeClr val="accent3"/>
              </a:solidFill>
            </a:endParaRPr>
          </a:p>
          <a:p>
            <a:pPr marL="457200" lvl="0" indent="-304800" algn="ctr">
              <a:buSzPts val="1200"/>
            </a:pP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is considered a social engineering attack. Social engineering attacks are particularly dangerous because they will usually bypass security altogether, rendering your existing protection efforts useless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457200" lvl="0" indent="-304800" algn="ctr">
              <a:buSzPts val="1200"/>
            </a:pPr>
            <a:endParaRPr lang="en-IN" dirty="0" smtClean="0">
              <a:solidFill>
                <a:schemeClr val="accent3"/>
              </a:solidFill>
            </a:endParaRPr>
          </a:p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Wifiphisher</a:t>
            </a:r>
            <a:r>
              <a:rPr lang="en-IN" dirty="0" smtClean="0">
                <a:solidFill>
                  <a:schemeClr val="accent3"/>
                </a:solidFill>
              </a:rPr>
              <a:t> is a specific program hackers use to gain access to private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networks. It’s not brand new, but it has been becoming more and more common in the last few years as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has become more ubiquitous</a:t>
            </a:r>
            <a:r>
              <a:rPr lang="en-IN" dirty="0" smtClean="0"/>
              <a:t>.</a:t>
            </a:r>
          </a:p>
          <a:p>
            <a:pPr algn="ctr"/>
            <a:endParaRPr lang="en-IN" b="1" dirty="0" smtClean="0">
              <a:solidFill>
                <a:schemeClr val="accent3"/>
              </a:solidFill>
            </a:endParaRPr>
          </a:p>
          <a:p>
            <a:pPr algn="ctr"/>
            <a:r>
              <a:rPr lang="en-IN" dirty="0" smtClean="0">
                <a:solidFill>
                  <a:schemeClr val="accent3"/>
                </a:solidFill>
              </a:rPr>
              <a:t>Someone will pick it up and plug it in to their computer and it will then get the password from </a:t>
            </a:r>
            <a:r>
              <a:rPr lang="en-IN" dirty="0" smtClean="0">
                <a:solidFill>
                  <a:schemeClr val="accent3"/>
                </a:solidFill>
              </a:rPr>
              <a:t>the</a:t>
            </a:r>
          </a:p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computer.data</a:t>
            </a:r>
            <a:endParaRPr lang="en-IN" dirty="0" smtClean="0">
              <a:solidFill>
                <a:schemeClr val="accent3"/>
              </a:solidFill>
            </a:endParaRPr>
          </a:p>
          <a:p>
            <a:pPr marL="457200" lvl="0" indent="-304800" algn="ctr">
              <a:buSzPts val="1200"/>
              <a:buChar char="↦"/>
            </a:pPr>
            <a:endParaRPr lang="en-IN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571472" y="1071552"/>
            <a:ext cx="7929618" cy="3100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400" b="1" dirty="0" smtClean="0"/>
              <a:t>Research and Understanding</a:t>
            </a:r>
            <a:r>
              <a:rPr lang="en-IN" sz="1400" dirty="0" smtClean="0"/>
              <a:t>: Learn about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 work, including the methods used to create fake access </a:t>
            </a:r>
            <a:r>
              <a:rPr lang="en-IN" sz="1400" dirty="0" smtClean="0"/>
              <a:t>points</a:t>
            </a:r>
            <a:r>
              <a:rPr lang="en-IN" sz="1400" dirty="0" smtClean="0"/>
              <a:t>, intercept traffic, and trick users into divulging sensitive </a:t>
            </a:r>
            <a:r>
              <a:rPr lang="en-IN" sz="1400" dirty="0" err="1" smtClean="0"/>
              <a:t>informatio</a:t>
            </a:r>
            <a:endParaRPr lang="en-IN" sz="1400" dirty="0" smtClean="0"/>
          </a:p>
          <a:p>
            <a:pPr marL="0" lvl="0" indent="0" algn="l"/>
            <a:endParaRPr lang="en-IN" sz="1400" dirty="0" smtClean="0"/>
          </a:p>
          <a:p>
            <a:pPr marL="0" lvl="0" indent="0" algn="l"/>
            <a:r>
              <a:rPr lang="en-IN" sz="1400" b="1" dirty="0" smtClean="0"/>
              <a:t>Identifying Vulnerabilities: </a:t>
            </a:r>
            <a:r>
              <a:rPr lang="en-IN" sz="1400" dirty="0" smtClean="0"/>
              <a:t>Analyze the vulnerabilities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networks that attackers exploit, such as weak encryption, lack of authentication, or human factors like users' tendency to connect to open networks without verifying their </a:t>
            </a:r>
            <a:r>
              <a:rPr lang="en-IN" sz="1400" dirty="0" smtClean="0"/>
              <a:t>legitimacy.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b="1" dirty="0" smtClean="0"/>
              <a:t>Attack Simulation: </a:t>
            </a:r>
            <a:r>
              <a:rPr lang="en-IN" sz="1400" dirty="0" smtClean="0"/>
              <a:t>Ethically simulate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 in a controlled environment to understand the techniques involved and the potential impact on victims.</a:t>
            </a:r>
            <a:endParaRPr sz="1400"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242886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APPROACH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xfrm>
            <a:off x="857224" y="1500180"/>
            <a:ext cx="7786742" cy="3214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400" dirty="0" smtClean="0"/>
              <a:t>f you're interested in understanding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works and how to defend against it, there are ethical ways to explore the </a:t>
            </a:r>
            <a:r>
              <a:rPr lang="en-IN" sz="1400" dirty="0" smtClean="0"/>
              <a:t>topic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dirty="0" smtClean="0"/>
              <a:t>You can study the techniques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attacks, such as creating fake access points or using social engineering to trick users into connecting to malicious networks</a:t>
            </a:r>
            <a:r>
              <a:rPr lang="en-IN" sz="1400" dirty="0" smtClean="0"/>
              <a:t>.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dirty="0" smtClean="0"/>
              <a:t>Then, you can learn about security measures to protect against such attacks, such as using strong encryption protocols like WPA2 or WPA3, enabling network authentication mechanisms like WPA-Enterprise, and educating users about the risks of connecting to unknown networks</a:t>
            </a:r>
            <a:endParaRPr sz="14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54544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011668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4"/>
          </p:nvPr>
        </p:nvSpPr>
        <p:spPr>
          <a:xfrm>
            <a:off x="642910" y="1571618"/>
            <a:ext cx="7786742" cy="264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 smtClean="0"/>
              <a:t>Research and Understanding: </a:t>
            </a:r>
            <a:r>
              <a:rPr lang="en-IN" dirty="0" smtClean="0"/>
              <a:t>Learn about how </a:t>
            </a:r>
            <a:r>
              <a:rPr lang="en-IN" dirty="0" err="1" smtClean="0"/>
              <a:t>WiFi</a:t>
            </a:r>
            <a:r>
              <a:rPr lang="en-IN" dirty="0" smtClean="0"/>
              <a:t> phishing attacks work, including the methods used to create fake access points, intercept traffic, and trick users into </a:t>
            </a:r>
            <a:r>
              <a:rPr lang="en-IN" dirty="0" smtClean="0"/>
              <a:t>divulging </a:t>
            </a:r>
            <a:r>
              <a:rPr lang="en-IN" dirty="0" smtClean="0"/>
              <a:t>sensitive information</a:t>
            </a:r>
            <a:r>
              <a:rPr lang="en-IN" dirty="0" smtClean="0"/>
              <a:t>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IN" b="1" dirty="0" smtClean="0"/>
              <a:t>Identifying Vulnerabilities: </a:t>
            </a:r>
            <a:r>
              <a:rPr lang="en-IN" dirty="0" smtClean="0"/>
              <a:t>Analyze the vulnerabilities in </a:t>
            </a:r>
            <a:r>
              <a:rPr lang="en-IN" dirty="0" err="1" smtClean="0"/>
              <a:t>WiFi</a:t>
            </a:r>
            <a:r>
              <a:rPr lang="en-IN" dirty="0" smtClean="0"/>
              <a:t> networks that attackers exploit, such as weak encryption, lack of authentication, or human factors like users' tendency to connect to open networks without verifying their legitimacy. </a:t>
            </a:r>
            <a:endParaRPr lang="en-IN" dirty="0" smtClean="0"/>
          </a:p>
          <a:p>
            <a:pPr marL="0" lvl="0" indent="0"/>
            <a:endParaRPr lang="en-US" dirty="0" smtClean="0"/>
          </a:p>
          <a:p>
            <a:pPr marL="0" lvl="0" indent="0"/>
            <a:r>
              <a:rPr lang="en-IN" dirty="0" smtClean="0"/>
              <a:t>Attack Simulation: Ethically simulate </a:t>
            </a:r>
            <a:r>
              <a:rPr lang="en-IN" dirty="0" err="1" smtClean="0"/>
              <a:t>WiFi</a:t>
            </a:r>
            <a:r>
              <a:rPr lang="en-IN" dirty="0" smtClean="0"/>
              <a:t> phishing attacks in a controlled environment to understand the techniques involved and the potential impact on victims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subTitle" idx="3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b="1" dirty="0" smtClean="0"/>
              <a:t>Increased </a:t>
            </a:r>
            <a:r>
              <a:rPr lang="en-IN" sz="1400" b="1" dirty="0" smtClean="0"/>
              <a:t>Sophistication</a:t>
            </a:r>
            <a:r>
              <a:rPr lang="en-IN" sz="1400" b="1" dirty="0" smtClean="0"/>
              <a:t>: </a:t>
            </a:r>
            <a:r>
              <a:rPr lang="en-IN" sz="1400" dirty="0" smtClean="0"/>
              <a:t>As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measures improve, attackers may develop more sophisticated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techniques, such as utilizing artificial intelligence and machine learning algorithms to enhance social engineering tactics or automate the creation of convincing fake access points</a:t>
            </a:r>
            <a:r>
              <a:rPr lang="en-IN" sz="1400" dirty="0" smtClean="0"/>
              <a:t>.</a:t>
            </a:r>
          </a:p>
          <a:p>
            <a:pPr marL="0" lvl="0" indent="0"/>
            <a:endParaRPr lang="en-US" sz="1400" b="1" dirty="0" smtClean="0"/>
          </a:p>
          <a:p>
            <a:pPr marL="0" lvl="0" indent="0"/>
            <a:r>
              <a:rPr lang="en-IN" sz="1400" b="1" dirty="0" smtClean="0"/>
              <a:t>Targeting </a:t>
            </a:r>
            <a:r>
              <a:rPr lang="en-IN" sz="1400" b="1" dirty="0" err="1" smtClean="0"/>
              <a:t>IoT</a:t>
            </a:r>
            <a:r>
              <a:rPr lang="en-IN" sz="1400" b="1" dirty="0" smtClean="0"/>
              <a:t> </a:t>
            </a:r>
            <a:r>
              <a:rPr lang="en-IN" sz="1400" b="1" dirty="0" smtClean="0"/>
              <a:t>Devices: </a:t>
            </a:r>
            <a:r>
              <a:rPr lang="en-IN" sz="1400" dirty="0" smtClean="0"/>
              <a:t>With </a:t>
            </a:r>
            <a:r>
              <a:rPr lang="en-IN" sz="1400" dirty="0" smtClean="0"/>
              <a:t>the proliferation of Internet of Things (</a:t>
            </a:r>
            <a:r>
              <a:rPr lang="en-IN" sz="1400" dirty="0" err="1" smtClean="0"/>
              <a:t>IoT</a:t>
            </a:r>
            <a:r>
              <a:rPr lang="en-IN" sz="1400" dirty="0" smtClean="0"/>
              <a:t>) devices, attackers may increasingly target vulnerable smart devices connected to </a:t>
            </a:r>
            <a:r>
              <a:rPr lang="en-IN" sz="1400" dirty="0" err="1" smtClean="0"/>
              <a:t>WiFi</a:t>
            </a:r>
            <a:r>
              <a:rPr lang="en-IN" sz="1400" dirty="0" smtClean="0"/>
              <a:t> networks, exploiting their weak security measures to gain unauthorized access or launch coordinated </a:t>
            </a:r>
            <a:r>
              <a:rPr lang="en-IN" sz="1400" dirty="0" smtClean="0"/>
              <a:t>attacks</a:t>
            </a:r>
          </a:p>
          <a:p>
            <a:pPr marL="0" lvl="0" indent="0"/>
            <a:endParaRPr lang="en-US" sz="1400" b="1" dirty="0" smtClean="0"/>
          </a:p>
          <a:p>
            <a:pPr marL="0" lvl="0" indent="0"/>
            <a:r>
              <a:rPr lang="en-IN" sz="1400" b="1" dirty="0" smtClean="0"/>
              <a:t>Zero-Day </a:t>
            </a:r>
            <a:r>
              <a:rPr lang="en-IN" sz="1400" b="1" dirty="0" smtClean="0"/>
              <a:t>Exploits</a:t>
            </a:r>
            <a:r>
              <a:rPr lang="en-IN" sz="1400" dirty="0" smtClean="0"/>
              <a:t>: </a:t>
            </a:r>
            <a:r>
              <a:rPr lang="en-IN" sz="1400" dirty="0" smtClean="0"/>
              <a:t>Attackers may discover and exploit previously unknown vulnerabilities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protocols or devices, known as zero-day exploits, to bypass existing security </a:t>
            </a:r>
            <a:r>
              <a:rPr lang="en-IN" sz="1400" dirty="0" err="1" smtClean="0"/>
              <a:t>defenses</a:t>
            </a:r>
            <a:r>
              <a:rPr lang="en-IN" sz="1400" dirty="0" smtClean="0"/>
              <a:t> and carry out sophisticated phishing attacks</a:t>
            </a:r>
            <a:endParaRPr sz="1400"/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329742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ice Phishing Attack Security Meeting by Slidesgo">
  <a:themeElements>
    <a:clrScheme name="Simple Light">
      <a:dk1>
        <a:srgbClr val="F3F3F3"/>
      </a:dk1>
      <a:lt1>
        <a:srgbClr val="070707"/>
      </a:lt1>
      <a:dk2>
        <a:srgbClr val="2B00FF"/>
      </a:dk2>
      <a:lt2>
        <a:srgbClr val="36D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965</Words>
  <PresentationFormat>On-screen Show (16:9)</PresentationFormat>
  <Paragraphs>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Zen Dots</vt:lpstr>
      <vt:lpstr>Zilla Slab</vt:lpstr>
      <vt:lpstr>Poller One</vt:lpstr>
      <vt:lpstr>Voice Phishing Attack Security Meeting by Slidesgo</vt:lpstr>
      <vt:lpstr>WIFI PHISHING ATTACK</vt:lpstr>
      <vt:lpstr>Slide 2</vt:lpstr>
      <vt:lpstr>01</vt:lpstr>
      <vt:lpstr>PROBLEM STATEMENT</vt:lpstr>
      <vt:lpstr>PROPOSED SOLUTION </vt:lpstr>
      <vt:lpstr>SYSTEM APPROACH</vt:lpstr>
      <vt:lpstr>ALGORITHM</vt:lpstr>
      <vt:lpstr>RESULT</vt:lpstr>
      <vt:lpstr>conclusion</vt:lpstr>
      <vt:lpstr>FUTURE SCOPE</vt:lpstr>
      <vt:lpstr>FUTURE SCOPE</vt:lpstr>
      <vt:lpstr>REFERENCE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PHISHING ATTACK SECURITY MEETING</dc:title>
  <dc:creator>Student</dc:creator>
  <cp:lastModifiedBy>Student</cp:lastModifiedBy>
  <cp:revision>14</cp:revision>
  <dcterms:modified xsi:type="dcterms:W3CDTF">2006-12-31T18:33:24Z</dcterms:modified>
</cp:coreProperties>
</file>