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3" r:id="rId2"/>
    <p:sldId id="257" r:id="rId3"/>
    <p:sldId id="258" r:id="rId4"/>
    <p:sldId id="270" r:id="rId5"/>
    <p:sldId id="259" r:id="rId6"/>
    <p:sldId id="265" r:id="rId7"/>
    <p:sldId id="282" r:id="rId8"/>
    <p:sldId id="261" r:id="rId9"/>
    <p:sldId id="262" r:id="rId10"/>
    <p:sldId id="281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C3F1E-312D-4A87-931A-0404C6A0C0FE}" v="265" dt="2022-09-04T14:04:2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37" y="82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2F96-4109-45A9-B027-57D7C8A93833}" type="datetimeFigureOut">
              <a:rPr lang="en-IN" smtClean="0"/>
              <a:t>04-09-2022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DBE58-EB2F-4F41-8C22-68ED28296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3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358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54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4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91d6700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91d6700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03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74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91d6700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91d6700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84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7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06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84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8C36-C796-514B-8E08-5E43C865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38" y="1132611"/>
            <a:ext cx="8520600" cy="572700"/>
          </a:xfrm>
        </p:spPr>
        <p:txBody>
          <a:bodyPr/>
          <a:lstStyle/>
          <a:p>
            <a:r>
              <a:rPr lang="en-US" sz="2000" b="1" dirty="0"/>
              <a:t>General Instructions: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2A7C-779D-A5B7-2BC2-65CBEFCC4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22" y="1518592"/>
            <a:ext cx="8520600" cy="1996580"/>
          </a:xfrm>
        </p:spPr>
        <p:txBody>
          <a:bodyPr/>
          <a:lstStyle/>
          <a:p>
            <a:pPr>
              <a:lnSpc>
                <a:spcPct val="114999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(Do not use this page during the presentation)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Font typeface="Wingdings" panose="020B0604020202020204"/>
              <a:buChar char="Ø"/>
            </a:pPr>
            <a:r>
              <a:rPr lang="en-US" sz="1600" dirty="0"/>
              <a:t>Your presentation should only be in this format.</a:t>
            </a:r>
            <a:endParaRPr lang="en-US" dirty="0"/>
          </a:p>
          <a:p>
            <a:pPr>
              <a:lnSpc>
                <a:spcPct val="114999"/>
              </a:lnSpc>
              <a:buFont typeface="Wingdings" panose="020B0604020202020204"/>
              <a:buChar char="Ø"/>
            </a:pPr>
            <a:r>
              <a:rPr lang="en-US" sz="1600" dirty="0"/>
              <a:t>Do not remove the YESIST logo.</a:t>
            </a:r>
            <a:endParaRPr lang="en-US" dirty="0"/>
          </a:p>
          <a:p>
            <a:pPr>
              <a:lnSpc>
                <a:spcPct val="114999"/>
              </a:lnSpc>
              <a:buFont typeface="Wingdings" panose="020B0604020202020204"/>
              <a:buChar char="Ø"/>
            </a:pPr>
            <a:r>
              <a:rPr lang="en-US" sz="1600" dirty="0"/>
              <a:t>Team ID must be present in all the pages.</a:t>
            </a:r>
            <a:endParaRPr lang="en-US" dirty="0"/>
          </a:p>
          <a:p>
            <a:pPr>
              <a:lnSpc>
                <a:spcPct val="114999"/>
              </a:lnSpc>
              <a:buFont typeface="Wingdings" panose="020B0604020202020204"/>
              <a:buChar char="Ø"/>
            </a:pPr>
            <a:r>
              <a:rPr lang="en-US" sz="1600" dirty="0"/>
              <a:t>Kindly replace the dates in the footer according to the slots given to you.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  <a:p>
            <a:pPr marL="114300" indent="0">
              <a:lnSpc>
                <a:spcPct val="114999"/>
              </a:lnSpc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33C05-31D4-097D-2EFA-7311E6DB4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1/11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8D54B-685F-25C3-019B-ED1C3E6F5425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2" descr="Image result for ieee yesist12">
            <a:extLst>
              <a:ext uri="{FF2B5EF4-FFF2-40B4-BE49-F238E27FC236}">
                <a16:creationId xmlns:a16="http://schemas.microsoft.com/office/drawing/2014/main" id="{20C4D603-522F-48D8-EF7A-C1BF6F1F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56C00A-80F6-4BB3-879A-DDBC8460CBA6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635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en-IN" sz="3000" b="1" dirty="0"/>
              <a:t>Dependencies of your s</a:t>
            </a:r>
            <a:r>
              <a:rPr lang="en-IN" sz="3000" b="1" dirty="0"/>
              <a:t>olution</a:t>
            </a:r>
            <a:r>
              <a:rPr lang="en-US" altLang="en-IN" sz="3000" b="1" dirty="0"/>
              <a:t>:</a:t>
            </a:r>
            <a:r>
              <a:rPr lang="en-IN" sz="3000" b="1" dirty="0"/>
              <a:t> </a:t>
            </a:r>
            <a:br>
              <a:rPr lang="en-IN" sz="3000" b="1" dirty="0"/>
            </a:br>
            <a:br>
              <a:rPr lang="en-IN" sz="3000" b="1" dirty="0"/>
            </a:br>
            <a:endParaRPr lang="en-US" altLang="en-IN" sz="3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339725" y="1249680"/>
            <a:ext cx="64827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ym typeface="+mn-ea"/>
              </a:rPr>
              <a:t>(Explain </a:t>
            </a:r>
            <a:r>
              <a:rPr lang="en-US" altLang="en-GB" dirty="0">
                <a:sym typeface="+mn-ea"/>
              </a:rPr>
              <a:t>the practical difficulties/limitations</a:t>
            </a:r>
            <a:r>
              <a:rPr lang="en-GB" dirty="0">
                <a:sym typeface="+mn-ea"/>
              </a:rPr>
              <a:t> in </a:t>
            </a:r>
            <a:r>
              <a:rPr lang="en-US" altLang="en-GB" dirty="0">
                <a:sym typeface="+mn-ea"/>
              </a:rPr>
              <a:t>the implementation of your</a:t>
            </a:r>
            <a:r>
              <a:rPr lang="en-GB" dirty="0">
                <a:sym typeface="+mn-ea"/>
              </a:rPr>
              <a:t> project)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10/11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9271A-3C35-782C-E72F-4DE050887532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ieee yesist12">
            <a:extLst>
              <a:ext uri="{FF2B5EF4-FFF2-40B4-BE49-F238E27FC236}">
                <a16:creationId xmlns:a16="http://schemas.microsoft.com/office/drawing/2014/main" id="{77AA82F5-4BE4-491F-92AC-92286BBA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70389-4DCF-A807-D85E-110339C8A44F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626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/>
              <a:t>Components u</a:t>
            </a:r>
            <a:r>
              <a:rPr lang="en-US" altLang="en-GB" sz="3000" b="1"/>
              <a:t>sed</a:t>
            </a:r>
            <a:r>
              <a:rPr lang="en-GB" sz="3000" b="1"/>
              <a:t>:</a:t>
            </a:r>
            <a:endParaRPr sz="3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11/11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104A5-9290-7FC0-9B8F-4A9010F22FE7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ieee yesist12">
            <a:extLst>
              <a:ext uri="{FF2B5EF4-FFF2-40B4-BE49-F238E27FC236}">
                <a16:creationId xmlns:a16="http://schemas.microsoft.com/office/drawing/2014/main" id="{B6418D86-DC74-8E0D-C7D0-3BE1641E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55124-3E72-5124-4EB8-23A3A73A84E0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0" y="720857"/>
            <a:ext cx="8520600" cy="98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/>
              <a:t>Team name:</a:t>
            </a:r>
            <a:endParaRPr sz="36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dirty="0"/>
              <a:t>(Enter the name of your team)</a:t>
            </a:r>
            <a:endParaRPr sz="16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2453" y="190157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b="1" dirty="0">
                <a:solidFill>
                  <a:schemeClr val="tx1"/>
                </a:solidFill>
              </a:rPr>
              <a:t>Team members details: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(Enter name of all your team members)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2072" y="4225141"/>
            <a:ext cx="54198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2800"/>
            </a:pPr>
            <a:r>
              <a:rPr lang="en-IN" dirty="0">
                <a:solidFill>
                  <a:schemeClr val="tx1"/>
                </a:solidFill>
              </a:rPr>
              <a:t>IEEE YESIST12 – &lt;Track Name&gt;2022– Project Submission</a:t>
            </a:r>
          </a:p>
        </p:txBody>
      </p:sp>
      <p:pic>
        <p:nvPicPr>
          <p:cNvPr id="6" name="Picture 2" descr="Image result for ieee yesist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782C-2527-076F-9B48-33853F8AC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2/11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DEDD9-EC84-4E13-8B7B-086026CD6FB2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74FF8-5E8E-E7A7-A32C-719F1FFCA7EF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0" y="2269391"/>
            <a:ext cx="8520600" cy="1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en-GB" sz="3000" b="1" dirty="0"/>
              <a:t>Explain the p</a:t>
            </a:r>
            <a:r>
              <a:rPr lang="en-GB" sz="3000" b="1" dirty="0"/>
              <a:t>roblem statement </a:t>
            </a:r>
            <a:r>
              <a:rPr lang="en-US" altLang="en-GB" sz="3000" b="1" dirty="0"/>
              <a:t>in your own words</a:t>
            </a:r>
            <a:r>
              <a:rPr lang="en-GB" sz="3000" b="1" dirty="0"/>
              <a:t>: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GB" sz="1400" dirty="0"/>
            </a:br>
            <a:r>
              <a:rPr lang="en-GB" sz="1400" dirty="0"/>
              <a:t>(explain in max 100 words)</a:t>
            </a:r>
            <a:endParaRPr sz="1400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684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>
                <a:solidFill>
                  <a:schemeClr val="tx1"/>
                </a:solidFill>
              </a:rPr>
              <a:t>Title of your project:</a:t>
            </a:r>
            <a:endParaRPr sz="3000"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400" dirty="0">
                <a:solidFill>
                  <a:schemeClr val="tx1"/>
                </a:solidFill>
              </a:rPr>
              <a:t>(enter the name of your project)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3/11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2B328-4A5E-03D9-E342-E11083F1D765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ieee yesist12">
            <a:extLst>
              <a:ext uri="{FF2B5EF4-FFF2-40B4-BE49-F238E27FC236}">
                <a16:creationId xmlns:a16="http://schemas.microsoft.com/office/drawing/2014/main" id="{39DF64D6-0A8F-D796-D72B-C7FC5787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E19F77-B469-3C2C-3B5A-CBC16931ECCF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26000"/>
            <a:ext cx="8520600" cy="572700"/>
          </a:xfrm>
        </p:spPr>
        <p:txBody>
          <a:bodyPr/>
          <a:lstStyle/>
          <a:p>
            <a:r>
              <a:rPr lang="en-US" altLang="en-IN" sz="2400" b="1" dirty="0"/>
              <a:t>How important it is to solve this problem? What are the pains to be relieved and gains to be created?</a:t>
            </a:r>
            <a:br>
              <a:rPr lang="en-US" altLang="en-IN" b="1" dirty="0"/>
            </a:br>
            <a:r>
              <a:rPr lang="en-GB" sz="14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GB" sz="1400" dirty="0">
                <a:solidFill>
                  <a:schemeClr val="tx1"/>
                </a:solidFill>
                <a:sym typeface="+mn-ea"/>
              </a:rPr>
              <a:t>What made you to choose this problem statement</a:t>
            </a:r>
            <a:r>
              <a:rPr lang="en-GB" sz="1400" dirty="0">
                <a:solidFill>
                  <a:schemeClr val="tx1"/>
                </a:solidFill>
                <a:sym typeface="+mn-ea"/>
              </a:rPr>
              <a:t>)</a:t>
            </a:r>
            <a:br>
              <a:rPr lang="en-GB" sz="1400" dirty="0">
                <a:solidFill>
                  <a:schemeClr val="tx1"/>
                </a:solidFill>
              </a:rPr>
            </a:br>
            <a:br>
              <a:rPr dirty="0"/>
            </a:br>
            <a:br>
              <a:rPr lang="en-US" altLang="en-IN" b="1" dirty="0"/>
            </a:br>
            <a:endParaRPr lang="en-US" altLang="en-IN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4/11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6D9FF-E92C-D406-B7A0-3976295D8827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ieee yesist12">
            <a:extLst>
              <a:ext uri="{FF2B5EF4-FFF2-40B4-BE49-F238E27FC236}">
                <a16:creationId xmlns:a16="http://schemas.microsoft.com/office/drawing/2014/main" id="{8EE2D2D9-258C-4AA8-26BE-C1E61EDE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C7FDC-5E30-AEF5-0096-C78EEC576513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49800"/>
            <a:ext cx="85206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en-GB" sz="3000" b="1" dirty="0"/>
              <a:t>Proposed Solution</a:t>
            </a:r>
            <a:r>
              <a:rPr lang="en-GB" sz="3000" b="1" dirty="0"/>
              <a:t>: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GB" sz="1400" dirty="0"/>
            </a:br>
            <a:endParaRPr lang="en-GB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5/11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1C5C5-4DA7-7A7D-9E70-3A391C811FFB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ieee yesist12">
            <a:extLst>
              <a:ext uri="{FF2B5EF4-FFF2-40B4-BE49-F238E27FC236}">
                <a16:creationId xmlns:a16="http://schemas.microsoft.com/office/drawing/2014/main" id="{45D4BBDE-767C-DC15-4581-6FC899933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E1731A-89E5-DAB9-61B8-189124DD9F92}"/>
              </a:ext>
            </a:extLst>
          </p:cNvPr>
          <p:cNvSpPr txBox="1"/>
          <p:nvPr/>
        </p:nvSpPr>
        <p:spPr>
          <a:xfrm>
            <a:off x="314325" y="1133475"/>
            <a:ext cx="4933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(Brief the proposed solution. Use pictorials if necessary)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5FD5E-1B80-EDAD-15F2-5F42DC733922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06950" y="62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Working: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dirty="0"/>
            </a:br>
            <a:endParaRPr lang="en-GB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6/11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1F2BF-96A8-831C-E434-2900A5789448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ieee yesist12">
            <a:extLst>
              <a:ext uri="{FF2B5EF4-FFF2-40B4-BE49-F238E27FC236}">
                <a16:creationId xmlns:a16="http://schemas.microsoft.com/office/drawing/2014/main" id="{BBEE2A2C-738E-0F66-C0AA-A920488B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7B0BA5-DDBF-49EA-F98A-476100911A46}"/>
              </a:ext>
            </a:extLst>
          </p:cNvPr>
          <p:cNvSpPr txBox="1"/>
          <p:nvPr/>
        </p:nvSpPr>
        <p:spPr>
          <a:xfrm>
            <a:off x="314325" y="1200150"/>
            <a:ext cx="3714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(</a:t>
            </a:r>
            <a:r>
              <a:rPr lang="en-US"/>
              <a:t>E</a:t>
            </a:r>
            <a:r>
              <a:rPr lang="en-GB"/>
              <a:t>xplain </a:t>
            </a:r>
            <a:r>
              <a:rPr lang="en-US"/>
              <a:t>the </a:t>
            </a:r>
            <a:r>
              <a:rPr lang="en-GB"/>
              <a:t>working in a flow/block diagram)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13624-FE4D-A277-7867-E51F487BF624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72200" y="613900"/>
            <a:ext cx="85206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/>
              <a:t>Technolog</a:t>
            </a:r>
            <a:r>
              <a:rPr lang="en-US" altLang="en-GB" sz="3000" b="1" dirty="0"/>
              <a:t>ical stack of </a:t>
            </a:r>
            <a:r>
              <a:rPr lang="en-GB" sz="3000" b="1" dirty="0"/>
              <a:t>your solution:</a:t>
            </a:r>
            <a:endParaRPr sz="3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GB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7/11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9CFC-6652-EDD5-1A08-42206C98E11A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ieee yesist12">
            <a:extLst>
              <a:ext uri="{FF2B5EF4-FFF2-40B4-BE49-F238E27FC236}">
                <a16:creationId xmlns:a16="http://schemas.microsoft.com/office/drawing/2014/main" id="{5BE86732-A2C0-B403-414F-F27FD324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E9750-86F5-7459-F7BC-7C71646E4435}"/>
              </a:ext>
            </a:extLst>
          </p:cNvPr>
          <p:cNvSpPr txBox="1"/>
          <p:nvPr/>
        </p:nvSpPr>
        <p:spPr>
          <a:xfrm>
            <a:off x="371475" y="1200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(Hardware/software)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45955-D843-2BFE-AB8E-6F90B28531CF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85" y="580390"/>
            <a:ext cx="8520430" cy="51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3000" b="1" dirty="0"/>
              <a:t>N</a:t>
            </a:r>
            <a:r>
              <a:rPr lang="en-IN" sz="3000" b="1" dirty="0"/>
              <a:t>ovelty </a:t>
            </a:r>
            <a:r>
              <a:rPr lang="en-GB" sz="3000" b="1" dirty="0"/>
              <a:t>of your project:</a:t>
            </a: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Text Box 1"/>
          <p:cNvSpPr txBox="1"/>
          <p:nvPr/>
        </p:nvSpPr>
        <p:spPr>
          <a:xfrm>
            <a:off x="328930" y="1145540"/>
            <a:ext cx="759695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/>
            <a:r>
              <a:rPr lang="en-GB" dirty="0">
                <a:sym typeface="+mn-ea"/>
              </a:rPr>
              <a:t>(</a:t>
            </a:r>
            <a:r>
              <a:rPr lang="en-US" altLang="en-GB" dirty="0"/>
              <a:t>How best is your solution compared to existing ones, </a:t>
            </a:r>
            <a:r>
              <a:rPr lang="en-GB" altLang="en-GB" dirty="0">
                <a:sym typeface="+mn-ea"/>
              </a:rPr>
              <a:t>e</a:t>
            </a:r>
            <a:r>
              <a:rPr lang="en-GB" dirty="0">
                <a:sym typeface="+mn-ea"/>
              </a:rPr>
              <a:t>xplain special features in your project)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8/11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42DFB-7EB9-C6FC-8F3A-85EB04036E75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ieee yesist12">
            <a:extLst>
              <a:ext uri="{FF2B5EF4-FFF2-40B4-BE49-F238E27FC236}">
                <a16:creationId xmlns:a16="http://schemas.microsoft.com/office/drawing/2014/main" id="{49AC4308-0520-72B1-03C9-BE7A2C24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135EB2-A257-052B-4F8A-38037D828DD7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60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000" b="1" dirty="0"/>
              <a:t>Application </a:t>
            </a:r>
            <a:r>
              <a:rPr lang="en-IN" sz="3000" b="1" dirty="0"/>
              <a:t>of your Proposed Solution</a:t>
            </a:r>
            <a:r>
              <a:rPr lang="en-US" altLang="en-IN" sz="3000" b="1" dirty="0"/>
              <a:t>:</a:t>
            </a:r>
            <a:r>
              <a:rPr lang="en-IN" sz="3000" b="1" dirty="0"/>
              <a:t> </a:t>
            </a:r>
            <a:endParaRPr sz="3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322580" y="1214755"/>
            <a:ext cx="7704353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ym typeface="+mn-ea"/>
              </a:rPr>
              <a:t>(Project your solution in a big picture, target beneficiaries, also provide the scope for scaling up</a:t>
            </a:r>
            <a:r>
              <a:rPr lang="en-GB" dirty="0">
                <a:sym typeface="+mn-ea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9/11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1237D-F3B8-6DD1-33CC-D278C0FB9BB4}"/>
              </a:ext>
            </a:extLst>
          </p:cNvPr>
          <p:cNvSpPr txBox="1"/>
          <p:nvPr/>
        </p:nvSpPr>
        <p:spPr>
          <a:xfrm>
            <a:off x="162507" y="229162"/>
            <a:ext cx="1180331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&gt;&gt;Team ID 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ieee yesist12">
            <a:extLst>
              <a:ext uri="{FF2B5EF4-FFF2-40B4-BE49-F238E27FC236}">
                <a16:creationId xmlns:a16="http://schemas.microsoft.com/office/drawing/2014/main" id="{140611C1-D26B-634B-3EEC-3D23166F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087" y="151901"/>
            <a:ext cx="1587303" cy="47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BBDC18-E048-EFCE-07F8-7241BD6B8BFF}"/>
              </a:ext>
            </a:extLst>
          </p:cNvPr>
          <p:cNvSpPr txBox="1"/>
          <p:nvPr/>
        </p:nvSpPr>
        <p:spPr>
          <a:xfrm>
            <a:off x="257175" y="47053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DD/MM/YYYY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234</Words>
  <Application>Microsoft Office PowerPoint</Application>
  <PresentationFormat>On-screen Show (16:9)</PresentationFormat>
  <Paragraphs>36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General Instructions:</vt:lpstr>
      <vt:lpstr>Team name: (Enter the name of your team)</vt:lpstr>
      <vt:lpstr>Explain the problem statement in your own words:  (explain in max 100 words)</vt:lpstr>
      <vt:lpstr>How important it is to solve this problem? What are the pains to be relieved and gains to be created? (What made you to choose this problem statement)   </vt:lpstr>
      <vt:lpstr>Proposed Solution:  </vt:lpstr>
      <vt:lpstr>Working:  </vt:lpstr>
      <vt:lpstr>Technological stack of your solution: </vt:lpstr>
      <vt:lpstr>Novelty of your project: </vt:lpstr>
      <vt:lpstr>Application of your Proposed Solution: </vt:lpstr>
      <vt:lpstr>Dependencies of your solution:   </vt:lpstr>
      <vt:lpstr>Components used: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RiGathon 2020 Theme:Innovative solutions for effectual agriculture</dc:title>
  <dc:creator>Navaneethakrishnan Ramanathan</dc:creator>
  <cp:lastModifiedBy>Akshaya Sivakumar</cp:lastModifiedBy>
  <cp:revision>136</cp:revision>
  <dcterms:created xsi:type="dcterms:W3CDTF">2020-03-02T12:20:39Z</dcterms:created>
  <dcterms:modified xsi:type="dcterms:W3CDTF">2022-09-04T14:04:54Z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