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4"/>
  </p:notesMasterIdLst>
  <p:sldIdLst>
    <p:sldId id="4024" r:id="rId2"/>
    <p:sldId id="4040" r:id="rId3"/>
    <p:sldId id="4084" r:id="rId4"/>
    <p:sldId id="4087" r:id="rId5"/>
    <p:sldId id="4042" r:id="rId6"/>
    <p:sldId id="4088" r:id="rId7"/>
    <p:sldId id="4041" r:id="rId8"/>
    <p:sldId id="4027" r:id="rId9"/>
    <p:sldId id="4089" r:id="rId10"/>
    <p:sldId id="4044" r:id="rId11"/>
    <p:sldId id="4118" r:id="rId12"/>
    <p:sldId id="4111" r:id="rId1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827" autoAdjust="0"/>
  </p:normalViewPr>
  <p:slideViewPr>
    <p:cSldViewPr snapToGrid="0" snapToObjects="1">
      <p:cViewPr varScale="1">
        <p:scale>
          <a:sx n="41" d="100"/>
          <a:sy n="41" d="100"/>
        </p:scale>
        <p:origin x="581" y="77"/>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9/14/2022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91719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88473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9737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45925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19460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943353"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405CC57B-29B6-3C4A-8BA5-51C9480D5C1A}"/>
              </a:ext>
            </a:extLst>
          </p:cNvPr>
          <p:cNvSpPr>
            <a:spLocks noGrp="1"/>
          </p:cNvSpPr>
          <p:nvPr>
            <p:ph type="pic" sz="quarter" idx="16"/>
          </p:nvPr>
        </p:nvSpPr>
        <p:spPr>
          <a:xfrm>
            <a:off x="12311298" y="3457490"/>
            <a:ext cx="10122999" cy="61444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9430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1203311"/>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8545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2850" y="6168229"/>
            <a:ext cx="21951950" cy="63267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507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0605670" y="-90399"/>
            <a:ext cx="5131891" cy="905705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F38817F5-8A89-8747-8BA9-B90650CAD510}"/>
              </a:ext>
            </a:extLst>
          </p:cNvPr>
          <p:cNvSpPr>
            <a:spLocks noGrp="1"/>
          </p:cNvSpPr>
          <p:nvPr>
            <p:ph type="pic" sz="quarter" idx="16"/>
          </p:nvPr>
        </p:nvSpPr>
        <p:spPr>
          <a:xfrm>
            <a:off x="17132957" y="4726111"/>
            <a:ext cx="5131891" cy="90570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02216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833395" y="2483620"/>
            <a:ext cx="6614714" cy="88450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0717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AF0FB38-8E11-A940-A7EA-CB6375F89C25}"/>
              </a:ext>
            </a:extLst>
          </p:cNvPr>
          <p:cNvSpPr>
            <a:spLocks noGrp="1"/>
          </p:cNvSpPr>
          <p:nvPr>
            <p:ph type="pic" sz="quarter" idx="14"/>
          </p:nvPr>
        </p:nvSpPr>
        <p:spPr>
          <a:xfrm>
            <a:off x="-409903" y="-378371"/>
            <a:ext cx="25138460" cy="1102404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4127416" y="2075490"/>
            <a:ext cx="14398695" cy="89332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47844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8657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09903" y="-378371"/>
            <a:ext cx="25138460"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5" y="-1"/>
            <a:ext cx="24377649" cy="76737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9242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322407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00A7D36F-C04B-C649-B9DD-2049411D6FC3}"/>
              </a:ext>
            </a:extLst>
          </p:cNvPr>
          <p:cNvSpPr>
            <a:spLocks noGrp="1"/>
          </p:cNvSpPr>
          <p:nvPr>
            <p:ph type="pic" sz="quarter" idx="16"/>
          </p:nvPr>
        </p:nvSpPr>
        <p:spPr>
          <a:xfrm>
            <a:off x="10444659"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638CB93-EBE2-824F-B574-951D77F67B54}"/>
              </a:ext>
            </a:extLst>
          </p:cNvPr>
          <p:cNvSpPr>
            <a:spLocks noGrp="1"/>
          </p:cNvSpPr>
          <p:nvPr>
            <p:ph type="pic" sz="quarter" idx="17"/>
          </p:nvPr>
        </p:nvSpPr>
        <p:spPr>
          <a:xfrm>
            <a:off x="17665242" y="4404039"/>
            <a:ext cx="3291840" cy="3291835"/>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759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EA86DA-4FF4-F941-8C87-21E5FB58D0D1}"/>
              </a:ext>
            </a:extLst>
          </p:cNvPr>
          <p:cNvSpPr/>
          <p:nvPr userDrawn="1"/>
        </p:nvSpPr>
        <p:spPr>
          <a:xfrm>
            <a:off x="1997112" y="4841616"/>
            <a:ext cx="5017310" cy="5017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D9F59383-44E2-6648-8A1A-C7A2BDF78F5D}"/>
              </a:ext>
            </a:extLst>
          </p:cNvPr>
          <p:cNvSpPr>
            <a:spLocks noGrp="1"/>
          </p:cNvSpPr>
          <p:nvPr>
            <p:ph type="pic" sz="quarter" idx="14"/>
          </p:nvPr>
        </p:nvSpPr>
        <p:spPr>
          <a:xfrm>
            <a:off x="1997112" y="4841616"/>
            <a:ext cx="5017310" cy="50173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617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529DBE7-6DCA-684B-9524-B3A37266A114}"/>
              </a:ext>
            </a:extLst>
          </p:cNvPr>
          <p:cNvSpPr>
            <a:spLocks noGrp="1"/>
          </p:cNvSpPr>
          <p:nvPr>
            <p:ph type="pic" sz="quarter" idx="15"/>
          </p:nvPr>
        </p:nvSpPr>
        <p:spPr>
          <a:xfrm>
            <a:off x="4832346" y="8003001"/>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DBC451B2-1D7A-0A4D-95B0-3EBBDA31E79B}"/>
              </a:ext>
            </a:extLst>
          </p:cNvPr>
          <p:cNvSpPr>
            <a:spLocks noGrp="1"/>
          </p:cNvSpPr>
          <p:nvPr>
            <p:ph type="pic" sz="quarter" idx="16"/>
          </p:nvPr>
        </p:nvSpPr>
        <p:spPr>
          <a:xfrm>
            <a:off x="17021171" y="849209"/>
            <a:ext cx="2524132" cy="2524128"/>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D6710FAB-AF9A-3D4E-9BFD-2FDF26143C17}"/>
              </a:ext>
            </a:extLst>
          </p:cNvPr>
          <p:cNvSpPr>
            <a:spLocks noGrp="1"/>
          </p:cNvSpPr>
          <p:nvPr>
            <p:ph type="pic" sz="quarter" idx="14"/>
          </p:nvPr>
        </p:nvSpPr>
        <p:spPr>
          <a:xfrm>
            <a:off x="0" y="0"/>
            <a:ext cx="12188824" cy="68572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AD2302CA-F32E-F14B-AB41-716456642713}"/>
              </a:ext>
            </a:extLst>
          </p:cNvPr>
          <p:cNvSpPr>
            <a:spLocks noGrp="1"/>
          </p:cNvSpPr>
          <p:nvPr>
            <p:ph type="pic" sz="quarter" idx="17"/>
          </p:nvPr>
        </p:nvSpPr>
        <p:spPr>
          <a:xfrm>
            <a:off x="12188826" y="6857228"/>
            <a:ext cx="12188824" cy="68572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8358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409903" y="-378371"/>
            <a:ext cx="25138460" cy="102000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0627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58B352B-5D6F-524B-90C9-E3C5001795F4}"/>
              </a:ext>
            </a:extLst>
          </p:cNvPr>
          <p:cNvSpPr>
            <a:spLocks noGrp="1"/>
          </p:cNvSpPr>
          <p:nvPr>
            <p:ph type="pic" sz="quarter" idx="14"/>
          </p:nvPr>
        </p:nvSpPr>
        <p:spPr>
          <a:xfrm>
            <a:off x="-1" y="-1"/>
            <a:ext cx="12188825" cy="840105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2188825" y="-1"/>
            <a:ext cx="12188825" cy="840105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2010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134F2A-82AA-7F4F-B2E1-623A3545D96F}"/>
              </a:ext>
            </a:extLst>
          </p:cNvPr>
          <p:cNvSpPr>
            <a:spLocks noGrp="1"/>
          </p:cNvSpPr>
          <p:nvPr>
            <p:ph type="pic" sz="quarter" idx="15"/>
          </p:nvPr>
        </p:nvSpPr>
        <p:spPr>
          <a:xfrm>
            <a:off x="1" y="4686299"/>
            <a:ext cx="24377649" cy="571499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AF20753D-1761-F54C-A6A2-ED9097823C11}"/>
              </a:ext>
            </a:extLst>
          </p:cNvPr>
          <p:cNvSpPr>
            <a:spLocks noGrp="1"/>
          </p:cNvSpPr>
          <p:nvPr>
            <p:ph type="pic" sz="quarter" idx="16"/>
          </p:nvPr>
        </p:nvSpPr>
        <p:spPr>
          <a:xfrm>
            <a:off x="2032001"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0EE2BBFE-358D-0747-94FD-BB2DF2485348}"/>
              </a:ext>
            </a:extLst>
          </p:cNvPr>
          <p:cNvSpPr>
            <a:spLocks noGrp="1"/>
          </p:cNvSpPr>
          <p:nvPr>
            <p:ph type="pic" sz="quarter" idx="17"/>
          </p:nvPr>
        </p:nvSpPr>
        <p:spPr>
          <a:xfrm>
            <a:off x="7276125"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F737B267-EDF1-FD4D-A7A5-128615A7B29D}"/>
              </a:ext>
            </a:extLst>
          </p:cNvPr>
          <p:cNvSpPr>
            <a:spLocks noGrp="1"/>
          </p:cNvSpPr>
          <p:nvPr>
            <p:ph type="pic" sz="quarter" idx="18"/>
          </p:nvPr>
        </p:nvSpPr>
        <p:spPr>
          <a:xfrm>
            <a:off x="12520252"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63ECC528-329D-6C4C-B8BF-6D3E50AAC41E}"/>
              </a:ext>
            </a:extLst>
          </p:cNvPr>
          <p:cNvSpPr>
            <a:spLocks noGrp="1"/>
          </p:cNvSpPr>
          <p:nvPr>
            <p:ph type="pic" sz="quarter" idx="19"/>
          </p:nvPr>
        </p:nvSpPr>
        <p:spPr>
          <a:xfrm>
            <a:off x="17764377" y="6651287"/>
            <a:ext cx="4581272" cy="17850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4072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9/14/2022</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t="22015" b="22015"/>
          <a:stretch>
            <a:fillRect/>
          </a:stretch>
        </p:blipFill>
        <p:spPr>
          <a:xfrm>
            <a:off x="1" y="-771469"/>
            <a:ext cx="24377649" cy="7673789"/>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1" y="7902132"/>
            <a:ext cx="24377649" cy="5812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smtClean="0"/>
              <a:t>LET’S GO!!!</a:t>
            </a:r>
            <a:endParaRPr lang="en-US" sz="9600" dirty="0"/>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10" y="6902320"/>
            <a:ext cx="24377659" cy="12449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3AAEF994-7E08-3740-B8DE-3594FC8EBA52}"/>
              </a:ext>
            </a:extLst>
          </p:cNvPr>
          <p:cNvSpPr/>
          <p:nvPr/>
        </p:nvSpPr>
        <p:spPr>
          <a:xfrm>
            <a:off x="-19" y="6902320"/>
            <a:ext cx="15376358" cy="2016418"/>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TextBox 11">
            <a:extLst>
              <a:ext uri="{FF2B5EF4-FFF2-40B4-BE49-F238E27FC236}">
                <a16:creationId xmlns:a16="http://schemas.microsoft.com/office/drawing/2014/main" id="{3D941E9C-FA32-F74C-9127-766BE39491C6}"/>
              </a:ext>
            </a:extLst>
          </p:cNvPr>
          <p:cNvSpPr txBox="1"/>
          <p:nvPr/>
        </p:nvSpPr>
        <p:spPr>
          <a:xfrm>
            <a:off x="404445" y="7155989"/>
            <a:ext cx="17678281" cy="1754326"/>
          </a:xfrm>
          <a:prstGeom prst="rect">
            <a:avLst/>
          </a:prstGeom>
          <a:noFill/>
          <a:ln>
            <a:noFill/>
          </a:ln>
        </p:spPr>
        <p:txBody>
          <a:bodyPr wrap="square" rtlCol="0">
            <a:spAutoFit/>
          </a:bodyPr>
          <a:lstStyle/>
          <a:p>
            <a:r>
              <a:rPr lang="en-US" sz="5400" b="1" dirty="0">
                <a:solidFill>
                  <a:schemeClr val="bg1"/>
                </a:solidFill>
                <a:latin typeface="Poppins SemiBold" pitchFamily="2" charset="77"/>
                <a:ea typeface="Roboto Medium" panose="02000000000000000000" pitchFamily="2" charset="0"/>
                <a:cs typeface="Poppins SemiBold" pitchFamily="2" charset="77"/>
              </a:rPr>
              <a:t>HR </a:t>
            </a:r>
            <a:r>
              <a:rPr lang="en-US" sz="5400" b="1" dirty="0" smtClean="0">
                <a:solidFill>
                  <a:schemeClr val="bg1"/>
                </a:solidFill>
                <a:latin typeface="Poppins SemiBold" pitchFamily="2" charset="77"/>
                <a:ea typeface="Roboto Medium" panose="02000000000000000000" pitchFamily="2" charset="0"/>
                <a:cs typeface="Poppins SemiBold" pitchFamily="2" charset="77"/>
              </a:rPr>
              <a:t>ANALYTICS PROJECT BASED ON MACHINE LEARNING</a:t>
            </a:r>
            <a:endParaRPr lang="en-US" sz="5400" b="1" dirty="0">
              <a:solidFill>
                <a:schemeClr val="bg1"/>
              </a:solidFill>
              <a:latin typeface="Poppins SemiBold" pitchFamily="2" charset="77"/>
              <a:ea typeface="Roboto Medium" panose="02000000000000000000" pitchFamily="2" charset="0"/>
              <a:cs typeface="Poppins SemiBold" pitchFamily="2" charset="77"/>
            </a:endParaRPr>
          </a:p>
        </p:txBody>
      </p:sp>
    </p:spTree>
    <p:extLst>
      <p:ext uri="{BB962C8B-B14F-4D97-AF65-F5344CB8AC3E}">
        <p14:creationId xmlns:p14="http://schemas.microsoft.com/office/powerpoint/2010/main" val="2743057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341608" y="4315672"/>
            <a:ext cx="7769984" cy="5086768"/>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670416"/>
            <a:ext cx="4369698" cy="625607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PROJECT</a:t>
            </a:r>
            <a:br>
              <a:rPr lang="en-US" sz="6600" dirty="0"/>
            </a:br>
            <a:r>
              <a:rPr lang="en-US" sz="6600" dirty="0"/>
              <a:t>PROCESS</a:t>
            </a:r>
          </a:p>
        </p:txBody>
      </p:sp>
      <p:grpSp>
        <p:nvGrpSpPr>
          <p:cNvPr id="28" name="Group 27">
            <a:extLst>
              <a:ext uri="{FF2B5EF4-FFF2-40B4-BE49-F238E27FC236}">
                <a16:creationId xmlns:a16="http://schemas.microsoft.com/office/drawing/2014/main" id="{4CF90C52-6A19-AD47-8005-C859A55B5209}"/>
              </a:ext>
            </a:extLst>
          </p:cNvPr>
          <p:cNvGrpSpPr/>
          <p:nvPr/>
        </p:nvGrpSpPr>
        <p:grpSpPr>
          <a:xfrm>
            <a:off x="7398296" y="6150536"/>
            <a:ext cx="16159555" cy="1796964"/>
            <a:chOff x="1307732" y="4875754"/>
            <a:chExt cx="13011909" cy="2316019"/>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1669688"/>
            </a:xfrm>
            <a:prstGeom prst="rect">
              <a:avLst/>
            </a:prstGeom>
            <a:noFill/>
          </p:spPr>
          <p:txBody>
            <a:bodyPr wrap="square" rtlCol="0">
              <a:spAutoFit/>
            </a:bodyPr>
            <a:lstStyle/>
            <a:p>
              <a:pPr>
                <a:lnSpc>
                  <a:spcPts val="4080"/>
                </a:lnSpc>
              </a:pPr>
              <a:r>
                <a:rPr lang="en-US" sz="2800" dirty="0"/>
                <a:t>Data preprocessing can refer to manipulation or dropping of data before it is used in order to ensure or enhance performance, and is an important step in the data mining process.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6681448"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Data pre-processing</a:t>
              </a:r>
            </a:p>
          </p:txBody>
        </p:sp>
      </p:grpSp>
      <p:sp>
        <p:nvSpPr>
          <p:cNvPr id="8" name="Oval 7">
            <a:extLst>
              <a:ext uri="{FF2B5EF4-FFF2-40B4-BE49-F238E27FC236}">
                <a16:creationId xmlns:a16="http://schemas.microsoft.com/office/drawing/2014/main" id="{977CD8AA-67FA-2242-9E71-FEF779F96D0F}"/>
              </a:ext>
            </a:extLst>
          </p:cNvPr>
          <p:cNvSpPr/>
          <p:nvPr/>
        </p:nvSpPr>
        <p:spPr>
          <a:xfrm>
            <a:off x="5514395" y="3901668"/>
            <a:ext cx="1411461" cy="1411827"/>
          </a:xfrm>
          <a:prstGeom prst="ellipse">
            <a:avLst/>
          </a:prstGeom>
          <a:solidFill>
            <a:schemeClr val="accent5"/>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2</a:t>
            </a:r>
          </a:p>
        </p:txBody>
      </p:sp>
      <p:sp>
        <p:nvSpPr>
          <p:cNvPr id="9" name="Triangle 22">
            <a:extLst>
              <a:ext uri="{FF2B5EF4-FFF2-40B4-BE49-F238E27FC236}">
                <a16:creationId xmlns:a16="http://schemas.microsoft.com/office/drawing/2014/main" id="{59BAEDEA-0F86-E345-B1AD-C7544D0E7670}"/>
              </a:ext>
            </a:extLst>
          </p:cNvPr>
          <p:cNvSpPr/>
          <p:nvPr/>
        </p:nvSpPr>
        <p:spPr>
          <a:xfrm rot="5400000">
            <a:off x="6851377" y="4455478"/>
            <a:ext cx="326898" cy="30420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7CD8AA-67FA-2242-9E71-FEF779F96D0F}"/>
              </a:ext>
            </a:extLst>
          </p:cNvPr>
          <p:cNvSpPr/>
          <p:nvPr/>
        </p:nvSpPr>
        <p:spPr>
          <a:xfrm>
            <a:off x="5559821" y="6190066"/>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3</a:t>
            </a:r>
          </a:p>
        </p:txBody>
      </p:sp>
      <p:sp>
        <p:nvSpPr>
          <p:cNvPr id="11" name="Triangle 22">
            <a:extLst>
              <a:ext uri="{FF2B5EF4-FFF2-40B4-BE49-F238E27FC236}">
                <a16:creationId xmlns:a16="http://schemas.microsoft.com/office/drawing/2014/main" id="{59BAEDEA-0F86-E345-B1AD-C7544D0E7670}"/>
              </a:ext>
            </a:extLst>
          </p:cNvPr>
          <p:cNvSpPr/>
          <p:nvPr/>
        </p:nvSpPr>
        <p:spPr>
          <a:xfrm rot="5400000">
            <a:off x="6896803" y="6743876"/>
            <a:ext cx="326898" cy="30420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7CD8AA-67FA-2242-9E71-FEF779F96D0F}"/>
              </a:ext>
            </a:extLst>
          </p:cNvPr>
          <p:cNvSpPr/>
          <p:nvPr/>
        </p:nvSpPr>
        <p:spPr>
          <a:xfrm>
            <a:off x="5559821" y="8467212"/>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4</a:t>
            </a:r>
          </a:p>
        </p:txBody>
      </p:sp>
      <p:sp>
        <p:nvSpPr>
          <p:cNvPr id="16" name="Triangle 22">
            <a:extLst>
              <a:ext uri="{FF2B5EF4-FFF2-40B4-BE49-F238E27FC236}">
                <a16:creationId xmlns:a16="http://schemas.microsoft.com/office/drawing/2014/main" id="{59BAEDEA-0F86-E345-B1AD-C7544D0E7670}"/>
              </a:ext>
            </a:extLst>
          </p:cNvPr>
          <p:cNvSpPr/>
          <p:nvPr/>
        </p:nvSpPr>
        <p:spPr>
          <a:xfrm rot="5400000">
            <a:off x="6896803" y="9021022"/>
            <a:ext cx="326898" cy="30420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CF90C52-6A19-AD47-8005-C859A55B5209}"/>
              </a:ext>
            </a:extLst>
          </p:cNvPr>
          <p:cNvGrpSpPr/>
          <p:nvPr/>
        </p:nvGrpSpPr>
        <p:grpSpPr>
          <a:xfrm>
            <a:off x="7415480" y="8198239"/>
            <a:ext cx="16159555" cy="2171166"/>
            <a:chOff x="1307732" y="4875754"/>
            <a:chExt cx="13011909" cy="2798307"/>
          </a:xfrm>
        </p:grpSpPr>
        <p:sp>
          <p:nvSpPr>
            <p:cNvPr id="18" name="TextBox 17">
              <a:extLst>
                <a:ext uri="{FF2B5EF4-FFF2-40B4-BE49-F238E27FC236}">
                  <a16:creationId xmlns:a16="http://schemas.microsoft.com/office/drawing/2014/main" id="{E32A18A4-57F3-FA4E-96C8-C6AFB954D531}"/>
                </a:ext>
              </a:extLst>
            </p:cNvPr>
            <p:cNvSpPr txBox="1"/>
            <p:nvPr/>
          </p:nvSpPr>
          <p:spPr>
            <a:xfrm>
              <a:off x="1307732" y="5522084"/>
              <a:ext cx="13011909" cy="2151977"/>
            </a:xfrm>
            <a:prstGeom prst="rect">
              <a:avLst/>
            </a:prstGeom>
            <a:noFill/>
          </p:spPr>
          <p:txBody>
            <a:bodyPr wrap="square" rtlCol="0">
              <a:spAutoFit/>
            </a:bodyPr>
            <a:lstStyle/>
            <a:p>
              <a:pPr>
                <a:lnSpc>
                  <a:spcPts val="4080"/>
                </a:lnSpc>
              </a:pPr>
              <a:r>
                <a:rPr lang="en-US" dirty="0"/>
                <a:t>Nearest </a:t>
              </a:r>
              <a:r>
                <a:rPr lang="en-US" dirty="0" err="1"/>
                <a:t>Neighbour</a:t>
              </a:r>
              <a:r>
                <a:rPr lang="en-US" dirty="0"/>
                <a:t> Analysis measures the spread or distribution of something over a geographical space. It provides a numerical value that describes the extent to which a set of points are clustered or uniformly spaced.</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TextBox 18">
              <a:extLst>
                <a:ext uri="{FF2B5EF4-FFF2-40B4-BE49-F238E27FC236}">
                  <a16:creationId xmlns:a16="http://schemas.microsoft.com/office/drawing/2014/main" id="{CFAC1F10-7199-594F-AC83-E85028CD4542}"/>
                </a:ext>
              </a:extLst>
            </p:cNvPr>
            <p:cNvSpPr txBox="1"/>
            <p:nvPr/>
          </p:nvSpPr>
          <p:spPr>
            <a:xfrm>
              <a:off x="1307732" y="4875754"/>
              <a:ext cx="9086763"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Nearest </a:t>
              </a:r>
              <a:r>
                <a:rPr lang="en-US" dirty="0" err="1">
                  <a:solidFill>
                    <a:schemeClr val="tx2"/>
                  </a:solidFill>
                  <a:latin typeface="Poppins Medium" pitchFamily="2" charset="77"/>
                  <a:ea typeface="Lato" panose="020F0502020204030203" pitchFamily="34" charset="0"/>
                  <a:cs typeface="Poppins Medium" pitchFamily="2" charset="77"/>
                </a:rPr>
                <a:t>Neighbours</a:t>
              </a:r>
              <a:r>
                <a:rPr lang="en-US" dirty="0">
                  <a:solidFill>
                    <a:schemeClr val="tx2"/>
                  </a:solidFill>
                  <a:latin typeface="Poppins Medium" pitchFamily="2" charset="77"/>
                  <a:ea typeface="Lato" panose="020F0502020204030203" pitchFamily="34" charset="0"/>
                  <a:cs typeface="Poppins Medium" pitchFamily="2" charset="77"/>
                </a:rPr>
                <a:t> and cosine similarity</a:t>
              </a:r>
            </a:p>
          </p:txBody>
        </p:sp>
      </p:grpSp>
      <p:grpSp>
        <p:nvGrpSpPr>
          <p:cNvPr id="20" name="Group 19">
            <a:extLst>
              <a:ext uri="{FF2B5EF4-FFF2-40B4-BE49-F238E27FC236}">
                <a16:creationId xmlns:a16="http://schemas.microsoft.com/office/drawing/2014/main" id="{4CF90C52-6A19-AD47-8005-C859A55B5209}"/>
              </a:ext>
            </a:extLst>
          </p:cNvPr>
          <p:cNvGrpSpPr/>
          <p:nvPr/>
        </p:nvGrpSpPr>
        <p:grpSpPr>
          <a:xfrm>
            <a:off x="7398295" y="1168003"/>
            <a:ext cx="16159555" cy="2067779"/>
            <a:chOff x="1307732" y="4331346"/>
            <a:chExt cx="13011909" cy="2665060"/>
          </a:xfrm>
        </p:grpSpPr>
        <p:sp>
          <p:nvSpPr>
            <p:cNvPr id="21" name="TextBox 20">
              <a:extLst>
                <a:ext uri="{FF2B5EF4-FFF2-40B4-BE49-F238E27FC236}">
                  <a16:creationId xmlns:a16="http://schemas.microsoft.com/office/drawing/2014/main" id="{E32A18A4-57F3-FA4E-96C8-C6AFB954D531}"/>
                </a:ext>
              </a:extLst>
            </p:cNvPr>
            <p:cNvSpPr txBox="1"/>
            <p:nvPr/>
          </p:nvSpPr>
          <p:spPr>
            <a:xfrm>
              <a:off x="1307732" y="5522085"/>
              <a:ext cx="13011909" cy="1474321"/>
            </a:xfrm>
            <a:prstGeom prst="rect">
              <a:avLst/>
            </a:prstGeom>
            <a:noFill/>
          </p:spPr>
          <p:txBody>
            <a:bodyPr wrap="square" rtlCol="0">
              <a:spAutoFit/>
            </a:bodyPr>
            <a:lstStyle/>
            <a:p>
              <a:pPr>
                <a:lnSpc>
                  <a:spcPts val="4080"/>
                </a:lnSpc>
              </a:pPr>
              <a:r>
                <a:rPr lang="en-US" sz="2800" dirty="0"/>
                <a:t>The first thing you have to do before you solve a problem is to define exactly what it is. You need to be able to translate data questions into something actionable.</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CFAC1F10-7199-594F-AC83-E85028CD4542}"/>
                </a:ext>
              </a:extLst>
            </p:cNvPr>
            <p:cNvSpPr txBox="1"/>
            <p:nvPr/>
          </p:nvSpPr>
          <p:spPr>
            <a:xfrm>
              <a:off x="1307732" y="4331346"/>
              <a:ext cx="6681448" cy="833023"/>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Research and business understanding</a:t>
              </a:r>
            </a:p>
          </p:txBody>
        </p:sp>
      </p:grpSp>
      <p:sp>
        <p:nvSpPr>
          <p:cNvPr id="23" name="Oval 22">
            <a:extLst>
              <a:ext uri="{FF2B5EF4-FFF2-40B4-BE49-F238E27FC236}">
                <a16:creationId xmlns:a16="http://schemas.microsoft.com/office/drawing/2014/main" id="{977CD8AA-67FA-2242-9E71-FEF779F96D0F}"/>
              </a:ext>
            </a:extLst>
          </p:cNvPr>
          <p:cNvSpPr/>
          <p:nvPr/>
        </p:nvSpPr>
        <p:spPr>
          <a:xfrm>
            <a:off x="5514395" y="1593382"/>
            <a:ext cx="1411461" cy="1411827"/>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1</a:t>
            </a:r>
          </a:p>
        </p:txBody>
      </p:sp>
      <p:sp>
        <p:nvSpPr>
          <p:cNvPr id="24" name="Triangle 22">
            <a:extLst>
              <a:ext uri="{FF2B5EF4-FFF2-40B4-BE49-F238E27FC236}">
                <a16:creationId xmlns:a16="http://schemas.microsoft.com/office/drawing/2014/main" id="{59BAEDEA-0F86-E345-B1AD-C7544D0E7670}"/>
              </a:ext>
            </a:extLst>
          </p:cNvPr>
          <p:cNvSpPr/>
          <p:nvPr/>
        </p:nvSpPr>
        <p:spPr>
          <a:xfrm rot="5400000">
            <a:off x="6851377" y="2147192"/>
            <a:ext cx="326898" cy="30420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77CD8AA-67FA-2242-9E71-FEF779F96D0F}"/>
              </a:ext>
            </a:extLst>
          </p:cNvPr>
          <p:cNvSpPr/>
          <p:nvPr/>
        </p:nvSpPr>
        <p:spPr>
          <a:xfrm>
            <a:off x="5559821" y="10697685"/>
            <a:ext cx="1411461" cy="1411827"/>
          </a:xfrm>
          <a:prstGeom prst="ellipse">
            <a:avLst/>
          </a:prstGeom>
          <a:solidFill>
            <a:srgbClr val="0070C0"/>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4000" b="1" dirty="0">
                <a:latin typeface="Roboto Light"/>
              </a:rPr>
              <a:t>5</a:t>
            </a:r>
          </a:p>
        </p:txBody>
      </p:sp>
      <p:sp>
        <p:nvSpPr>
          <p:cNvPr id="26" name="Triangle 22">
            <a:extLst>
              <a:ext uri="{FF2B5EF4-FFF2-40B4-BE49-F238E27FC236}">
                <a16:creationId xmlns:a16="http://schemas.microsoft.com/office/drawing/2014/main" id="{59BAEDEA-0F86-E345-B1AD-C7544D0E7670}"/>
              </a:ext>
            </a:extLst>
          </p:cNvPr>
          <p:cNvSpPr/>
          <p:nvPr/>
        </p:nvSpPr>
        <p:spPr>
          <a:xfrm rot="5400000">
            <a:off x="6896803" y="11251495"/>
            <a:ext cx="326898" cy="30420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415480" y="10428710"/>
            <a:ext cx="16159555" cy="1645381"/>
            <a:chOff x="1307732" y="4875754"/>
            <a:chExt cx="13011909" cy="2120650"/>
          </a:xfrm>
        </p:grpSpPr>
        <p:sp>
          <p:nvSpPr>
            <p:cNvPr id="31" name="TextBox 30">
              <a:extLst>
                <a:ext uri="{FF2B5EF4-FFF2-40B4-BE49-F238E27FC236}">
                  <a16:creationId xmlns:a16="http://schemas.microsoft.com/office/drawing/2014/main" id="{E32A18A4-57F3-FA4E-96C8-C6AFB954D531}"/>
                </a:ext>
              </a:extLst>
            </p:cNvPr>
            <p:cNvSpPr txBox="1"/>
            <p:nvPr/>
          </p:nvSpPr>
          <p:spPr>
            <a:xfrm>
              <a:off x="1307732" y="5522084"/>
              <a:ext cx="13011909" cy="1474320"/>
            </a:xfrm>
            <a:prstGeom prst="rect">
              <a:avLst/>
            </a:prstGeom>
            <a:noFill/>
          </p:spPr>
          <p:txBody>
            <a:bodyPr wrap="square" rtlCol="0">
              <a:spAutoFit/>
            </a:bodyPr>
            <a:lstStyle/>
            <a:p>
              <a:pPr>
                <a:lnSpc>
                  <a:spcPts val="4080"/>
                </a:lnSpc>
              </a:pPr>
              <a:r>
                <a:rPr lang="en-US" dirty="0"/>
                <a:t>Flask is a web framework. This means flask provides you with tools, libraries and technologies that allow you to build a web application. </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TextBox 31">
              <a:extLst>
                <a:ext uri="{FF2B5EF4-FFF2-40B4-BE49-F238E27FC236}">
                  <a16:creationId xmlns:a16="http://schemas.microsoft.com/office/drawing/2014/main" id="{CFAC1F10-7199-594F-AC83-E85028CD4542}"/>
                </a:ext>
              </a:extLst>
            </p:cNvPr>
            <p:cNvSpPr txBox="1"/>
            <p:nvPr/>
          </p:nvSpPr>
          <p:spPr>
            <a:xfrm>
              <a:off x="1307732" y="4875754"/>
              <a:ext cx="6681448" cy="833024"/>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Flask</a:t>
              </a:r>
            </a:p>
          </p:txBody>
        </p:sp>
      </p:grpSp>
      <p:sp>
        <p:nvSpPr>
          <p:cNvPr id="3" name="Rectangle 2">
            <a:extLst>
              <a:ext uri="{FF2B5EF4-FFF2-40B4-BE49-F238E27FC236}">
                <a16:creationId xmlns:a16="http://schemas.microsoft.com/office/drawing/2014/main" id="{5E28EB3D-9EB8-44A2-89DB-A06596F12086}"/>
              </a:ext>
            </a:extLst>
          </p:cNvPr>
          <p:cNvSpPr/>
          <p:nvPr/>
        </p:nvSpPr>
        <p:spPr>
          <a:xfrm>
            <a:off x="7415480" y="3711019"/>
            <a:ext cx="3026791" cy="646331"/>
          </a:xfrm>
          <a:prstGeom prst="rect">
            <a:avLst/>
          </a:prstGeom>
        </p:spPr>
        <p:txBody>
          <a:bodyPr wrap="none">
            <a:spAutoFit/>
          </a:bodyPr>
          <a:lstStyle/>
          <a:p>
            <a:r>
              <a:rPr lang="en-US">
                <a:solidFill>
                  <a:schemeClr val="tx2"/>
                </a:solidFill>
                <a:latin typeface="Poppins Medium" pitchFamily="2" charset="77"/>
                <a:ea typeface="Lato" panose="020F0502020204030203" pitchFamily="34" charset="0"/>
                <a:cs typeface="Poppins Medium" pitchFamily="2" charset="77"/>
              </a:rPr>
              <a:t>Web </a:t>
            </a:r>
            <a:r>
              <a:rPr lang="en-US" smtClean="0">
                <a:solidFill>
                  <a:schemeClr val="tx2"/>
                </a:solidFill>
                <a:latin typeface="Poppins Medium" pitchFamily="2" charset="77"/>
                <a:ea typeface="Lato" panose="020F0502020204030203" pitchFamily="34" charset="0"/>
                <a:cs typeface="Poppins Medium" pitchFamily="2" charset="77"/>
              </a:rPr>
              <a:t>Scraping</a:t>
            </a:r>
            <a:endParaRPr lang="en-US" dirty="0">
              <a:solidFill>
                <a:schemeClr val="tx2"/>
              </a:solidFill>
              <a:latin typeface="Poppins Medium" pitchFamily="2" charset="77"/>
              <a:ea typeface="Lato" panose="020F0502020204030203" pitchFamily="34" charset="0"/>
              <a:cs typeface="Poppins Medium" pitchFamily="2" charset="77"/>
            </a:endParaRPr>
          </a:p>
        </p:txBody>
      </p:sp>
      <p:sp>
        <p:nvSpPr>
          <p:cNvPr id="4" name="Rectangle 3">
            <a:extLst>
              <a:ext uri="{FF2B5EF4-FFF2-40B4-BE49-F238E27FC236}">
                <a16:creationId xmlns:a16="http://schemas.microsoft.com/office/drawing/2014/main" id="{E3652860-A086-490F-AEAB-141DC6477C7C}"/>
              </a:ext>
            </a:extLst>
          </p:cNvPr>
          <p:cNvSpPr/>
          <p:nvPr/>
        </p:nvSpPr>
        <p:spPr>
          <a:xfrm>
            <a:off x="7415480" y="4395041"/>
            <a:ext cx="15796802" cy="1630126"/>
          </a:xfrm>
          <a:prstGeom prst="rect">
            <a:avLst/>
          </a:prstGeom>
        </p:spPr>
        <p:txBody>
          <a:bodyPr wrap="square">
            <a:spAutoFit/>
          </a:bodyPr>
          <a:lstStyle/>
          <a:p>
            <a:pPr>
              <a:lnSpc>
                <a:spcPts val="4080"/>
              </a:lnSpc>
            </a:pPr>
            <a:r>
              <a:rPr lang="en-US" sz="2800" dirty="0"/>
              <a:t>Web scraping is the process of using bots to extract content and data from a website. Unlike screen scraping, which only copies pixels displayed onscreen, web scraping extracts underlying HTML code and, with it, data stored in a database. The scraper can then replicate entire website content elsewhere.</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632857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47616" y="705868"/>
            <a:ext cx="14685526" cy="1514912"/>
            <a:chOff x="4670216"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670216"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Main </a:t>
              </a:r>
              <a:r>
                <a:rPr lang="en-US" sz="6000">
                  <a:solidFill>
                    <a:schemeClr val="tx2"/>
                  </a:solidFill>
                  <a:latin typeface="Poppins Medium" pitchFamily="2" charset="77"/>
                  <a:ea typeface="Roboto Medium" panose="02000000000000000000" pitchFamily="2" charset="0"/>
                  <a:cs typeface="Poppins Medium" pitchFamily="2" charset="77"/>
                </a:rPr>
                <a:t>Idealogy</a:t>
              </a:r>
              <a:endParaRPr lang="en-US" sz="6000" dirty="0">
                <a:solidFill>
                  <a:schemeClr val="tx2"/>
                </a:solidFill>
                <a:latin typeface="Poppins Medium" pitchFamily="2" charset="77"/>
                <a:ea typeface="Roboto Medium" panose="02000000000000000000" pitchFamily="2" charset="0"/>
                <a:cs typeface="Poppins Medium" pitchFamily="2" charset="77"/>
              </a:endParaRP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723275" y="7489053"/>
            <a:ext cx="9229870" cy="3215925"/>
            <a:chOff x="-1579811" y="6308761"/>
            <a:chExt cx="13011908" cy="1939424"/>
          </a:xfrm>
        </p:grpSpPr>
        <p:sp>
          <p:nvSpPr>
            <p:cNvPr id="28" name="TextBox 27">
              <a:extLst>
                <a:ext uri="{FF2B5EF4-FFF2-40B4-BE49-F238E27FC236}">
                  <a16:creationId xmlns:a16="http://schemas.microsoft.com/office/drawing/2014/main" id="{E32A18A4-57F3-FA4E-96C8-C6AFB954D531}"/>
                </a:ext>
              </a:extLst>
            </p:cNvPr>
            <p:cNvSpPr txBox="1"/>
            <p:nvPr/>
          </p:nvSpPr>
          <p:spPr>
            <a:xfrm>
              <a:off x="-1579811" y="7821281"/>
              <a:ext cx="13011908" cy="426904"/>
            </a:xfrm>
            <a:prstGeom prst="rect">
              <a:avLst/>
            </a:prstGeom>
            <a:noFill/>
          </p:spPr>
          <p:txBody>
            <a:bodyPr wrap="square" rtlCol="0">
              <a:spAutoFit/>
            </a:bodyPr>
            <a:lstStyle/>
            <a:p>
              <a:endParaRPr lang="en-US" sz="4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CFAC1F10-7199-594F-AC83-E85028CD4542}"/>
                </a:ext>
              </a:extLst>
            </p:cNvPr>
            <p:cNvSpPr txBox="1"/>
            <p:nvPr/>
          </p:nvSpPr>
          <p:spPr>
            <a:xfrm>
              <a:off x="-1579811" y="6308761"/>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
        <p:nvSpPr>
          <p:cNvPr id="3" name="Rectangle 2">
            <a:extLst>
              <a:ext uri="{FF2B5EF4-FFF2-40B4-BE49-F238E27FC236}">
                <a16:creationId xmlns:a16="http://schemas.microsoft.com/office/drawing/2014/main" id="{775F770C-8A5F-4190-92A3-7E2C15A36C2B}"/>
              </a:ext>
            </a:extLst>
          </p:cNvPr>
          <p:cNvSpPr/>
          <p:nvPr/>
        </p:nvSpPr>
        <p:spPr>
          <a:xfrm>
            <a:off x="2481943" y="3564902"/>
            <a:ext cx="18315101" cy="6740307"/>
          </a:xfrm>
          <a:prstGeom prst="rect">
            <a:avLst/>
          </a:prstGeom>
        </p:spPr>
        <p:txBody>
          <a:bodyPr wrap="square">
            <a:spAutoFit/>
          </a:bodyPr>
          <a:lstStyle/>
          <a:p>
            <a:r>
              <a:rPr lang="en-US" dirty="0"/>
              <a:t>HR analytics tool is to provide ease to people for finding the best jobs based on their skills that the person mentioned in their resume in the first version or the skills inputted manually in the second version. It’s very difficult for everyone to find out jobs, internship etc. on the basics of skills they have. Everyone to spend a lot of time to search jobs on various job posting sites like </a:t>
            </a:r>
            <a:r>
              <a:rPr lang="en-US" dirty="0" err="1"/>
              <a:t>glassdoor</a:t>
            </a:r>
            <a:r>
              <a:rPr lang="en-US" dirty="0"/>
              <a:t>, indeed, </a:t>
            </a:r>
            <a:r>
              <a:rPr lang="en-US" dirty="0" err="1"/>
              <a:t>internshala</a:t>
            </a:r>
            <a:r>
              <a:rPr lang="en-US" dirty="0"/>
              <a:t>, etc. checking each and every posting in the list with having applying some filters to it but it consume very much time because when we have to check each and every time that the job posting we are going to apply, Is we are worthy to apply to this job? Sometimes, we are not having the skills that are mentioned in the job description. So, as I mentioned the basic idea. We are suggesting the job on the basics of the skills of the person. It has many benefits that we have not to check each and every posting of jobs so it consumes less time. Just we have to provide the input, i.e., the skills and output, i.e., the suggested jobs will be shown on the UI or on the local host.</a:t>
            </a:r>
            <a:endParaRPr lang="en-IN" dirty="0"/>
          </a:p>
        </p:txBody>
      </p:sp>
    </p:spTree>
    <p:extLst>
      <p:ext uri="{BB962C8B-B14F-4D97-AF65-F5344CB8AC3E}">
        <p14:creationId xmlns:p14="http://schemas.microsoft.com/office/powerpoint/2010/main" val="2238504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012" b="13012"/>
          <a:stretch>
            <a:fillRect/>
          </a:stretch>
        </p:blipFill>
        <p:spPr>
          <a:xfrm>
            <a:off x="1" y="-311237"/>
            <a:ext cx="24377649" cy="7673789"/>
          </a:xfrm>
        </p:spPr>
      </p:pic>
      <p:sp>
        <p:nvSpPr>
          <p:cNvPr id="10" name="Rectangle 9">
            <a:extLst>
              <a:ext uri="{FF2B5EF4-FFF2-40B4-BE49-F238E27FC236}">
                <a16:creationId xmlns:a16="http://schemas.microsoft.com/office/drawing/2014/main" id="{0541FEE5-9FD0-BD4E-AC40-271020500E53}"/>
              </a:ext>
            </a:extLst>
          </p:cNvPr>
          <p:cNvSpPr/>
          <p:nvPr/>
        </p:nvSpPr>
        <p:spPr>
          <a:xfrm rot="10800000" flipV="1">
            <a:off x="-9" y="7921529"/>
            <a:ext cx="24377649" cy="5812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C7C0A-675A-9C4D-A327-F35452FC1A08}"/>
              </a:ext>
            </a:extLst>
          </p:cNvPr>
          <p:cNvSpPr/>
          <p:nvPr/>
        </p:nvSpPr>
        <p:spPr>
          <a:xfrm rot="10800000" flipV="1">
            <a:off x="-11" y="7248809"/>
            <a:ext cx="24377649" cy="8984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3AAEF994-7E08-3740-B8DE-3594FC8EBA52}"/>
              </a:ext>
            </a:extLst>
          </p:cNvPr>
          <p:cNvSpPr/>
          <p:nvPr/>
        </p:nvSpPr>
        <p:spPr>
          <a:xfrm>
            <a:off x="0" y="6130854"/>
            <a:ext cx="15376358" cy="355935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D941E9C-FA32-F74C-9127-766BE39491C6}"/>
              </a:ext>
            </a:extLst>
          </p:cNvPr>
          <p:cNvSpPr txBox="1"/>
          <p:nvPr/>
        </p:nvSpPr>
        <p:spPr>
          <a:xfrm>
            <a:off x="404446" y="7248809"/>
            <a:ext cx="13218247" cy="1323439"/>
          </a:xfrm>
          <a:prstGeom prst="rect">
            <a:avLst/>
          </a:prstGeom>
          <a:noFill/>
          <a:ln>
            <a:noFill/>
          </a:ln>
        </p:spPr>
        <p:txBody>
          <a:bodyPr wrap="square" rtlCol="0">
            <a:spAutoFit/>
          </a:bodyPr>
          <a:lstStyle/>
          <a:p>
            <a:r>
              <a:rPr lang="en-US" sz="8000" b="1" dirty="0" smtClean="0">
                <a:solidFill>
                  <a:schemeClr val="bg1"/>
                </a:solidFill>
                <a:latin typeface="Poppins SemiBold" pitchFamily="2" charset="77"/>
                <a:ea typeface="Roboto Medium" panose="02000000000000000000" pitchFamily="2" charset="0"/>
                <a:cs typeface="Poppins SemiBold" pitchFamily="2" charset="77"/>
              </a:rPr>
              <a:t>Hope to see you soon!!!</a:t>
            </a:r>
            <a:endParaRPr lang="en-US" sz="8000" b="1" dirty="0">
              <a:solidFill>
                <a:schemeClr val="bg1"/>
              </a:solidFill>
              <a:latin typeface="Poppins SemiBold" pitchFamily="2" charset="77"/>
              <a:ea typeface="Roboto Medium" panose="02000000000000000000" pitchFamily="2" charset="0"/>
              <a:cs typeface="Poppins SemiBold" pitchFamily="2" charset="77"/>
            </a:endParaRPr>
          </a:p>
        </p:txBody>
      </p:sp>
    </p:spTree>
    <p:extLst>
      <p:ext uri="{BB962C8B-B14F-4D97-AF65-F5344CB8AC3E}">
        <p14:creationId xmlns:p14="http://schemas.microsoft.com/office/powerpoint/2010/main" val="376114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5811897"/>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PROJECT</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334911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973908"/>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OBJECTIVE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2732286"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ABOUT PROJECT</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CF90C52-6A19-AD47-8005-C859A55B5209}"/>
              </a:ext>
            </a:extLst>
          </p:cNvPr>
          <p:cNvGrpSpPr/>
          <p:nvPr/>
        </p:nvGrpSpPr>
        <p:grpSpPr>
          <a:xfrm>
            <a:off x="849087" y="1731364"/>
            <a:ext cx="21694392" cy="10953858"/>
            <a:chOff x="1307731" y="4875754"/>
            <a:chExt cx="13011910" cy="4904411"/>
          </a:xfrm>
        </p:grpSpPr>
        <p:sp>
          <p:nvSpPr>
            <p:cNvPr id="28" name="TextBox 27">
              <a:extLst>
                <a:ext uri="{FF2B5EF4-FFF2-40B4-BE49-F238E27FC236}">
                  <a16:creationId xmlns:a16="http://schemas.microsoft.com/office/drawing/2014/main" id="{E32A18A4-57F3-FA4E-96C8-C6AFB954D531}"/>
                </a:ext>
              </a:extLst>
            </p:cNvPr>
            <p:cNvSpPr txBox="1"/>
            <p:nvPr/>
          </p:nvSpPr>
          <p:spPr>
            <a:xfrm>
              <a:off x="1307732" y="5522085"/>
              <a:ext cx="13011909" cy="4258080"/>
            </a:xfrm>
            <a:prstGeom prst="rect">
              <a:avLst/>
            </a:prstGeom>
            <a:noFill/>
          </p:spPr>
          <p:txBody>
            <a:bodyPr wrap="square" rtlCol="0">
              <a:spAutoFit/>
            </a:bodyPr>
            <a:lstStyle/>
            <a:p>
              <a:r>
                <a:rPr lang="en-US" dirty="0"/>
                <a:t>HR Analytics, as the name suggests is the tool for HR to suggest the </a:t>
              </a:r>
              <a:r>
                <a:rPr lang="en-US" dirty="0">
                  <a:solidFill>
                    <a:srgbClr val="FF0000"/>
                  </a:solidFill>
                </a:rPr>
                <a:t>top 10 jobs </a:t>
              </a:r>
              <a:r>
                <a:rPr lang="en-US" dirty="0"/>
                <a:t>from the dataset based on the skills of the person. </a:t>
              </a:r>
              <a:endParaRPr lang="en-US" dirty="0" smtClean="0"/>
            </a:p>
            <a:p>
              <a:endParaRPr lang="en-US" dirty="0" smtClean="0"/>
            </a:p>
            <a:p>
              <a:r>
                <a:rPr lang="en-US" dirty="0" smtClean="0">
                  <a:solidFill>
                    <a:srgbClr val="FF0000"/>
                  </a:solidFill>
                </a:rPr>
                <a:t>There </a:t>
              </a:r>
              <a:r>
                <a:rPr lang="en-US" dirty="0">
                  <a:solidFill>
                    <a:srgbClr val="FF0000"/>
                  </a:solidFill>
                </a:rPr>
                <a:t>are two versions of this </a:t>
              </a:r>
              <a:r>
                <a:rPr lang="en-US" dirty="0" smtClean="0">
                  <a:solidFill>
                    <a:srgbClr val="FF0000"/>
                  </a:solidFill>
                </a:rPr>
                <a:t>tool:</a:t>
              </a:r>
            </a:p>
            <a:p>
              <a:endParaRPr lang="en-US" dirty="0" smtClean="0">
                <a:solidFill>
                  <a:srgbClr val="FF0000"/>
                </a:solidFill>
              </a:endParaRPr>
            </a:p>
            <a:p>
              <a:r>
                <a:rPr lang="en-US" dirty="0" smtClean="0"/>
                <a:t>In </a:t>
              </a:r>
              <a:r>
                <a:rPr lang="en-US" dirty="0"/>
                <a:t>the First version, I have used pyreparser for extracting the skills from the resume and the second version is manually providing the skills as the input. Both have there UI based on their input type. </a:t>
              </a:r>
              <a:endParaRPr lang="en-US" dirty="0" smtClean="0"/>
            </a:p>
            <a:p>
              <a:endParaRPr lang="en-US" dirty="0"/>
            </a:p>
            <a:p>
              <a:r>
                <a:rPr lang="en-US" dirty="0" smtClean="0"/>
                <a:t>The </a:t>
              </a:r>
              <a:r>
                <a:rPr lang="en-US" dirty="0"/>
                <a:t>dataset is created via scrapping </a:t>
              </a:r>
              <a:r>
                <a:rPr lang="en-US" dirty="0" err="1" smtClean="0"/>
                <a:t>glassdoor</a:t>
              </a:r>
              <a:r>
                <a:rPr lang="en-US" dirty="0" smtClean="0"/>
                <a:t> </a:t>
              </a:r>
              <a:r>
                <a:rPr lang="en-US" dirty="0"/>
                <a:t>website using selenium and beautiful soup, around 1923 jobs are extracted. </a:t>
              </a:r>
              <a:endParaRPr lang="en-US" dirty="0" smtClean="0"/>
            </a:p>
            <a:p>
              <a:endParaRPr lang="en-US" dirty="0" smtClean="0"/>
            </a:p>
            <a:p>
              <a:r>
                <a:rPr lang="en-US" dirty="0" smtClean="0"/>
                <a:t>And </a:t>
              </a:r>
              <a:r>
                <a:rPr lang="en-US" dirty="0"/>
                <a:t>for matching the job description and the skills, I have used the NLP algorithm which is based on n-grams, </a:t>
              </a:r>
              <a:r>
                <a:rPr lang="en-US" dirty="0" err="1"/>
                <a:t>tf-idf</a:t>
              </a:r>
              <a:r>
                <a:rPr lang="en-US" dirty="0"/>
                <a:t>, and KNN is used for finding the best jobs for the person. At last deployed both the version using Flask and rendering is done using simple html templates</a:t>
              </a:r>
              <a:r>
                <a:rPr lang="en-US" dirty="0" smtClean="0"/>
                <a:t>.</a:t>
              </a:r>
            </a:p>
            <a:p>
              <a:endParaRPr lang="en-US" dirty="0"/>
            </a:p>
            <a:p>
              <a:r>
                <a:rPr lang="en-US" dirty="0"/>
                <a:t>Version 1: (Input is the resume) </a:t>
              </a:r>
              <a:endParaRPr lang="en-US" dirty="0" smtClean="0"/>
            </a:p>
            <a:p>
              <a:r>
                <a:rPr lang="en-US" dirty="0" smtClean="0"/>
                <a:t>Version </a:t>
              </a:r>
              <a:r>
                <a:rPr lang="en-US" dirty="0"/>
                <a:t>2: (Skills is entered manually)</a:t>
              </a:r>
            </a:p>
          </p:txBody>
        </p:sp>
        <p:sp>
          <p:nvSpPr>
            <p:cNvPr id="29" name="TextBox 28">
              <a:extLst>
                <a:ext uri="{FF2B5EF4-FFF2-40B4-BE49-F238E27FC236}">
                  <a16:creationId xmlns:a16="http://schemas.microsoft.com/office/drawing/2014/main" id="{CFAC1F10-7199-594F-AC83-E85028CD4542}"/>
                </a:ext>
              </a:extLst>
            </p:cNvPr>
            <p:cNvSpPr txBox="1"/>
            <p:nvPr/>
          </p:nvSpPr>
          <p:spPr>
            <a:xfrm>
              <a:off x="1307731" y="4875754"/>
              <a:ext cx="5292263" cy="646331"/>
            </a:xfrm>
            <a:prstGeom prst="rect">
              <a:avLst/>
            </a:prstGeom>
            <a:noFill/>
          </p:spPr>
          <p:txBody>
            <a:bodyPr wrap="square" rtlCol="0">
              <a:spAutoFit/>
            </a:bodyPr>
            <a:lstStyle/>
            <a:p>
              <a:endParaRPr lang="en-US" dirty="0">
                <a:solidFill>
                  <a:schemeClr val="tx2"/>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239263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5811897"/>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DATASET</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563687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D9DA185-2F5F-CC4F-9811-1F3BC57AB672}"/>
              </a:ext>
            </a:extLst>
          </p:cNvPr>
          <p:cNvGrpSpPr/>
          <p:nvPr/>
        </p:nvGrpSpPr>
        <p:grpSpPr>
          <a:xfrm>
            <a:off x="0" y="2974064"/>
            <a:ext cx="5086768" cy="7769984"/>
            <a:chOff x="0" y="2350763"/>
            <a:chExt cx="5902880" cy="9016586"/>
          </a:xfrm>
          <a:solidFill>
            <a:schemeClr val="accent3"/>
          </a:solidFill>
        </p:grpSpPr>
        <p:sp>
          <p:nvSpPr>
            <p:cNvPr id="78" name="Freeform: Shape 3848">
              <a:extLst>
                <a:ext uri="{FF2B5EF4-FFF2-40B4-BE49-F238E27FC236}">
                  <a16:creationId xmlns:a16="http://schemas.microsoft.com/office/drawing/2014/main" id="{CDD5BD05-0FF1-7340-BB6D-8A83556A07E8}"/>
                </a:ext>
              </a:extLst>
            </p:cNvPr>
            <p:cNvSpPr/>
            <p:nvPr/>
          </p:nvSpPr>
          <p:spPr>
            <a:xfrm rot="16200000">
              <a:off x="-1556853" y="3907616"/>
              <a:ext cx="9016586" cy="5902880"/>
            </a:xfrm>
            <a:custGeom>
              <a:avLst/>
              <a:gdLst>
                <a:gd name="connsiteX0" fmla="*/ 5006 w 10000"/>
                <a:gd name="connsiteY0" fmla="*/ 13269 h 13269"/>
                <a:gd name="connsiteX1" fmla="*/ 10000 w 10000"/>
                <a:gd name="connsiteY1" fmla="*/ 7497 h 13269"/>
                <a:gd name="connsiteX2" fmla="*/ 10000 w 10000"/>
                <a:gd name="connsiteY2" fmla="*/ 0 h 13269"/>
                <a:gd name="connsiteX3" fmla="*/ 8387 w 10000"/>
                <a:gd name="connsiteY3" fmla="*/ 3269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269 h 13269"/>
                <a:gd name="connsiteX1" fmla="*/ 10000 w 10000"/>
                <a:gd name="connsiteY1" fmla="*/ 7497 h 13269"/>
                <a:gd name="connsiteX2" fmla="*/ 10000 w 10000"/>
                <a:gd name="connsiteY2" fmla="*/ 0 h 13269"/>
                <a:gd name="connsiteX3" fmla="*/ 8411 w 10000"/>
                <a:gd name="connsiteY3" fmla="*/ 240 h 13269"/>
                <a:gd name="connsiteX4" fmla="*/ 8387 w 10000"/>
                <a:gd name="connsiteY4" fmla="*/ 5663 h 13269"/>
                <a:gd name="connsiteX5" fmla="*/ 5006 w 10000"/>
                <a:gd name="connsiteY5" fmla="*/ 9555 h 13269"/>
                <a:gd name="connsiteX6" fmla="*/ 1601 w 10000"/>
                <a:gd name="connsiteY6" fmla="*/ 5663 h 13269"/>
                <a:gd name="connsiteX7" fmla="*/ 1601 w 10000"/>
                <a:gd name="connsiteY7" fmla="*/ 3269 h 13269"/>
                <a:gd name="connsiteX8" fmla="*/ 0 w 10000"/>
                <a:gd name="connsiteY8" fmla="*/ 3269 h 13269"/>
                <a:gd name="connsiteX9" fmla="*/ 0 w 10000"/>
                <a:gd name="connsiteY9" fmla="*/ 7497 h 13269"/>
                <a:gd name="connsiteX10" fmla="*/ 5006 w 10000"/>
                <a:gd name="connsiteY10" fmla="*/ 13269 h 13269"/>
                <a:gd name="connsiteX0" fmla="*/ 5006 w 10000"/>
                <a:gd name="connsiteY0" fmla="*/ 13077 h 13077"/>
                <a:gd name="connsiteX1" fmla="*/ 10000 w 10000"/>
                <a:gd name="connsiteY1" fmla="*/ 7305 h 13077"/>
                <a:gd name="connsiteX2" fmla="*/ 10000 w 10000"/>
                <a:gd name="connsiteY2" fmla="*/ 0 h 13077"/>
                <a:gd name="connsiteX3" fmla="*/ 8411 w 10000"/>
                <a:gd name="connsiteY3" fmla="*/ 48 h 13077"/>
                <a:gd name="connsiteX4" fmla="*/ 8387 w 10000"/>
                <a:gd name="connsiteY4" fmla="*/ 5471 h 13077"/>
                <a:gd name="connsiteX5" fmla="*/ 5006 w 10000"/>
                <a:gd name="connsiteY5" fmla="*/ 9363 h 13077"/>
                <a:gd name="connsiteX6" fmla="*/ 1601 w 10000"/>
                <a:gd name="connsiteY6" fmla="*/ 5471 h 13077"/>
                <a:gd name="connsiteX7" fmla="*/ 1601 w 10000"/>
                <a:gd name="connsiteY7" fmla="*/ 3077 h 13077"/>
                <a:gd name="connsiteX8" fmla="*/ 0 w 10000"/>
                <a:gd name="connsiteY8" fmla="*/ 3077 h 13077"/>
                <a:gd name="connsiteX9" fmla="*/ 0 w 10000"/>
                <a:gd name="connsiteY9" fmla="*/ 7305 h 13077"/>
                <a:gd name="connsiteX10" fmla="*/ 5006 w 10000"/>
                <a:gd name="connsiteY10" fmla="*/ 13077 h 13077"/>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3079 h 13079"/>
                <a:gd name="connsiteX8" fmla="*/ 0 w 10000"/>
                <a:gd name="connsiteY8" fmla="*/ 3079 h 13079"/>
                <a:gd name="connsiteX9" fmla="*/ 0 w 10000"/>
                <a:gd name="connsiteY9" fmla="*/ 7307 h 13079"/>
                <a:gd name="connsiteX10" fmla="*/ 5006 w 10000"/>
                <a:gd name="connsiteY10" fmla="*/ 13079 h 13079"/>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0 w 10000"/>
                <a:gd name="connsiteY8" fmla="*/ 3102 h 13102"/>
                <a:gd name="connsiteX9" fmla="*/ 0 w 10000"/>
                <a:gd name="connsiteY9" fmla="*/ 7330 h 13102"/>
                <a:gd name="connsiteX10" fmla="*/ 5006 w 10000"/>
                <a:gd name="connsiteY10" fmla="*/ 13102 h 13102"/>
                <a:gd name="connsiteX0" fmla="*/ 5006 w 10000"/>
                <a:gd name="connsiteY0" fmla="*/ 13102 h 13102"/>
                <a:gd name="connsiteX1" fmla="*/ 10000 w 10000"/>
                <a:gd name="connsiteY1" fmla="*/ 7330 h 13102"/>
                <a:gd name="connsiteX2" fmla="*/ 10000 w 10000"/>
                <a:gd name="connsiteY2" fmla="*/ 25 h 13102"/>
                <a:gd name="connsiteX3" fmla="*/ 8378 w 10000"/>
                <a:gd name="connsiteY3" fmla="*/ 23 h 13102"/>
                <a:gd name="connsiteX4" fmla="*/ 8387 w 10000"/>
                <a:gd name="connsiteY4" fmla="*/ 5496 h 13102"/>
                <a:gd name="connsiteX5" fmla="*/ 5006 w 10000"/>
                <a:gd name="connsiteY5" fmla="*/ 9388 h 13102"/>
                <a:gd name="connsiteX6" fmla="*/ 1601 w 10000"/>
                <a:gd name="connsiteY6" fmla="*/ 5496 h 13102"/>
                <a:gd name="connsiteX7" fmla="*/ 1612 w 10000"/>
                <a:gd name="connsiteY7" fmla="*/ 0 h 13102"/>
                <a:gd name="connsiteX8" fmla="*/ 11 w 10000"/>
                <a:gd name="connsiteY8" fmla="*/ 45 h 13102"/>
                <a:gd name="connsiteX9" fmla="*/ 0 w 10000"/>
                <a:gd name="connsiteY9" fmla="*/ 7330 h 13102"/>
                <a:gd name="connsiteX10" fmla="*/ 5006 w 10000"/>
                <a:gd name="connsiteY10" fmla="*/ 13102 h 13102"/>
                <a:gd name="connsiteX0" fmla="*/ 5006 w 10000"/>
                <a:gd name="connsiteY0" fmla="*/ 13080 h 13080"/>
                <a:gd name="connsiteX1" fmla="*/ 10000 w 10000"/>
                <a:gd name="connsiteY1" fmla="*/ 7308 h 13080"/>
                <a:gd name="connsiteX2" fmla="*/ 10000 w 10000"/>
                <a:gd name="connsiteY2" fmla="*/ 3 h 13080"/>
                <a:gd name="connsiteX3" fmla="*/ 8378 w 10000"/>
                <a:gd name="connsiteY3" fmla="*/ 1 h 13080"/>
                <a:gd name="connsiteX4" fmla="*/ 8387 w 10000"/>
                <a:gd name="connsiteY4" fmla="*/ 5474 h 13080"/>
                <a:gd name="connsiteX5" fmla="*/ 5006 w 10000"/>
                <a:gd name="connsiteY5" fmla="*/ 9366 h 13080"/>
                <a:gd name="connsiteX6" fmla="*/ 1601 w 10000"/>
                <a:gd name="connsiteY6" fmla="*/ 5474 h 13080"/>
                <a:gd name="connsiteX7" fmla="*/ 1612 w 10000"/>
                <a:gd name="connsiteY7" fmla="*/ 0 h 13080"/>
                <a:gd name="connsiteX8" fmla="*/ 11 w 10000"/>
                <a:gd name="connsiteY8" fmla="*/ 23 h 13080"/>
                <a:gd name="connsiteX9" fmla="*/ 0 w 10000"/>
                <a:gd name="connsiteY9" fmla="*/ 7308 h 13080"/>
                <a:gd name="connsiteX10" fmla="*/ 5006 w 10000"/>
                <a:gd name="connsiteY10" fmla="*/ 13080 h 13080"/>
                <a:gd name="connsiteX0" fmla="*/ 5006 w 10000"/>
                <a:gd name="connsiteY0" fmla="*/ 13079 h 13079"/>
                <a:gd name="connsiteX1" fmla="*/ 10000 w 10000"/>
                <a:gd name="connsiteY1" fmla="*/ 7307 h 13079"/>
                <a:gd name="connsiteX2" fmla="*/ 10000 w 10000"/>
                <a:gd name="connsiteY2" fmla="*/ 2 h 13079"/>
                <a:gd name="connsiteX3" fmla="*/ 8378 w 10000"/>
                <a:gd name="connsiteY3" fmla="*/ 0 h 13079"/>
                <a:gd name="connsiteX4" fmla="*/ 8387 w 10000"/>
                <a:gd name="connsiteY4" fmla="*/ 5473 h 13079"/>
                <a:gd name="connsiteX5" fmla="*/ 5006 w 10000"/>
                <a:gd name="connsiteY5" fmla="*/ 9365 h 13079"/>
                <a:gd name="connsiteX6" fmla="*/ 1601 w 10000"/>
                <a:gd name="connsiteY6" fmla="*/ 5473 h 13079"/>
                <a:gd name="connsiteX7" fmla="*/ 1601 w 10000"/>
                <a:gd name="connsiteY7" fmla="*/ 21 h 13079"/>
                <a:gd name="connsiteX8" fmla="*/ 11 w 10000"/>
                <a:gd name="connsiteY8" fmla="*/ 22 h 13079"/>
                <a:gd name="connsiteX9" fmla="*/ 0 w 10000"/>
                <a:gd name="connsiteY9" fmla="*/ 7307 h 13079"/>
                <a:gd name="connsiteX10" fmla="*/ 5006 w 10000"/>
                <a:gd name="connsiteY10" fmla="*/ 13079 h 13079"/>
                <a:gd name="connsiteX0" fmla="*/ 5006 w 10000"/>
                <a:gd name="connsiteY0" fmla="*/ 13084 h 13084"/>
                <a:gd name="connsiteX1" fmla="*/ 10000 w 10000"/>
                <a:gd name="connsiteY1" fmla="*/ 7312 h 13084"/>
                <a:gd name="connsiteX2" fmla="*/ 10000 w 10000"/>
                <a:gd name="connsiteY2" fmla="*/ 7 h 13084"/>
                <a:gd name="connsiteX3" fmla="*/ 8378 w 10000"/>
                <a:gd name="connsiteY3" fmla="*/ 5 h 13084"/>
                <a:gd name="connsiteX4" fmla="*/ 8387 w 10000"/>
                <a:gd name="connsiteY4" fmla="*/ 5478 h 13084"/>
                <a:gd name="connsiteX5" fmla="*/ 5006 w 10000"/>
                <a:gd name="connsiteY5" fmla="*/ 9370 h 13084"/>
                <a:gd name="connsiteX6" fmla="*/ 1601 w 10000"/>
                <a:gd name="connsiteY6" fmla="*/ 5478 h 13084"/>
                <a:gd name="connsiteX7" fmla="*/ 1595 w 10000"/>
                <a:gd name="connsiteY7" fmla="*/ 0 h 13084"/>
                <a:gd name="connsiteX8" fmla="*/ 11 w 10000"/>
                <a:gd name="connsiteY8" fmla="*/ 27 h 13084"/>
                <a:gd name="connsiteX9" fmla="*/ 0 w 10000"/>
                <a:gd name="connsiteY9" fmla="*/ 7312 h 13084"/>
                <a:gd name="connsiteX10" fmla="*/ 5006 w 10000"/>
                <a:gd name="connsiteY10" fmla="*/ 13084 h 13084"/>
                <a:gd name="connsiteX0" fmla="*/ 5008 w 10002"/>
                <a:gd name="connsiteY0" fmla="*/ 13096 h 13096"/>
                <a:gd name="connsiteX1" fmla="*/ 10002 w 10002"/>
                <a:gd name="connsiteY1" fmla="*/ 7324 h 13096"/>
                <a:gd name="connsiteX2" fmla="*/ 10002 w 10002"/>
                <a:gd name="connsiteY2" fmla="*/ 19 h 13096"/>
                <a:gd name="connsiteX3" fmla="*/ 8380 w 10002"/>
                <a:gd name="connsiteY3" fmla="*/ 17 h 13096"/>
                <a:gd name="connsiteX4" fmla="*/ 8389 w 10002"/>
                <a:gd name="connsiteY4" fmla="*/ 5490 h 13096"/>
                <a:gd name="connsiteX5" fmla="*/ 5008 w 10002"/>
                <a:gd name="connsiteY5" fmla="*/ 9382 h 13096"/>
                <a:gd name="connsiteX6" fmla="*/ 1603 w 10002"/>
                <a:gd name="connsiteY6" fmla="*/ 5490 h 13096"/>
                <a:gd name="connsiteX7" fmla="*/ 1597 w 10002"/>
                <a:gd name="connsiteY7" fmla="*/ 12 h 13096"/>
                <a:gd name="connsiteX8" fmla="*/ 0 w 10002"/>
                <a:gd name="connsiteY8" fmla="*/ 0 h 13096"/>
                <a:gd name="connsiteX9" fmla="*/ 2 w 10002"/>
                <a:gd name="connsiteY9" fmla="*/ 7324 h 13096"/>
                <a:gd name="connsiteX10" fmla="*/ 5008 w 10002"/>
                <a:gd name="connsiteY10" fmla="*/ 13096 h 1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2" h="13096">
                  <a:moveTo>
                    <a:pt x="5008" y="13096"/>
                  </a:moveTo>
                  <a:lnTo>
                    <a:pt x="10002" y="7324"/>
                  </a:lnTo>
                  <a:lnTo>
                    <a:pt x="10002" y="19"/>
                  </a:lnTo>
                  <a:lnTo>
                    <a:pt x="8380" y="17"/>
                  </a:lnTo>
                  <a:cubicBezTo>
                    <a:pt x="8372" y="1825"/>
                    <a:pt x="8397" y="3682"/>
                    <a:pt x="8389" y="5490"/>
                  </a:cubicBezTo>
                  <a:lnTo>
                    <a:pt x="5008" y="9382"/>
                  </a:lnTo>
                  <a:lnTo>
                    <a:pt x="1603" y="5490"/>
                  </a:lnTo>
                  <a:cubicBezTo>
                    <a:pt x="1607" y="3658"/>
                    <a:pt x="1593" y="1844"/>
                    <a:pt x="1597" y="12"/>
                  </a:cubicBezTo>
                  <a:lnTo>
                    <a:pt x="0" y="0"/>
                  </a:lnTo>
                  <a:cubicBezTo>
                    <a:pt x="-4" y="2428"/>
                    <a:pt x="6" y="4896"/>
                    <a:pt x="2" y="7324"/>
                  </a:cubicBezTo>
                  <a:lnTo>
                    <a:pt x="5008" y="1309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Pentagon 4">
              <a:extLst>
                <a:ext uri="{FF2B5EF4-FFF2-40B4-BE49-F238E27FC236}">
                  <a16:creationId xmlns:a16="http://schemas.microsoft.com/office/drawing/2014/main" id="{E76AB459-1639-3548-87DD-87AA80D56B52}"/>
                </a:ext>
              </a:extLst>
            </p:cNvPr>
            <p:cNvSpPr/>
            <p:nvPr/>
          </p:nvSpPr>
          <p:spPr>
            <a:xfrm>
              <a:off x="0" y="3158836"/>
              <a:ext cx="5070764" cy="72597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ABOUT DATASET</a:t>
              </a:r>
            </a:p>
          </p:txBody>
        </p:sp>
      </p:grpSp>
      <p:grpSp>
        <p:nvGrpSpPr>
          <p:cNvPr id="28" name="Group 27">
            <a:extLst>
              <a:ext uri="{FF2B5EF4-FFF2-40B4-BE49-F238E27FC236}">
                <a16:creationId xmlns:a16="http://schemas.microsoft.com/office/drawing/2014/main" id="{4CF90C52-6A19-AD47-8005-C859A55B5209}"/>
              </a:ext>
            </a:extLst>
          </p:cNvPr>
          <p:cNvGrpSpPr/>
          <p:nvPr/>
        </p:nvGrpSpPr>
        <p:grpSpPr>
          <a:xfrm>
            <a:off x="7139353" y="1233569"/>
            <a:ext cx="15896492" cy="1264449"/>
            <a:chOff x="1307732" y="4875754"/>
            <a:chExt cx="13011909" cy="1264449"/>
          </a:xfrm>
        </p:grpSpPr>
        <p:sp>
          <p:nvSpPr>
            <p:cNvPr id="29" name="TextBox 28">
              <a:extLst>
                <a:ext uri="{FF2B5EF4-FFF2-40B4-BE49-F238E27FC236}">
                  <a16:creationId xmlns:a16="http://schemas.microsoft.com/office/drawing/2014/main" id="{E32A18A4-57F3-FA4E-96C8-C6AFB954D531}"/>
                </a:ext>
              </a:extLst>
            </p:cNvPr>
            <p:cNvSpPr txBox="1"/>
            <p:nvPr/>
          </p:nvSpPr>
          <p:spPr>
            <a:xfrm>
              <a:off x="1307732" y="5522085"/>
              <a:ext cx="13011909" cy="618118"/>
            </a:xfrm>
            <a:prstGeom prst="rect">
              <a:avLst/>
            </a:prstGeom>
            <a:noFill/>
          </p:spPr>
          <p:txBody>
            <a:bodyPr wrap="square" rtlCol="0">
              <a:spAutoFit/>
            </a:bodyPr>
            <a:lstStyle/>
            <a:p>
              <a:pPr>
                <a:lnSpc>
                  <a:spcPts val="4080"/>
                </a:lnSpc>
              </a:pPr>
              <a:r>
                <a:rPr lang="en-US" dirty="0">
                  <a:latin typeface="Lato Light" panose="020F0502020204030203" pitchFamily="34" charset="0"/>
                  <a:ea typeface="Lato Light" panose="020F0502020204030203" pitchFamily="34" charset="0"/>
                  <a:cs typeface="Lato Light" panose="020F0502020204030203" pitchFamily="34" charset="0"/>
                </a:rPr>
                <a:t>The dataset is generated using the web scrapping the </a:t>
              </a:r>
              <a:r>
                <a:rPr lang="en-US" dirty="0" err="1">
                  <a:latin typeface="Lato Light" panose="020F0502020204030203" pitchFamily="34" charset="0"/>
                  <a:ea typeface="Lato Light" panose="020F0502020204030203" pitchFamily="34" charset="0"/>
                  <a:cs typeface="Lato Light" panose="020F0502020204030203" pitchFamily="34" charset="0"/>
                </a:rPr>
                <a:t>glassdoor</a:t>
              </a:r>
              <a:r>
                <a:rPr lang="en-US" dirty="0">
                  <a:latin typeface="Lato Light" panose="020F0502020204030203" pitchFamily="34" charset="0"/>
                  <a:ea typeface="Lato Light" panose="020F0502020204030203" pitchFamily="34" charset="0"/>
                  <a:cs typeface="Lato Light" panose="020F0502020204030203" pitchFamily="34" charset="0"/>
                </a:rPr>
                <a:t> website</a:t>
              </a:r>
            </a:p>
          </p:txBody>
        </p:sp>
        <p:sp>
          <p:nvSpPr>
            <p:cNvPr id="30" name="TextBox 29">
              <a:extLst>
                <a:ext uri="{FF2B5EF4-FFF2-40B4-BE49-F238E27FC236}">
                  <a16:creationId xmlns:a16="http://schemas.microsoft.com/office/drawing/2014/main" id="{CFAC1F10-7199-594F-AC83-E85028CD4542}"/>
                </a:ext>
              </a:extLst>
            </p:cNvPr>
            <p:cNvSpPr txBox="1"/>
            <p:nvPr/>
          </p:nvSpPr>
          <p:spPr>
            <a:xfrm>
              <a:off x="1307732" y="4875754"/>
              <a:ext cx="4032032" cy="646331"/>
            </a:xfrm>
            <a:prstGeom prst="rect">
              <a:avLst/>
            </a:prstGeom>
            <a:noFill/>
          </p:spPr>
          <p:txBody>
            <a:bodyPr wrap="square" rtlCol="0">
              <a:spAutoFit/>
            </a:bodyPr>
            <a:lstStyle/>
            <a:p>
              <a:r>
                <a:rPr lang="en-US" b="1" dirty="0">
                  <a:solidFill>
                    <a:schemeClr val="tx2"/>
                  </a:solidFill>
                  <a:latin typeface="Poppins Medium" pitchFamily="2" charset="77"/>
                  <a:ea typeface="Lato" panose="020F0502020204030203" pitchFamily="34" charset="0"/>
                  <a:cs typeface="Poppins Medium" pitchFamily="2" charset="77"/>
                </a:rPr>
                <a:t>Dataset</a:t>
              </a:r>
            </a:p>
          </p:txBody>
        </p:sp>
      </p:grpSp>
      <p:sp>
        <p:nvSpPr>
          <p:cNvPr id="2" name="TextBox 1"/>
          <p:cNvSpPr txBox="1"/>
          <p:nvPr/>
        </p:nvSpPr>
        <p:spPr>
          <a:xfrm>
            <a:off x="10927581" y="5715132"/>
            <a:ext cx="7471498" cy="5632311"/>
          </a:xfrm>
          <a:prstGeom prst="rect">
            <a:avLst/>
          </a:prstGeom>
          <a:noFill/>
        </p:spPr>
        <p:txBody>
          <a:bodyPr wrap="square" numCol="1" rtlCol="0">
            <a:spAutoFit/>
          </a:bodyPr>
          <a:lstStyle/>
          <a:p>
            <a:pPr marL="571500" indent="-571500">
              <a:lnSpc>
                <a:spcPct val="150000"/>
              </a:lnSpc>
              <a:buFont typeface="Wingdings" panose="05000000000000000000" pitchFamily="2" charset="2"/>
              <a:buChar char="§"/>
            </a:pPr>
            <a:r>
              <a:rPr lang="en-US" dirty="0" err="1"/>
              <a:t>url</a:t>
            </a:r>
            <a:endParaRPr lang="en-US" dirty="0"/>
          </a:p>
          <a:p>
            <a:pPr marL="571500" indent="-571500">
              <a:lnSpc>
                <a:spcPct val="150000"/>
              </a:lnSpc>
              <a:buFont typeface="Wingdings" panose="05000000000000000000" pitchFamily="2" charset="2"/>
              <a:buChar char="§"/>
            </a:pPr>
            <a:r>
              <a:rPr lang="en-US" dirty="0"/>
              <a:t>Position</a:t>
            </a:r>
          </a:p>
          <a:p>
            <a:pPr marL="571500" indent="-571500">
              <a:lnSpc>
                <a:spcPct val="150000"/>
              </a:lnSpc>
              <a:buFont typeface="Wingdings" panose="05000000000000000000" pitchFamily="2" charset="2"/>
              <a:buChar char="§"/>
            </a:pPr>
            <a:r>
              <a:rPr lang="en-US" dirty="0"/>
              <a:t>Company</a:t>
            </a:r>
          </a:p>
          <a:p>
            <a:pPr marL="571500" indent="-571500">
              <a:lnSpc>
                <a:spcPct val="150000"/>
              </a:lnSpc>
              <a:buFont typeface="Wingdings" panose="05000000000000000000" pitchFamily="2" charset="2"/>
              <a:buChar char="§"/>
            </a:pPr>
            <a:r>
              <a:rPr lang="en-US" dirty="0"/>
              <a:t>Location</a:t>
            </a:r>
          </a:p>
          <a:p>
            <a:pPr marL="571500" indent="-571500">
              <a:lnSpc>
                <a:spcPct val="150000"/>
              </a:lnSpc>
              <a:buFont typeface="Wingdings" panose="05000000000000000000" pitchFamily="2" charset="2"/>
              <a:buChar char="§"/>
            </a:pPr>
            <a:r>
              <a:rPr lang="en-US" dirty="0"/>
              <a:t>Job description</a:t>
            </a:r>
          </a:p>
          <a:p>
            <a:pPr marL="571500" indent="-571500">
              <a:lnSpc>
                <a:spcPct val="150000"/>
              </a:lnSpc>
              <a:buFont typeface="Wingdings" panose="05000000000000000000" pitchFamily="2" charset="2"/>
              <a:buChar char="§"/>
            </a:pPr>
            <a:endParaRPr lang="en-US" dirty="0"/>
          </a:p>
          <a:p>
            <a:endParaRPr lang="en-US" dirty="0"/>
          </a:p>
        </p:txBody>
      </p:sp>
      <p:sp>
        <p:nvSpPr>
          <p:cNvPr id="11" name="TextBox 10">
            <a:extLst>
              <a:ext uri="{FF2B5EF4-FFF2-40B4-BE49-F238E27FC236}">
                <a16:creationId xmlns:a16="http://schemas.microsoft.com/office/drawing/2014/main" id="{CFAC1F10-7199-594F-AC83-E85028CD4542}"/>
              </a:ext>
            </a:extLst>
          </p:cNvPr>
          <p:cNvSpPr txBox="1"/>
          <p:nvPr/>
        </p:nvSpPr>
        <p:spPr>
          <a:xfrm>
            <a:off x="9446222" y="4538382"/>
            <a:ext cx="6875584" cy="646331"/>
          </a:xfrm>
          <a:prstGeom prst="rect">
            <a:avLst/>
          </a:prstGeom>
          <a:noFill/>
        </p:spPr>
        <p:txBody>
          <a:bodyPr wrap="square" rtlCol="0">
            <a:spAutoFit/>
          </a:bodyPr>
          <a:lstStyle/>
          <a:p>
            <a:pPr algn="ctr"/>
            <a:r>
              <a:rPr lang="en-US" b="1" dirty="0">
                <a:solidFill>
                  <a:schemeClr val="tx2"/>
                </a:solidFill>
                <a:latin typeface="Poppins Medium" pitchFamily="2" charset="77"/>
                <a:ea typeface="Lato" panose="020F0502020204030203" pitchFamily="34" charset="0"/>
                <a:cs typeface="Poppins Medium" pitchFamily="2" charset="77"/>
              </a:rPr>
              <a:t>Variables of Dataset</a:t>
            </a:r>
          </a:p>
        </p:txBody>
      </p:sp>
    </p:spTree>
    <p:extLst>
      <p:ext uri="{BB962C8B-B14F-4D97-AF65-F5344CB8AC3E}">
        <p14:creationId xmlns:p14="http://schemas.microsoft.com/office/powerpoint/2010/main" val="955672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748981"/>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2188822" y="6321851"/>
            <a:ext cx="11163548" cy="2115799"/>
            <a:chOff x="12723247" y="5226783"/>
            <a:chExt cx="9395964" cy="2115799"/>
          </a:xfrm>
        </p:grpSpPr>
        <p:sp>
          <p:nvSpPr>
            <p:cNvPr id="9" name="TextBox 8">
              <a:extLst>
                <a:ext uri="{FF2B5EF4-FFF2-40B4-BE49-F238E27FC236}">
                  <a16:creationId xmlns:a16="http://schemas.microsoft.com/office/drawing/2014/main" id="{10BAB834-84FA-3A4B-9D99-444FCB5FA429}"/>
                </a:ext>
              </a:extLst>
            </p:cNvPr>
            <p:cNvSpPr txBox="1"/>
            <p:nvPr/>
          </p:nvSpPr>
          <p:spPr>
            <a:xfrm>
              <a:off x="12723247" y="5226783"/>
              <a:ext cx="9395964" cy="1015663"/>
            </a:xfrm>
            <a:prstGeom prst="rect">
              <a:avLst/>
            </a:prstGeom>
            <a:noFill/>
            <a:ln>
              <a:noFill/>
            </a:ln>
          </p:spPr>
          <p:txBody>
            <a:bodyPr wrap="square" rtlCol="0">
              <a:spAutoFit/>
            </a:bodyPr>
            <a:lstStyle/>
            <a:p>
              <a:r>
                <a:rPr lang="en-US" sz="6000" b="1" dirty="0">
                  <a:solidFill>
                    <a:schemeClr val="bg1"/>
                  </a:solidFill>
                  <a:latin typeface="Poppins SemiBold" pitchFamily="2" charset="77"/>
                  <a:ea typeface="Roboto Medium" panose="02000000000000000000" pitchFamily="2" charset="0"/>
                  <a:cs typeface="Poppins SemiBold" pitchFamily="2" charset="77"/>
                </a:rPr>
                <a:t>TOOLKIT AND ALGORITHMS</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4043415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92358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TECH TOOLKITS USED </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4058740"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MARKET SEGMENTATION</a:t>
              </a: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3846">
            <a:extLst>
              <a:ext uri="{FF2B5EF4-FFF2-40B4-BE49-F238E27FC236}">
                <a16:creationId xmlns:a16="http://schemas.microsoft.com/office/drawing/2014/main" id="{37CC3E99-28BA-3E4D-83FC-03561DD8BA9B}"/>
              </a:ext>
            </a:extLst>
          </p:cNvPr>
          <p:cNvSpPr/>
          <p:nvPr/>
        </p:nvSpPr>
        <p:spPr>
          <a:xfrm>
            <a:off x="13788031" y="7914139"/>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91"/>
                </a:lnTo>
                <a:lnTo>
                  <a:pt x="893" y="0"/>
                </a:lnTo>
                <a:lnTo>
                  <a:pt x="749" y="0"/>
                </a:lnTo>
                <a:lnTo>
                  <a:pt x="749" y="107"/>
                </a:lnTo>
                <a:lnTo>
                  <a:pt x="447" y="282"/>
                </a:lnTo>
                <a:lnTo>
                  <a:pt x="144" y="107"/>
                </a:lnTo>
                <a:lnTo>
                  <a:pt x="144" y="0"/>
                </a:lnTo>
                <a:lnTo>
                  <a:pt x="0" y="0"/>
                </a:lnTo>
                <a:lnTo>
                  <a:pt x="0" y="191"/>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3847">
            <a:extLst>
              <a:ext uri="{FF2B5EF4-FFF2-40B4-BE49-F238E27FC236}">
                <a16:creationId xmlns:a16="http://schemas.microsoft.com/office/drawing/2014/main" id="{C8D6B23E-C2EE-C245-B2F1-7A729D042CFB}"/>
              </a:ext>
            </a:extLst>
          </p:cNvPr>
          <p:cNvSpPr/>
          <p:nvPr/>
        </p:nvSpPr>
        <p:spPr>
          <a:xfrm>
            <a:off x="15805785" y="6064795"/>
            <a:ext cx="739452" cy="446846"/>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Shape 3848">
            <a:extLst>
              <a:ext uri="{FF2B5EF4-FFF2-40B4-BE49-F238E27FC236}">
                <a16:creationId xmlns:a16="http://schemas.microsoft.com/office/drawing/2014/main" id="{CDD5BD05-0FF1-7340-BB6D-8A83556A07E8}"/>
              </a:ext>
            </a:extLst>
          </p:cNvPr>
          <p:cNvSpPr/>
          <p:nvPr/>
        </p:nvSpPr>
        <p:spPr>
          <a:xfrm>
            <a:off x="5774449" y="7914139"/>
            <a:ext cx="4774960" cy="2387480"/>
          </a:xfrm>
          <a:custGeom>
            <a:avLst/>
            <a:gdLst/>
            <a:ahLst/>
            <a:cxnLst>
              <a:cxn ang="3cd4">
                <a:pos x="hc" y="t"/>
              </a:cxn>
              <a:cxn ang="cd2">
                <a:pos x="l" y="vc"/>
              </a:cxn>
              <a:cxn ang="cd4">
                <a:pos x="hc" y="b"/>
              </a:cxn>
              <a:cxn ang="0">
                <a:pos x="r" y="vc"/>
              </a:cxn>
            </a:cxnLst>
            <a:rect l="l" t="t" r="r" b="b"/>
            <a:pathLst>
              <a:path w="893" h="447">
                <a:moveTo>
                  <a:pt x="447" y="447"/>
                </a:moveTo>
                <a:lnTo>
                  <a:pt x="893" y="189"/>
                </a:lnTo>
                <a:lnTo>
                  <a:pt x="893" y="0"/>
                </a:lnTo>
                <a:lnTo>
                  <a:pt x="749" y="0"/>
                </a:lnTo>
                <a:lnTo>
                  <a:pt x="749" y="107"/>
                </a:lnTo>
                <a:lnTo>
                  <a:pt x="447" y="281"/>
                </a:lnTo>
                <a:lnTo>
                  <a:pt x="143" y="107"/>
                </a:lnTo>
                <a:lnTo>
                  <a:pt x="143" y="0"/>
                </a:lnTo>
                <a:lnTo>
                  <a:pt x="0" y="0"/>
                </a:lnTo>
                <a:lnTo>
                  <a:pt x="0" y="189"/>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9" name="Freeform: Shape 3849">
            <a:extLst>
              <a:ext uri="{FF2B5EF4-FFF2-40B4-BE49-F238E27FC236}">
                <a16:creationId xmlns:a16="http://schemas.microsoft.com/office/drawing/2014/main" id="{0DB197D9-E012-584F-8661-B2BFE86AF337}"/>
              </a:ext>
            </a:extLst>
          </p:cNvPr>
          <p:cNvSpPr/>
          <p:nvPr/>
        </p:nvSpPr>
        <p:spPr>
          <a:xfrm>
            <a:off x="7792204" y="6064795"/>
            <a:ext cx="739452" cy="446846"/>
          </a:xfrm>
          <a:custGeom>
            <a:avLst/>
            <a:gdLst/>
            <a:ahLst/>
            <a:cxnLst>
              <a:cxn ang="3cd4">
                <a:pos x="hc" y="t"/>
              </a:cxn>
              <a:cxn ang="cd2">
                <a:pos x="l" y="vc"/>
              </a:cxn>
              <a:cxn ang="cd4">
                <a:pos x="hc" y="b"/>
              </a:cxn>
              <a:cxn ang="0">
                <a:pos x="r" y="vc"/>
              </a:cxn>
            </a:cxnLst>
            <a:rect l="l" t="t" r="r" b="b"/>
            <a:pathLst>
              <a:path w="327" h="198">
                <a:moveTo>
                  <a:pt x="327" y="95"/>
                </a:moveTo>
                <a:lnTo>
                  <a:pt x="327" y="133"/>
                </a:lnTo>
                <a:lnTo>
                  <a:pt x="327" y="198"/>
                </a:lnTo>
                <a:lnTo>
                  <a:pt x="164" y="103"/>
                </a:lnTo>
                <a:lnTo>
                  <a:pt x="0" y="198"/>
                </a:lnTo>
                <a:lnTo>
                  <a:pt x="0" y="133"/>
                </a:lnTo>
                <a:lnTo>
                  <a:pt x="0" y="95"/>
                </a:lnTo>
                <a:lnTo>
                  <a:pt x="164" y="0"/>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Shape 3852">
            <a:extLst>
              <a:ext uri="{FF2B5EF4-FFF2-40B4-BE49-F238E27FC236}">
                <a16:creationId xmlns:a16="http://schemas.microsoft.com/office/drawing/2014/main" id="{324C5A5B-BA97-8241-9789-1BF82A2990B6}"/>
              </a:ext>
            </a:extLst>
          </p:cNvPr>
          <p:cNvSpPr/>
          <p:nvPr/>
        </p:nvSpPr>
        <p:spPr>
          <a:xfrm>
            <a:off x="9783916" y="5515953"/>
            <a:ext cx="4769607" cy="2392833"/>
          </a:xfrm>
          <a:custGeom>
            <a:avLst/>
            <a:gdLst/>
            <a:ahLst/>
            <a:cxnLst>
              <a:cxn ang="3cd4">
                <a:pos x="hc" y="t"/>
              </a:cxn>
              <a:cxn ang="cd2">
                <a:pos x="l" y="vc"/>
              </a:cxn>
              <a:cxn ang="cd4">
                <a:pos x="hc" y="b"/>
              </a:cxn>
              <a:cxn ang="0">
                <a:pos x="r" y="vc"/>
              </a:cxn>
            </a:cxnLst>
            <a:rect l="l" t="t" r="r" b="b"/>
            <a:pathLst>
              <a:path w="892" h="448">
                <a:moveTo>
                  <a:pt x="446" y="0"/>
                </a:moveTo>
                <a:lnTo>
                  <a:pt x="892" y="258"/>
                </a:lnTo>
                <a:lnTo>
                  <a:pt x="892" y="448"/>
                </a:lnTo>
                <a:lnTo>
                  <a:pt x="748" y="448"/>
                </a:lnTo>
                <a:lnTo>
                  <a:pt x="748" y="341"/>
                </a:lnTo>
                <a:lnTo>
                  <a:pt x="446" y="166"/>
                </a:lnTo>
                <a:lnTo>
                  <a:pt x="144" y="341"/>
                </a:lnTo>
                <a:lnTo>
                  <a:pt x="144" y="448"/>
                </a:lnTo>
                <a:lnTo>
                  <a:pt x="0" y="448"/>
                </a:lnTo>
                <a:lnTo>
                  <a:pt x="0" y="25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Shape 3853">
            <a:extLst>
              <a:ext uri="{FF2B5EF4-FFF2-40B4-BE49-F238E27FC236}">
                <a16:creationId xmlns:a16="http://schemas.microsoft.com/office/drawing/2014/main" id="{BEBF1E76-FD51-684E-BD0C-8091C48D777F}"/>
              </a:ext>
            </a:extLst>
          </p:cNvPr>
          <p:cNvSpPr/>
          <p:nvPr/>
        </p:nvSpPr>
        <p:spPr>
          <a:xfrm>
            <a:off x="11800129" y="9247926"/>
            <a:ext cx="737182" cy="449114"/>
          </a:xfrm>
          <a:custGeom>
            <a:avLst/>
            <a:gdLst/>
            <a:ahLst/>
            <a:cxnLst>
              <a:cxn ang="3cd4">
                <a:pos x="hc" y="t"/>
              </a:cxn>
              <a:cxn ang="cd2">
                <a:pos x="l" y="vc"/>
              </a:cxn>
              <a:cxn ang="cd4">
                <a:pos x="hc" y="b"/>
              </a:cxn>
              <a:cxn ang="0">
                <a:pos x="r" y="vc"/>
              </a:cxn>
            </a:cxnLst>
            <a:rect l="l" t="t" r="r" b="b"/>
            <a:pathLst>
              <a:path w="326" h="199">
                <a:moveTo>
                  <a:pt x="326" y="104"/>
                </a:moveTo>
                <a:lnTo>
                  <a:pt x="326" y="65"/>
                </a:lnTo>
                <a:lnTo>
                  <a:pt x="326" y="0"/>
                </a:lnTo>
                <a:lnTo>
                  <a:pt x="163" y="95"/>
                </a:lnTo>
                <a:lnTo>
                  <a:pt x="0" y="0"/>
                </a:lnTo>
                <a:lnTo>
                  <a:pt x="0" y="65"/>
                </a:lnTo>
                <a:lnTo>
                  <a:pt x="0" y="104"/>
                </a:lnTo>
                <a:lnTo>
                  <a:pt x="163" y="199"/>
                </a:lnTo>
                <a:close/>
              </a:path>
            </a:pathLst>
          </a:custGeom>
          <a:solidFill>
            <a:schemeClr val="tx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9" name="Subtitle 2">
            <a:extLst>
              <a:ext uri="{FF2B5EF4-FFF2-40B4-BE49-F238E27FC236}">
                <a16:creationId xmlns:a16="http://schemas.microsoft.com/office/drawing/2014/main" id="{3A734131-7FF3-C744-A9C5-1CC483961618}"/>
              </a:ext>
            </a:extLst>
          </p:cNvPr>
          <p:cNvSpPr txBox="1">
            <a:spLocks/>
          </p:cNvSpPr>
          <p:nvPr/>
        </p:nvSpPr>
        <p:spPr>
          <a:xfrm>
            <a:off x="9322112" y="10422429"/>
            <a:ext cx="6430398"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smtClean="0">
                <a:solidFill>
                  <a:schemeClr val="tx1"/>
                </a:solidFill>
                <a:latin typeface="Lato Light" panose="020F0502020204030203" pitchFamily="34" charset="0"/>
                <a:ea typeface="Lato Light" panose="020F0502020204030203" pitchFamily="34" charset="0"/>
                <a:cs typeface="Lato Light" panose="020F0502020204030203" pitchFamily="34" charset="0"/>
              </a:rPr>
              <a:t>Visual Studio Code</a:t>
            </a:r>
            <a:r>
              <a:rPr lang="en-US" sz="2800" dirty="0" smtClean="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is the effective IDE used for coding in Python. It is very easy to use and widely used over the industry.</a:t>
            </a:r>
          </a:p>
        </p:txBody>
      </p:sp>
      <p:sp>
        <p:nvSpPr>
          <p:cNvPr id="90" name="Rectangle 89">
            <a:extLst>
              <a:ext uri="{FF2B5EF4-FFF2-40B4-BE49-F238E27FC236}">
                <a16:creationId xmlns:a16="http://schemas.microsoft.com/office/drawing/2014/main" id="{5B76E4ED-4B24-234B-B2AE-A57CEA5E4224}"/>
              </a:ext>
            </a:extLst>
          </p:cNvPr>
          <p:cNvSpPr/>
          <p:nvPr/>
        </p:nvSpPr>
        <p:spPr>
          <a:xfrm>
            <a:off x="10010471" y="9825577"/>
            <a:ext cx="4703355" cy="646331"/>
          </a:xfrm>
          <a:prstGeom prst="rect">
            <a:avLst/>
          </a:prstGeom>
        </p:spPr>
        <p:txBody>
          <a:bodyPr wrap="square">
            <a:spAutoFit/>
          </a:bodyPr>
          <a:lstStyle/>
          <a:p>
            <a:pPr algn="ctr"/>
            <a:r>
              <a:rPr lang="en-US" dirty="0" smtClean="0">
                <a:solidFill>
                  <a:schemeClr val="tx2"/>
                </a:solidFill>
                <a:latin typeface="Poppins Medium" pitchFamily="2" charset="77"/>
                <a:ea typeface="Lato" panose="020F0502020204030203" pitchFamily="34" charset="0"/>
                <a:cs typeface="Poppins Medium" pitchFamily="2" charset="77"/>
              </a:rPr>
              <a:t>Visual Studio Code</a:t>
            </a:r>
            <a:r>
              <a:rPr lang="en-US" dirty="0" smtClean="0">
                <a:solidFill>
                  <a:schemeClr val="tx2"/>
                </a:solidFill>
                <a:latin typeface="Poppins Medium" pitchFamily="2" charset="77"/>
                <a:ea typeface="Lato" panose="020F0502020204030203" pitchFamily="34" charset="0"/>
                <a:cs typeface="Poppins Medium" pitchFamily="2" charset="77"/>
              </a:rPr>
              <a:t> </a:t>
            </a:r>
            <a:endParaRPr lang="en-US" dirty="0">
              <a:solidFill>
                <a:schemeClr val="tx2"/>
              </a:solidFill>
              <a:latin typeface="Poppins Medium" pitchFamily="2" charset="77"/>
              <a:ea typeface="Lato" panose="020F0502020204030203" pitchFamily="34" charset="0"/>
              <a:cs typeface="Poppins Medium" pitchFamily="2" charset="77"/>
            </a:endParaRPr>
          </a:p>
        </p:txBody>
      </p:sp>
      <p:sp>
        <p:nvSpPr>
          <p:cNvPr id="92" name="Subtitle 2">
            <a:extLst>
              <a:ext uri="{FF2B5EF4-FFF2-40B4-BE49-F238E27FC236}">
                <a16:creationId xmlns:a16="http://schemas.microsoft.com/office/drawing/2014/main" id="{5FFB33E5-9F8D-D24C-B8B3-53579C2606EA}"/>
              </a:ext>
            </a:extLst>
          </p:cNvPr>
          <p:cNvSpPr txBox="1">
            <a:spLocks/>
          </p:cNvSpPr>
          <p:nvPr/>
        </p:nvSpPr>
        <p:spPr>
          <a:xfrm>
            <a:off x="12684702" y="3564520"/>
            <a:ext cx="6981612"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93" name="Rectangle 92">
            <a:extLst>
              <a:ext uri="{FF2B5EF4-FFF2-40B4-BE49-F238E27FC236}">
                <a16:creationId xmlns:a16="http://schemas.microsoft.com/office/drawing/2014/main" id="{CA674FFB-1B91-8249-82A1-3F78987B4C2D}"/>
              </a:ext>
            </a:extLst>
          </p:cNvPr>
          <p:cNvSpPr/>
          <p:nvPr/>
        </p:nvSpPr>
        <p:spPr>
          <a:xfrm>
            <a:off x="13788031" y="2947147"/>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SK-Learn</a:t>
            </a:r>
          </a:p>
        </p:txBody>
      </p:sp>
      <p:grpSp>
        <p:nvGrpSpPr>
          <p:cNvPr id="5" name="Group 4">
            <a:extLst>
              <a:ext uri="{FF2B5EF4-FFF2-40B4-BE49-F238E27FC236}">
                <a16:creationId xmlns:a16="http://schemas.microsoft.com/office/drawing/2014/main" id="{8E4D53AB-8753-3C43-9418-F8CF192C49AB}"/>
              </a:ext>
            </a:extLst>
          </p:cNvPr>
          <p:cNvGrpSpPr/>
          <p:nvPr/>
        </p:nvGrpSpPr>
        <p:grpSpPr>
          <a:xfrm>
            <a:off x="5284161" y="2908809"/>
            <a:ext cx="5602612" cy="3667077"/>
            <a:chOff x="3828296" y="3980756"/>
            <a:chExt cx="4703356" cy="3667077"/>
          </a:xfrm>
        </p:grpSpPr>
        <p:sp>
          <p:nvSpPr>
            <p:cNvPr id="98" name="Subtitle 2">
              <a:extLst>
                <a:ext uri="{FF2B5EF4-FFF2-40B4-BE49-F238E27FC236}">
                  <a16:creationId xmlns:a16="http://schemas.microsoft.com/office/drawing/2014/main" id="{D7389A6F-976E-084B-956E-6961757A2664}"/>
                </a:ext>
              </a:extLst>
            </p:cNvPr>
            <p:cNvSpPr txBox="1">
              <a:spLocks/>
            </p:cNvSpPr>
            <p:nvPr/>
          </p:nvSpPr>
          <p:spPr>
            <a:xfrm>
              <a:off x="3828298" y="4671109"/>
              <a:ext cx="4703354" cy="297672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Python is the programming language which is used to code the project. Various algorithms used are coded in Python</a:t>
              </a:r>
            </a:p>
          </p:txBody>
        </p:sp>
        <p:sp>
          <p:nvSpPr>
            <p:cNvPr id="99" name="Rectangle 98">
              <a:extLst>
                <a:ext uri="{FF2B5EF4-FFF2-40B4-BE49-F238E27FC236}">
                  <a16:creationId xmlns:a16="http://schemas.microsoft.com/office/drawing/2014/main" id="{8B71AED7-E8CE-284A-93CB-83190EE46226}"/>
                </a:ext>
              </a:extLst>
            </p:cNvPr>
            <p:cNvSpPr/>
            <p:nvPr/>
          </p:nvSpPr>
          <p:spPr>
            <a:xfrm>
              <a:off x="3828296" y="3980756"/>
              <a:ext cx="4703355" cy="646331"/>
            </a:xfrm>
            <a:prstGeom prst="rect">
              <a:avLst/>
            </a:prstGeom>
          </p:spPr>
          <p:txBody>
            <a:bodyPr wrap="square">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Python</a:t>
              </a:r>
            </a:p>
          </p:txBody>
        </p:sp>
      </p:gr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226982" y="6970218"/>
            <a:ext cx="1971072" cy="19710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9931" y="6937344"/>
            <a:ext cx="1971072" cy="197107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4635" y="6712369"/>
            <a:ext cx="1971072" cy="1971072"/>
          </a:xfrm>
          <a:prstGeom prst="rect">
            <a:avLst/>
          </a:prstGeom>
        </p:spPr>
      </p:pic>
      <p:sp>
        <p:nvSpPr>
          <p:cNvPr id="7" name="Rectangle 6">
            <a:extLst>
              <a:ext uri="{FF2B5EF4-FFF2-40B4-BE49-F238E27FC236}">
                <a16:creationId xmlns:a16="http://schemas.microsoft.com/office/drawing/2014/main" id="{7BF46BB5-1212-4FE9-9750-49AB31E79383}"/>
              </a:ext>
            </a:extLst>
          </p:cNvPr>
          <p:cNvSpPr/>
          <p:nvPr/>
        </p:nvSpPr>
        <p:spPr>
          <a:xfrm>
            <a:off x="13145537" y="3611976"/>
            <a:ext cx="6799400" cy="2252091"/>
          </a:xfrm>
          <a:prstGeom prst="rect">
            <a:avLst/>
          </a:prstGeom>
        </p:spPr>
        <p:txBody>
          <a:bodyPr wrap="square">
            <a:spAutoFit/>
          </a:bodyPr>
          <a:lstStyle/>
          <a:p>
            <a:pPr>
              <a:lnSpc>
                <a:spcPts val="4299"/>
              </a:lnSpc>
            </a:pPr>
            <a:r>
              <a:rPr lang="en-US" sz="2800" dirty="0" err="1"/>
              <a:t>Scikit</a:t>
            </a:r>
            <a:r>
              <a:rPr lang="en-US" sz="2800" dirty="0"/>
              <a:t>-learn is a free software machine learning library for the Python programming language. It features various classification, regression and clustering algorithms</a:t>
            </a: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102807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8234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Other Libraries used in the project</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71462" y="633855"/>
              <a:ext cx="184731" cy="461665"/>
            </a:xfrm>
            <a:prstGeom prst="rect">
              <a:avLst/>
            </a:prstGeom>
            <a:noFill/>
          </p:spPr>
          <p:txBody>
            <a:bodyPr wrap="none" rtlCol="0">
              <a:spAutoFit/>
            </a:bodyPr>
            <a:lstStyle/>
            <a:p>
              <a:endParaRPr lang="en-US" sz="24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70" name="Pentagon 69">
            <a:extLst>
              <a:ext uri="{FF2B5EF4-FFF2-40B4-BE49-F238E27FC236}">
                <a16:creationId xmlns:a16="http://schemas.microsoft.com/office/drawing/2014/main" id="{FA5F520C-41F8-8341-B426-50C8508B07AC}"/>
              </a:ext>
            </a:extLst>
          </p:cNvPr>
          <p:cNvSpPr/>
          <p:nvPr/>
        </p:nvSpPr>
        <p:spPr>
          <a:xfrm>
            <a:off x="0" y="1731364"/>
            <a:ext cx="1446551" cy="547141"/>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B75224-FF12-D041-8388-A81E4294E582}"/>
              </a:ext>
            </a:extLst>
          </p:cNvPr>
          <p:cNvGrpSpPr/>
          <p:nvPr/>
        </p:nvGrpSpPr>
        <p:grpSpPr>
          <a:xfrm flipV="1">
            <a:off x="15431983" y="6886984"/>
            <a:ext cx="3985435" cy="1673002"/>
            <a:chOff x="0" y="5997388"/>
            <a:chExt cx="4869116" cy="2043953"/>
          </a:xfrm>
          <a:solidFill>
            <a:schemeClr val="accent4"/>
          </a:solidFill>
        </p:grpSpPr>
        <p:sp>
          <p:nvSpPr>
            <p:cNvPr id="19" name="Chevron 18">
              <a:extLst>
                <a:ext uri="{FF2B5EF4-FFF2-40B4-BE49-F238E27FC236}">
                  <a16:creationId xmlns:a16="http://schemas.microsoft.com/office/drawing/2014/main" id="{0D64EBC3-45E5-8444-A1E6-2FE7D85B0DB0}"/>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E38B01A-909D-204A-BFFB-EC0B9FC1BA08}"/>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60CA869-A6DB-DE4C-BF8F-1D52298F5CCB}"/>
              </a:ext>
            </a:extLst>
          </p:cNvPr>
          <p:cNvGrpSpPr/>
          <p:nvPr/>
        </p:nvGrpSpPr>
        <p:grpSpPr>
          <a:xfrm>
            <a:off x="12204245" y="6900616"/>
            <a:ext cx="3985435" cy="1673002"/>
            <a:chOff x="0" y="5997388"/>
            <a:chExt cx="4869116" cy="2043953"/>
          </a:xfrm>
          <a:solidFill>
            <a:schemeClr val="accent3"/>
          </a:solidFill>
        </p:grpSpPr>
        <p:sp>
          <p:nvSpPr>
            <p:cNvPr id="17" name="Chevron 16">
              <a:extLst>
                <a:ext uri="{FF2B5EF4-FFF2-40B4-BE49-F238E27FC236}">
                  <a16:creationId xmlns:a16="http://schemas.microsoft.com/office/drawing/2014/main" id="{15B9F483-8D2F-BD45-9045-C1238A18ED1B}"/>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DFBE0AE1-324F-124C-AA93-61AC786417BA}"/>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F99417C-89F5-284C-8AD2-66C90DB4311C}"/>
              </a:ext>
            </a:extLst>
          </p:cNvPr>
          <p:cNvGrpSpPr/>
          <p:nvPr/>
        </p:nvGrpSpPr>
        <p:grpSpPr>
          <a:xfrm flipV="1">
            <a:off x="9030218" y="6900615"/>
            <a:ext cx="3985435" cy="1673002"/>
            <a:chOff x="0" y="5997388"/>
            <a:chExt cx="4869116" cy="2043953"/>
          </a:xfrm>
          <a:solidFill>
            <a:schemeClr val="accent2"/>
          </a:solidFill>
        </p:grpSpPr>
        <p:sp>
          <p:nvSpPr>
            <p:cNvPr id="15" name="Chevron 14">
              <a:extLst>
                <a:ext uri="{FF2B5EF4-FFF2-40B4-BE49-F238E27FC236}">
                  <a16:creationId xmlns:a16="http://schemas.microsoft.com/office/drawing/2014/main" id="{3847F8A8-4F2C-D646-B8D5-FF8AD675975A}"/>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C142EDC5-96B3-B54B-969C-503E4DAAF50E}"/>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F99AEC8-BB3C-CC49-9D5E-69C6DE597CC0}"/>
              </a:ext>
            </a:extLst>
          </p:cNvPr>
          <p:cNvGrpSpPr/>
          <p:nvPr/>
        </p:nvGrpSpPr>
        <p:grpSpPr>
          <a:xfrm>
            <a:off x="5975410" y="6900616"/>
            <a:ext cx="3985435" cy="1673002"/>
            <a:chOff x="0" y="5997388"/>
            <a:chExt cx="4869116" cy="2043953"/>
          </a:xfrm>
          <a:solidFill>
            <a:schemeClr val="accent1"/>
          </a:solidFill>
        </p:grpSpPr>
        <p:sp>
          <p:nvSpPr>
            <p:cNvPr id="13" name="Chevron 12">
              <a:extLst>
                <a:ext uri="{FF2B5EF4-FFF2-40B4-BE49-F238E27FC236}">
                  <a16:creationId xmlns:a16="http://schemas.microsoft.com/office/drawing/2014/main" id="{C78D6CB8-AD3F-3449-8B52-D5D1747D1C8F}"/>
                </a:ext>
              </a:extLst>
            </p:cNvPr>
            <p:cNvSpPr/>
            <p:nvPr/>
          </p:nvSpPr>
          <p:spPr>
            <a:xfrm>
              <a:off x="3255469" y="5997388"/>
              <a:ext cx="1613647" cy="2043953"/>
            </a:xfrm>
            <a:prstGeom prst="chevron">
              <a:avLst>
                <a:gd name="adj" fmla="val 533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7A3F438C-1C3D-074F-A1F3-A6BD3EA708DB}"/>
                </a:ext>
              </a:extLst>
            </p:cNvPr>
            <p:cNvSpPr/>
            <p:nvPr/>
          </p:nvSpPr>
          <p:spPr>
            <a:xfrm>
              <a:off x="0" y="5997389"/>
              <a:ext cx="3853543" cy="544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977CD8AA-67FA-2242-9E71-FEF779F96D0F}"/>
              </a:ext>
            </a:extLst>
          </p:cNvPr>
          <p:cNvSpPr/>
          <p:nvPr/>
        </p:nvSpPr>
        <p:spPr>
          <a:xfrm>
            <a:off x="12435872" y="5012005"/>
            <a:ext cx="1411461" cy="1411827"/>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3" name="Triangle 22">
            <a:extLst>
              <a:ext uri="{FF2B5EF4-FFF2-40B4-BE49-F238E27FC236}">
                <a16:creationId xmlns:a16="http://schemas.microsoft.com/office/drawing/2014/main" id="{59BAEDEA-0F86-E345-B1AD-C7544D0E7670}"/>
              </a:ext>
            </a:extLst>
          </p:cNvPr>
          <p:cNvSpPr/>
          <p:nvPr/>
        </p:nvSpPr>
        <p:spPr>
          <a:xfrm rot="10800000">
            <a:off x="12993917" y="6364746"/>
            <a:ext cx="231539" cy="19960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B0B14DE-5649-7B42-B84E-179DB785AA15}"/>
              </a:ext>
            </a:extLst>
          </p:cNvPr>
          <p:cNvSpPr/>
          <p:nvPr/>
        </p:nvSpPr>
        <p:spPr>
          <a:xfrm rot="10800000">
            <a:off x="8848717" y="8890556"/>
            <a:ext cx="1411461" cy="141182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27" name="Triangle 26">
            <a:extLst>
              <a:ext uri="{FF2B5EF4-FFF2-40B4-BE49-F238E27FC236}">
                <a16:creationId xmlns:a16="http://schemas.microsoft.com/office/drawing/2014/main" id="{CAAACC6C-C082-5046-B5E8-0169CCEAE8C9}"/>
              </a:ext>
            </a:extLst>
          </p:cNvPr>
          <p:cNvSpPr/>
          <p:nvPr/>
        </p:nvSpPr>
        <p:spPr>
          <a:xfrm>
            <a:off x="9533244" y="8825665"/>
            <a:ext cx="231539" cy="19960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BAA1442-D94C-2844-8913-CBADE197201F}"/>
              </a:ext>
            </a:extLst>
          </p:cNvPr>
          <p:cNvSpPr/>
          <p:nvPr/>
        </p:nvSpPr>
        <p:spPr>
          <a:xfrm>
            <a:off x="6000109" y="5102976"/>
            <a:ext cx="1411461" cy="1411827"/>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3" name="Triangle 32">
            <a:extLst>
              <a:ext uri="{FF2B5EF4-FFF2-40B4-BE49-F238E27FC236}">
                <a16:creationId xmlns:a16="http://schemas.microsoft.com/office/drawing/2014/main" id="{EBEC4747-6BA7-F84A-8F64-C0B311362DDC}"/>
              </a:ext>
            </a:extLst>
          </p:cNvPr>
          <p:cNvSpPr/>
          <p:nvPr/>
        </p:nvSpPr>
        <p:spPr>
          <a:xfrm rot="10800000">
            <a:off x="6556401" y="6450918"/>
            <a:ext cx="231539" cy="19960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38B2DDA-1980-A84B-B70E-1CF02124D7E5}"/>
              </a:ext>
            </a:extLst>
          </p:cNvPr>
          <p:cNvSpPr/>
          <p:nvPr/>
        </p:nvSpPr>
        <p:spPr>
          <a:xfrm rot="10800000">
            <a:off x="15194712" y="8890556"/>
            <a:ext cx="1411461" cy="141182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6" name="Triangle 35">
            <a:extLst>
              <a:ext uri="{FF2B5EF4-FFF2-40B4-BE49-F238E27FC236}">
                <a16:creationId xmlns:a16="http://schemas.microsoft.com/office/drawing/2014/main" id="{D78610BC-CDDC-0348-9122-B88BB0517AB8}"/>
              </a:ext>
            </a:extLst>
          </p:cNvPr>
          <p:cNvSpPr/>
          <p:nvPr/>
        </p:nvSpPr>
        <p:spPr>
          <a:xfrm>
            <a:off x="15899425" y="8773463"/>
            <a:ext cx="231539" cy="19960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C1F6B7F7-7D37-4A49-A842-5EED12304BB6}"/>
              </a:ext>
            </a:extLst>
          </p:cNvPr>
          <p:cNvSpPr txBox="1"/>
          <p:nvPr/>
        </p:nvSpPr>
        <p:spPr>
          <a:xfrm>
            <a:off x="2782507" y="3995452"/>
            <a:ext cx="4972763" cy="646331"/>
          </a:xfrm>
          <a:prstGeom prst="rect">
            <a:avLst/>
          </a:prstGeom>
          <a:noFill/>
        </p:spPr>
        <p:txBody>
          <a:bodyPr wrap="square" rtlCol="0">
            <a:spAutoFit/>
          </a:bodyPr>
          <a:lstStyle/>
          <a:p>
            <a:r>
              <a:rPr lang="en-US" dirty="0" err="1">
                <a:solidFill>
                  <a:schemeClr val="tx2"/>
                </a:solidFill>
                <a:latin typeface="Poppins Medium" pitchFamily="2" charset="77"/>
                <a:ea typeface="Roboto Medium" panose="02000000000000000000" pitchFamily="2" charset="0"/>
                <a:cs typeface="Poppins Medium" pitchFamily="2" charset="77"/>
              </a:rPr>
              <a:t>NearestNeighbours</a:t>
            </a:r>
            <a:endParaRPr lang="en-US" dirty="0">
              <a:solidFill>
                <a:schemeClr val="tx2"/>
              </a:solidFill>
              <a:latin typeface="Poppins Medium" pitchFamily="2" charset="77"/>
              <a:ea typeface="Roboto Medium" panose="02000000000000000000" pitchFamily="2" charset="0"/>
              <a:cs typeface="Poppins Medium" pitchFamily="2" charset="77"/>
            </a:endParaRPr>
          </a:p>
        </p:txBody>
      </p:sp>
      <p:sp>
        <p:nvSpPr>
          <p:cNvPr id="53" name="TextBox 52">
            <a:extLst>
              <a:ext uri="{FF2B5EF4-FFF2-40B4-BE49-F238E27FC236}">
                <a16:creationId xmlns:a16="http://schemas.microsoft.com/office/drawing/2014/main" id="{CA7BF332-95BF-6B4B-80D7-156B82D6EF28}"/>
              </a:ext>
            </a:extLst>
          </p:cNvPr>
          <p:cNvSpPr txBox="1"/>
          <p:nvPr/>
        </p:nvSpPr>
        <p:spPr>
          <a:xfrm>
            <a:off x="14096826" y="4077652"/>
            <a:ext cx="4185708"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Flask</a:t>
            </a:r>
          </a:p>
        </p:txBody>
      </p:sp>
      <p:sp>
        <p:nvSpPr>
          <p:cNvPr id="56" name="TextBox 55">
            <a:extLst>
              <a:ext uri="{FF2B5EF4-FFF2-40B4-BE49-F238E27FC236}">
                <a16:creationId xmlns:a16="http://schemas.microsoft.com/office/drawing/2014/main" id="{8C6B7DE8-AEAC-5F4C-97BB-13E8A5987557}"/>
              </a:ext>
            </a:extLst>
          </p:cNvPr>
          <p:cNvSpPr txBox="1"/>
          <p:nvPr/>
        </p:nvSpPr>
        <p:spPr>
          <a:xfrm>
            <a:off x="16820353" y="10310844"/>
            <a:ext cx="5628578" cy="646331"/>
          </a:xfrm>
          <a:prstGeom prst="rect">
            <a:avLst/>
          </a:prstGeom>
          <a:noFill/>
        </p:spPr>
        <p:txBody>
          <a:bodyPr wrap="squar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Resume Parser</a:t>
            </a:r>
          </a:p>
        </p:txBody>
      </p:sp>
      <p:sp>
        <p:nvSpPr>
          <p:cNvPr id="59" name="TextBox 58">
            <a:extLst>
              <a:ext uri="{FF2B5EF4-FFF2-40B4-BE49-F238E27FC236}">
                <a16:creationId xmlns:a16="http://schemas.microsoft.com/office/drawing/2014/main" id="{A0F91F6D-8453-3C48-A6A7-95540D34A12E}"/>
              </a:ext>
            </a:extLst>
          </p:cNvPr>
          <p:cNvSpPr txBox="1"/>
          <p:nvPr/>
        </p:nvSpPr>
        <p:spPr>
          <a:xfrm>
            <a:off x="6335713" y="10544902"/>
            <a:ext cx="5389010" cy="646331"/>
          </a:xfrm>
          <a:prstGeom prst="rect">
            <a:avLst/>
          </a:prstGeom>
          <a:noFill/>
        </p:spPr>
        <p:txBody>
          <a:bodyPr wrap="square" rtlCol="0">
            <a:spAutoFit/>
          </a:bodyPr>
          <a:lstStyle/>
          <a:p>
            <a:r>
              <a:rPr lang="en-US" dirty="0" err="1">
                <a:solidFill>
                  <a:schemeClr val="tx2"/>
                </a:solidFill>
                <a:latin typeface="Poppins Medium" pitchFamily="2" charset="77"/>
                <a:ea typeface="Roboto Medium" panose="02000000000000000000" pitchFamily="2" charset="0"/>
                <a:cs typeface="Poppins Medium" pitchFamily="2" charset="77"/>
              </a:rPr>
              <a:t>TfIdf</a:t>
            </a:r>
            <a:r>
              <a:rPr lang="en-US" dirty="0">
                <a:solidFill>
                  <a:schemeClr val="tx2"/>
                </a:solidFill>
                <a:latin typeface="Poppins Medium" pitchFamily="2" charset="77"/>
                <a:ea typeface="Roboto Medium" panose="02000000000000000000" pitchFamily="2" charset="0"/>
                <a:cs typeface="Poppins Medium" pitchFamily="2" charset="77"/>
              </a:rPr>
              <a:t> </a:t>
            </a:r>
          </a:p>
        </p:txBody>
      </p:sp>
      <p:grpSp>
        <p:nvGrpSpPr>
          <p:cNvPr id="61" name="Group 60">
            <a:extLst>
              <a:ext uri="{FF2B5EF4-FFF2-40B4-BE49-F238E27FC236}">
                <a16:creationId xmlns:a16="http://schemas.microsoft.com/office/drawing/2014/main" id="{710768C2-0E87-5148-81D8-00EE0A79E2BC}"/>
              </a:ext>
            </a:extLst>
          </p:cNvPr>
          <p:cNvGrpSpPr/>
          <p:nvPr/>
        </p:nvGrpSpPr>
        <p:grpSpPr>
          <a:xfrm>
            <a:off x="12873796" y="5281309"/>
            <a:ext cx="635890" cy="766260"/>
            <a:chOff x="7017506" y="4378177"/>
            <a:chExt cx="894682" cy="1078109"/>
          </a:xfrm>
          <a:solidFill>
            <a:schemeClr val="bg1"/>
          </a:solidFill>
        </p:grpSpPr>
        <p:sp>
          <p:nvSpPr>
            <p:cNvPr id="62"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CF4C5B1D-CFAD-4C48-8097-704640F47969}"/>
              </a:ext>
            </a:extLst>
          </p:cNvPr>
          <p:cNvGrpSpPr/>
          <p:nvPr/>
        </p:nvGrpSpPr>
        <p:grpSpPr>
          <a:xfrm>
            <a:off x="6289507" y="5434942"/>
            <a:ext cx="766259" cy="715706"/>
            <a:chOff x="3330350" y="5415673"/>
            <a:chExt cx="1078109" cy="1006982"/>
          </a:xfrm>
        </p:grpSpPr>
        <p:sp>
          <p:nvSpPr>
            <p:cNvPr id="69" name="Freeform 68">
              <a:extLst>
                <a:ext uri="{FF2B5EF4-FFF2-40B4-BE49-F238E27FC236}">
                  <a16:creationId xmlns:a16="http://schemas.microsoft.com/office/drawing/2014/main" id="{8C61164C-ACDD-7747-89EA-9CB24027CE2C}"/>
                </a:ext>
              </a:extLst>
            </p:cNvPr>
            <p:cNvSpPr>
              <a:spLocks noChangeArrowheads="1"/>
            </p:cNvSpPr>
            <p:nvPr/>
          </p:nvSpPr>
          <p:spPr bwMode="auto">
            <a:xfrm>
              <a:off x="3330350" y="5415673"/>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AAFACAEB-248B-1B45-B357-00F5C9EEC4EE}"/>
                </a:ext>
              </a:extLst>
            </p:cNvPr>
            <p:cNvSpPr>
              <a:spLocks noChangeArrowheads="1"/>
            </p:cNvSpPr>
            <p:nvPr/>
          </p:nvSpPr>
          <p:spPr bwMode="auto">
            <a:xfrm>
              <a:off x="3551213" y="5722634"/>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2" name="Group 71">
            <a:extLst>
              <a:ext uri="{FF2B5EF4-FFF2-40B4-BE49-F238E27FC236}">
                <a16:creationId xmlns:a16="http://schemas.microsoft.com/office/drawing/2014/main" id="{A7166C81-E626-394B-8E67-4B871D6B98FB}"/>
              </a:ext>
            </a:extLst>
          </p:cNvPr>
          <p:cNvGrpSpPr/>
          <p:nvPr/>
        </p:nvGrpSpPr>
        <p:grpSpPr>
          <a:xfrm>
            <a:off x="15667982" y="9293439"/>
            <a:ext cx="694423" cy="694423"/>
            <a:chOff x="17177183" y="6609263"/>
            <a:chExt cx="977037" cy="977037"/>
          </a:xfrm>
          <a:solidFill>
            <a:schemeClr val="bg1"/>
          </a:solidFill>
        </p:grpSpPr>
        <p:sp>
          <p:nvSpPr>
            <p:cNvPr id="73" name="Freeform 72">
              <a:extLst>
                <a:ext uri="{FF2B5EF4-FFF2-40B4-BE49-F238E27FC236}">
                  <a16:creationId xmlns:a16="http://schemas.microsoft.com/office/drawing/2014/main" id="{A30ECDE6-148F-9747-8696-7DC95C63BB9B}"/>
                </a:ext>
              </a:extLst>
            </p:cNvPr>
            <p:cNvSpPr>
              <a:spLocks noChangeArrowheads="1"/>
            </p:cNvSpPr>
            <p:nvPr/>
          </p:nvSpPr>
          <p:spPr bwMode="auto">
            <a:xfrm>
              <a:off x="17551526" y="6897509"/>
              <a:ext cx="228351" cy="232093"/>
            </a:xfrm>
            <a:custGeom>
              <a:avLst/>
              <a:gdLst>
                <a:gd name="T0" fmla="*/ 48240 w 271"/>
                <a:gd name="T1" fmla="*/ 73188 h 273"/>
                <a:gd name="T2" fmla="*/ 48240 w 271"/>
                <a:gd name="T3" fmla="*/ 73188 h 273"/>
                <a:gd name="T4" fmla="*/ 23941 w 271"/>
                <a:gd name="T5" fmla="*/ 48672 h 273"/>
                <a:gd name="T6" fmla="*/ 23941 w 271"/>
                <a:gd name="T7" fmla="*/ 48672 h 273"/>
                <a:gd name="T8" fmla="*/ 48240 w 271"/>
                <a:gd name="T9" fmla="*/ 24877 h 273"/>
                <a:gd name="T10" fmla="*/ 48240 w 271"/>
                <a:gd name="T11" fmla="*/ 24877 h 273"/>
                <a:gd name="T12" fmla="*/ 72539 w 271"/>
                <a:gd name="T13" fmla="*/ 48672 h 273"/>
                <a:gd name="T14" fmla="*/ 72539 w 271"/>
                <a:gd name="T15" fmla="*/ 48672 h 273"/>
                <a:gd name="T16" fmla="*/ 48240 w 271"/>
                <a:gd name="T17" fmla="*/ 73188 h 273"/>
                <a:gd name="T18" fmla="*/ 96481 w 271"/>
                <a:gd name="T19" fmla="*/ 48672 h 273"/>
                <a:gd name="T20" fmla="*/ 96481 w 271"/>
                <a:gd name="T21" fmla="*/ 48672 h 273"/>
                <a:gd name="T22" fmla="*/ 48240 w 271"/>
                <a:gd name="T23" fmla="*/ 0 h 273"/>
                <a:gd name="T24" fmla="*/ 48240 w 271"/>
                <a:gd name="T25" fmla="*/ 0 h 273"/>
                <a:gd name="T26" fmla="*/ 0 w 271"/>
                <a:gd name="T27" fmla="*/ 48672 h 273"/>
                <a:gd name="T28" fmla="*/ 0 w 271"/>
                <a:gd name="T29" fmla="*/ 48672 h 273"/>
                <a:gd name="T30" fmla="*/ 48240 w 271"/>
                <a:gd name="T31" fmla="*/ 98064 h 273"/>
                <a:gd name="T32" fmla="*/ 48240 w 271"/>
                <a:gd name="T33" fmla="*/ 98064 h 273"/>
                <a:gd name="T34" fmla="*/ 96481 w 271"/>
                <a:gd name="T35" fmla="*/ 48672 h 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1" h="273">
                  <a:moveTo>
                    <a:pt x="135" y="203"/>
                  </a:moveTo>
                  <a:lnTo>
                    <a:pt x="135" y="203"/>
                  </a:lnTo>
                  <a:cubicBezTo>
                    <a:pt x="98" y="203"/>
                    <a:pt x="67" y="174"/>
                    <a:pt x="67" y="135"/>
                  </a:cubicBezTo>
                  <a:cubicBezTo>
                    <a:pt x="67" y="98"/>
                    <a:pt x="98" y="69"/>
                    <a:pt x="135" y="69"/>
                  </a:cubicBezTo>
                  <a:cubicBezTo>
                    <a:pt x="172" y="69"/>
                    <a:pt x="203" y="98"/>
                    <a:pt x="203" y="135"/>
                  </a:cubicBezTo>
                  <a:cubicBezTo>
                    <a:pt x="203" y="174"/>
                    <a:pt x="172" y="203"/>
                    <a:pt x="135" y="203"/>
                  </a:cubicBezTo>
                  <a:close/>
                  <a:moveTo>
                    <a:pt x="270" y="135"/>
                  </a:moveTo>
                  <a:lnTo>
                    <a:pt x="270" y="135"/>
                  </a:lnTo>
                  <a:cubicBezTo>
                    <a:pt x="270" y="61"/>
                    <a:pt x="209" y="0"/>
                    <a:pt x="135" y="0"/>
                  </a:cubicBezTo>
                  <a:cubicBezTo>
                    <a:pt x="61" y="0"/>
                    <a:pt x="0" y="61"/>
                    <a:pt x="0" y="135"/>
                  </a:cubicBezTo>
                  <a:cubicBezTo>
                    <a:pt x="0" y="211"/>
                    <a:pt x="61" y="272"/>
                    <a:pt x="135" y="272"/>
                  </a:cubicBezTo>
                  <a:cubicBezTo>
                    <a:pt x="209" y="272"/>
                    <a:pt x="270" y="211"/>
                    <a:pt x="270" y="13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38CE911-441B-A642-823A-BA4EE9675EBC}"/>
                </a:ext>
              </a:extLst>
            </p:cNvPr>
            <p:cNvSpPr>
              <a:spLocks noChangeArrowheads="1"/>
            </p:cNvSpPr>
            <p:nvPr/>
          </p:nvSpPr>
          <p:spPr bwMode="auto">
            <a:xfrm>
              <a:off x="17177183" y="6609263"/>
              <a:ext cx="977037" cy="977037"/>
            </a:xfrm>
            <a:custGeom>
              <a:avLst/>
              <a:gdLst>
                <a:gd name="T0" fmla="*/ 365466 w 1153"/>
                <a:gd name="T1" fmla="*/ 389881 h 1152"/>
                <a:gd name="T2" fmla="*/ 341029 w 1153"/>
                <a:gd name="T3" fmla="*/ 365423 h 1152"/>
                <a:gd name="T4" fmla="*/ 365466 w 1153"/>
                <a:gd name="T5" fmla="*/ 341685 h 1152"/>
                <a:gd name="T6" fmla="*/ 389542 w 1153"/>
                <a:gd name="T7" fmla="*/ 365423 h 1152"/>
                <a:gd name="T8" fmla="*/ 158476 w 1153"/>
                <a:gd name="T9" fmla="*/ 304639 h 1152"/>
                <a:gd name="T10" fmla="*/ 158476 w 1153"/>
                <a:gd name="T11" fmla="*/ 292051 h 1152"/>
                <a:gd name="T12" fmla="*/ 206989 w 1153"/>
                <a:gd name="T13" fmla="*/ 243496 h 1152"/>
                <a:gd name="T14" fmla="*/ 255502 w 1153"/>
                <a:gd name="T15" fmla="*/ 304639 h 1152"/>
                <a:gd name="T16" fmla="*/ 206989 w 1153"/>
                <a:gd name="T17" fmla="*/ 316508 h 1152"/>
                <a:gd name="T18" fmla="*/ 158476 w 1153"/>
                <a:gd name="T19" fmla="*/ 304639 h 1152"/>
                <a:gd name="T20" fmla="*/ 48513 w 1153"/>
                <a:gd name="T21" fmla="*/ 389881 h 1152"/>
                <a:gd name="T22" fmla="*/ 24436 w 1153"/>
                <a:gd name="T23" fmla="*/ 365423 h 1152"/>
                <a:gd name="T24" fmla="*/ 48513 w 1153"/>
                <a:gd name="T25" fmla="*/ 341685 h 1152"/>
                <a:gd name="T26" fmla="*/ 72949 w 1153"/>
                <a:gd name="T27" fmla="*/ 365423 h 1152"/>
                <a:gd name="T28" fmla="*/ 206989 w 1153"/>
                <a:gd name="T29" fmla="*/ 98189 h 1152"/>
                <a:gd name="T30" fmla="*/ 316234 w 1153"/>
                <a:gd name="T31" fmla="*/ 207169 h 1152"/>
                <a:gd name="T32" fmla="*/ 279579 w 1153"/>
                <a:gd name="T33" fmla="*/ 288814 h 1152"/>
                <a:gd name="T34" fmla="*/ 206989 w 1153"/>
                <a:gd name="T35" fmla="*/ 219757 h 1152"/>
                <a:gd name="T36" fmla="*/ 134759 w 1153"/>
                <a:gd name="T37" fmla="*/ 288814 h 1152"/>
                <a:gd name="T38" fmla="*/ 98104 w 1153"/>
                <a:gd name="T39" fmla="*/ 207169 h 1152"/>
                <a:gd name="T40" fmla="*/ 206989 w 1153"/>
                <a:gd name="T41" fmla="*/ 98189 h 1152"/>
                <a:gd name="T42" fmla="*/ 24436 w 1153"/>
                <a:gd name="T43" fmla="*/ 48555 h 1152"/>
                <a:gd name="T44" fmla="*/ 48513 w 1153"/>
                <a:gd name="T45" fmla="*/ 24457 h 1152"/>
                <a:gd name="T46" fmla="*/ 72949 w 1153"/>
                <a:gd name="T47" fmla="*/ 48555 h 1152"/>
                <a:gd name="T48" fmla="*/ 48513 w 1153"/>
                <a:gd name="T49" fmla="*/ 73013 h 1152"/>
                <a:gd name="T50" fmla="*/ 365466 w 1153"/>
                <a:gd name="T51" fmla="*/ 24457 h 1152"/>
                <a:gd name="T52" fmla="*/ 389542 w 1153"/>
                <a:gd name="T53" fmla="*/ 48555 h 1152"/>
                <a:gd name="T54" fmla="*/ 365466 w 1153"/>
                <a:gd name="T55" fmla="*/ 73013 h 1152"/>
                <a:gd name="T56" fmla="*/ 341029 w 1153"/>
                <a:gd name="T57" fmla="*/ 48555 h 1152"/>
                <a:gd name="T58" fmla="*/ 365466 w 1153"/>
                <a:gd name="T59" fmla="*/ 24457 h 1152"/>
                <a:gd name="T60" fmla="*/ 365466 w 1153"/>
                <a:gd name="T61" fmla="*/ 316868 h 1152"/>
                <a:gd name="T62" fmla="*/ 309047 w 1153"/>
                <a:gd name="T63" fmla="*/ 292410 h 1152"/>
                <a:gd name="T64" fmla="*/ 339951 w 1153"/>
                <a:gd name="T65" fmla="*/ 207169 h 1152"/>
                <a:gd name="T66" fmla="*/ 309047 w 1153"/>
                <a:gd name="T67" fmla="*/ 121928 h 1152"/>
                <a:gd name="T68" fmla="*/ 340670 w 1153"/>
                <a:gd name="T69" fmla="*/ 90636 h 1152"/>
                <a:gd name="T70" fmla="*/ 365466 w 1153"/>
                <a:gd name="T71" fmla="*/ 97110 h 1152"/>
                <a:gd name="T72" fmla="*/ 413979 w 1153"/>
                <a:gd name="T73" fmla="*/ 48555 h 1152"/>
                <a:gd name="T74" fmla="*/ 365466 w 1153"/>
                <a:gd name="T75" fmla="*/ 0 h 1152"/>
                <a:gd name="T76" fmla="*/ 316593 w 1153"/>
                <a:gd name="T77" fmla="*/ 48555 h 1152"/>
                <a:gd name="T78" fmla="*/ 292157 w 1153"/>
                <a:gd name="T79" fmla="*/ 104664 h 1152"/>
                <a:gd name="T80" fmla="*/ 206989 w 1153"/>
                <a:gd name="T81" fmla="*/ 73732 h 1152"/>
                <a:gd name="T82" fmla="*/ 121822 w 1153"/>
                <a:gd name="T83" fmla="*/ 104664 h 1152"/>
                <a:gd name="T84" fmla="*/ 90558 w 1153"/>
                <a:gd name="T85" fmla="*/ 73013 h 1152"/>
                <a:gd name="T86" fmla="*/ 97386 w 1153"/>
                <a:gd name="T87" fmla="*/ 48555 h 1152"/>
                <a:gd name="T88" fmla="*/ 48513 w 1153"/>
                <a:gd name="T89" fmla="*/ 0 h 1152"/>
                <a:gd name="T90" fmla="*/ 0 w 1153"/>
                <a:gd name="T91" fmla="*/ 48555 h 1152"/>
                <a:gd name="T92" fmla="*/ 48513 w 1153"/>
                <a:gd name="T93" fmla="*/ 97110 h 1152"/>
                <a:gd name="T94" fmla="*/ 104573 w 1153"/>
                <a:gd name="T95" fmla="*/ 121928 h 1152"/>
                <a:gd name="T96" fmla="*/ 73309 w 1153"/>
                <a:gd name="T97" fmla="*/ 207169 h 1152"/>
                <a:gd name="T98" fmla="*/ 104573 w 1153"/>
                <a:gd name="T99" fmla="*/ 292410 h 1152"/>
                <a:gd name="T100" fmla="*/ 73309 w 1153"/>
                <a:gd name="T101" fmla="*/ 324061 h 1152"/>
                <a:gd name="T102" fmla="*/ 48513 w 1153"/>
                <a:gd name="T103" fmla="*/ 316868 h 1152"/>
                <a:gd name="T104" fmla="*/ 0 w 1153"/>
                <a:gd name="T105" fmla="*/ 365423 h 1152"/>
                <a:gd name="T106" fmla="*/ 48513 w 1153"/>
                <a:gd name="T107" fmla="*/ 413978 h 1152"/>
                <a:gd name="T108" fmla="*/ 97386 w 1153"/>
                <a:gd name="T109" fmla="*/ 365423 h 1152"/>
                <a:gd name="T110" fmla="*/ 121822 w 1153"/>
                <a:gd name="T111" fmla="*/ 309674 h 1152"/>
                <a:gd name="T112" fmla="*/ 206989 w 1153"/>
                <a:gd name="T113" fmla="*/ 340246 h 1152"/>
                <a:gd name="T114" fmla="*/ 292157 w 1153"/>
                <a:gd name="T115" fmla="*/ 309674 h 1152"/>
                <a:gd name="T116" fmla="*/ 323421 w 1153"/>
                <a:gd name="T117" fmla="*/ 340966 h 1152"/>
                <a:gd name="T118" fmla="*/ 316593 w 1153"/>
                <a:gd name="T119" fmla="*/ 365423 h 1152"/>
                <a:gd name="T120" fmla="*/ 365466 w 1153"/>
                <a:gd name="T121" fmla="*/ 413978 h 1152"/>
                <a:gd name="T122" fmla="*/ 413979 w 1153"/>
                <a:gd name="T123" fmla="*/ 365423 h 1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3" h="1152">
                  <a:moveTo>
                    <a:pt x="1017" y="1084"/>
                  </a:moveTo>
                  <a:lnTo>
                    <a:pt x="1017" y="1084"/>
                  </a:lnTo>
                  <a:cubicBezTo>
                    <a:pt x="979" y="1084"/>
                    <a:pt x="949" y="1053"/>
                    <a:pt x="949" y="1016"/>
                  </a:cubicBezTo>
                  <a:cubicBezTo>
                    <a:pt x="949" y="979"/>
                    <a:pt x="979" y="950"/>
                    <a:pt x="1017" y="950"/>
                  </a:cubicBezTo>
                  <a:cubicBezTo>
                    <a:pt x="1054" y="950"/>
                    <a:pt x="1084" y="979"/>
                    <a:pt x="1084" y="1016"/>
                  </a:cubicBezTo>
                  <a:cubicBezTo>
                    <a:pt x="1084" y="1053"/>
                    <a:pt x="1054" y="1084"/>
                    <a:pt x="1017" y="1084"/>
                  </a:cubicBezTo>
                  <a:close/>
                  <a:moveTo>
                    <a:pt x="441" y="847"/>
                  </a:moveTo>
                  <a:lnTo>
                    <a:pt x="441" y="812"/>
                  </a:lnTo>
                  <a:cubicBezTo>
                    <a:pt x="441" y="738"/>
                    <a:pt x="502" y="677"/>
                    <a:pt x="576" y="677"/>
                  </a:cubicBezTo>
                  <a:cubicBezTo>
                    <a:pt x="650" y="677"/>
                    <a:pt x="711" y="738"/>
                    <a:pt x="711" y="812"/>
                  </a:cubicBezTo>
                  <a:lnTo>
                    <a:pt x="711" y="847"/>
                  </a:lnTo>
                  <a:cubicBezTo>
                    <a:pt x="671" y="868"/>
                    <a:pt x="625" y="880"/>
                    <a:pt x="576" y="880"/>
                  </a:cubicBezTo>
                  <a:cubicBezTo>
                    <a:pt x="527" y="880"/>
                    <a:pt x="481" y="868"/>
                    <a:pt x="441" y="847"/>
                  </a:cubicBezTo>
                  <a:close/>
                  <a:moveTo>
                    <a:pt x="135" y="1084"/>
                  </a:moveTo>
                  <a:lnTo>
                    <a:pt x="135" y="1084"/>
                  </a:lnTo>
                  <a:cubicBezTo>
                    <a:pt x="98" y="1084"/>
                    <a:pt x="68" y="1053"/>
                    <a:pt x="68" y="1016"/>
                  </a:cubicBezTo>
                  <a:cubicBezTo>
                    <a:pt x="68" y="979"/>
                    <a:pt x="98" y="950"/>
                    <a:pt x="135" y="950"/>
                  </a:cubicBezTo>
                  <a:cubicBezTo>
                    <a:pt x="173" y="950"/>
                    <a:pt x="203" y="979"/>
                    <a:pt x="203" y="1016"/>
                  </a:cubicBezTo>
                  <a:cubicBezTo>
                    <a:pt x="203" y="1053"/>
                    <a:pt x="173" y="1084"/>
                    <a:pt x="135" y="1084"/>
                  </a:cubicBezTo>
                  <a:close/>
                  <a:moveTo>
                    <a:pt x="576" y="273"/>
                  </a:moveTo>
                  <a:lnTo>
                    <a:pt x="576" y="273"/>
                  </a:lnTo>
                  <a:cubicBezTo>
                    <a:pt x="743" y="273"/>
                    <a:pt x="880" y="409"/>
                    <a:pt x="880" y="576"/>
                  </a:cubicBezTo>
                  <a:cubicBezTo>
                    <a:pt x="880" y="665"/>
                    <a:pt x="839" y="747"/>
                    <a:pt x="778" y="803"/>
                  </a:cubicBezTo>
                  <a:cubicBezTo>
                    <a:pt x="773" y="695"/>
                    <a:pt x="684" y="611"/>
                    <a:pt x="576" y="611"/>
                  </a:cubicBezTo>
                  <a:cubicBezTo>
                    <a:pt x="468" y="611"/>
                    <a:pt x="379" y="695"/>
                    <a:pt x="375" y="803"/>
                  </a:cubicBezTo>
                  <a:cubicBezTo>
                    <a:pt x="311" y="747"/>
                    <a:pt x="273" y="665"/>
                    <a:pt x="273" y="576"/>
                  </a:cubicBezTo>
                  <a:cubicBezTo>
                    <a:pt x="273" y="409"/>
                    <a:pt x="409" y="273"/>
                    <a:pt x="576" y="273"/>
                  </a:cubicBezTo>
                  <a:close/>
                  <a:moveTo>
                    <a:pt x="68" y="135"/>
                  </a:moveTo>
                  <a:lnTo>
                    <a:pt x="68" y="135"/>
                  </a:lnTo>
                  <a:cubicBezTo>
                    <a:pt x="68" y="98"/>
                    <a:pt x="98" y="68"/>
                    <a:pt x="135" y="68"/>
                  </a:cubicBezTo>
                  <a:cubicBezTo>
                    <a:pt x="173" y="68"/>
                    <a:pt x="203" y="98"/>
                    <a:pt x="203" y="135"/>
                  </a:cubicBezTo>
                  <a:cubicBezTo>
                    <a:pt x="203" y="172"/>
                    <a:pt x="173" y="203"/>
                    <a:pt x="135" y="203"/>
                  </a:cubicBezTo>
                  <a:cubicBezTo>
                    <a:pt x="98" y="203"/>
                    <a:pt x="68" y="172"/>
                    <a:pt x="68" y="135"/>
                  </a:cubicBezTo>
                  <a:close/>
                  <a:moveTo>
                    <a:pt x="1017" y="68"/>
                  </a:moveTo>
                  <a:lnTo>
                    <a:pt x="1017" y="68"/>
                  </a:lnTo>
                  <a:cubicBezTo>
                    <a:pt x="1054" y="68"/>
                    <a:pt x="1084" y="98"/>
                    <a:pt x="1084" y="135"/>
                  </a:cubicBezTo>
                  <a:cubicBezTo>
                    <a:pt x="1084" y="172"/>
                    <a:pt x="1054" y="203"/>
                    <a:pt x="1017" y="203"/>
                  </a:cubicBezTo>
                  <a:cubicBezTo>
                    <a:pt x="979" y="203"/>
                    <a:pt x="949" y="172"/>
                    <a:pt x="949" y="135"/>
                  </a:cubicBezTo>
                  <a:cubicBezTo>
                    <a:pt x="949" y="98"/>
                    <a:pt x="979" y="68"/>
                    <a:pt x="1017" y="68"/>
                  </a:cubicBezTo>
                  <a:close/>
                  <a:moveTo>
                    <a:pt x="1017" y="881"/>
                  </a:moveTo>
                  <a:lnTo>
                    <a:pt x="1017" y="881"/>
                  </a:lnTo>
                  <a:cubicBezTo>
                    <a:pt x="992" y="881"/>
                    <a:pt x="969" y="889"/>
                    <a:pt x="948" y="901"/>
                  </a:cubicBezTo>
                  <a:lnTo>
                    <a:pt x="860" y="813"/>
                  </a:lnTo>
                  <a:cubicBezTo>
                    <a:pt x="915" y="750"/>
                    <a:pt x="946" y="667"/>
                    <a:pt x="946" y="576"/>
                  </a:cubicBezTo>
                  <a:cubicBezTo>
                    <a:pt x="946" y="486"/>
                    <a:pt x="915" y="403"/>
                    <a:pt x="860" y="339"/>
                  </a:cubicBezTo>
                  <a:lnTo>
                    <a:pt x="948" y="252"/>
                  </a:lnTo>
                  <a:cubicBezTo>
                    <a:pt x="969" y="264"/>
                    <a:pt x="992" y="270"/>
                    <a:pt x="1017" y="270"/>
                  </a:cubicBezTo>
                  <a:cubicBezTo>
                    <a:pt x="1091" y="270"/>
                    <a:pt x="1152" y="209"/>
                    <a:pt x="1152" y="135"/>
                  </a:cubicBezTo>
                  <a:cubicBezTo>
                    <a:pt x="1152" y="61"/>
                    <a:pt x="1091" y="0"/>
                    <a:pt x="1017" y="0"/>
                  </a:cubicBezTo>
                  <a:cubicBezTo>
                    <a:pt x="942" y="0"/>
                    <a:pt x="881" y="61"/>
                    <a:pt x="881" y="135"/>
                  </a:cubicBezTo>
                  <a:cubicBezTo>
                    <a:pt x="881" y="160"/>
                    <a:pt x="888" y="184"/>
                    <a:pt x="900" y="203"/>
                  </a:cubicBezTo>
                  <a:lnTo>
                    <a:pt x="813" y="291"/>
                  </a:lnTo>
                  <a:cubicBezTo>
                    <a:pt x="749" y="237"/>
                    <a:pt x="667" y="205"/>
                    <a:pt x="576" y="205"/>
                  </a:cubicBezTo>
                  <a:cubicBezTo>
                    <a:pt x="486" y="205"/>
                    <a:pt x="403" y="237"/>
                    <a:pt x="339" y="291"/>
                  </a:cubicBezTo>
                  <a:lnTo>
                    <a:pt x="252" y="203"/>
                  </a:lnTo>
                  <a:cubicBezTo>
                    <a:pt x="264" y="184"/>
                    <a:pt x="271" y="160"/>
                    <a:pt x="271" y="135"/>
                  </a:cubicBezTo>
                  <a:cubicBezTo>
                    <a:pt x="271" y="61"/>
                    <a:pt x="210" y="0"/>
                    <a:pt x="135" y="0"/>
                  </a:cubicBezTo>
                  <a:cubicBezTo>
                    <a:pt x="61" y="0"/>
                    <a:pt x="0" y="61"/>
                    <a:pt x="0" y="135"/>
                  </a:cubicBezTo>
                  <a:cubicBezTo>
                    <a:pt x="0" y="209"/>
                    <a:pt x="61" y="270"/>
                    <a:pt x="135" y="270"/>
                  </a:cubicBezTo>
                  <a:cubicBezTo>
                    <a:pt x="160" y="270"/>
                    <a:pt x="184" y="264"/>
                    <a:pt x="204" y="252"/>
                  </a:cubicBezTo>
                  <a:lnTo>
                    <a:pt x="291" y="339"/>
                  </a:lnTo>
                  <a:cubicBezTo>
                    <a:pt x="237" y="403"/>
                    <a:pt x="204" y="486"/>
                    <a:pt x="204" y="576"/>
                  </a:cubicBezTo>
                  <a:cubicBezTo>
                    <a:pt x="204" y="667"/>
                    <a:pt x="237" y="750"/>
                    <a:pt x="291" y="813"/>
                  </a:cubicBezTo>
                  <a:lnTo>
                    <a:pt x="204" y="901"/>
                  </a:lnTo>
                  <a:cubicBezTo>
                    <a:pt x="184" y="889"/>
                    <a:pt x="160" y="881"/>
                    <a:pt x="135" y="881"/>
                  </a:cubicBezTo>
                  <a:cubicBezTo>
                    <a:pt x="61" y="881"/>
                    <a:pt x="0" y="942"/>
                    <a:pt x="0" y="1016"/>
                  </a:cubicBezTo>
                  <a:cubicBezTo>
                    <a:pt x="0" y="1092"/>
                    <a:pt x="61" y="1151"/>
                    <a:pt x="135" y="1151"/>
                  </a:cubicBezTo>
                  <a:cubicBezTo>
                    <a:pt x="210" y="1151"/>
                    <a:pt x="271" y="1092"/>
                    <a:pt x="271" y="1016"/>
                  </a:cubicBezTo>
                  <a:cubicBezTo>
                    <a:pt x="271" y="991"/>
                    <a:pt x="264" y="969"/>
                    <a:pt x="252" y="948"/>
                  </a:cubicBezTo>
                  <a:lnTo>
                    <a:pt x="339" y="861"/>
                  </a:lnTo>
                  <a:cubicBezTo>
                    <a:pt x="403" y="916"/>
                    <a:pt x="486" y="946"/>
                    <a:pt x="576" y="946"/>
                  </a:cubicBezTo>
                  <a:cubicBezTo>
                    <a:pt x="660" y="946"/>
                    <a:pt x="745" y="918"/>
                    <a:pt x="813" y="861"/>
                  </a:cubicBezTo>
                  <a:lnTo>
                    <a:pt x="900" y="948"/>
                  </a:lnTo>
                  <a:cubicBezTo>
                    <a:pt x="888" y="969"/>
                    <a:pt x="881" y="991"/>
                    <a:pt x="881" y="1016"/>
                  </a:cubicBezTo>
                  <a:cubicBezTo>
                    <a:pt x="881" y="1092"/>
                    <a:pt x="942" y="1151"/>
                    <a:pt x="1017" y="1151"/>
                  </a:cubicBezTo>
                  <a:cubicBezTo>
                    <a:pt x="1091" y="1151"/>
                    <a:pt x="1152" y="1092"/>
                    <a:pt x="1152" y="1016"/>
                  </a:cubicBezTo>
                  <a:cubicBezTo>
                    <a:pt x="1152" y="942"/>
                    <a:pt x="1091" y="881"/>
                    <a:pt x="1017" y="88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5" name="Freeform 74">
            <a:extLst>
              <a:ext uri="{FF2B5EF4-FFF2-40B4-BE49-F238E27FC236}">
                <a16:creationId xmlns:a16="http://schemas.microsoft.com/office/drawing/2014/main" id="{049A1229-E386-1849-8353-F9D1BA40A56A}"/>
              </a:ext>
            </a:extLst>
          </p:cNvPr>
          <p:cNvSpPr>
            <a:spLocks noChangeArrowheads="1"/>
          </p:cNvSpPr>
          <p:nvPr/>
        </p:nvSpPr>
        <p:spPr bwMode="auto">
          <a:xfrm>
            <a:off x="9317752" y="9199136"/>
            <a:ext cx="678460" cy="678458"/>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grpSp>
        <p:nvGrpSpPr>
          <p:cNvPr id="58" name="Group 57">
            <a:extLst>
              <a:ext uri="{FF2B5EF4-FFF2-40B4-BE49-F238E27FC236}">
                <a16:creationId xmlns:a16="http://schemas.microsoft.com/office/drawing/2014/main" id="{710768C2-0E87-5148-81D8-00EE0A79E2BC}"/>
              </a:ext>
            </a:extLst>
          </p:cNvPr>
          <p:cNvGrpSpPr/>
          <p:nvPr/>
        </p:nvGrpSpPr>
        <p:grpSpPr>
          <a:xfrm>
            <a:off x="18998752" y="5419394"/>
            <a:ext cx="635890" cy="766260"/>
            <a:chOff x="7017506" y="4378177"/>
            <a:chExt cx="894682" cy="1078109"/>
          </a:xfrm>
          <a:solidFill>
            <a:schemeClr val="bg1"/>
          </a:solidFill>
        </p:grpSpPr>
        <p:sp>
          <p:nvSpPr>
            <p:cNvPr id="68" name="Freeform 36">
              <a:extLst>
                <a:ext uri="{FF2B5EF4-FFF2-40B4-BE49-F238E27FC236}">
                  <a16:creationId xmlns:a16="http://schemas.microsoft.com/office/drawing/2014/main" id="{FFD3C997-5FA0-F14B-9193-2BC62FBEA2EB}"/>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37">
              <a:extLst>
                <a:ext uri="{FF2B5EF4-FFF2-40B4-BE49-F238E27FC236}">
                  <a16:creationId xmlns:a16="http://schemas.microsoft.com/office/drawing/2014/main" id="{5634AF53-6898-4449-A37C-8060587F6FF0}"/>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8">
              <a:extLst>
                <a:ext uri="{FF2B5EF4-FFF2-40B4-BE49-F238E27FC236}">
                  <a16:creationId xmlns:a16="http://schemas.microsoft.com/office/drawing/2014/main" id="{A7A8BBAD-A514-2B43-9B52-3BD8CA4EEE0B}"/>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9">
              <a:extLst>
                <a:ext uri="{FF2B5EF4-FFF2-40B4-BE49-F238E27FC236}">
                  <a16:creationId xmlns:a16="http://schemas.microsoft.com/office/drawing/2014/main" id="{8D0913D6-7183-A34B-A594-03113D428F3B}"/>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40">
              <a:extLst>
                <a:ext uri="{FF2B5EF4-FFF2-40B4-BE49-F238E27FC236}">
                  <a16:creationId xmlns:a16="http://schemas.microsoft.com/office/drawing/2014/main" id="{861914DA-7C41-D749-91DB-A934E50ED13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41">
              <a:extLst>
                <a:ext uri="{FF2B5EF4-FFF2-40B4-BE49-F238E27FC236}">
                  <a16:creationId xmlns:a16="http://schemas.microsoft.com/office/drawing/2014/main" id="{90D8DD4C-0DFD-864C-B6AD-F3DA75C554D3}"/>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04798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8F7F368-5D76-064D-9C5A-CBD785E7081B}"/>
              </a:ext>
            </a:extLst>
          </p:cNvPr>
          <p:cNvSpPr>
            <a:spLocks noGrp="1"/>
          </p:cNvSpPr>
          <p:nvPr>
            <p:ph type="pic" sz="quarter" idx="14"/>
          </p:nvPr>
        </p:nvSpPr>
        <p:spPr/>
      </p:sp>
      <p:sp>
        <p:nvSpPr>
          <p:cNvPr id="15" name="Rectangle 14">
            <a:extLst>
              <a:ext uri="{FF2B5EF4-FFF2-40B4-BE49-F238E27FC236}">
                <a16:creationId xmlns:a16="http://schemas.microsoft.com/office/drawing/2014/main" id="{1A2018EA-9246-574F-891A-34435429C936}"/>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B8A19E20-BFE9-B046-9054-7C212AC0CC55}"/>
              </a:ext>
            </a:extLst>
          </p:cNvPr>
          <p:cNvSpPr/>
          <p:nvPr/>
        </p:nvSpPr>
        <p:spPr>
          <a:xfrm rot="10800000">
            <a:off x="8908024" y="4981205"/>
            <a:ext cx="15469619" cy="4218036"/>
          </a:xfrm>
          <a:prstGeom prst="homePlate">
            <a:avLst>
              <a:gd name="adj" fmla="val 67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BC41538-5EF3-6A42-97D8-E36DC16E248F}"/>
              </a:ext>
            </a:extLst>
          </p:cNvPr>
          <p:cNvGrpSpPr/>
          <p:nvPr/>
        </p:nvGrpSpPr>
        <p:grpSpPr>
          <a:xfrm>
            <a:off x="10533185" y="5505173"/>
            <a:ext cx="13490989" cy="3170099"/>
            <a:chOff x="12723247" y="4920059"/>
            <a:chExt cx="9888370" cy="3170099"/>
          </a:xfrm>
        </p:grpSpPr>
        <p:sp>
          <p:nvSpPr>
            <p:cNvPr id="9" name="TextBox 8">
              <a:extLst>
                <a:ext uri="{FF2B5EF4-FFF2-40B4-BE49-F238E27FC236}">
                  <a16:creationId xmlns:a16="http://schemas.microsoft.com/office/drawing/2014/main" id="{10BAB834-84FA-3A4B-9D99-444FCB5FA429}"/>
                </a:ext>
              </a:extLst>
            </p:cNvPr>
            <p:cNvSpPr txBox="1"/>
            <p:nvPr/>
          </p:nvSpPr>
          <p:spPr>
            <a:xfrm>
              <a:off x="13215653" y="4920059"/>
              <a:ext cx="9395964" cy="3170099"/>
            </a:xfrm>
            <a:prstGeom prst="rect">
              <a:avLst/>
            </a:prstGeom>
            <a:noFill/>
            <a:ln>
              <a:noFill/>
            </a:ln>
          </p:spPr>
          <p:txBody>
            <a:bodyPr wrap="square" rtlCol="0">
              <a:spAutoFit/>
            </a:bodyPr>
            <a:lstStyle/>
            <a:p>
              <a:r>
                <a:rPr lang="en-US" sz="10000" b="1" dirty="0">
                  <a:solidFill>
                    <a:schemeClr val="bg1"/>
                  </a:solidFill>
                  <a:latin typeface="Roboto Light"/>
                  <a:ea typeface="Roboto Medium" panose="02000000000000000000" pitchFamily="2" charset="0"/>
                  <a:cs typeface="Poppins SemiBold" pitchFamily="2" charset="77"/>
                </a:rPr>
                <a:t>STEPS AND PROCESS</a:t>
              </a:r>
            </a:p>
          </p:txBody>
        </p:sp>
        <p:sp>
          <p:nvSpPr>
            <p:cNvPr id="16" name="TextBox 15">
              <a:extLst>
                <a:ext uri="{FF2B5EF4-FFF2-40B4-BE49-F238E27FC236}">
                  <a16:creationId xmlns:a16="http://schemas.microsoft.com/office/drawing/2014/main" id="{BBE05025-CC25-7244-B0DB-2905E6EE20F2}"/>
                </a:ext>
              </a:extLst>
            </p:cNvPr>
            <p:cNvSpPr txBox="1"/>
            <p:nvPr/>
          </p:nvSpPr>
          <p:spPr>
            <a:xfrm>
              <a:off x="12723247" y="6505109"/>
              <a:ext cx="8581945" cy="837473"/>
            </a:xfrm>
            <a:prstGeom prst="rect">
              <a:avLst/>
            </a:prstGeom>
            <a:noFill/>
          </p:spPr>
          <p:txBody>
            <a:bodyPr wrap="square" rtlCol="0">
              <a:spAutoFit/>
            </a:bodyPr>
            <a:lstStyle/>
            <a:p>
              <a:pPr>
                <a:lnSpc>
                  <a:spcPct val="150000"/>
                </a:lnSpc>
              </a:pP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Tree>
    <p:extLst>
      <p:ext uri="{BB962C8B-B14F-4D97-AF65-F5344CB8AC3E}">
        <p14:creationId xmlns:p14="http://schemas.microsoft.com/office/powerpoint/2010/main" val="115778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SQ - Skyline Light">
      <a:dk1>
        <a:srgbClr val="999999"/>
      </a:dk1>
      <a:lt1>
        <a:srgbClr val="FFFFFF"/>
      </a:lt1>
      <a:dk2>
        <a:srgbClr val="363E48"/>
      </a:dk2>
      <a:lt2>
        <a:srgbClr val="FFFFFF"/>
      </a:lt2>
      <a:accent1>
        <a:srgbClr val="199645"/>
      </a:accent1>
      <a:accent2>
        <a:srgbClr val="02A7AD"/>
      </a:accent2>
      <a:accent3>
        <a:srgbClr val="D32023"/>
      </a:accent3>
      <a:accent4>
        <a:srgbClr val="FF9A45"/>
      </a:accent4>
      <a:accent5>
        <a:srgbClr val="AF3686"/>
      </a:accent5>
      <a:accent6>
        <a:srgbClr val="8FC63E"/>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86216</TotalTime>
  <Words>756</Words>
  <Application>Microsoft Office PowerPoint</Application>
  <PresentationFormat>Custom</PresentationFormat>
  <Paragraphs>67</Paragraphs>
  <Slides>12</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Arial Unicode MS</vt:lpstr>
      <vt:lpstr>Calibri</vt:lpstr>
      <vt:lpstr>Calibri Light</vt:lpstr>
      <vt:lpstr>Lato</vt:lpstr>
      <vt:lpstr>Lato Light</vt:lpstr>
      <vt:lpstr>Lato Medium</vt:lpstr>
      <vt:lpstr>Montserrat</vt:lpstr>
      <vt:lpstr>Montserrat Light</vt:lpstr>
      <vt:lpstr>Poppins Medium</vt:lpstr>
      <vt:lpstr>Poppins SemiBold</vt:lpstr>
      <vt:lpstr>Roboto</vt:lpstr>
      <vt:lpstr>Roboto Light</vt:lpstr>
      <vt:lpstr>Roboto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Jay</dc:creator>
  <cp:keywords/>
  <dc:description/>
  <cp:lastModifiedBy>swarnim burnwal</cp:lastModifiedBy>
  <cp:revision>15360</cp:revision>
  <dcterms:created xsi:type="dcterms:W3CDTF">2014-11-12T21:47:38Z</dcterms:created>
  <dcterms:modified xsi:type="dcterms:W3CDTF">2022-09-14T16:50:40Z</dcterms:modified>
  <cp:category/>
</cp:coreProperties>
</file>