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93656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6D2F68-5816-4C69-AFA4-93633CF765F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372757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361286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198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48088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0973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150104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744358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10901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185507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87097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6D2F68-5816-4C69-AFA4-93633CF765F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413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D2F68-5816-4C69-AFA4-93633CF765F4}"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44662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71480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07766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96D2F68-5816-4C69-AFA4-93633CF765F4}" type="datetimeFigureOut">
              <a:rPr lang="en-IN" smtClean="0"/>
              <a:t>15-09-2022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230045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6D2F68-5816-4C69-AFA4-93633CF765F4}"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04EE02-ECB7-47CA-AC9E-A39EDE270084}" type="slidenum">
              <a:rPr lang="en-IN" smtClean="0"/>
              <a:t>‹#›</a:t>
            </a:fld>
            <a:endParaRPr lang="en-IN"/>
          </a:p>
        </p:txBody>
      </p:sp>
    </p:spTree>
    <p:extLst>
      <p:ext uri="{BB962C8B-B14F-4D97-AF65-F5344CB8AC3E}">
        <p14:creationId xmlns:p14="http://schemas.microsoft.com/office/powerpoint/2010/main" val="428256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6D2F68-5816-4C69-AFA4-93633CF765F4}" type="datetimeFigureOut">
              <a:rPr lang="en-IN" smtClean="0"/>
              <a:t>15-09-2022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04EE02-ECB7-47CA-AC9E-A39EDE270084}" type="slidenum">
              <a:rPr lang="en-IN" smtClean="0"/>
              <a:t>‹#›</a:t>
            </a:fld>
            <a:endParaRPr lang="en-IN"/>
          </a:p>
        </p:txBody>
      </p:sp>
    </p:spTree>
    <p:extLst>
      <p:ext uri="{BB962C8B-B14F-4D97-AF65-F5344CB8AC3E}">
        <p14:creationId xmlns:p14="http://schemas.microsoft.com/office/powerpoint/2010/main" val="34762218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363" y="236019"/>
            <a:ext cx="9860383" cy="2387600"/>
          </a:xfrm>
        </p:spPr>
        <p:txBody>
          <a:bodyPr/>
          <a:lstStyle/>
          <a:p>
            <a:pPr algn="ctr"/>
            <a:r>
              <a:rPr lang="en-IN" sz="4800" u="sng" dirty="0" smtClean="0">
                <a:latin typeface="American Captain" pitchFamily="50" charset="0"/>
              </a:rPr>
              <a:t>HOW CAN AI HELP IN SOLVING NATURAL CALAMITIES MORE EASILY?</a:t>
            </a:r>
            <a:endParaRPr lang="en-IN" sz="4800" u="sng" dirty="0">
              <a:latin typeface="American Captain" pitchFamily="50" charset="0"/>
            </a:endParaRPr>
          </a:p>
        </p:txBody>
      </p:sp>
      <p:sp>
        <p:nvSpPr>
          <p:cNvPr id="3" name="Subtitle 2"/>
          <p:cNvSpPr>
            <a:spLocks noGrp="1"/>
          </p:cNvSpPr>
          <p:nvPr>
            <p:ph type="subTitle" idx="1"/>
          </p:nvPr>
        </p:nvSpPr>
        <p:spPr>
          <a:xfrm>
            <a:off x="1739960" y="2569861"/>
            <a:ext cx="10325878" cy="2160036"/>
          </a:xfrm>
        </p:spPr>
        <p:txBody>
          <a:bodyPr/>
          <a:lstStyle/>
          <a:p>
            <a:r>
              <a:rPr lang="en-IN" b="1" i="1" u="sng" dirty="0" smtClean="0"/>
              <a:t>LET’S HAVE A LOOK AT THEM AND TRY TO FIND THE SOLUTION!!!</a:t>
            </a:r>
            <a:endParaRPr lang="en-IN" b="1" i="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037" y="3503537"/>
            <a:ext cx="3596433" cy="2452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6947" y="3403810"/>
            <a:ext cx="3634998" cy="2403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0451746" y="485192"/>
            <a:ext cx="639919" cy="584775"/>
          </a:xfrm>
          <a:prstGeom prst="rect">
            <a:avLst/>
          </a:prstGeom>
          <a:noFill/>
        </p:spPr>
        <p:txBody>
          <a:bodyPr wrap="none" rtlCol="0">
            <a:spAutoFit/>
          </a:bodyPr>
          <a:lstStyle/>
          <a:p>
            <a:r>
              <a:rPr lang="en-IN" sz="3200" dirty="0" smtClean="0"/>
              <a:t>01</a:t>
            </a:r>
            <a:endParaRPr lang="en-IN" sz="3200" dirty="0"/>
          </a:p>
        </p:txBody>
      </p:sp>
      <p:sp>
        <p:nvSpPr>
          <p:cNvPr id="7" name="TextBox 6"/>
          <p:cNvSpPr txBox="1"/>
          <p:nvPr/>
        </p:nvSpPr>
        <p:spPr>
          <a:xfrm>
            <a:off x="1278294" y="6045127"/>
            <a:ext cx="1656223" cy="369332"/>
          </a:xfrm>
          <a:prstGeom prst="rect">
            <a:avLst/>
          </a:prstGeom>
          <a:noFill/>
        </p:spPr>
        <p:txBody>
          <a:bodyPr wrap="none" rtlCol="0">
            <a:spAutoFit/>
          </a:bodyPr>
          <a:lstStyle/>
          <a:p>
            <a:r>
              <a:rPr lang="en-IN" b="1" i="1" u="sng" dirty="0" smtClean="0"/>
              <a:t>EARTHQUAKE</a:t>
            </a:r>
            <a:endParaRPr lang="en-IN" b="1" i="1" u="sng" dirty="0"/>
          </a:p>
        </p:txBody>
      </p:sp>
      <p:sp>
        <p:nvSpPr>
          <p:cNvPr id="8" name="TextBox 7"/>
          <p:cNvSpPr txBox="1"/>
          <p:nvPr/>
        </p:nvSpPr>
        <p:spPr>
          <a:xfrm>
            <a:off x="9370505" y="5956258"/>
            <a:ext cx="1393330" cy="369332"/>
          </a:xfrm>
          <a:prstGeom prst="rect">
            <a:avLst/>
          </a:prstGeom>
          <a:noFill/>
        </p:spPr>
        <p:txBody>
          <a:bodyPr wrap="none" rtlCol="0">
            <a:spAutoFit/>
          </a:bodyPr>
          <a:lstStyle/>
          <a:p>
            <a:r>
              <a:rPr lang="en-IN" b="1" i="1" u="sng" dirty="0" smtClean="0"/>
              <a:t>CYCLONES</a:t>
            </a:r>
            <a:endParaRPr lang="en-IN" b="1" i="1" u="sng" dirty="0"/>
          </a:p>
        </p:txBody>
      </p:sp>
    </p:spTree>
    <p:extLst>
      <p:ext uri="{BB962C8B-B14F-4D97-AF65-F5344CB8AC3E}">
        <p14:creationId xmlns:p14="http://schemas.microsoft.com/office/powerpoint/2010/main" val="15536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40954" y="419877"/>
            <a:ext cx="2995127" cy="646331"/>
          </a:xfrm>
          <a:prstGeom prst="rect">
            <a:avLst/>
          </a:prstGeom>
          <a:noFill/>
        </p:spPr>
        <p:txBody>
          <a:bodyPr wrap="square" rtlCol="0">
            <a:spAutoFit/>
          </a:bodyPr>
          <a:lstStyle/>
          <a:p>
            <a:r>
              <a:rPr lang="en-IN" sz="3600" dirty="0" smtClean="0"/>
              <a:t>02</a:t>
            </a:r>
            <a:endParaRPr lang="en-IN" sz="3600" dirty="0"/>
          </a:p>
        </p:txBody>
      </p:sp>
      <p:sp>
        <p:nvSpPr>
          <p:cNvPr id="4" name="TextBox 3"/>
          <p:cNvSpPr txBox="1"/>
          <p:nvPr/>
        </p:nvSpPr>
        <p:spPr>
          <a:xfrm>
            <a:off x="410547" y="814196"/>
            <a:ext cx="7035282" cy="4893647"/>
          </a:xfrm>
          <a:prstGeom prst="rect">
            <a:avLst/>
          </a:prstGeom>
          <a:noFill/>
        </p:spPr>
        <p:txBody>
          <a:bodyPr wrap="square" rtlCol="0">
            <a:spAutoFit/>
          </a:bodyPr>
          <a:lstStyle/>
          <a:p>
            <a:r>
              <a:rPr lang="en-IN" sz="2400" b="1" u="sng" dirty="0">
                <a:effectLst>
                  <a:outerShdw blurRad="38100" dist="38100" dir="2700000" algn="tl">
                    <a:srgbClr val="000000">
                      <a:alpha val="43137"/>
                    </a:srgbClr>
                  </a:outerShdw>
                </a:effectLst>
                <a:latin typeface="Agency FB" panose="020B0503020202020204" pitchFamily="34" charset="0"/>
              </a:rPr>
              <a:t>So Let’s us see </a:t>
            </a:r>
            <a:r>
              <a:rPr lang="en-IN" sz="2400" b="1" u="sng" dirty="0" smtClean="0">
                <a:effectLst>
                  <a:outerShdw blurRad="38100" dist="38100" dir="2700000" algn="tl">
                    <a:srgbClr val="000000">
                      <a:alpha val="43137"/>
                    </a:srgbClr>
                  </a:outerShdw>
                </a:effectLst>
                <a:latin typeface="Agency FB" panose="020B0503020202020204" pitchFamily="34" charset="0"/>
              </a:rPr>
              <a:t>How will the solution work…</a:t>
            </a:r>
          </a:p>
          <a:p>
            <a:endParaRPr lang="en-IN" sz="2400" b="1" u="sng" dirty="0">
              <a:effectLst>
                <a:outerShdw blurRad="38100" dist="38100" dir="2700000" algn="tl">
                  <a:srgbClr val="000000">
                    <a:alpha val="43137"/>
                  </a:srgbClr>
                </a:outerShdw>
              </a:effectLst>
              <a:latin typeface="Agency FB" panose="020B0503020202020204" pitchFamily="34" charset="0"/>
            </a:endParaRPr>
          </a:p>
          <a:p>
            <a:pPr marL="457200" indent="-457200">
              <a:buFont typeface="Arial" panose="020B0604020202020204" pitchFamily="34" charset="0"/>
              <a:buChar char="•"/>
            </a:pPr>
            <a:r>
              <a:rPr lang="en-IN" sz="2400" b="1" dirty="0" smtClean="0">
                <a:effectLst>
                  <a:outerShdw blurRad="38100" dist="38100" dir="2700000" algn="tl">
                    <a:srgbClr val="000000">
                      <a:alpha val="43137"/>
                    </a:srgbClr>
                  </a:outerShdw>
                </a:effectLst>
                <a:latin typeface="Agency FB" panose="020B0503020202020204" pitchFamily="34" charset="0"/>
              </a:rPr>
              <a:t>The communication between the ground station and with the UAV will be established using radio communication at 2.4ghz</a:t>
            </a:r>
          </a:p>
          <a:p>
            <a:pPr marL="457200" indent="-457200">
              <a:buFont typeface="Arial" panose="020B0604020202020204" pitchFamily="34" charset="0"/>
              <a:buChar char="•"/>
            </a:pPr>
            <a:r>
              <a:rPr lang="en-IN" sz="2400" b="1" dirty="0" smtClean="0">
                <a:effectLst>
                  <a:outerShdw blurRad="38100" dist="38100" dir="2700000" algn="tl">
                    <a:srgbClr val="000000">
                      <a:alpha val="43137"/>
                    </a:srgbClr>
                  </a:outerShdw>
                </a:effectLst>
                <a:latin typeface="Agency FB" panose="020B0503020202020204" pitchFamily="34" charset="0"/>
              </a:rPr>
              <a:t>The </a:t>
            </a:r>
            <a:r>
              <a:rPr lang="en-IN" sz="2400" b="1" dirty="0">
                <a:effectLst>
                  <a:outerShdw blurRad="38100" dist="38100" dir="2700000" algn="tl">
                    <a:srgbClr val="000000">
                      <a:alpha val="43137"/>
                    </a:srgbClr>
                  </a:outerShdw>
                </a:effectLst>
                <a:latin typeface="Agency FB" panose="020B0503020202020204" pitchFamily="34" charset="0"/>
              </a:rPr>
              <a:t>single board computer present in the vehicle will be programmed with certain types of algorithm based on A.I and M.L.</a:t>
            </a:r>
          </a:p>
          <a:p>
            <a:pPr marL="457200" indent="-457200">
              <a:buFont typeface="Arial" panose="020B0604020202020204" pitchFamily="34" charset="0"/>
              <a:buChar char="•"/>
            </a:pPr>
            <a:r>
              <a:rPr lang="en-IN" sz="2400" b="1" dirty="0" smtClean="0">
                <a:effectLst>
                  <a:outerShdw blurRad="38100" dist="38100" dir="2700000" algn="tl">
                    <a:srgbClr val="000000">
                      <a:alpha val="43137"/>
                    </a:srgbClr>
                  </a:outerShdw>
                </a:effectLst>
                <a:latin typeface="Agency FB" panose="020B0503020202020204" pitchFamily="34" charset="0"/>
              </a:rPr>
              <a:t>Then the flight controller along with its thermal and infrared camera and algorithms programmed in the single board computer will find out any living object present in the situation.</a:t>
            </a:r>
          </a:p>
          <a:p>
            <a:pPr marL="457200" indent="-457200">
              <a:buFont typeface="Arial" panose="020B0604020202020204" pitchFamily="34" charset="0"/>
              <a:buChar char="•"/>
            </a:pPr>
            <a:r>
              <a:rPr lang="en-IN" sz="2400" b="1" dirty="0" smtClean="0">
                <a:effectLst>
                  <a:outerShdw blurRad="38100" dist="38100" dir="2700000" algn="tl">
                    <a:srgbClr val="000000">
                      <a:alpha val="43137"/>
                    </a:srgbClr>
                  </a:outerShdw>
                </a:effectLst>
                <a:latin typeface="Agency FB" panose="020B0503020202020204" pitchFamily="34" charset="0"/>
              </a:rPr>
              <a:t>And after executing all the task it will simply follow its last command which is </a:t>
            </a:r>
            <a:r>
              <a:rPr lang="en-IN" sz="2400" b="1" dirty="0" err="1" smtClean="0">
                <a:effectLst>
                  <a:outerShdw blurRad="38100" dist="38100" dir="2700000" algn="tl">
                    <a:srgbClr val="000000">
                      <a:alpha val="43137"/>
                    </a:srgbClr>
                  </a:outerShdw>
                </a:effectLst>
                <a:latin typeface="Agency FB" panose="020B0503020202020204" pitchFamily="34" charset="0"/>
              </a:rPr>
              <a:t>rtl</a:t>
            </a:r>
            <a:r>
              <a:rPr lang="en-IN" sz="2400" b="1" dirty="0" smtClean="0">
                <a:effectLst>
                  <a:outerShdw blurRad="38100" dist="38100" dir="2700000" algn="tl">
                    <a:srgbClr val="000000">
                      <a:alpha val="43137"/>
                    </a:srgbClr>
                  </a:outerShdw>
                </a:effectLst>
                <a:latin typeface="Agency FB" panose="020B0503020202020204" pitchFamily="34" charset="0"/>
              </a:rPr>
              <a:t>(return to launch). </a:t>
            </a:r>
            <a:endParaRPr lang="en-IN" sz="2400" b="1" dirty="0">
              <a:effectLst>
                <a:outerShdw blurRad="38100" dist="38100" dir="2700000" algn="tl">
                  <a:srgbClr val="000000">
                    <a:alpha val="43137"/>
                  </a:srgbClr>
                </a:outerShdw>
              </a:effectLst>
              <a:latin typeface="Agency FB" panose="020B0503020202020204" pitchFamily="34" charset="0"/>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9802" b="89965" l="6182" r="94818"/>
                    </a14:imgEffect>
                  </a14:imgLayer>
                </a14:imgProps>
              </a:ext>
              <a:ext uri="{28A0092B-C50C-407E-A947-70E740481C1C}">
                <a14:useLocalDpi xmlns:a14="http://schemas.microsoft.com/office/drawing/2010/main" val="0"/>
              </a:ext>
            </a:extLst>
          </a:blip>
          <a:stretch>
            <a:fillRect/>
          </a:stretch>
        </p:blipFill>
        <p:spPr>
          <a:xfrm>
            <a:off x="7739770" y="973227"/>
            <a:ext cx="3450049" cy="268790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8696" y="3502509"/>
            <a:ext cx="2711123" cy="2245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8108464" y="5872865"/>
            <a:ext cx="3451586" cy="369332"/>
          </a:xfrm>
          <a:prstGeom prst="rect">
            <a:avLst/>
          </a:prstGeom>
          <a:noFill/>
        </p:spPr>
        <p:txBody>
          <a:bodyPr wrap="none" rtlCol="0">
            <a:spAutoFit/>
          </a:bodyPr>
          <a:lstStyle/>
          <a:p>
            <a:r>
              <a:rPr lang="en-IN" b="1" i="1" u="sng" dirty="0" smtClean="0"/>
              <a:t>P.S-THIS WAS CREATED BY ME!</a:t>
            </a:r>
            <a:endParaRPr lang="en-IN" b="1" i="1" u="sng" dirty="0"/>
          </a:p>
        </p:txBody>
      </p:sp>
    </p:spTree>
    <p:extLst>
      <p:ext uri="{BB962C8B-B14F-4D97-AF65-F5344CB8AC3E}">
        <p14:creationId xmlns:p14="http://schemas.microsoft.com/office/powerpoint/2010/main" val="403901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wn Arrow 15"/>
          <p:cNvSpPr/>
          <p:nvPr/>
        </p:nvSpPr>
        <p:spPr>
          <a:xfrm>
            <a:off x="8894695" y="5604394"/>
            <a:ext cx="491698" cy="545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8879455" y="4170717"/>
            <a:ext cx="463768" cy="722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8870360" y="3097081"/>
            <a:ext cx="481958" cy="602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8841427" y="1744979"/>
            <a:ext cx="510891" cy="606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91217" y="487680"/>
            <a:ext cx="9297738" cy="400110"/>
          </a:xfrm>
          <a:prstGeom prst="rect">
            <a:avLst/>
          </a:prstGeom>
          <a:noFill/>
        </p:spPr>
        <p:txBody>
          <a:bodyPr wrap="none" rtlCol="0">
            <a:spAutoFit/>
          </a:bodyPr>
          <a:lstStyle/>
          <a:p>
            <a:pPr algn="ctr"/>
            <a:r>
              <a:rPr lang="en-IN" sz="2000" b="1" u="sng" dirty="0" smtClean="0">
                <a:effectLst>
                  <a:outerShdw blurRad="38100" dist="38100" dir="2700000" algn="tl">
                    <a:srgbClr val="000000">
                      <a:alpha val="43137"/>
                    </a:srgbClr>
                  </a:outerShdw>
                </a:effectLst>
              </a:rPr>
              <a:t>SAME APPLIES IN THE CASE OF CYCLONES BUT WITH DIFFERENT APPROACH!!!</a:t>
            </a:r>
            <a:endParaRPr lang="en-IN" sz="2000" b="1" u="sng" dirty="0">
              <a:effectLst>
                <a:outerShdw blurRad="38100" dist="38100" dir="2700000" algn="tl">
                  <a:srgbClr val="000000">
                    <a:alpha val="43137"/>
                  </a:srgbClr>
                </a:outerShdw>
              </a:effectLst>
            </a:endParaRPr>
          </a:p>
        </p:txBody>
      </p:sp>
      <p:sp>
        <p:nvSpPr>
          <p:cNvPr id="6" name="Rectangle 5"/>
          <p:cNvSpPr/>
          <p:nvPr/>
        </p:nvSpPr>
        <p:spPr>
          <a:xfrm>
            <a:off x="10466087" y="487680"/>
            <a:ext cx="639919" cy="584775"/>
          </a:xfrm>
          <a:prstGeom prst="rect">
            <a:avLst/>
          </a:prstGeom>
        </p:spPr>
        <p:txBody>
          <a:bodyPr wrap="none">
            <a:spAutoFit/>
          </a:bodyPr>
          <a:lstStyle/>
          <a:p>
            <a:r>
              <a:rPr lang="en-IN" sz="3200" dirty="0" smtClean="0"/>
              <a:t>03</a:t>
            </a:r>
            <a:endParaRPr lang="en-IN" sz="3200" dirty="0"/>
          </a:p>
        </p:txBody>
      </p:sp>
      <p:sp>
        <p:nvSpPr>
          <p:cNvPr id="7" name="TextBox 6"/>
          <p:cNvSpPr txBox="1"/>
          <p:nvPr/>
        </p:nvSpPr>
        <p:spPr>
          <a:xfrm>
            <a:off x="705119" y="999876"/>
            <a:ext cx="5234007" cy="5632311"/>
          </a:xfrm>
          <a:prstGeom prst="rect">
            <a:avLst/>
          </a:prstGeom>
          <a:noFill/>
        </p:spPr>
        <p:txBody>
          <a:bodyPr wrap="square" rtlCol="0">
            <a:spAutoFit/>
          </a:bodyPr>
          <a:lstStyle/>
          <a:p>
            <a:pPr marL="285750" indent="-285750" algn="just">
              <a:buFont typeface="Arial" panose="020B0604020202020204" pitchFamily="34" charset="0"/>
              <a:buChar char="•"/>
            </a:pPr>
            <a:r>
              <a:rPr lang="en-IN" sz="2000" b="1" dirty="0" smtClean="0">
                <a:effectLst>
                  <a:outerShdw blurRad="38100" dist="38100" dir="2700000" algn="tl">
                    <a:srgbClr val="000000">
                      <a:alpha val="43137"/>
                    </a:srgbClr>
                  </a:outerShdw>
                </a:effectLst>
              </a:rPr>
              <a:t>During cyclones transportation of things to the right person gets difficult so in order to make it easier what we will be doing is we will be establishing a real-time connection between the UIDAI servers and the UAV so that we can identify </a:t>
            </a:r>
            <a:r>
              <a:rPr lang="en-IN" sz="2000" b="1" dirty="0" smtClean="0">
                <a:effectLst>
                  <a:outerShdw blurRad="38100" dist="38100" dir="2700000" algn="tl">
                    <a:srgbClr val="000000">
                      <a:alpha val="43137"/>
                    </a:srgbClr>
                  </a:outerShdw>
                </a:effectLst>
              </a:rPr>
              <a:t>ev0eryone </a:t>
            </a:r>
            <a:r>
              <a:rPr lang="en-IN" sz="2000" b="1" dirty="0" smtClean="0">
                <a:effectLst>
                  <a:outerShdw blurRad="38100" dist="38100" dir="2700000" algn="tl">
                    <a:srgbClr val="000000">
                      <a:alpha val="43137"/>
                    </a:srgbClr>
                  </a:outerShdw>
                </a:effectLst>
              </a:rPr>
              <a:t>before the delivery..</a:t>
            </a:r>
          </a:p>
          <a:p>
            <a:pPr marL="285750" indent="-285750" algn="just">
              <a:buFont typeface="Arial" panose="020B0604020202020204" pitchFamily="34" charset="0"/>
              <a:buChar char="•"/>
            </a:pPr>
            <a:r>
              <a:rPr lang="en-IN" sz="2000" b="1" dirty="0" smtClean="0">
                <a:effectLst>
                  <a:outerShdw blurRad="38100" dist="38100" dir="2700000" algn="tl">
                    <a:srgbClr val="000000">
                      <a:alpha val="43137"/>
                    </a:srgbClr>
                  </a:outerShdw>
                </a:effectLst>
              </a:rPr>
              <a:t>During cyclones in some cases it may happen that thermal sensors cannot give accurate result so in such case we will be using sonar or ultrasound techniques to get more accurate results in terms of searching human beings.</a:t>
            </a:r>
          </a:p>
          <a:p>
            <a:pPr marL="285750" indent="-285750" algn="just">
              <a:buFont typeface="Arial" panose="020B0604020202020204" pitchFamily="34" charset="0"/>
              <a:buChar char="•"/>
            </a:pPr>
            <a:r>
              <a:rPr lang="en-IN" sz="2000" b="1" dirty="0" smtClean="0">
                <a:effectLst>
                  <a:outerShdw blurRad="38100" dist="38100" dir="2700000" algn="tl">
                    <a:srgbClr val="000000">
                      <a:alpha val="43137"/>
                    </a:srgbClr>
                  </a:outerShdw>
                </a:effectLst>
              </a:rPr>
              <a:t>We will also be using a GPS to avoid any loss of communication with the vehicle.</a:t>
            </a:r>
            <a:endParaRPr lang="en-IN" sz="2000" b="1" dirty="0">
              <a:effectLst>
                <a:outerShdw blurRad="38100" dist="38100" dir="2700000" algn="tl">
                  <a:srgbClr val="000000">
                    <a:alpha val="43137"/>
                  </a:srgbClr>
                </a:outerShdw>
              </a:effectLst>
            </a:endParaRPr>
          </a:p>
        </p:txBody>
      </p:sp>
      <p:sp>
        <p:nvSpPr>
          <p:cNvPr id="2" name="Oval 1"/>
          <p:cNvSpPr/>
          <p:nvPr/>
        </p:nvSpPr>
        <p:spPr>
          <a:xfrm>
            <a:off x="7846100" y="999876"/>
            <a:ext cx="2501547" cy="944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Radio communication with </a:t>
            </a:r>
            <a:r>
              <a:rPr lang="en-IN" sz="1600" dirty="0" err="1" smtClean="0"/>
              <a:t>uav</a:t>
            </a:r>
            <a:endParaRPr lang="en-IN" sz="1600" dirty="0"/>
          </a:p>
        </p:txBody>
      </p:sp>
      <p:sp>
        <p:nvSpPr>
          <p:cNvPr id="9" name="Oval 8"/>
          <p:cNvSpPr/>
          <p:nvPr/>
        </p:nvSpPr>
        <p:spPr>
          <a:xfrm>
            <a:off x="8098967" y="2351009"/>
            <a:ext cx="2024744" cy="878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Processing takes place in the SBC &amp;FC</a:t>
            </a:r>
            <a:endParaRPr lang="en-IN" sz="1400" dirty="0"/>
          </a:p>
        </p:txBody>
      </p:sp>
      <p:sp>
        <p:nvSpPr>
          <p:cNvPr id="11" name="Oval 10"/>
          <p:cNvSpPr/>
          <p:nvPr/>
        </p:nvSpPr>
        <p:spPr>
          <a:xfrm>
            <a:off x="8173206" y="3699918"/>
            <a:ext cx="1934676" cy="807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Acc. To needs sensors works</a:t>
            </a:r>
            <a:endParaRPr lang="en-IN" sz="1400" dirty="0"/>
          </a:p>
        </p:txBody>
      </p:sp>
      <p:sp>
        <p:nvSpPr>
          <p:cNvPr id="13" name="Oval 12"/>
          <p:cNvSpPr/>
          <p:nvPr/>
        </p:nvSpPr>
        <p:spPr>
          <a:xfrm>
            <a:off x="8098967" y="4864610"/>
            <a:ext cx="2133850" cy="838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Task execution completed </a:t>
            </a:r>
            <a:endParaRPr lang="en-IN" sz="1400" dirty="0"/>
          </a:p>
        </p:txBody>
      </p:sp>
      <p:sp>
        <p:nvSpPr>
          <p:cNvPr id="15" name="Oval 14"/>
          <p:cNvSpPr/>
          <p:nvPr/>
        </p:nvSpPr>
        <p:spPr>
          <a:xfrm>
            <a:off x="8557640" y="6149501"/>
            <a:ext cx="1216504" cy="670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RTL.</a:t>
            </a:r>
            <a:endParaRPr lang="en-IN" dirty="0"/>
          </a:p>
        </p:txBody>
      </p:sp>
    </p:spTree>
    <p:extLst>
      <p:ext uri="{BB962C8B-B14F-4D97-AF65-F5344CB8AC3E}">
        <p14:creationId xmlns:p14="http://schemas.microsoft.com/office/powerpoint/2010/main" val="3570309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artisticWatercolorSponge/>
                    </a14:imgEffect>
                  </a14:imgLayer>
                </a14:imgProps>
              </a:ext>
              <a:ext uri="{28A0092B-C50C-407E-A947-70E740481C1C}">
                <a14:useLocalDpi xmlns:a14="http://schemas.microsoft.com/office/drawing/2010/main" val="0"/>
              </a:ext>
            </a:extLst>
          </a:blip>
          <a:stretch>
            <a:fillRect/>
          </a:stretch>
        </p:blipFill>
        <p:spPr>
          <a:xfrm>
            <a:off x="1652948" y="1567541"/>
            <a:ext cx="7873606" cy="3350471"/>
          </a:xfrm>
          <a:prstGeom prst="rect">
            <a:avLst/>
          </a:prstGeom>
        </p:spPr>
      </p:pic>
      <p:sp>
        <p:nvSpPr>
          <p:cNvPr id="2" name="Rectangle 1"/>
          <p:cNvSpPr/>
          <p:nvPr/>
        </p:nvSpPr>
        <p:spPr>
          <a:xfrm>
            <a:off x="10447427" y="417158"/>
            <a:ext cx="639919" cy="584775"/>
          </a:xfrm>
          <a:prstGeom prst="rect">
            <a:avLst/>
          </a:prstGeom>
        </p:spPr>
        <p:txBody>
          <a:bodyPr wrap="none">
            <a:spAutoFit/>
          </a:bodyPr>
          <a:lstStyle/>
          <a:p>
            <a:r>
              <a:rPr lang="en-IN" sz="3200" dirty="0" smtClean="0"/>
              <a:t>04</a:t>
            </a:r>
            <a:endParaRPr lang="en-IN" sz="3200" dirty="0"/>
          </a:p>
        </p:txBody>
      </p:sp>
    </p:spTree>
    <p:extLst>
      <p:ext uri="{BB962C8B-B14F-4D97-AF65-F5344CB8AC3E}">
        <p14:creationId xmlns:p14="http://schemas.microsoft.com/office/powerpoint/2010/main" val="390421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271</TotalTime>
  <Words>274</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Agency FB</vt:lpstr>
      <vt:lpstr>American Captain</vt:lpstr>
      <vt:lpstr>Arial</vt:lpstr>
      <vt:lpstr>Century Gothic</vt:lpstr>
      <vt:lpstr>Wingdings 3</vt:lpstr>
      <vt:lpstr>Ion</vt:lpstr>
      <vt:lpstr>HOW CAN AI HELP IN SOLVING NATURAL CALAMITIES MORE EASILY?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CAUSED BY CYCLONE &amp; EARTHQUAKES</dc:title>
  <dc:creator>swarnim burnwal</dc:creator>
  <cp:lastModifiedBy>swarnim burnwal</cp:lastModifiedBy>
  <cp:revision>22</cp:revision>
  <dcterms:created xsi:type="dcterms:W3CDTF">2022-09-14T17:09:40Z</dcterms:created>
  <dcterms:modified xsi:type="dcterms:W3CDTF">2022-09-15T05:17:04Z</dcterms:modified>
</cp:coreProperties>
</file>