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notesMasterIdLst>
    <p:notesMasterId r:id="rId12"/>
  </p:notesMasterIdLst>
  <p:sldIdLst>
    <p:sldId id="256" r:id="rId3"/>
    <p:sldId id="257" r:id="rId4"/>
    <p:sldId id="258" r:id="rId5"/>
    <p:sldId id="260" r:id="rId6"/>
    <p:sldId id="262" r:id="rId7"/>
    <p:sldId id="264" r:id="rId8"/>
    <p:sldId id="266" r:id="rId9"/>
    <p:sldId id="269"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30" autoAdjust="0"/>
    <p:restoredTop sz="94665"/>
  </p:normalViewPr>
  <p:slideViewPr>
    <p:cSldViewPr snapToGrid="0">
      <p:cViewPr varScale="1">
        <p:scale>
          <a:sx n="107" d="100"/>
          <a:sy n="107" d="100"/>
        </p:scale>
        <p:origin x="488"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80A18-2E12-40AC-8297-E7C7EE817BEB}" type="datetimeFigureOut">
              <a:rPr lang="en-IN" smtClean="0"/>
              <a:t>15/09/22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1CA7C-5CCA-481E-8EAF-70F90A3A8A75}" type="slidenum">
              <a:rPr lang="en-IN" smtClean="0"/>
              <a:t>‹#›</a:t>
            </a:fld>
            <a:endParaRPr lang="en-IN"/>
          </a:p>
        </p:txBody>
      </p:sp>
    </p:spTree>
    <p:extLst>
      <p:ext uri="{BB962C8B-B14F-4D97-AF65-F5344CB8AC3E}">
        <p14:creationId xmlns:p14="http://schemas.microsoft.com/office/powerpoint/2010/main" val="330001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Montserrat Light" charset="0"/>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Montserrat Light" charset="0"/>
              <a:ea typeface="+mn-ea"/>
              <a:cs typeface="+mn-cs"/>
            </a:endParaRPr>
          </a:p>
        </p:txBody>
      </p:sp>
    </p:spTree>
    <p:extLst>
      <p:ext uri="{BB962C8B-B14F-4D97-AF65-F5344CB8AC3E}">
        <p14:creationId xmlns:p14="http://schemas.microsoft.com/office/powerpoint/2010/main" val="1627827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Montserrat Light" charset="0"/>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Montserrat Light" charset="0"/>
              <a:ea typeface="+mn-ea"/>
              <a:cs typeface="+mn-cs"/>
            </a:endParaRPr>
          </a:p>
        </p:txBody>
      </p:sp>
    </p:spTree>
    <p:extLst>
      <p:ext uri="{BB962C8B-B14F-4D97-AF65-F5344CB8AC3E}">
        <p14:creationId xmlns:p14="http://schemas.microsoft.com/office/powerpoint/2010/main" val="283152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Montserrat Light" charset="0"/>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Montserrat Light" charset="0"/>
              <a:ea typeface="+mn-ea"/>
              <a:cs typeface="+mn-cs"/>
            </a:endParaRPr>
          </a:p>
        </p:txBody>
      </p:sp>
    </p:spTree>
    <p:extLst>
      <p:ext uri="{BB962C8B-B14F-4D97-AF65-F5344CB8AC3E}">
        <p14:creationId xmlns:p14="http://schemas.microsoft.com/office/powerpoint/2010/main" val="508250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Montserrat Light" charset="0"/>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Montserrat Light" charset="0"/>
              <a:ea typeface="+mn-ea"/>
              <a:cs typeface="+mn-cs"/>
            </a:endParaRPr>
          </a:p>
        </p:txBody>
      </p:sp>
    </p:spTree>
    <p:extLst>
      <p:ext uri="{BB962C8B-B14F-4D97-AF65-F5344CB8AC3E}">
        <p14:creationId xmlns:p14="http://schemas.microsoft.com/office/powerpoint/2010/main" val="2326017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6D2F68-5816-4C69-AFA4-93633CF765F4}" type="datetimeFigureOut">
              <a:rPr lang="en-IN" smtClean="0"/>
              <a:t>15/09/22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936569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6D2F68-5816-4C69-AFA4-93633CF765F4}" type="datetimeFigureOut">
              <a:rPr lang="en-IN" smtClean="0"/>
              <a:t>15/09/22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3727573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96D2F68-5816-4C69-AFA4-93633CF765F4}" type="datetimeFigureOut">
              <a:rPr lang="en-IN" smtClean="0"/>
              <a:t>15/09/22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3612866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96D2F68-5816-4C69-AFA4-93633CF765F4}" type="datetimeFigureOut">
              <a:rPr lang="en-IN" smtClean="0"/>
              <a:t>15/09/22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6198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6D2F68-5816-4C69-AFA4-93633CF765F4}" type="datetimeFigureOut">
              <a:rPr lang="en-IN" smtClean="0"/>
              <a:t>15/09/22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480883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6D2F68-5816-4C69-AFA4-93633CF765F4}" type="datetimeFigureOut">
              <a:rPr lang="en-IN" smtClean="0"/>
              <a:t>15/09/22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20973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6D2F68-5816-4C69-AFA4-93633CF765F4}" type="datetimeFigureOut">
              <a:rPr lang="en-IN" smtClean="0"/>
              <a:t>15/09/22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1501044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6D2F68-5816-4C69-AFA4-93633CF765F4}" type="datetimeFigureOut">
              <a:rPr lang="en-IN" smtClean="0"/>
              <a:t>15/09/22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744358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6D2F68-5816-4C69-AFA4-93633CF765F4}" type="datetimeFigureOut">
              <a:rPr lang="en-IN" smtClean="0"/>
              <a:t>15/09/22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109017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921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05005" y="-189186"/>
            <a:ext cx="12572504" cy="7236372"/>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54027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96D2F68-5816-4C69-AFA4-93633CF765F4}" type="datetimeFigureOut">
              <a:rPr lang="en-IN" smtClean="0"/>
              <a:t>15/09/22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1855070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 y="-1"/>
            <a:ext cx="12191999" cy="3836895"/>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642087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0529DBE7-6DCA-684B-9524-B3A37266A114}"/>
              </a:ext>
            </a:extLst>
          </p:cNvPr>
          <p:cNvSpPr>
            <a:spLocks noGrp="1"/>
          </p:cNvSpPr>
          <p:nvPr>
            <p:ph type="pic" sz="quarter" idx="15"/>
          </p:nvPr>
        </p:nvSpPr>
        <p:spPr>
          <a:xfrm>
            <a:off x="1612456" y="2202020"/>
            <a:ext cx="1646349" cy="1645918"/>
          </a:xfrm>
          <a:prstGeom prst="ellipse">
            <a:avLst/>
          </a:prstGeom>
          <a:solidFill>
            <a:schemeClr val="bg1">
              <a:lumMod val="95000"/>
            </a:schemeClr>
          </a:solidFill>
        </p:spPr>
        <p:txBody>
          <a:bodyPr>
            <a:normAutofit/>
          </a:bodyPr>
          <a:lstStyle>
            <a:lvl1pPr>
              <a:defRPr sz="1051"/>
            </a:lvl1pPr>
          </a:lstStyle>
          <a:p>
            <a:endParaRPr lang="en-US" dirty="0"/>
          </a:p>
        </p:txBody>
      </p:sp>
      <p:sp>
        <p:nvSpPr>
          <p:cNvPr id="7" name="Picture Placeholder 8">
            <a:extLst>
              <a:ext uri="{FF2B5EF4-FFF2-40B4-BE49-F238E27FC236}">
                <a16:creationId xmlns:a16="http://schemas.microsoft.com/office/drawing/2014/main" id="{00A7D36F-C04B-C649-B9DD-2049411D6FC3}"/>
              </a:ext>
            </a:extLst>
          </p:cNvPr>
          <p:cNvSpPr>
            <a:spLocks noGrp="1"/>
          </p:cNvSpPr>
          <p:nvPr>
            <p:ph type="pic" sz="quarter" idx="16"/>
          </p:nvPr>
        </p:nvSpPr>
        <p:spPr>
          <a:xfrm>
            <a:off x="5223690" y="2202020"/>
            <a:ext cx="1646349" cy="1645918"/>
          </a:xfrm>
          <a:prstGeom prst="ellipse">
            <a:avLst/>
          </a:prstGeom>
          <a:solidFill>
            <a:schemeClr val="bg1">
              <a:lumMod val="95000"/>
            </a:schemeClr>
          </a:solidFill>
        </p:spPr>
        <p:txBody>
          <a:bodyPr>
            <a:normAutofit/>
          </a:bodyPr>
          <a:lstStyle>
            <a:lvl1pPr>
              <a:defRPr sz="1051"/>
            </a:lvl1pPr>
          </a:lstStyle>
          <a:p>
            <a:endParaRPr lang="en-US" dirty="0"/>
          </a:p>
        </p:txBody>
      </p:sp>
      <p:sp>
        <p:nvSpPr>
          <p:cNvPr id="8" name="Picture Placeholder 8">
            <a:extLst>
              <a:ext uri="{FF2B5EF4-FFF2-40B4-BE49-F238E27FC236}">
                <a16:creationId xmlns:a16="http://schemas.microsoft.com/office/drawing/2014/main" id="{3638CB93-EBE2-824F-B574-951D77F67B54}"/>
              </a:ext>
            </a:extLst>
          </p:cNvPr>
          <p:cNvSpPr>
            <a:spLocks noGrp="1"/>
          </p:cNvSpPr>
          <p:nvPr>
            <p:ph type="pic" sz="quarter" idx="17"/>
          </p:nvPr>
        </p:nvSpPr>
        <p:spPr>
          <a:xfrm>
            <a:off x="8834922" y="2202020"/>
            <a:ext cx="1646349" cy="1645918"/>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84602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EA86DA-4FF4-F941-8C87-21E5FB58D0D1}"/>
              </a:ext>
            </a:extLst>
          </p:cNvPr>
          <p:cNvSpPr/>
          <p:nvPr userDrawn="1"/>
        </p:nvSpPr>
        <p:spPr>
          <a:xfrm>
            <a:off x="998816" y="2420808"/>
            <a:ext cx="2509308" cy="25086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Picture Placeholder 8">
            <a:extLst>
              <a:ext uri="{FF2B5EF4-FFF2-40B4-BE49-F238E27FC236}">
                <a16:creationId xmlns:a16="http://schemas.microsoft.com/office/drawing/2014/main" id="{D9F59383-44E2-6648-8A1A-C7A2BDF78F5D}"/>
              </a:ext>
            </a:extLst>
          </p:cNvPr>
          <p:cNvSpPr>
            <a:spLocks noGrp="1"/>
          </p:cNvSpPr>
          <p:nvPr>
            <p:ph type="pic" sz="quarter" idx="14"/>
          </p:nvPr>
        </p:nvSpPr>
        <p:spPr>
          <a:xfrm>
            <a:off x="998816" y="2420808"/>
            <a:ext cx="2509308" cy="2508655"/>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42232467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0529DBE7-6DCA-684B-9524-B3A37266A114}"/>
              </a:ext>
            </a:extLst>
          </p:cNvPr>
          <p:cNvSpPr>
            <a:spLocks noGrp="1"/>
          </p:cNvSpPr>
          <p:nvPr>
            <p:ph type="pic" sz="quarter" idx="15"/>
          </p:nvPr>
        </p:nvSpPr>
        <p:spPr>
          <a:xfrm>
            <a:off x="2416802" y="4001501"/>
            <a:ext cx="1262395" cy="1262064"/>
          </a:xfrm>
          <a:prstGeom prst="ellipse">
            <a:avLst/>
          </a:prstGeom>
          <a:solidFill>
            <a:schemeClr val="bg1">
              <a:lumMod val="95000"/>
            </a:schemeClr>
          </a:solidFill>
        </p:spPr>
        <p:txBody>
          <a:bodyPr>
            <a:normAutofit/>
          </a:bodyPr>
          <a:lstStyle>
            <a:lvl1pPr>
              <a:defRPr sz="1051"/>
            </a:lvl1pPr>
          </a:lstStyle>
          <a:p>
            <a:endParaRPr lang="en-US" dirty="0"/>
          </a:p>
        </p:txBody>
      </p:sp>
      <p:sp>
        <p:nvSpPr>
          <p:cNvPr id="12" name="Picture Placeholder 8">
            <a:extLst>
              <a:ext uri="{FF2B5EF4-FFF2-40B4-BE49-F238E27FC236}">
                <a16:creationId xmlns:a16="http://schemas.microsoft.com/office/drawing/2014/main" id="{DBC451B2-1D7A-0A4D-95B0-3EBBDA31E79B}"/>
              </a:ext>
            </a:extLst>
          </p:cNvPr>
          <p:cNvSpPr>
            <a:spLocks noGrp="1"/>
          </p:cNvSpPr>
          <p:nvPr>
            <p:ph type="pic" sz="quarter" idx="16"/>
          </p:nvPr>
        </p:nvSpPr>
        <p:spPr>
          <a:xfrm>
            <a:off x="8512802" y="424605"/>
            <a:ext cx="1262395" cy="1262064"/>
          </a:xfrm>
          <a:prstGeom prst="ellipse">
            <a:avLst/>
          </a:prstGeom>
          <a:solidFill>
            <a:schemeClr val="bg1">
              <a:lumMod val="95000"/>
            </a:schemeClr>
          </a:solidFill>
        </p:spPr>
        <p:txBody>
          <a:bodyPr>
            <a:normAutofit/>
          </a:bodyPr>
          <a:lstStyle>
            <a:lvl1pPr>
              <a:defRPr sz="1051"/>
            </a:lvl1pPr>
          </a:lstStyle>
          <a:p>
            <a:endParaRPr lang="en-US" dirty="0"/>
          </a:p>
        </p:txBody>
      </p:sp>
      <p:sp>
        <p:nvSpPr>
          <p:cNvPr id="13" name="Picture Placeholder 8">
            <a:extLst>
              <a:ext uri="{FF2B5EF4-FFF2-40B4-BE49-F238E27FC236}">
                <a16:creationId xmlns:a16="http://schemas.microsoft.com/office/drawing/2014/main" id="{D6710FAB-AF9A-3D4E-9BFD-2FDF26143C17}"/>
              </a:ext>
            </a:extLst>
          </p:cNvPr>
          <p:cNvSpPr>
            <a:spLocks noGrp="1"/>
          </p:cNvSpPr>
          <p:nvPr>
            <p:ph type="pic" sz="quarter" idx="14"/>
          </p:nvPr>
        </p:nvSpPr>
        <p:spPr>
          <a:xfrm>
            <a:off x="0" y="0"/>
            <a:ext cx="6095999" cy="3428614"/>
          </a:xfrm>
          <a:prstGeom prst="rect">
            <a:avLst/>
          </a:prstGeom>
          <a:solidFill>
            <a:schemeClr val="bg1">
              <a:lumMod val="95000"/>
            </a:schemeClr>
          </a:solidFill>
        </p:spPr>
        <p:txBody>
          <a:bodyPr>
            <a:normAutofit/>
          </a:bodyPr>
          <a:lstStyle>
            <a:lvl1pPr>
              <a:defRPr sz="1051"/>
            </a:lvl1pPr>
          </a:lstStyle>
          <a:p>
            <a:endParaRPr lang="en-US"/>
          </a:p>
        </p:txBody>
      </p:sp>
      <p:sp>
        <p:nvSpPr>
          <p:cNvPr id="14" name="Picture Placeholder 8">
            <a:extLst>
              <a:ext uri="{FF2B5EF4-FFF2-40B4-BE49-F238E27FC236}">
                <a16:creationId xmlns:a16="http://schemas.microsoft.com/office/drawing/2014/main" id="{AD2302CA-F32E-F14B-AB41-716456642713}"/>
              </a:ext>
            </a:extLst>
          </p:cNvPr>
          <p:cNvSpPr>
            <a:spLocks noGrp="1"/>
          </p:cNvSpPr>
          <p:nvPr>
            <p:ph type="pic" sz="quarter" idx="17"/>
          </p:nvPr>
        </p:nvSpPr>
        <p:spPr>
          <a:xfrm>
            <a:off x="6096001" y="3428614"/>
            <a:ext cx="6095999" cy="3428614"/>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417231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858B352B-5D6F-524B-90C9-E3C5001795F4}"/>
              </a:ext>
            </a:extLst>
          </p:cNvPr>
          <p:cNvSpPr>
            <a:spLocks noGrp="1"/>
          </p:cNvSpPr>
          <p:nvPr>
            <p:ph type="pic" sz="quarter" idx="14"/>
          </p:nvPr>
        </p:nvSpPr>
        <p:spPr>
          <a:xfrm>
            <a:off x="-205005" y="-189186"/>
            <a:ext cx="12572504" cy="5100042"/>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41847326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858B352B-5D6F-524B-90C9-E3C5001795F4}"/>
              </a:ext>
            </a:extLst>
          </p:cNvPr>
          <p:cNvSpPr>
            <a:spLocks noGrp="1"/>
          </p:cNvSpPr>
          <p:nvPr>
            <p:ph type="pic" sz="quarter" idx="14"/>
          </p:nvPr>
        </p:nvSpPr>
        <p:spPr>
          <a:xfrm>
            <a:off x="0" y="-1"/>
            <a:ext cx="6096000" cy="4200526"/>
          </a:xfrm>
          <a:prstGeom prst="rect">
            <a:avLst/>
          </a:prstGeom>
          <a:solidFill>
            <a:schemeClr val="bg1">
              <a:lumMod val="95000"/>
            </a:schemeClr>
          </a:solidFill>
        </p:spPr>
        <p:txBody>
          <a:bodyPr>
            <a:normAutofit/>
          </a:bodyPr>
          <a:lstStyle>
            <a:lvl1pPr>
              <a:defRPr sz="1051"/>
            </a:lvl1pPr>
          </a:lstStyle>
          <a:p>
            <a:endParaRPr lang="en-US"/>
          </a:p>
        </p:txBody>
      </p:sp>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6096000" y="-1"/>
            <a:ext cx="6096000" cy="4200526"/>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5526455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 y="2343150"/>
            <a:ext cx="12191999" cy="2857500"/>
          </a:xfrm>
          <a:prstGeom prst="rect">
            <a:avLst/>
          </a:prstGeom>
          <a:solidFill>
            <a:schemeClr val="bg1">
              <a:lumMod val="95000"/>
            </a:schemeClr>
          </a:solidFill>
        </p:spPr>
        <p:txBody>
          <a:bodyPr>
            <a:normAutofit/>
          </a:bodyPr>
          <a:lstStyle>
            <a:lvl1pPr>
              <a:defRPr sz="1051"/>
            </a:lvl1pPr>
          </a:lstStyle>
          <a:p>
            <a:endParaRPr lang="en-US"/>
          </a:p>
        </p:txBody>
      </p:sp>
      <p:sp>
        <p:nvSpPr>
          <p:cNvPr id="12" name="Picture Placeholder 8">
            <a:extLst>
              <a:ext uri="{FF2B5EF4-FFF2-40B4-BE49-F238E27FC236}">
                <a16:creationId xmlns:a16="http://schemas.microsoft.com/office/drawing/2014/main" id="{AF20753D-1761-F54C-A6A2-ED9097823C11}"/>
              </a:ext>
            </a:extLst>
          </p:cNvPr>
          <p:cNvSpPr>
            <a:spLocks noGrp="1"/>
          </p:cNvSpPr>
          <p:nvPr>
            <p:ph type="pic" sz="quarter" idx="16"/>
          </p:nvPr>
        </p:nvSpPr>
        <p:spPr>
          <a:xfrm>
            <a:off x="1016265" y="3325644"/>
            <a:ext cx="2291233" cy="892514"/>
          </a:xfrm>
          <a:prstGeom prst="rect">
            <a:avLst/>
          </a:prstGeom>
          <a:solidFill>
            <a:schemeClr val="bg1">
              <a:lumMod val="95000"/>
            </a:schemeClr>
          </a:solidFill>
        </p:spPr>
        <p:txBody>
          <a:bodyPr>
            <a:normAutofit/>
          </a:bodyPr>
          <a:lstStyle>
            <a:lvl1pPr>
              <a:defRPr sz="1051"/>
            </a:lvl1pPr>
          </a:lstStyle>
          <a:p>
            <a:endParaRPr lang="en-US"/>
          </a:p>
        </p:txBody>
      </p:sp>
      <p:sp>
        <p:nvSpPr>
          <p:cNvPr id="13" name="Picture Placeholder 8">
            <a:extLst>
              <a:ext uri="{FF2B5EF4-FFF2-40B4-BE49-F238E27FC236}">
                <a16:creationId xmlns:a16="http://schemas.microsoft.com/office/drawing/2014/main" id="{0EE2BBFE-358D-0747-94FD-BB2DF2485348}"/>
              </a:ext>
            </a:extLst>
          </p:cNvPr>
          <p:cNvSpPr>
            <a:spLocks noGrp="1"/>
          </p:cNvSpPr>
          <p:nvPr>
            <p:ph type="pic" sz="quarter" idx="17"/>
          </p:nvPr>
        </p:nvSpPr>
        <p:spPr>
          <a:xfrm>
            <a:off x="3639010" y="3325644"/>
            <a:ext cx="2291233" cy="892514"/>
          </a:xfrm>
          <a:prstGeom prst="rect">
            <a:avLst/>
          </a:prstGeom>
          <a:solidFill>
            <a:schemeClr val="bg1">
              <a:lumMod val="95000"/>
            </a:schemeClr>
          </a:solidFill>
        </p:spPr>
        <p:txBody>
          <a:bodyPr>
            <a:normAutofit/>
          </a:bodyPr>
          <a:lstStyle>
            <a:lvl1pPr>
              <a:defRPr sz="1051"/>
            </a:lvl1pPr>
          </a:lstStyle>
          <a:p>
            <a:endParaRPr lang="en-US"/>
          </a:p>
        </p:txBody>
      </p:sp>
      <p:sp>
        <p:nvSpPr>
          <p:cNvPr id="14" name="Picture Placeholder 8">
            <a:extLst>
              <a:ext uri="{FF2B5EF4-FFF2-40B4-BE49-F238E27FC236}">
                <a16:creationId xmlns:a16="http://schemas.microsoft.com/office/drawing/2014/main" id="{F737B267-EDF1-FD4D-A7A5-128615A7B29D}"/>
              </a:ext>
            </a:extLst>
          </p:cNvPr>
          <p:cNvSpPr>
            <a:spLocks noGrp="1"/>
          </p:cNvSpPr>
          <p:nvPr>
            <p:ph type="pic" sz="quarter" idx="18"/>
          </p:nvPr>
        </p:nvSpPr>
        <p:spPr>
          <a:xfrm>
            <a:off x="6261757" y="3325644"/>
            <a:ext cx="2291233" cy="892514"/>
          </a:xfrm>
          <a:prstGeom prst="rect">
            <a:avLst/>
          </a:prstGeom>
          <a:solidFill>
            <a:schemeClr val="bg1">
              <a:lumMod val="95000"/>
            </a:schemeClr>
          </a:solidFill>
        </p:spPr>
        <p:txBody>
          <a:bodyPr>
            <a:normAutofit/>
          </a:bodyPr>
          <a:lstStyle>
            <a:lvl1pPr>
              <a:defRPr sz="1051"/>
            </a:lvl1pPr>
          </a:lstStyle>
          <a:p>
            <a:endParaRPr lang="en-US"/>
          </a:p>
        </p:txBody>
      </p:sp>
      <p:sp>
        <p:nvSpPr>
          <p:cNvPr id="16" name="Picture Placeholder 8">
            <a:extLst>
              <a:ext uri="{FF2B5EF4-FFF2-40B4-BE49-F238E27FC236}">
                <a16:creationId xmlns:a16="http://schemas.microsoft.com/office/drawing/2014/main" id="{63ECC528-329D-6C4C-B8BF-6D3E50AAC41E}"/>
              </a:ext>
            </a:extLst>
          </p:cNvPr>
          <p:cNvSpPr>
            <a:spLocks noGrp="1"/>
          </p:cNvSpPr>
          <p:nvPr>
            <p:ph type="pic" sz="quarter" idx="19"/>
          </p:nvPr>
        </p:nvSpPr>
        <p:spPr>
          <a:xfrm>
            <a:off x="8884502" y="3325644"/>
            <a:ext cx="2291233" cy="892514"/>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4652556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971930" y="1728745"/>
            <a:ext cx="5062818" cy="3072231"/>
          </a:xfrm>
          <a:prstGeom prst="rect">
            <a:avLst/>
          </a:prstGeom>
          <a:solidFill>
            <a:schemeClr val="bg1">
              <a:lumMod val="95000"/>
            </a:schemeClr>
          </a:solidFill>
        </p:spPr>
        <p:txBody>
          <a:bodyPr>
            <a:normAutofit/>
          </a:bodyPr>
          <a:lstStyle>
            <a:lvl1pPr>
              <a:defRPr sz="1051"/>
            </a:lvl1pPr>
          </a:lstStyle>
          <a:p>
            <a:endParaRPr lang="en-US"/>
          </a:p>
        </p:txBody>
      </p:sp>
      <p:sp>
        <p:nvSpPr>
          <p:cNvPr id="10" name="Picture Placeholder 8">
            <a:extLst>
              <a:ext uri="{FF2B5EF4-FFF2-40B4-BE49-F238E27FC236}">
                <a16:creationId xmlns:a16="http://schemas.microsoft.com/office/drawing/2014/main" id="{405CC57B-29B6-3C4A-8BA5-51C9480D5C1A}"/>
              </a:ext>
            </a:extLst>
          </p:cNvPr>
          <p:cNvSpPr>
            <a:spLocks noGrp="1"/>
          </p:cNvSpPr>
          <p:nvPr>
            <p:ph type="pic" sz="quarter" idx="16"/>
          </p:nvPr>
        </p:nvSpPr>
        <p:spPr>
          <a:xfrm>
            <a:off x="6157253" y="1728745"/>
            <a:ext cx="5062818" cy="3072231"/>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3089684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606583" y="601656"/>
            <a:ext cx="10978834" cy="3163384"/>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6713739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606583" y="3084115"/>
            <a:ext cx="10978834" cy="3163384"/>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8178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6D2F68-5816-4C69-AFA4-93633CF765F4}" type="datetimeFigureOut">
              <a:rPr lang="en-IN" smtClean="0"/>
              <a:t>15/09/22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28709786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5304217" y="-45200"/>
            <a:ext cx="2566614" cy="4528530"/>
          </a:xfrm>
          <a:prstGeom prst="rect">
            <a:avLst/>
          </a:prstGeom>
          <a:solidFill>
            <a:schemeClr val="bg1">
              <a:lumMod val="95000"/>
            </a:schemeClr>
          </a:solidFill>
        </p:spPr>
        <p:txBody>
          <a:bodyPr>
            <a:normAutofit/>
          </a:bodyPr>
          <a:lstStyle>
            <a:lvl1pPr>
              <a:defRPr sz="1051"/>
            </a:lvl1pPr>
          </a:lstStyle>
          <a:p>
            <a:endParaRPr lang="en-US"/>
          </a:p>
        </p:txBody>
      </p:sp>
      <p:sp>
        <p:nvSpPr>
          <p:cNvPr id="6" name="Picture Placeholder 8">
            <a:extLst>
              <a:ext uri="{FF2B5EF4-FFF2-40B4-BE49-F238E27FC236}">
                <a16:creationId xmlns:a16="http://schemas.microsoft.com/office/drawing/2014/main" id="{F38817F5-8A89-8747-8BA9-B90650CAD510}"/>
              </a:ext>
            </a:extLst>
          </p:cNvPr>
          <p:cNvSpPr>
            <a:spLocks noGrp="1"/>
          </p:cNvSpPr>
          <p:nvPr>
            <p:ph type="pic" sz="quarter" idx="16"/>
          </p:nvPr>
        </p:nvSpPr>
        <p:spPr>
          <a:xfrm>
            <a:off x="8568710" y="2363056"/>
            <a:ext cx="2566614" cy="452853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9354187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916936" y="1241810"/>
            <a:ext cx="3308219" cy="4422531"/>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5714509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4AF0FB38-8E11-A940-A7EA-CB6375F89C25}"/>
              </a:ext>
            </a:extLst>
          </p:cNvPr>
          <p:cNvSpPr>
            <a:spLocks noGrp="1"/>
          </p:cNvSpPr>
          <p:nvPr>
            <p:ph type="pic" sz="quarter" idx="14"/>
          </p:nvPr>
        </p:nvSpPr>
        <p:spPr>
          <a:xfrm>
            <a:off x="-205005" y="-189186"/>
            <a:ext cx="12572504" cy="5512021"/>
          </a:xfrm>
          <a:prstGeom prst="rect">
            <a:avLst/>
          </a:prstGeom>
          <a:solidFill>
            <a:schemeClr val="bg1">
              <a:lumMod val="95000"/>
            </a:schemeClr>
          </a:solidFill>
        </p:spPr>
        <p:txBody>
          <a:bodyPr>
            <a:normAutofit/>
          </a:bodyPr>
          <a:lstStyle>
            <a:lvl1pPr>
              <a:defRPr sz="1051"/>
            </a:lvl1pPr>
          </a:lstStyle>
          <a:p>
            <a:endParaRPr lang="en-US"/>
          </a:p>
        </p:txBody>
      </p:sp>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7065548" y="1037745"/>
            <a:ext cx="7201223" cy="4466605"/>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5911593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 y="-1"/>
            <a:ext cx="12191999" cy="3836895"/>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33137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6D2F68-5816-4C69-AFA4-93633CF765F4}" type="datetimeFigureOut">
              <a:rPr lang="en-IN" smtClean="0"/>
              <a:t>15/09/22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2413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6D2F68-5816-4C69-AFA4-93633CF765F4}" type="datetimeFigureOut">
              <a:rPr lang="en-IN" smtClean="0"/>
              <a:t>15/09/22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44662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96D2F68-5816-4C69-AFA4-93633CF765F4}" type="datetimeFigureOut">
              <a:rPr lang="en-IN" smtClean="0"/>
              <a:t>15/09/22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271480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96D2F68-5816-4C69-AFA4-93633CF765F4}" type="datetimeFigureOut">
              <a:rPr lang="en-IN" smtClean="0"/>
              <a:t>15/09/22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207766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96D2F68-5816-4C69-AFA4-93633CF765F4}" type="datetimeFigureOut">
              <a:rPr lang="en-IN" smtClean="0"/>
              <a:t>15/09/22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230045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6D2F68-5816-4C69-AFA4-93633CF765F4}" type="datetimeFigureOut">
              <a:rPr lang="en-IN" smtClean="0"/>
              <a:t>15/09/22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428256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96D2F68-5816-4C69-AFA4-93633CF765F4}" type="datetimeFigureOut">
              <a:rPr lang="en-IN" smtClean="0"/>
              <a:t>15/09/22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04EE02-ECB7-47CA-AC9E-A39EDE270084}" type="slidenum">
              <a:rPr lang="en-IN" smtClean="0"/>
              <a:t>‹#›</a:t>
            </a:fld>
            <a:endParaRPr lang="en-IN"/>
          </a:p>
        </p:txBody>
      </p:sp>
    </p:spTree>
    <p:extLst>
      <p:ext uri="{BB962C8B-B14F-4D97-AF65-F5344CB8AC3E}">
        <p14:creationId xmlns:p14="http://schemas.microsoft.com/office/powerpoint/2010/main" val="347622182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9/15/22</a:t>
            </a:fld>
            <a:endParaRPr lang="en-US" dirty="0"/>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11750218" y="305271"/>
            <a:ext cx="462518" cy="246203"/>
          </a:xfrm>
          <a:prstGeom prst="rect">
            <a:avLst/>
          </a:prstGeom>
          <a:noFill/>
        </p:spPr>
        <p:txBody>
          <a:bodyPr wrap="square" lIns="91422" tIns="45711" rIns="91422" bIns="45711" rtlCol="0">
            <a:spAutoFit/>
          </a:bodyPr>
          <a:lstStyle/>
          <a:p>
            <a:pPr algn="ctr"/>
            <a:fld id="{260E2A6B-A809-4840-BF14-8648BC0BDF87}" type="slidenum">
              <a:rPr lang="id-ID" sz="1000" b="0" i="0" smtClean="0">
                <a:solidFill>
                  <a:schemeClr val="bg1"/>
                </a:solidFill>
                <a:latin typeface="Roboto" panose="02000000000000000000" pitchFamily="2" charset="0"/>
                <a:ea typeface="Roboto" panose="02000000000000000000" pitchFamily="2" charset="0"/>
                <a:cs typeface="Montserrat" charset="0"/>
              </a:rPr>
              <a:pPr algn="ctr"/>
              <a:t>‹#›</a:t>
            </a:fld>
            <a:r>
              <a:rPr lang="id-ID" sz="1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260612690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0" indent="0" algn="l" defTabSz="914172"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086" indent="0" algn="l" defTabSz="914172"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172"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1363" y="236019"/>
            <a:ext cx="9860383" cy="2387600"/>
          </a:xfrm>
        </p:spPr>
        <p:txBody>
          <a:bodyPr/>
          <a:lstStyle/>
          <a:p>
            <a:pPr algn="ctr"/>
            <a:r>
              <a:rPr lang="en-IN" sz="4800" u="sng" dirty="0">
                <a:latin typeface="American Captain" pitchFamily="50" charset="0"/>
              </a:rPr>
              <a:t>HOW CAN AI HELP IN SOLVING NATURAL CALAMITIES MORE EASILY?</a:t>
            </a:r>
          </a:p>
        </p:txBody>
      </p:sp>
      <p:sp>
        <p:nvSpPr>
          <p:cNvPr id="3" name="Subtitle 2"/>
          <p:cNvSpPr>
            <a:spLocks noGrp="1"/>
          </p:cNvSpPr>
          <p:nvPr>
            <p:ph type="subTitle" idx="1"/>
          </p:nvPr>
        </p:nvSpPr>
        <p:spPr>
          <a:xfrm>
            <a:off x="1739960" y="2569861"/>
            <a:ext cx="10325878" cy="2160036"/>
          </a:xfrm>
        </p:spPr>
        <p:txBody>
          <a:bodyPr/>
          <a:lstStyle/>
          <a:p>
            <a:r>
              <a:rPr lang="en-IN" b="1" i="1" u="sng" dirty="0"/>
              <a:t>LET’S HAVE A LOOK AT THEM AND TRY TO FIND THE SOLUTION!!!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037" y="3503537"/>
            <a:ext cx="3596433" cy="24527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6947" y="3403810"/>
            <a:ext cx="3634998" cy="24036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0451746" y="485192"/>
            <a:ext cx="639919" cy="584775"/>
          </a:xfrm>
          <a:prstGeom prst="rect">
            <a:avLst/>
          </a:prstGeom>
          <a:noFill/>
        </p:spPr>
        <p:txBody>
          <a:bodyPr wrap="none" rtlCol="0">
            <a:spAutoFit/>
          </a:bodyPr>
          <a:lstStyle/>
          <a:p>
            <a:r>
              <a:rPr lang="en-IN" sz="3200" dirty="0"/>
              <a:t>01</a:t>
            </a:r>
          </a:p>
        </p:txBody>
      </p:sp>
      <p:sp>
        <p:nvSpPr>
          <p:cNvPr id="7" name="TextBox 6"/>
          <p:cNvSpPr txBox="1"/>
          <p:nvPr/>
        </p:nvSpPr>
        <p:spPr>
          <a:xfrm>
            <a:off x="1278294" y="6045127"/>
            <a:ext cx="1656223" cy="369332"/>
          </a:xfrm>
          <a:prstGeom prst="rect">
            <a:avLst/>
          </a:prstGeom>
          <a:noFill/>
        </p:spPr>
        <p:txBody>
          <a:bodyPr wrap="none" rtlCol="0">
            <a:spAutoFit/>
          </a:bodyPr>
          <a:lstStyle/>
          <a:p>
            <a:r>
              <a:rPr lang="en-IN" b="1" i="1" u="sng" dirty="0"/>
              <a:t>EARTHQUAKE</a:t>
            </a:r>
          </a:p>
        </p:txBody>
      </p:sp>
      <p:sp>
        <p:nvSpPr>
          <p:cNvPr id="8" name="TextBox 7"/>
          <p:cNvSpPr txBox="1"/>
          <p:nvPr/>
        </p:nvSpPr>
        <p:spPr>
          <a:xfrm>
            <a:off x="9370505" y="5956258"/>
            <a:ext cx="1393330" cy="369332"/>
          </a:xfrm>
          <a:prstGeom prst="rect">
            <a:avLst/>
          </a:prstGeom>
          <a:noFill/>
        </p:spPr>
        <p:txBody>
          <a:bodyPr wrap="none" rtlCol="0">
            <a:spAutoFit/>
          </a:bodyPr>
          <a:lstStyle/>
          <a:p>
            <a:r>
              <a:rPr lang="en-IN" b="1" i="1" u="sng" dirty="0"/>
              <a:t>CYCLONES</a:t>
            </a:r>
          </a:p>
        </p:txBody>
      </p:sp>
    </p:spTree>
    <p:extLst>
      <p:ext uri="{BB962C8B-B14F-4D97-AF65-F5344CB8AC3E}">
        <p14:creationId xmlns:p14="http://schemas.microsoft.com/office/powerpoint/2010/main" val="155365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40954" y="419877"/>
            <a:ext cx="2995127" cy="646331"/>
          </a:xfrm>
          <a:prstGeom prst="rect">
            <a:avLst/>
          </a:prstGeom>
          <a:noFill/>
        </p:spPr>
        <p:txBody>
          <a:bodyPr wrap="square" rtlCol="0">
            <a:spAutoFit/>
          </a:bodyPr>
          <a:lstStyle/>
          <a:p>
            <a:r>
              <a:rPr lang="en-IN" sz="3600" dirty="0"/>
              <a:t>02</a:t>
            </a:r>
          </a:p>
        </p:txBody>
      </p:sp>
      <p:sp>
        <p:nvSpPr>
          <p:cNvPr id="4" name="TextBox 3"/>
          <p:cNvSpPr txBox="1"/>
          <p:nvPr/>
        </p:nvSpPr>
        <p:spPr>
          <a:xfrm>
            <a:off x="410547" y="814196"/>
            <a:ext cx="7035282" cy="4893647"/>
          </a:xfrm>
          <a:prstGeom prst="rect">
            <a:avLst/>
          </a:prstGeom>
          <a:noFill/>
        </p:spPr>
        <p:txBody>
          <a:bodyPr wrap="square" rtlCol="0">
            <a:spAutoFit/>
          </a:bodyPr>
          <a:lstStyle/>
          <a:p>
            <a:r>
              <a:rPr lang="en-IN" sz="2400" b="1" u="sng" dirty="0">
                <a:effectLst>
                  <a:outerShdw blurRad="38100" dist="38100" dir="2700000" algn="tl">
                    <a:srgbClr val="000000">
                      <a:alpha val="43137"/>
                    </a:srgbClr>
                  </a:outerShdw>
                </a:effectLst>
                <a:latin typeface="Agency FB" panose="020B0503020202020204" pitchFamily="34" charset="0"/>
              </a:rPr>
              <a:t>So Let’s us see How will the solution work…</a:t>
            </a:r>
          </a:p>
          <a:p>
            <a:endParaRPr lang="en-IN" sz="2400" b="1" u="sng" dirty="0">
              <a:effectLst>
                <a:outerShdw blurRad="38100" dist="38100" dir="2700000" algn="tl">
                  <a:srgbClr val="000000">
                    <a:alpha val="43137"/>
                  </a:srgbClr>
                </a:outerShdw>
              </a:effectLst>
              <a:latin typeface="Agency FB" panose="020B0503020202020204" pitchFamily="34" charset="0"/>
            </a:endParaRPr>
          </a:p>
          <a:p>
            <a:pPr marL="457200" indent="-457200">
              <a:buFont typeface="Arial" panose="020B0604020202020204" pitchFamily="34" charset="0"/>
              <a:buChar char="•"/>
            </a:pPr>
            <a:r>
              <a:rPr lang="en-IN" sz="2400" b="1" dirty="0">
                <a:effectLst>
                  <a:outerShdw blurRad="38100" dist="38100" dir="2700000" algn="tl">
                    <a:srgbClr val="000000">
                      <a:alpha val="43137"/>
                    </a:srgbClr>
                  </a:outerShdw>
                </a:effectLst>
                <a:latin typeface="Agency FB" panose="020B0503020202020204" pitchFamily="34" charset="0"/>
              </a:rPr>
              <a:t>The communication between the ground station and with the UAV will be established using radio communication at 4g(5.8)</a:t>
            </a:r>
            <a:r>
              <a:rPr lang="en-IN" sz="2400" b="1" dirty="0" err="1">
                <a:effectLst>
                  <a:outerShdw blurRad="38100" dist="38100" dir="2700000" algn="tl">
                    <a:srgbClr val="000000">
                      <a:alpha val="43137"/>
                    </a:srgbClr>
                  </a:outerShdw>
                </a:effectLst>
                <a:latin typeface="Agency FB" panose="020B0503020202020204" pitchFamily="34" charset="0"/>
              </a:rPr>
              <a:t>Ghz</a:t>
            </a:r>
            <a:r>
              <a:rPr lang="en-IN" sz="2400" b="1" dirty="0">
                <a:effectLst>
                  <a:outerShdw blurRad="38100" dist="38100" dir="2700000" algn="tl">
                    <a:srgbClr val="000000">
                      <a:alpha val="43137"/>
                    </a:srgbClr>
                  </a:outerShdw>
                </a:effectLst>
                <a:latin typeface="Agency FB" panose="020B0503020202020204" pitchFamily="34" charset="0"/>
              </a:rPr>
              <a:t>(Non-Standalone).</a:t>
            </a:r>
          </a:p>
          <a:p>
            <a:pPr marL="457200" indent="-457200">
              <a:buFont typeface="Arial" panose="020B0604020202020204" pitchFamily="34" charset="0"/>
              <a:buChar char="•"/>
            </a:pPr>
            <a:r>
              <a:rPr lang="en-IN" sz="2400" b="1" dirty="0">
                <a:effectLst>
                  <a:outerShdw blurRad="38100" dist="38100" dir="2700000" algn="tl">
                    <a:srgbClr val="000000">
                      <a:alpha val="43137"/>
                    </a:srgbClr>
                  </a:outerShdw>
                </a:effectLst>
                <a:latin typeface="Agency FB" panose="020B0503020202020204" pitchFamily="34" charset="0"/>
              </a:rPr>
              <a:t>The single board computer present in the vehicle will be programmed with certain types of algorithm based on A.I and M.L.</a:t>
            </a:r>
          </a:p>
          <a:p>
            <a:pPr marL="457200" indent="-457200">
              <a:buFont typeface="Arial" panose="020B0604020202020204" pitchFamily="34" charset="0"/>
              <a:buChar char="•"/>
            </a:pPr>
            <a:r>
              <a:rPr lang="en-IN" sz="2400" b="1" dirty="0">
                <a:effectLst>
                  <a:outerShdw blurRad="38100" dist="38100" dir="2700000" algn="tl">
                    <a:srgbClr val="000000">
                      <a:alpha val="43137"/>
                    </a:srgbClr>
                  </a:outerShdw>
                </a:effectLst>
                <a:latin typeface="Agency FB" panose="020B0503020202020204" pitchFamily="34" charset="0"/>
              </a:rPr>
              <a:t>Then the Drone along with its thermal and infrared camera and algorithms programmed in the single board computer will find out any human being present in the situation.</a:t>
            </a:r>
          </a:p>
          <a:p>
            <a:pPr marL="457200" indent="-457200">
              <a:buFont typeface="Arial" panose="020B0604020202020204" pitchFamily="34" charset="0"/>
              <a:buChar char="•"/>
            </a:pPr>
            <a:r>
              <a:rPr lang="en-IN" sz="2400" b="1" dirty="0">
                <a:effectLst>
                  <a:outerShdw blurRad="38100" dist="38100" dir="2700000" algn="tl">
                    <a:srgbClr val="000000">
                      <a:alpha val="43137"/>
                    </a:srgbClr>
                  </a:outerShdw>
                </a:effectLst>
                <a:latin typeface="Agency FB" panose="020B0503020202020204" pitchFamily="34" charset="0"/>
              </a:rPr>
              <a:t>And after executing all the task it will simply follow its last command which is RTL(return to launch). </a:t>
            </a:r>
          </a:p>
        </p:txBody>
      </p:sp>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ackgroundRemoval t="9802" b="89965" l="6182" r="94818"/>
                    </a14:imgEffect>
                  </a14:imgLayer>
                </a14:imgProps>
              </a:ext>
              <a:ext uri="{28A0092B-C50C-407E-A947-70E740481C1C}">
                <a14:useLocalDpi xmlns:a14="http://schemas.microsoft.com/office/drawing/2010/main" val="0"/>
              </a:ext>
            </a:extLst>
          </a:blip>
          <a:stretch>
            <a:fillRect/>
          </a:stretch>
        </p:blipFill>
        <p:spPr>
          <a:xfrm>
            <a:off x="7739770" y="973227"/>
            <a:ext cx="3450049" cy="268790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8696" y="3502509"/>
            <a:ext cx="2711123" cy="2245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8108464" y="5872865"/>
            <a:ext cx="3451586" cy="369332"/>
          </a:xfrm>
          <a:prstGeom prst="rect">
            <a:avLst/>
          </a:prstGeom>
          <a:noFill/>
        </p:spPr>
        <p:txBody>
          <a:bodyPr wrap="none" rtlCol="0">
            <a:spAutoFit/>
          </a:bodyPr>
          <a:lstStyle/>
          <a:p>
            <a:r>
              <a:rPr lang="en-IN" b="1" i="1" u="sng" dirty="0"/>
              <a:t>P.S-THIS WAS CREATED BY ME!</a:t>
            </a:r>
          </a:p>
        </p:txBody>
      </p:sp>
    </p:spTree>
    <p:extLst>
      <p:ext uri="{BB962C8B-B14F-4D97-AF65-F5344CB8AC3E}">
        <p14:creationId xmlns:p14="http://schemas.microsoft.com/office/powerpoint/2010/main" val="403901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own Arrow 15"/>
          <p:cNvSpPr/>
          <p:nvPr/>
        </p:nvSpPr>
        <p:spPr>
          <a:xfrm>
            <a:off x="8894695" y="5604394"/>
            <a:ext cx="491698" cy="545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8879455" y="4170717"/>
            <a:ext cx="463768" cy="722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a:off x="8870360" y="3097081"/>
            <a:ext cx="481958" cy="602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8841427" y="1744979"/>
            <a:ext cx="510891" cy="6060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491217" y="487680"/>
            <a:ext cx="9297738" cy="400110"/>
          </a:xfrm>
          <a:prstGeom prst="rect">
            <a:avLst/>
          </a:prstGeom>
          <a:noFill/>
        </p:spPr>
        <p:txBody>
          <a:bodyPr wrap="none" rtlCol="0">
            <a:spAutoFit/>
          </a:bodyPr>
          <a:lstStyle/>
          <a:p>
            <a:pPr algn="ctr"/>
            <a:r>
              <a:rPr lang="en-IN" sz="2000" b="1" u="sng" dirty="0">
                <a:effectLst>
                  <a:outerShdw blurRad="38100" dist="38100" dir="2700000" algn="tl">
                    <a:srgbClr val="000000">
                      <a:alpha val="43137"/>
                    </a:srgbClr>
                  </a:outerShdw>
                </a:effectLst>
              </a:rPr>
              <a:t>SAME APPLIES IN THE CASE OF CYCLONES BUT WITH DIFFERENT APPROACH!!!</a:t>
            </a:r>
          </a:p>
        </p:txBody>
      </p:sp>
      <p:sp>
        <p:nvSpPr>
          <p:cNvPr id="6" name="Rectangle 5"/>
          <p:cNvSpPr/>
          <p:nvPr/>
        </p:nvSpPr>
        <p:spPr>
          <a:xfrm>
            <a:off x="10466087" y="487680"/>
            <a:ext cx="639919" cy="584775"/>
          </a:xfrm>
          <a:prstGeom prst="rect">
            <a:avLst/>
          </a:prstGeom>
        </p:spPr>
        <p:txBody>
          <a:bodyPr wrap="none">
            <a:spAutoFit/>
          </a:bodyPr>
          <a:lstStyle/>
          <a:p>
            <a:r>
              <a:rPr lang="en-IN" sz="3200" dirty="0"/>
              <a:t>03</a:t>
            </a:r>
          </a:p>
        </p:txBody>
      </p:sp>
      <p:sp>
        <p:nvSpPr>
          <p:cNvPr id="7" name="TextBox 6"/>
          <p:cNvSpPr txBox="1"/>
          <p:nvPr/>
        </p:nvSpPr>
        <p:spPr>
          <a:xfrm>
            <a:off x="705119" y="999876"/>
            <a:ext cx="5234007" cy="5632311"/>
          </a:xfrm>
          <a:prstGeom prst="rect">
            <a:avLst/>
          </a:prstGeom>
          <a:noFill/>
        </p:spPr>
        <p:txBody>
          <a:bodyPr wrap="square" rtlCol="0">
            <a:spAutoFit/>
          </a:bodyPr>
          <a:lstStyle/>
          <a:p>
            <a:pPr marL="285750" indent="-285750" algn="just">
              <a:buFont typeface="Arial" panose="020B0604020202020204" pitchFamily="34" charset="0"/>
              <a:buChar char="•"/>
            </a:pPr>
            <a:r>
              <a:rPr lang="en-IN" sz="2000" b="1" dirty="0">
                <a:effectLst>
                  <a:outerShdw blurRad="38100" dist="38100" dir="2700000" algn="tl">
                    <a:srgbClr val="000000">
                      <a:alpha val="43137"/>
                    </a:srgbClr>
                  </a:outerShdw>
                </a:effectLst>
              </a:rPr>
              <a:t>During cyclones transportation of things to the right person gets difficult so in order to make it easier what we will be doing is we will be establishing a real-time connection between the UIDAI servers and the UAV so that we can identify everyone before the delivery..</a:t>
            </a:r>
          </a:p>
          <a:p>
            <a:pPr marL="285750" indent="-285750" algn="just">
              <a:buFont typeface="Arial" panose="020B0604020202020204" pitchFamily="34" charset="0"/>
              <a:buChar char="•"/>
            </a:pPr>
            <a:r>
              <a:rPr lang="en-IN" sz="2000" b="1" dirty="0">
                <a:effectLst>
                  <a:outerShdw blurRad="38100" dist="38100" dir="2700000" algn="tl">
                    <a:srgbClr val="000000">
                      <a:alpha val="43137"/>
                    </a:srgbClr>
                  </a:outerShdw>
                </a:effectLst>
              </a:rPr>
              <a:t>During cyclones in some cases it may happen that thermal sensors cannot give accurate result so in such case we will be using sonar or ultrasound techniques to get more accurate results in terms of searching human beings.</a:t>
            </a:r>
          </a:p>
          <a:p>
            <a:pPr marL="285750" indent="-285750" algn="just">
              <a:buFont typeface="Arial" panose="020B0604020202020204" pitchFamily="34" charset="0"/>
              <a:buChar char="•"/>
            </a:pPr>
            <a:r>
              <a:rPr lang="en-IN" sz="2000" b="1" dirty="0">
                <a:effectLst>
                  <a:outerShdw blurRad="38100" dist="38100" dir="2700000" algn="tl">
                    <a:srgbClr val="000000">
                      <a:alpha val="43137"/>
                    </a:srgbClr>
                  </a:outerShdw>
                </a:effectLst>
              </a:rPr>
              <a:t>We will also be using a GPS to avoid any loss of communication with the vehicle.</a:t>
            </a:r>
          </a:p>
        </p:txBody>
      </p:sp>
      <p:sp>
        <p:nvSpPr>
          <p:cNvPr id="2" name="Oval 1"/>
          <p:cNvSpPr/>
          <p:nvPr/>
        </p:nvSpPr>
        <p:spPr>
          <a:xfrm>
            <a:off x="7846100" y="999876"/>
            <a:ext cx="2501547" cy="944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Radio communication with </a:t>
            </a:r>
            <a:r>
              <a:rPr lang="en-IN" sz="1600" dirty="0" err="1"/>
              <a:t>uav</a:t>
            </a:r>
            <a:endParaRPr lang="en-IN" sz="1600" dirty="0"/>
          </a:p>
        </p:txBody>
      </p:sp>
      <p:sp>
        <p:nvSpPr>
          <p:cNvPr id="9" name="Oval 8"/>
          <p:cNvSpPr/>
          <p:nvPr/>
        </p:nvSpPr>
        <p:spPr>
          <a:xfrm>
            <a:off x="8098967" y="2351009"/>
            <a:ext cx="2024744" cy="878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Processing takes place in the SBC &amp;FC</a:t>
            </a:r>
          </a:p>
        </p:txBody>
      </p:sp>
      <p:sp>
        <p:nvSpPr>
          <p:cNvPr id="11" name="Oval 10"/>
          <p:cNvSpPr/>
          <p:nvPr/>
        </p:nvSpPr>
        <p:spPr>
          <a:xfrm>
            <a:off x="8173206" y="3699918"/>
            <a:ext cx="1934676" cy="807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Acc. To needs sensors works</a:t>
            </a:r>
          </a:p>
        </p:txBody>
      </p:sp>
      <p:sp>
        <p:nvSpPr>
          <p:cNvPr id="13" name="Oval 12"/>
          <p:cNvSpPr/>
          <p:nvPr/>
        </p:nvSpPr>
        <p:spPr>
          <a:xfrm>
            <a:off x="8098967" y="4864610"/>
            <a:ext cx="2133850" cy="838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Task execution completed </a:t>
            </a:r>
          </a:p>
        </p:txBody>
      </p:sp>
      <p:sp>
        <p:nvSpPr>
          <p:cNvPr id="15" name="Oval 14"/>
          <p:cNvSpPr/>
          <p:nvPr/>
        </p:nvSpPr>
        <p:spPr>
          <a:xfrm>
            <a:off x="8557640" y="6149501"/>
            <a:ext cx="1216504" cy="6703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RTL.</a:t>
            </a:r>
          </a:p>
        </p:txBody>
      </p:sp>
    </p:spTree>
    <p:extLst>
      <p:ext uri="{BB962C8B-B14F-4D97-AF65-F5344CB8AC3E}">
        <p14:creationId xmlns:p14="http://schemas.microsoft.com/office/powerpoint/2010/main" val="35703096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t="22015" b="22015"/>
          <a:stretch>
            <a:fillRect/>
          </a:stretch>
        </p:blipFill>
        <p:spPr>
          <a:xfrm>
            <a:off x="1588" y="-385735"/>
            <a:ext cx="12188825" cy="3836895"/>
          </a:xfrm>
        </p:spPr>
      </p:pic>
      <p:sp>
        <p:nvSpPr>
          <p:cNvPr id="10" name="Rectangle 9">
            <a:extLst>
              <a:ext uri="{FF2B5EF4-FFF2-40B4-BE49-F238E27FC236}">
                <a16:creationId xmlns:a16="http://schemas.microsoft.com/office/drawing/2014/main" id="{0541FEE5-9FD0-BD4E-AC40-271020500E53}"/>
              </a:ext>
            </a:extLst>
          </p:cNvPr>
          <p:cNvSpPr/>
          <p:nvPr/>
        </p:nvSpPr>
        <p:spPr>
          <a:xfrm rot="10800000" flipV="1">
            <a:off x="1588" y="3951066"/>
            <a:ext cx="12188825" cy="29060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r>
              <a:rPr lang="en-US" sz="4800" i="1" u="sng" dirty="0">
                <a:solidFill>
                  <a:srgbClr val="FFFFFF"/>
                </a:solidFill>
                <a:latin typeface="Calibri" panose="020F0502020204030204"/>
              </a:rPr>
              <a:t>LET’S GO!!!</a:t>
            </a:r>
          </a:p>
        </p:txBody>
      </p:sp>
      <p:sp>
        <p:nvSpPr>
          <p:cNvPr id="13" name="Rectangle 12">
            <a:extLst>
              <a:ext uri="{FF2B5EF4-FFF2-40B4-BE49-F238E27FC236}">
                <a16:creationId xmlns:a16="http://schemas.microsoft.com/office/drawing/2014/main" id="{CECC7C0A-675A-9C4D-A327-F35452FC1A08}"/>
              </a:ext>
            </a:extLst>
          </p:cNvPr>
          <p:cNvSpPr/>
          <p:nvPr/>
        </p:nvSpPr>
        <p:spPr>
          <a:xfrm rot="10800000" flipV="1">
            <a:off x="1583" y="3451160"/>
            <a:ext cx="12188830" cy="6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9" name="Pentagon 8">
            <a:extLst>
              <a:ext uri="{FF2B5EF4-FFF2-40B4-BE49-F238E27FC236}">
                <a16:creationId xmlns:a16="http://schemas.microsoft.com/office/drawing/2014/main" id="{3AAEF994-7E08-3740-B8DE-3594FC8EBA52}"/>
              </a:ext>
            </a:extLst>
          </p:cNvPr>
          <p:cNvSpPr/>
          <p:nvPr/>
        </p:nvSpPr>
        <p:spPr>
          <a:xfrm>
            <a:off x="1578" y="3451160"/>
            <a:ext cx="7688179" cy="1008209"/>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ln w="0"/>
              <a:gradFill>
                <a:gsLst>
                  <a:gs pos="0">
                    <a:srgbClr val="AF3686">
                      <a:lumMod val="50000"/>
                    </a:srgbClr>
                  </a:gs>
                  <a:gs pos="50000">
                    <a:srgbClr val="AF3686"/>
                  </a:gs>
                  <a:gs pos="100000">
                    <a:srgbClr val="AF3686">
                      <a:lumMod val="60000"/>
                      <a:lumOff val="40000"/>
                    </a:srgbClr>
                  </a:gs>
                </a:gsLst>
                <a:lin ang="5400000"/>
              </a:gradFill>
              <a:effectLst>
                <a:reflection blurRad="6350" stA="53000" endA="300" endPos="35500" dir="5400000" sy="-90000" algn="bl" rotWithShape="0"/>
              </a:effectLst>
              <a:latin typeface="Calibri" panose="020F0502020204030204"/>
            </a:endParaRPr>
          </a:p>
        </p:txBody>
      </p:sp>
      <p:sp>
        <p:nvSpPr>
          <p:cNvPr id="12" name="TextBox 11">
            <a:extLst>
              <a:ext uri="{FF2B5EF4-FFF2-40B4-BE49-F238E27FC236}">
                <a16:creationId xmlns:a16="http://schemas.microsoft.com/office/drawing/2014/main" id="{3D941E9C-FA32-F74C-9127-766BE39491C6}"/>
              </a:ext>
            </a:extLst>
          </p:cNvPr>
          <p:cNvSpPr txBox="1"/>
          <p:nvPr/>
        </p:nvSpPr>
        <p:spPr>
          <a:xfrm>
            <a:off x="203810" y="3577995"/>
            <a:ext cx="8839141" cy="923330"/>
          </a:xfrm>
          <a:prstGeom prst="rect">
            <a:avLst/>
          </a:prstGeom>
          <a:noFill/>
          <a:ln>
            <a:noFill/>
          </a:ln>
        </p:spPr>
        <p:txBody>
          <a:bodyPr wrap="square" rtlCol="0">
            <a:spAutoFit/>
          </a:bodyPr>
          <a:lstStyle/>
          <a:p>
            <a:pPr defTabSz="914217"/>
            <a:r>
              <a:rPr lang="en-US" sz="2700" b="1" i="1" u="sng" dirty="0">
                <a:solidFill>
                  <a:srgbClr val="FFFFFF"/>
                </a:solidFill>
                <a:latin typeface="Poppins SemiBold" pitchFamily="2" charset="77"/>
                <a:ea typeface="Roboto Medium" panose="02000000000000000000" pitchFamily="2" charset="0"/>
                <a:cs typeface="Poppins SemiBold" pitchFamily="2" charset="77"/>
              </a:rPr>
              <a:t>JOB SEEKER  PROJECT FOR UNEMPLOYED PERSON BASED ON MACHINE LEARNING</a:t>
            </a:r>
          </a:p>
        </p:txBody>
      </p:sp>
    </p:spTree>
    <p:extLst>
      <p:ext uri="{BB962C8B-B14F-4D97-AF65-F5344CB8AC3E}">
        <p14:creationId xmlns:p14="http://schemas.microsoft.com/office/powerpoint/2010/main" val="268154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913319" y="459580"/>
            <a:ext cx="7342763" cy="830997"/>
            <a:chOff x="4846062" y="579107"/>
            <a:chExt cx="14685526" cy="1661993"/>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5"/>
              <a:ext cx="14685526" cy="1107995"/>
            </a:xfrm>
            <a:prstGeom prst="rect">
              <a:avLst/>
            </a:prstGeom>
            <a:noFill/>
            <a:ln>
              <a:noFill/>
            </a:ln>
          </p:spPr>
          <p:txBody>
            <a:bodyPr wrap="square" rtlCol="0">
              <a:spAutoFit/>
            </a:bodyPr>
            <a:lstStyle/>
            <a:p>
              <a:pPr defTabSz="914217"/>
              <a:r>
                <a:rPr lang="en-US" sz="3000">
                  <a:solidFill>
                    <a:srgbClr val="363E48"/>
                  </a:solidFill>
                  <a:latin typeface="Poppins Medium" pitchFamily="2" charset="77"/>
                  <a:ea typeface="Roboto Medium" panose="02000000000000000000" pitchFamily="2" charset="0"/>
                  <a:cs typeface="Poppins Medium" pitchFamily="2" charset="77"/>
                </a:rPr>
                <a:t>OBJECTIVE</a:t>
              </a:r>
              <a:endParaRPr lang="en-US" sz="3000" dirty="0">
                <a:solidFill>
                  <a:srgbClr val="363E48"/>
                </a:solidFill>
                <a:latin typeface="Poppins Medium" pitchFamily="2" charset="77"/>
                <a:ea typeface="Roboto Medium" panose="02000000000000000000" pitchFamily="2" charset="0"/>
                <a:cs typeface="Poppins Medium" pitchFamily="2" charset="77"/>
              </a:endParaRP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579107"/>
              <a:ext cx="3559308" cy="677108"/>
            </a:xfrm>
            <a:prstGeom prst="rect">
              <a:avLst/>
            </a:prstGeom>
            <a:noFill/>
          </p:spPr>
          <p:txBody>
            <a:bodyPr wrap="none" rtlCol="0">
              <a:spAutoFit/>
            </a:bodyPr>
            <a:lstStyle/>
            <a:p>
              <a:pPr defTabSz="914217"/>
              <a:r>
                <a:rPr lang="en-US" sz="1600" b="1" spc="150" dirty="0">
                  <a:solidFill>
                    <a:srgbClr val="FF0000"/>
                  </a:solidFill>
                  <a:latin typeface="Lato Medium" panose="020F0502020204030203" pitchFamily="34" charset="0"/>
                  <a:ea typeface="Lato Medium" panose="020F0502020204030203" pitchFamily="34" charset="0"/>
                  <a:cs typeface="Lato Medium" panose="020F0502020204030203" pitchFamily="34" charset="0"/>
                </a:rPr>
                <a:t>ABOUT PROJECT</a:t>
              </a:r>
            </a:p>
          </p:txBody>
        </p:sp>
      </p:grpSp>
      <p:sp>
        <p:nvSpPr>
          <p:cNvPr id="70" name="Pentagon 69">
            <a:extLst>
              <a:ext uri="{FF2B5EF4-FFF2-40B4-BE49-F238E27FC236}">
                <a16:creationId xmlns:a16="http://schemas.microsoft.com/office/drawing/2014/main" id="{FA5F520C-41F8-8341-B426-50C8508B07AC}"/>
              </a:ext>
            </a:extLst>
          </p:cNvPr>
          <p:cNvSpPr/>
          <p:nvPr/>
        </p:nvSpPr>
        <p:spPr>
          <a:xfrm>
            <a:off x="1588" y="865682"/>
            <a:ext cx="723276" cy="27357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426131" y="865682"/>
            <a:ext cx="10847196" cy="5246096"/>
            <a:chOff x="1307731" y="4875754"/>
            <a:chExt cx="13011910" cy="4697708"/>
          </a:xfrm>
        </p:grpSpPr>
        <p:sp>
          <p:nvSpPr>
            <p:cNvPr id="28" name="TextBox 27">
              <a:extLst>
                <a:ext uri="{FF2B5EF4-FFF2-40B4-BE49-F238E27FC236}">
                  <a16:creationId xmlns:a16="http://schemas.microsoft.com/office/drawing/2014/main" id="{E32A18A4-57F3-FA4E-96C8-C6AFB954D531}"/>
                </a:ext>
              </a:extLst>
            </p:cNvPr>
            <p:cNvSpPr txBox="1"/>
            <p:nvPr/>
          </p:nvSpPr>
          <p:spPr>
            <a:xfrm>
              <a:off x="1307732" y="5522085"/>
              <a:ext cx="13011909" cy="4051377"/>
            </a:xfrm>
            <a:prstGeom prst="rect">
              <a:avLst/>
            </a:prstGeom>
            <a:noFill/>
          </p:spPr>
          <p:txBody>
            <a:bodyPr wrap="square" rtlCol="0">
              <a:spAutoFit/>
            </a:bodyPr>
            <a:lstStyle/>
            <a:p>
              <a:pPr defTabSz="914217"/>
              <a:r>
                <a:rPr lang="en-US" b="1" i="1" dirty="0">
                  <a:solidFill>
                    <a:srgbClr val="999999"/>
                  </a:solidFill>
                  <a:latin typeface="Calibri" panose="020F0502020204030204"/>
                </a:rPr>
                <a:t>JOB SEEKER FOR UNEMPLOYED PERSONS</a:t>
              </a:r>
              <a:r>
                <a:rPr lang="en-US" i="1" dirty="0">
                  <a:solidFill>
                    <a:srgbClr val="999999"/>
                  </a:solidFill>
                  <a:latin typeface="Calibri" panose="020F0502020204030204"/>
                </a:rPr>
                <a:t>, </a:t>
              </a:r>
              <a:r>
                <a:rPr lang="en-US" dirty="0">
                  <a:solidFill>
                    <a:srgbClr val="999999"/>
                  </a:solidFill>
                  <a:latin typeface="Calibri" panose="020F0502020204030204"/>
                </a:rPr>
                <a:t>as the name suggests is the tool for graduates to suggest the </a:t>
              </a:r>
              <a:r>
                <a:rPr lang="en-US" dirty="0">
                  <a:solidFill>
                    <a:srgbClr val="FF0000"/>
                  </a:solidFill>
                  <a:latin typeface="Calibri" panose="020F0502020204030204"/>
                </a:rPr>
                <a:t>top 10 jobs </a:t>
              </a:r>
              <a:r>
                <a:rPr lang="en-US" dirty="0">
                  <a:solidFill>
                    <a:srgbClr val="999999"/>
                  </a:solidFill>
                  <a:latin typeface="Calibri" panose="020F0502020204030204"/>
                </a:rPr>
                <a:t>from the dataset based on the skills of the person. </a:t>
              </a:r>
            </a:p>
            <a:p>
              <a:pPr defTabSz="914217"/>
              <a:endParaRPr lang="en-US" dirty="0">
                <a:solidFill>
                  <a:srgbClr val="999999"/>
                </a:solidFill>
                <a:latin typeface="Calibri" panose="020F0502020204030204"/>
              </a:endParaRPr>
            </a:p>
            <a:p>
              <a:pPr defTabSz="914217"/>
              <a:r>
                <a:rPr lang="en-US" dirty="0">
                  <a:solidFill>
                    <a:srgbClr val="FF0000"/>
                  </a:solidFill>
                  <a:latin typeface="Calibri" panose="020F0502020204030204"/>
                </a:rPr>
                <a:t>There are two versions of this tool:</a:t>
              </a:r>
            </a:p>
            <a:p>
              <a:pPr defTabSz="914217"/>
              <a:endParaRPr lang="en-US" dirty="0">
                <a:solidFill>
                  <a:srgbClr val="FF0000"/>
                </a:solidFill>
                <a:latin typeface="Calibri" panose="020F0502020204030204"/>
              </a:endParaRPr>
            </a:p>
            <a:p>
              <a:pPr defTabSz="914217"/>
              <a:r>
                <a:rPr lang="en-US" dirty="0">
                  <a:solidFill>
                    <a:srgbClr val="999999"/>
                  </a:solidFill>
                  <a:latin typeface="Calibri" panose="020F0502020204030204"/>
                </a:rPr>
                <a:t>In this program, we have extracted the skills from the resume and according to needs user can decide whether to give input or submit his/her pdf is manually providing the skills as the input. Both have there own WEB-UI based on their input type. </a:t>
              </a:r>
            </a:p>
            <a:p>
              <a:pPr defTabSz="914217"/>
              <a:endParaRPr lang="en-US" dirty="0">
                <a:solidFill>
                  <a:srgbClr val="999999"/>
                </a:solidFill>
                <a:latin typeface="Calibri" panose="020F0502020204030204"/>
              </a:endParaRPr>
            </a:p>
            <a:p>
              <a:pPr defTabSz="914217"/>
              <a:r>
                <a:rPr lang="en-US" dirty="0">
                  <a:solidFill>
                    <a:srgbClr val="999999"/>
                  </a:solidFill>
                  <a:latin typeface="Lato Light" panose="020F0502020204030203" pitchFamily="34" charset="0"/>
                  <a:ea typeface="Lato Light" panose="020F0502020204030203" pitchFamily="34" charset="0"/>
                  <a:cs typeface="Lato Light" panose="020F0502020204030203" pitchFamily="34" charset="0"/>
                </a:rPr>
                <a:t>The dataset is downloaded from the web which is generated using web scrapping the Glassdoor website.</a:t>
              </a:r>
              <a:endParaRPr lang="en-US" dirty="0">
                <a:solidFill>
                  <a:srgbClr val="999999"/>
                </a:solidFill>
                <a:latin typeface="Calibri" panose="020F0502020204030204"/>
              </a:endParaRPr>
            </a:p>
            <a:p>
              <a:pPr defTabSz="914217"/>
              <a:endParaRPr lang="en-US" dirty="0">
                <a:solidFill>
                  <a:srgbClr val="999999"/>
                </a:solidFill>
                <a:latin typeface="Calibri" panose="020F0502020204030204"/>
              </a:endParaRPr>
            </a:p>
            <a:p>
              <a:pPr defTabSz="914217"/>
              <a:r>
                <a:rPr lang="en-US" dirty="0">
                  <a:solidFill>
                    <a:srgbClr val="999999"/>
                  </a:solidFill>
                  <a:latin typeface="Calibri" panose="020F0502020204030204"/>
                </a:rPr>
                <a:t>And for matching the job description and the skills, We have used multiple algorithm for finding the best jobs for any person. At last deployed both the version using Flask and rendering is done using simple HTML templates.</a:t>
              </a:r>
            </a:p>
            <a:p>
              <a:pPr defTabSz="914217"/>
              <a:endParaRPr lang="en-US" dirty="0">
                <a:solidFill>
                  <a:srgbClr val="999999"/>
                </a:solidFill>
                <a:latin typeface="Calibri" panose="020F0502020204030204"/>
              </a:endParaRPr>
            </a:p>
            <a:p>
              <a:pPr defTabSz="914217"/>
              <a:r>
                <a:rPr lang="en-US" dirty="0">
                  <a:solidFill>
                    <a:srgbClr val="999999"/>
                  </a:solidFill>
                  <a:latin typeface="Calibri" panose="020F0502020204030204"/>
                </a:rPr>
                <a:t>Version 1: (Input is the resume) </a:t>
              </a:r>
            </a:p>
            <a:p>
              <a:pPr defTabSz="914217"/>
              <a:r>
                <a:rPr lang="en-US" dirty="0">
                  <a:solidFill>
                    <a:srgbClr val="999999"/>
                  </a:solidFill>
                  <a:latin typeface="Calibri" panose="020F0502020204030204"/>
                </a:rPr>
                <a:t>Version 2: (Skills is entered manually)</a:t>
              </a:r>
            </a:p>
          </p:txBody>
        </p:sp>
        <p:sp>
          <p:nvSpPr>
            <p:cNvPr id="29" name="TextBox 28">
              <a:extLst>
                <a:ext uri="{FF2B5EF4-FFF2-40B4-BE49-F238E27FC236}">
                  <a16:creationId xmlns:a16="http://schemas.microsoft.com/office/drawing/2014/main" id="{CFAC1F10-7199-594F-AC83-E85028CD4542}"/>
                </a:ext>
              </a:extLst>
            </p:cNvPr>
            <p:cNvSpPr txBox="1"/>
            <p:nvPr/>
          </p:nvSpPr>
          <p:spPr>
            <a:xfrm>
              <a:off x="1307731" y="4875754"/>
              <a:ext cx="5292263" cy="330725"/>
            </a:xfrm>
            <a:prstGeom prst="rect">
              <a:avLst/>
            </a:prstGeom>
            <a:noFill/>
          </p:spPr>
          <p:txBody>
            <a:bodyPr wrap="square" rtlCol="0">
              <a:spAutoFit/>
            </a:bodyPr>
            <a:lstStyle/>
            <a:p>
              <a:pPr defTabSz="914217"/>
              <a:endParaRPr lang="en-US" dirty="0">
                <a:solidFill>
                  <a:srgbClr val="363E48"/>
                </a:solidFill>
                <a:latin typeface="Poppins Medium" pitchFamily="2" charset="77"/>
                <a:ea typeface="Lato" panose="020F0502020204030203" pitchFamily="34" charset="0"/>
                <a:cs typeface="Poppins Medium" pitchFamily="2" charset="77"/>
              </a:endParaRPr>
            </a:p>
          </p:txBody>
        </p:sp>
      </p:grpSp>
    </p:spTree>
    <p:extLst>
      <p:ext uri="{BB962C8B-B14F-4D97-AF65-F5344CB8AC3E}">
        <p14:creationId xmlns:p14="http://schemas.microsoft.com/office/powerpoint/2010/main" val="2289670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D9DA185-2F5F-CC4F-9811-1F3BC57AB672}"/>
              </a:ext>
            </a:extLst>
          </p:cNvPr>
          <p:cNvGrpSpPr/>
          <p:nvPr/>
        </p:nvGrpSpPr>
        <p:grpSpPr>
          <a:xfrm>
            <a:off x="1588" y="1487032"/>
            <a:ext cx="2543384" cy="3884992"/>
            <a:chOff x="0" y="2350763"/>
            <a:chExt cx="5902880" cy="9016586"/>
          </a:xfrm>
          <a:solidFill>
            <a:schemeClr val="accent3"/>
          </a:solidFill>
        </p:grpSpPr>
        <p:sp>
          <p:nvSpPr>
            <p:cNvPr id="78" name="Freeform: Shape 3848">
              <a:extLst>
                <a:ext uri="{FF2B5EF4-FFF2-40B4-BE49-F238E27FC236}">
                  <a16:creationId xmlns:a16="http://schemas.microsoft.com/office/drawing/2014/main" id="{CDD5BD05-0FF1-7340-BB6D-8A83556A07E8}"/>
                </a:ext>
              </a:extLst>
            </p:cNvPr>
            <p:cNvSpPr/>
            <p:nvPr/>
          </p:nvSpPr>
          <p:spPr>
            <a:xfrm rot="16200000">
              <a:off x="-1556853" y="3907616"/>
              <a:ext cx="9016586" cy="5902880"/>
            </a:xfrm>
            <a:custGeom>
              <a:avLst/>
              <a:gdLst>
                <a:gd name="connsiteX0" fmla="*/ 5006 w 10000"/>
                <a:gd name="connsiteY0" fmla="*/ 13269 h 13269"/>
                <a:gd name="connsiteX1" fmla="*/ 10000 w 10000"/>
                <a:gd name="connsiteY1" fmla="*/ 7497 h 13269"/>
                <a:gd name="connsiteX2" fmla="*/ 10000 w 10000"/>
                <a:gd name="connsiteY2" fmla="*/ 0 h 13269"/>
                <a:gd name="connsiteX3" fmla="*/ 8387 w 10000"/>
                <a:gd name="connsiteY3" fmla="*/ 3269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269 h 13269"/>
                <a:gd name="connsiteX1" fmla="*/ 10000 w 10000"/>
                <a:gd name="connsiteY1" fmla="*/ 7497 h 13269"/>
                <a:gd name="connsiteX2" fmla="*/ 10000 w 10000"/>
                <a:gd name="connsiteY2" fmla="*/ 0 h 13269"/>
                <a:gd name="connsiteX3" fmla="*/ 8411 w 10000"/>
                <a:gd name="connsiteY3" fmla="*/ 240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077 h 13077"/>
                <a:gd name="connsiteX1" fmla="*/ 10000 w 10000"/>
                <a:gd name="connsiteY1" fmla="*/ 7305 h 13077"/>
                <a:gd name="connsiteX2" fmla="*/ 10000 w 10000"/>
                <a:gd name="connsiteY2" fmla="*/ 0 h 13077"/>
                <a:gd name="connsiteX3" fmla="*/ 8411 w 10000"/>
                <a:gd name="connsiteY3" fmla="*/ 48 h 13077"/>
                <a:gd name="connsiteX4" fmla="*/ 8387 w 10000"/>
                <a:gd name="connsiteY4" fmla="*/ 5471 h 13077"/>
                <a:gd name="connsiteX5" fmla="*/ 5006 w 10000"/>
                <a:gd name="connsiteY5" fmla="*/ 9363 h 13077"/>
                <a:gd name="connsiteX6" fmla="*/ 1601 w 10000"/>
                <a:gd name="connsiteY6" fmla="*/ 5471 h 13077"/>
                <a:gd name="connsiteX7" fmla="*/ 1601 w 10000"/>
                <a:gd name="connsiteY7" fmla="*/ 3077 h 13077"/>
                <a:gd name="connsiteX8" fmla="*/ 0 w 10000"/>
                <a:gd name="connsiteY8" fmla="*/ 3077 h 13077"/>
                <a:gd name="connsiteX9" fmla="*/ 0 w 10000"/>
                <a:gd name="connsiteY9" fmla="*/ 7305 h 13077"/>
                <a:gd name="connsiteX10" fmla="*/ 5006 w 10000"/>
                <a:gd name="connsiteY10" fmla="*/ 13077 h 13077"/>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3079 h 13079"/>
                <a:gd name="connsiteX8" fmla="*/ 0 w 10000"/>
                <a:gd name="connsiteY8" fmla="*/ 3079 h 13079"/>
                <a:gd name="connsiteX9" fmla="*/ 0 w 10000"/>
                <a:gd name="connsiteY9" fmla="*/ 7307 h 13079"/>
                <a:gd name="connsiteX10" fmla="*/ 5006 w 10000"/>
                <a:gd name="connsiteY10" fmla="*/ 13079 h 13079"/>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0 w 10000"/>
                <a:gd name="connsiteY8" fmla="*/ 3102 h 13102"/>
                <a:gd name="connsiteX9" fmla="*/ 0 w 10000"/>
                <a:gd name="connsiteY9" fmla="*/ 7330 h 13102"/>
                <a:gd name="connsiteX10" fmla="*/ 5006 w 10000"/>
                <a:gd name="connsiteY10" fmla="*/ 13102 h 13102"/>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11 w 10000"/>
                <a:gd name="connsiteY8" fmla="*/ 45 h 13102"/>
                <a:gd name="connsiteX9" fmla="*/ 0 w 10000"/>
                <a:gd name="connsiteY9" fmla="*/ 7330 h 13102"/>
                <a:gd name="connsiteX10" fmla="*/ 5006 w 10000"/>
                <a:gd name="connsiteY10" fmla="*/ 13102 h 13102"/>
                <a:gd name="connsiteX0" fmla="*/ 5006 w 10000"/>
                <a:gd name="connsiteY0" fmla="*/ 13080 h 13080"/>
                <a:gd name="connsiteX1" fmla="*/ 10000 w 10000"/>
                <a:gd name="connsiteY1" fmla="*/ 7308 h 13080"/>
                <a:gd name="connsiteX2" fmla="*/ 10000 w 10000"/>
                <a:gd name="connsiteY2" fmla="*/ 3 h 13080"/>
                <a:gd name="connsiteX3" fmla="*/ 8378 w 10000"/>
                <a:gd name="connsiteY3" fmla="*/ 1 h 13080"/>
                <a:gd name="connsiteX4" fmla="*/ 8387 w 10000"/>
                <a:gd name="connsiteY4" fmla="*/ 5474 h 13080"/>
                <a:gd name="connsiteX5" fmla="*/ 5006 w 10000"/>
                <a:gd name="connsiteY5" fmla="*/ 9366 h 13080"/>
                <a:gd name="connsiteX6" fmla="*/ 1601 w 10000"/>
                <a:gd name="connsiteY6" fmla="*/ 5474 h 13080"/>
                <a:gd name="connsiteX7" fmla="*/ 1612 w 10000"/>
                <a:gd name="connsiteY7" fmla="*/ 0 h 13080"/>
                <a:gd name="connsiteX8" fmla="*/ 11 w 10000"/>
                <a:gd name="connsiteY8" fmla="*/ 23 h 13080"/>
                <a:gd name="connsiteX9" fmla="*/ 0 w 10000"/>
                <a:gd name="connsiteY9" fmla="*/ 7308 h 13080"/>
                <a:gd name="connsiteX10" fmla="*/ 5006 w 10000"/>
                <a:gd name="connsiteY10" fmla="*/ 13080 h 13080"/>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21 h 13079"/>
                <a:gd name="connsiteX8" fmla="*/ 11 w 10000"/>
                <a:gd name="connsiteY8" fmla="*/ 22 h 13079"/>
                <a:gd name="connsiteX9" fmla="*/ 0 w 10000"/>
                <a:gd name="connsiteY9" fmla="*/ 7307 h 13079"/>
                <a:gd name="connsiteX10" fmla="*/ 5006 w 10000"/>
                <a:gd name="connsiteY10" fmla="*/ 13079 h 13079"/>
                <a:gd name="connsiteX0" fmla="*/ 5006 w 10000"/>
                <a:gd name="connsiteY0" fmla="*/ 13084 h 13084"/>
                <a:gd name="connsiteX1" fmla="*/ 10000 w 10000"/>
                <a:gd name="connsiteY1" fmla="*/ 7312 h 13084"/>
                <a:gd name="connsiteX2" fmla="*/ 10000 w 10000"/>
                <a:gd name="connsiteY2" fmla="*/ 7 h 13084"/>
                <a:gd name="connsiteX3" fmla="*/ 8378 w 10000"/>
                <a:gd name="connsiteY3" fmla="*/ 5 h 13084"/>
                <a:gd name="connsiteX4" fmla="*/ 8387 w 10000"/>
                <a:gd name="connsiteY4" fmla="*/ 5478 h 13084"/>
                <a:gd name="connsiteX5" fmla="*/ 5006 w 10000"/>
                <a:gd name="connsiteY5" fmla="*/ 9370 h 13084"/>
                <a:gd name="connsiteX6" fmla="*/ 1601 w 10000"/>
                <a:gd name="connsiteY6" fmla="*/ 5478 h 13084"/>
                <a:gd name="connsiteX7" fmla="*/ 1595 w 10000"/>
                <a:gd name="connsiteY7" fmla="*/ 0 h 13084"/>
                <a:gd name="connsiteX8" fmla="*/ 11 w 10000"/>
                <a:gd name="connsiteY8" fmla="*/ 27 h 13084"/>
                <a:gd name="connsiteX9" fmla="*/ 0 w 10000"/>
                <a:gd name="connsiteY9" fmla="*/ 7312 h 13084"/>
                <a:gd name="connsiteX10" fmla="*/ 5006 w 10000"/>
                <a:gd name="connsiteY10" fmla="*/ 13084 h 13084"/>
                <a:gd name="connsiteX0" fmla="*/ 5008 w 10002"/>
                <a:gd name="connsiteY0" fmla="*/ 13096 h 13096"/>
                <a:gd name="connsiteX1" fmla="*/ 10002 w 10002"/>
                <a:gd name="connsiteY1" fmla="*/ 7324 h 13096"/>
                <a:gd name="connsiteX2" fmla="*/ 10002 w 10002"/>
                <a:gd name="connsiteY2" fmla="*/ 19 h 13096"/>
                <a:gd name="connsiteX3" fmla="*/ 8380 w 10002"/>
                <a:gd name="connsiteY3" fmla="*/ 17 h 13096"/>
                <a:gd name="connsiteX4" fmla="*/ 8389 w 10002"/>
                <a:gd name="connsiteY4" fmla="*/ 5490 h 13096"/>
                <a:gd name="connsiteX5" fmla="*/ 5008 w 10002"/>
                <a:gd name="connsiteY5" fmla="*/ 9382 h 13096"/>
                <a:gd name="connsiteX6" fmla="*/ 1603 w 10002"/>
                <a:gd name="connsiteY6" fmla="*/ 5490 h 13096"/>
                <a:gd name="connsiteX7" fmla="*/ 1597 w 10002"/>
                <a:gd name="connsiteY7" fmla="*/ 12 h 13096"/>
                <a:gd name="connsiteX8" fmla="*/ 0 w 10002"/>
                <a:gd name="connsiteY8" fmla="*/ 0 h 13096"/>
                <a:gd name="connsiteX9" fmla="*/ 2 w 10002"/>
                <a:gd name="connsiteY9" fmla="*/ 7324 h 13096"/>
                <a:gd name="connsiteX10" fmla="*/ 5008 w 10002"/>
                <a:gd name="connsiteY10" fmla="*/ 13096 h 1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2" h="13096">
                  <a:moveTo>
                    <a:pt x="5008" y="13096"/>
                  </a:moveTo>
                  <a:lnTo>
                    <a:pt x="10002" y="7324"/>
                  </a:lnTo>
                  <a:lnTo>
                    <a:pt x="10002" y="19"/>
                  </a:lnTo>
                  <a:lnTo>
                    <a:pt x="8380" y="17"/>
                  </a:lnTo>
                  <a:cubicBezTo>
                    <a:pt x="8372" y="1825"/>
                    <a:pt x="8397" y="3682"/>
                    <a:pt x="8389" y="5490"/>
                  </a:cubicBezTo>
                  <a:lnTo>
                    <a:pt x="5008" y="9382"/>
                  </a:lnTo>
                  <a:lnTo>
                    <a:pt x="1603" y="5490"/>
                  </a:lnTo>
                  <a:cubicBezTo>
                    <a:pt x="1607" y="3658"/>
                    <a:pt x="1593" y="1844"/>
                    <a:pt x="1597" y="12"/>
                  </a:cubicBezTo>
                  <a:lnTo>
                    <a:pt x="0" y="0"/>
                  </a:lnTo>
                  <a:cubicBezTo>
                    <a:pt x="-4" y="2428"/>
                    <a:pt x="6" y="4896"/>
                    <a:pt x="2" y="7324"/>
                  </a:cubicBezTo>
                  <a:lnTo>
                    <a:pt x="5008" y="13096"/>
                  </a:lnTo>
                  <a:close/>
                </a:path>
              </a:pathLst>
            </a:custGeom>
            <a:grpFill/>
            <a:ln cap="flat">
              <a:noFill/>
              <a:prstDash val="solid"/>
            </a:ln>
          </p:spPr>
          <p:txBody>
            <a:bodyPr vert="horz" wrap="none" lIns="45000" tIns="22500" rIns="45000" bIns="22500" anchor="ctr" anchorCtr="1" compatLnSpc="0"/>
            <a:lstStyle/>
            <a:p>
              <a:pPr defTabSz="914217" hangingPunct="0"/>
              <a:endParaRPr lang="en-US" sz="900">
                <a:solidFill>
                  <a:srgbClr val="999999"/>
                </a:solidFill>
                <a:latin typeface="Arial" pitchFamily="18"/>
                <a:ea typeface="Arial Unicode MS" pitchFamily="2"/>
                <a:cs typeface="Arial Unicode MS" pitchFamily="2"/>
              </a:endParaRPr>
            </a:p>
          </p:txBody>
        </p:sp>
        <p:sp>
          <p:nvSpPr>
            <p:cNvPr id="5" name="Pentagon 4">
              <a:extLst>
                <a:ext uri="{FF2B5EF4-FFF2-40B4-BE49-F238E27FC236}">
                  <a16:creationId xmlns:a16="http://schemas.microsoft.com/office/drawing/2014/main" id="{E76AB459-1639-3548-87DD-87AA80D56B52}"/>
                </a:ext>
              </a:extLst>
            </p:cNvPr>
            <p:cNvSpPr/>
            <p:nvPr/>
          </p:nvSpPr>
          <p:spPr>
            <a:xfrm>
              <a:off x="0" y="3158836"/>
              <a:ext cx="5475080" cy="725978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r>
                <a:rPr lang="en-US" sz="3300" dirty="0">
                  <a:solidFill>
                    <a:srgbClr val="FFFFFF"/>
                  </a:solidFill>
                  <a:latin typeface="Calibri" panose="020F0502020204030204"/>
                </a:rPr>
                <a:t>ABOUT DATASET</a:t>
              </a:r>
            </a:p>
          </p:txBody>
        </p:sp>
      </p:grpSp>
      <p:grpSp>
        <p:nvGrpSpPr>
          <p:cNvPr id="28" name="Group 27">
            <a:extLst>
              <a:ext uri="{FF2B5EF4-FFF2-40B4-BE49-F238E27FC236}">
                <a16:creationId xmlns:a16="http://schemas.microsoft.com/office/drawing/2014/main" id="{4CF90C52-6A19-AD47-8005-C859A55B5209}"/>
              </a:ext>
            </a:extLst>
          </p:cNvPr>
          <p:cNvGrpSpPr/>
          <p:nvPr/>
        </p:nvGrpSpPr>
        <p:grpSpPr>
          <a:xfrm>
            <a:off x="3571264" y="616785"/>
            <a:ext cx="7948246" cy="928460"/>
            <a:chOff x="1307732" y="4875754"/>
            <a:chExt cx="13011909" cy="1856920"/>
          </a:xfrm>
        </p:grpSpPr>
        <p:sp>
          <p:nvSpPr>
            <p:cNvPr id="29" name="TextBox 28">
              <a:extLst>
                <a:ext uri="{FF2B5EF4-FFF2-40B4-BE49-F238E27FC236}">
                  <a16:creationId xmlns:a16="http://schemas.microsoft.com/office/drawing/2014/main" id="{E32A18A4-57F3-FA4E-96C8-C6AFB954D531}"/>
                </a:ext>
              </a:extLst>
            </p:cNvPr>
            <p:cNvSpPr txBox="1"/>
            <p:nvPr/>
          </p:nvSpPr>
          <p:spPr>
            <a:xfrm>
              <a:off x="1307732" y="5522086"/>
              <a:ext cx="13011909" cy="1210588"/>
            </a:xfrm>
            <a:prstGeom prst="rect">
              <a:avLst/>
            </a:prstGeom>
            <a:noFill/>
          </p:spPr>
          <p:txBody>
            <a:bodyPr wrap="square" rtlCol="0">
              <a:spAutoFit/>
            </a:bodyPr>
            <a:lstStyle/>
            <a:p>
              <a:pPr defTabSz="914217">
                <a:lnSpc>
                  <a:spcPts val="2040"/>
                </a:lnSpc>
              </a:pPr>
              <a:r>
                <a:rPr lang="en-US" dirty="0">
                  <a:solidFill>
                    <a:srgbClr val="999999"/>
                  </a:solidFill>
                  <a:latin typeface="Lato Light" panose="020F0502020204030203" pitchFamily="34" charset="0"/>
                  <a:ea typeface="Lato Light" panose="020F0502020204030203" pitchFamily="34" charset="0"/>
                  <a:cs typeface="Lato Light" panose="020F0502020204030203" pitchFamily="34" charset="0"/>
                </a:rPr>
                <a:t>The dataset is downloaded from the web which is generated using web scrapping the Glassdoor website.</a:t>
              </a:r>
            </a:p>
          </p:txBody>
        </p:sp>
        <p:sp>
          <p:nvSpPr>
            <p:cNvPr id="30" name="TextBox 29">
              <a:extLst>
                <a:ext uri="{FF2B5EF4-FFF2-40B4-BE49-F238E27FC236}">
                  <a16:creationId xmlns:a16="http://schemas.microsoft.com/office/drawing/2014/main" id="{CFAC1F10-7199-594F-AC83-E85028CD4542}"/>
                </a:ext>
              </a:extLst>
            </p:cNvPr>
            <p:cNvSpPr txBox="1"/>
            <p:nvPr/>
          </p:nvSpPr>
          <p:spPr>
            <a:xfrm>
              <a:off x="1307732" y="4875754"/>
              <a:ext cx="4032031" cy="738664"/>
            </a:xfrm>
            <a:prstGeom prst="rect">
              <a:avLst/>
            </a:prstGeom>
            <a:noFill/>
          </p:spPr>
          <p:txBody>
            <a:bodyPr wrap="square" rtlCol="0">
              <a:spAutoFit/>
            </a:bodyPr>
            <a:lstStyle/>
            <a:p>
              <a:pPr defTabSz="914217"/>
              <a:r>
                <a:rPr lang="en-US" b="1" i="1" u="sng" dirty="0">
                  <a:solidFill>
                    <a:srgbClr val="363E48"/>
                  </a:solidFill>
                  <a:latin typeface="Poppins Medium" pitchFamily="2" charset="77"/>
                  <a:ea typeface="Lato" panose="020F0502020204030203" pitchFamily="34" charset="0"/>
                  <a:cs typeface="Poppins Medium" pitchFamily="2" charset="77"/>
                </a:rPr>
                <a:t>Dataset:-</a:t>
              </a:r>
            </a:p>
          </p:txBody>
        </p:sp>
      </p:grpSp>
      <p:sp>
        <p:nvSpPr>
          <p:cNvPr id="2" name="TextBox 1"/>
          <p:cNvSpPr txBox="1"/>
          <p:nvPr/>
        </p:nvSpPr>
        <p:spPr>
          <a:xfrm>
            <a:off x="5400064" y="2745599"/>
            <a:ext cx="3735749" cy="2862322"/>
          </a:xfrm>
          <a:prstGeom prst="rect">
            <a:avLst/>
          </a:prstGeom>
          <a:noFill/>
        </p:spPr>
        <p:txBody>
          <a:bodyPr wrap="square" numCol="1" rtlCol="0">
            <a:spAutoFit/>
          </a:bodyPr>
          <a:lstStyle/>
          <a:p>
            <a:pPr marL="285750" indent="-285750" defTabSz="914217">
              <a:lnSpc>
                <a:spcPct val="150000"/>
              </a:lnSpc>
              <a:buFont typeface="Wingdings" panose="05000000000000000000" pitchFamily="2" charset="2"/>
              <a:buChar char="§"/>
            </a:pPr>
            <a:r>
              <a:rPr lang="en-US" b="1" i="1" u="sng" dirty="0">
                <a:solidFill>
                  <a:srgbClr val="363E48">
                    <a:lumMod val="50000"/>
                  </a:srgbClr>
                </a:solidFill>
                <a:latin typeface="Calibri" panose="020F0502020204030204"/>
              </a:rPr>
              <a:t>URL</a:t>
            </a:r>
          </a:p>
          <a:p>
            <a:pPr marL="285750" indent="-285750" defTabSz="914217">
              <a:lnSpc>
                <a:spcPct val="150000"/>
              </a:lnSpc>
              <a:buFont typeface="Wingdings" panose="05000000000000000000" pitchFamily="2" charset="2"/>
              <a:buChar char="§"/>
            </a:pPr>
            <a:r>
              <a:rPr lang="en-US" b="1" i="1" u="sng" dirty="0">
                <a:solidFill>
                  <a:srgbClr val="363E48">
                    <a:lumMod val="50000"/>
                  </a:srgbClr>
                </a:solidFill>
                <a:latin typeface="Calibri" panose="020F0502020204030204"/>
              </a:rPr>
              <a:t>POSITION</a:t>
            </a:r>
          </a:p>
          <a:p>
            <a:pPr marL="285750" indent="-285750" defTabSz="914217">
              <a:lnSpc>
                <a:spcPct val="150000"/>
              </a:lnSpc>
              <a:buFont typeface="Wingdings" panose="05000000000000000000" pitchFamily="2" charset="2"/>
              <a:buChar char="§"/>
            </a:pPr>
            <a:r>
              <a:rPr lang="en-US" b="1" i="1" u="sng" dirty="0">
                <a:solidFill>
                  <a:srgbClr val="363E48">
                    <a:lumMod val="50000"/>
                  </a:srgbClr>
                </a:solidFill>
                <a:latin typeface="Calibri" panose="020F0502020204030204"/>
              </a:rPr>
              <a:t>COMPANY</a:t>
            </a:r>
          </a:p>
          <a:p>
            <a:pPr marL="285750" indent="-285750" defTabSz="914217">
              <a:lnSpc>
                <a:spcPct val="150000"/>
              </a:lnSpc>
              <a:buFont typeface="Wingdings" panose="05000000000000000000" pitchFamily="2" charset="2"/>
              <a:buChar char="§"/>
            </a:pPr>
            <a:r>
              <a:rPr lang="en-US" b="1" i="1" u="sng" dirty="0">
                <a:solidFill>
                  <a:srgbClr val="363E48">
                    <a:lumMod val="50000"/>
                  </a:srgbClr>
                </a:solidFill>
                <a:latin typeface="Calibri" panose="020F0502020204030204"/>
              </a:rPr>
              <a:t>LOCATION</a:t>
            </a:r>
          </a:p>
          <a:p>
            <a:pPr marL="285750" indent="-285750" defTabSz="914217">
              <a:lnSpc>
                <a:spcPct val="150000"/>
              </a:lnSpc>
              <a:buFont typeface="Wingdings" panose="05000000000000000000" pitchFamily="2" charset="2"/>
              <a:buChar char="§"/>
            </a:pPr>
            <a:r>
              <a:rPr lang="en-US" b="1" i="1" u="sng" dirty="0">
                <a:solidFill>
                  <a:srgbClr val="363E48">
                    <a:lumMod val="50000"/>
                  </a:srgbClr>
                </a:solidFill>
                <a:latin typeface="Calibri" panose="020F0502020204030204"/>
              </a:rPr>
              <a:t>JOB DESCRIPTION</a:t>
            </a:r>
          </a:p>
          <a:p>
            <a:pPr marL="285750" indent="-285750" defTabSz="914217">
              <a:lnSpc>
                <a:spcPct val="150000"/>
              </a:lnSpc>
              <a:buFont typeface="Wingdings" panose="05000000000000000000" pitchFamily="2" charset="2"/>
              <a:buChar char="§"/>
            </a:pPr>
            <a:endParaRPr lang="en-US" dirty="0">
              <a:solidFill>
                <a:srgbClr val="999999"/>
              </a:solidFill>
              <a:latin typeface="Calibri" panose="020F0502020204030204"/>
            </a:endParaRPr>
          </a:p>
          <a:p>
            <a:pPr defTabSz="914217"/>
            <a:endParaRPr lang="en-US" dirty="0">
              <a:solidFill>
                <a:srgbClr val="999999"/>
              </a:solidFill>
              <a:latin typeface="Calibri" panose="020F0502020204030204"/>
            </a:endParaRPr>
          </a:p>
        </p:txBody>
      </p:sp>
      <p:sp>
        <p:nvSpPr>
          <p:cNvPr id="11" name="TextBox 10">
            <a:extLst>
              <a:ext uri="{FF2B5EF4-FFF2-40B4-BE49-F238E27FC236}">
                <a16:creationId xmlns:a16="http://schemas.microsoft.com/office/drawing/2014/main" id="{CFAC1F10-7199-594F-AC83-E85028CD4542}"/>
              </a:ext>
            </a:extLst>
          </p:cNvPr>
          <p:cNvSpPr txBox="1"/>
          <p:nvPr/>
        </p:nvSpPr>
        <p:spPr>
          <a:xfrm>
            <a:off x="4724699" y="2278522"/>
            <a:ext cx="3437792" cy="369332"/>
          </a:xfrm>
          <a:prstGeom prst="rect">
            <a:avLst/>
          </a:prstGeom>
          <a:noFill/>
        </p:spPr>
        <p:txBody>
          <a:bodyPr wrap="square" rtlCol="0">
            <a:spAutoFit/>
          </a:bodyPr>
          <a:lstStyle/>
          <a:p>
            <a:pPr algn="ctr" defTabSz="914217"/>
            <a:r>
              <a:rPr lang="en-US" b="1" u="sng" dirty="0">
                <a:solidFill>
                  <a:srgbClr val="363E48"/>
                </a:solidFill>
                <a:latin typeface="Poppins Medium" pitchFamily="2" charset="77"/>
                <a:ea typeface="Lato" panose="020F0502020204030203" pitchFamily="34" charset="0"/>
                <a:cs typeface="Poppins Medium" pitchFamily="2" charset="77"/>
              </a:rPr>
              <a:t>Variables of Dataset</a:t>
            </a:r>
          </a:p>
        </p:txBody>
      </p:sp>
    </p:spTree>
    <p:extLst>
      <p:ext uri="{BB962C8B-B14F-4D97-AF65-F5344CB8AC3E}">
        <p14:creationId xmlns:p14="http://schemas.microsoft.com/office/powerpoint/2010/main" val="50042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913319" y="461792"/>
            <a:ext cx="7342763" cy="803623"/>
            <a:chOff x="4846062" y="633855"/>
            <a:chExt cx="14685526" cy="1607245"/>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5"/>
              <a:ext cx="14685526" cy="1107995"/>
            </a:xfrm>
            <a:prstGeom prst="rect">
              <a:avLst/>
            </a:prstGeom>
            <a:noFill/>
            <a:ln>
              <a:noFill/>
            </a:ln>
          </p:spPr>
          <p:txBody>
            <a:bodyPr wrap="square" rtlCol="0">
              <a:spAutoFit/>
            </a:bodyPr>
            <a:lstStyle/>
            <a:p>
              <a:pPr defTabSz="914217"/>
              <a:r>
                <a:rPr lang="en-US" sz="3000">
                  <a:solidFill>
                    <a:srgbClr val="363E48"/>
                  </a:solidFill>
                  <a:latin typeface="Poppins Medium" pitchFamily="2" charset="77"/>
                  <a:ea typeface="Roboto Medium" panose="02000000000000000000" pitchFamily="2" charset="0"/>
                  <a:cs typeface="Poppins Medium" pitchFamily="2" charset="77"/>
                </a:rPr>
                <a:t>TECH TOOLKITS </a:t>
              </a:r>
              <a:r>
                <a:rPr lang="en-US" sz="3000" dirty="0">
                  <a:solidFill>
                    <a:srgbClr val="363E48"/>
                  </a:solidFill>
                  <a:latin typeface="Poppins Medium" pitchFamily="2" charset="77"/>
                  <a:ea typeface="Roboto Medium" panose="02000000000000000000" pitchFamily="2" charset="0"/>
                  <a:cs typeface="Poppins Medium" pitchFamily="2" charset="77"/>
                </a:rPr>
                <a:t>USED </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4303102" cy="553998"/>
            </a:xfrm>
            <a:prstGeom prst="rect">
              <a:avLst/>
            </a:prstGeom>
            <a:noFill/>
          </p:spPr>
          <p:txBody>
            <a:bodyPr wrap="none" rtlCol="0">
              <a:spAutoFit/>
            </a:bodyPr>
            <a:lstStyle/>
            <a:p>
              <a:pPr defTabSz="914217"/>
              <a:r>
                <a:rPr lang="en-US" sz="1200" spc="150">
                  <a:solidFill>
                    <a:srgbClr val="999999"/>
                  </a:solidFill>
                  <a:latin typeface="Lato Medium" panose="020F0502020204030203" pitchFamily="34" charset="0"/>
                  <a:ea typeface="Lato Medium" panose="020F0502020204030203" pitchFamily="34" charset="0"/>
                  <a:cs typeface="Lato Medium" panose="020F0502020204030203" pitchFamily="34" charset="0"/>
                </a:rPr>
                <a:t>MARKET SEGMENTATION</a:t>
              </a:r>
              <a:endParaRPr lang="en-US" sz="1200" spc="150" dirty="0">
                <a:solidFill>
                  <a:srgbClr val="999999"/>
                </a:solidFill>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70" name="Pentagon 69">
            <a:extLst>
              <a:ext uri="{FF2B5EF4-FFF2-40B4-BE49-F238E27FC236}">
                <a16:creationId xmlns:a16="http://schemas.microsoft.com/office/drawing/2014/main" id="{FA5F520C-41F8-8341-B426-50C8508B07AC}"/>
              </a:ext>
            </a:extLst>
          </p:cNvPr>
          <p:cNvSpPr/>
          <p:nvPr/>
        </p:nvSpPr>
        <p:spPr>
          <a:xfrm>
            <a:off x="1588" y="865682"/>
            <a:ext cx="723276" cy="273571"/>
          </a:xfrm>
          <a:prstGeom prst="homePlate">
            <a:avLst>
              <a:gd name="adj" fmla="val 678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76" name="Freeform: Shape 3846">
            <a:extLst>
              <a:ext uri="{FF2B5EF4-FFF2-40B4-BE49-F238E27FC236}">
                <a16:creationId xmlns:a16="http://schemas.microsoft.com/office/drawing/2014/main" id="{37CC3E99-28BA-3E4D-83FC-03561DD8BA9B}"/>
              </a:ext>
            </a:extLst>
          </p:cNvPr>
          <p:cNvSpPr/>
          <p:nvPr/>
        </p:nvSpPr>
        <p:spPr>
          <a:xfrm>
            <a:off x="6895603" y="3957070"/>
            <a:ext cx="2387480" cy="1193740"/>
          </a:xfrm>
          <a:custGeom>
            <a:avLst/>
            <a:gdLst/>
            <a:ahLst/>
            <a:cxnLst>
              <a:cxn ang="3cd4">
                <a:pos x="hc" y="t"/>
              </a:cxn>
              <a:cxn ang="cd2">
                <a:pos x="l" y="vc"/>
              </a:cxn>
              <a:cxn ang="cd4">
                <a:pos x="hc" y="b"/>
              </a:cxn>
              <a:cxn ang="0">
                <a:pos x="r" y="vc"/>
              </a:cxn>
            </a:cxnLst>
            <a:rect l="l" t="t" r="r" b="b"/>
            <a:pathLst>
              <a:path w="893" h="447">
                <a:moveTo>
                  <a:pt x="447" y="447"/>
                </a:moveTo>
                <a:lnTo>
                  <a:pt x="893" y="191"/>
                </a:lnTo>
                <a:lnTo>
                  <a:pt x="893" y="0"/>
                </a:lnTo>
                <a:lnTo>
                  <a:pt x="749" y="0"/>
                </a:lnTo>
                <a:lnTo>
                  <a:pt x="749" y="107"/>
                </a:lnTo>
                <a:lnTo>
                  <a:pt x="447" y="282"/>
                </a:lnTo>
                <a:lnTo>
                  <a:pt x="144" y="107"/>
                </a:lnTo>
                <a:lnTo>
                  <a:pt x="144" y="0"/>
                </a:lnTo>
                <a:lnTo>
                  <a:pt x="0" y="0"/>
                </a:lnTo>
                <a:lnTo>
                  <a:pt x="0" y="191"/>
                </a:lnTo>
                <a:close/>
              </a:path>
            </a:pathLst>
          </a:custGeom>
          <a:solidFill>
            <a:schemeClr val="accent3"/>
          </a:solidFill>
          <a:ln cap="flat">
            <a:noFill/>
            <a:prstDash val="solid"/>
          </a:ln>
        </p:spPr>
        <p:txBody>
          <a:bodyPr vert="horz" wrap="none" lIns="45000" tIns="22500" rIns="45000" bIns="22500" anchor="ctr" anchorCtr="1" compatLnSpc="0"/>
          <a:lstStyle/>
          <a:p>
            <a:pPr defTabSz="914217" hangingPunct="0"/>
            <a:endParaRPr lang="en-US" sz="900">
              <a:solidFill>
                <a:srgbClr val="999999"/>
              </a:solidFill>
              <a:latin typeface="Arial" pitchFamily="18"/>
              <a:ea typeface="Arial Unicode MS" pitchFamily="2"/>
              <a:cs typeface="Arial Unicode MS" pitchFamily="2"/>
            </a:endParaRPr>
          </a:p>
        </p:txBody>
      </p:sp>
      <p:sp>
        <p:nvSpPr>
          <p:cNvPr id="77" name="Freeform: Shape 3847">
            <a:extLst>
              <a:ext uri="{FF2B5EF4-FFF2-40B4-BE49-F238E27FC236}">
                <a16:creationId xmlns:a16="http://schemas.microsoft.com/office/drawing/2014/main" id="{C8D6B23E-C2EE-C245-B2F1-7A729D042CFB}"/>
              </a:ext>
            </a:extLst>
          </p:cNvPr>
          <p:cNvSpPr/>
          <p:nvPr/>
        </p:nvSpPr>
        <p:spPr>
          <a:xfrm>
            <a:off x="7904480" y="3032398"/>
            <a:ext cx="369726" cy="223423"/>
          </a:xfrm>
          <a:custGeom>
            <a:avLst/>
            <a:gdLst/>
            <a:ahLst/>
            <a:cxnLst>
              <a:cxn ang="3cd4">
                <a:pos x="hc" y="t"/>
              </a:cxn>
              <a:cxn ang="cd2">
                <a:pos x="l" y="vc"/>
              </a:cxn>
              <a:cxn ang="cd4">
                <a:pos x="hc" y="b"/>
              </a:cxn>
              <a:cxn ang="0">
                <a:pos x="r" y="vc"/>
              </a:cxn>
            </a:cxnLst>
            <a:rect l="l" t="t" r="r" b="b"/>
            <a:pathLst>
              <a:path w="327" h="198">
                <a:moveTo>
                  <a:pt x="327" y="95"/>
                </a:moveTo>
                <a:lnTo>
                  <a:pt x="327" y="133"/>
                </a:lnTo>
                <a:lnTo>
                  <a:pt x="327" y="198"/>
                </a:lnTo>
                <a:lnTo>
                  <a:pt x="164" y="103"/>
                </a:lnTo>
                <a:lnTo>
                  <a:pt x="0" y="198"/>
                </a:lnTo>
                <a:lnTo>
                  <a:pt x="0" y="133"/>
                </a:lnTo>
                <a:lnTo>
                  <a:pt x="0" y="95"/>
                </a:lnTo>
                <a:lnTo>
                  <a:pt x="164" y="0"/>
                </a:lnTo>
                <a:close/>
              </a:path>
            </a:pathLst>
          </a:custGeom>
          <a:solidFill>
            <a:schemeClr val="tx1">
              <a:lumMod val="60000"/>
              <a:lumOff val="40000"/>
            </a:schemeClr>
          </a:solidFill>
          <a:ln cap="flat">
            <a:noFill/>
            <a:prstDash val="solid"/>
          </a:ln>
        </p:spPr>
        <p:txBody>
          <a:bodyPr vert="horz" wrap="none" lIns="45000" tIns="22500" rIns="45000" bIns="22500" anchor="ctr" anchorCtr="1" compatLnSpc="0"/>
          <a:lstStyle/>
          <a:p>
            <a:pPr defTabSz="914217" hangingPunct="0"/>
            <a:endParaRPr lang="en-US" sz="900">
              <a:solidFill>
                <a:srgbClr val="999999"/>
              </a:solidFill>
              <a:latin typeface="Arial" pitchFamily="18"/>
              <a:ea typeface="Arial Unicode MS" pitchFamily="2"/>
              <a:cs typeface="Arial Unicode MS" pitchFamily="2"/>
            </a:endParaRPr>
          </a:p>
        </p:txBody>
      </p:sp>
      <p:sp>
        <p:nvSpPr>
          <p:cNvPr id="78" name="Freeform: Shape 3848">
            <a:extLst>
              <a:ext uri="{FF2B5EF4-FFF2-40B4-BE49-F238E27FC236}">
                <a16:creationId xmlns:a16="http://schemas.microsoft.com/office/drawing/2014/main" id="{CDD5BD05-0FF1-7340-BB6D-8A83556A07E8}"/>
              </a:ext>
            </a:extLst>
          </p:cNvPr>
          <p:cNvSpPr/>
          <p:nvPr/>
        </p:nvSpPr>
        <p:spPr>
          <a:xfrm>
            <a:off x="2888812" y="3957070"/>
            <a:ext cx="2387480" cy="1193740"/>
          </a:xfrm>
          <a:custGeom>
            <a:avLst/>
            <a:gdLst/>
            <a:ahLst/>
            <a:cxnLst>
              <a:cxn ang="3cd4">
                <a:pos x="hc" y="t"/>
              </a:cxn>
              <a:cxn ang="cd2">
                <a:pos x="l" y="vc"/>
              </a:cxn>
              <a:cxn ang="cd4">
                <a:pos x="hc" y="b"/>
              </a:cxn>
              <a:cxn ang="0">
                <a:pos x="r" y="vc"/>
              </a:cxn>
            </a:cxnLst>
            <a:rect l="l" t="t" r="r" b="b"/>
            <a:pathLst>
              <a:path w="893" h="447">
                <a:moveTo>
                  <a:pt x="447" y="447"/>
                </a:moveTo>
                <a:lnTo>
                  <a:pt x="893" y="189"/>
                </a:lnTo>
                <a:lnTo>
                  <a:pt x="893" y="0"/>
                </a:lnTo>
                <a:lnTo>
                  <a:pt x="749" y="0"/>
                </a:lnTo>
                <a:lnTo>
                  <a:pt x="749" y="107"/>
                </a:lnTo>
                <a:lnTo>
                  <a:pt x="447" y="281"/>
                </a:lnTo>
                <a:lnTo>
                  <a:pt x="143" y="107"/>
                </a:lnTo>
                <a:lnTo>
                  <a:pt x="143" y="0"/>
                </a:lnTo>
                <a:lnTo>
                  <a:pt x="0" y="0"/>
                </a:lnTo>
                <a:lnTo>
                  <a:pt x="0" y="189"/>
                </a:lnTo>
                <a:close/>
              </a:path>
            </a:pathLst>
          </a:custGeom>
          <a:solidFill>
            <a:schemeClr val="accent1"/>
          </a:solidFill>
          <a:ln cap="flat">
            <a:noFill/>
            <a:prstDash val="solid"/>
          </a:ln>
        </p:spPr>
        <p:txBody>
          <a:bodyPr vert="horz" wrap="none" lIns="45000" tIns="22500" rIns="45000" bIns="22500" anchor="ctr" anchorCtr="1" compatLnSpc="0"/>
          <a:lstStyle/>
          <a:p>
            <a:pPr defTabSz="914217" hangingPunct="0"/>
            <a:endParaRPr lang="en-US" sz="900">
              <a:solidFill>
                <a:srgbClr val="999999"/>
              </a:solidFill>
              <a:latin typeface="Arial" pitchFamily="18"/>
              <a:ea typeface="Arial Unicode MS" pitchFamily="2"/>
              <a:cs typeface="Arial Unicode MS" pitchFamily="2"/>
            </a:endParaRPr>
          </a:p>
        </p:txBody>
      </p:sp>
      <p:sp>
        <p:nvSpPr>
          <p:cNvPr id="79" name="Freeform: Shape 3849">
            <a:extLst>
              <a:ext uri="{FF2B5EF4-FFF2-40B4-BE49-F238E27FC236}">
                <a16:creationId xmlns:a16="http://schemas.microsoft.com/office/drawing/2014/main" id="{0DB197D9-E012-584F-8661-B2BFE86AF337}"/>
              </a:ext>
            </a:extLst>
          </p:cNvPr>
          <p:cNvSpPr/>
          <p:nvPr/>
        </p:nvSpPr>
        <p:spPr>
          <a:xfrm>
            <a:off x="3897690" y="3032398"/>
            <a:ext cx="369726" cy="223423"/>
          </a:xfrm>
          <a:custGeom>
            <a:avLst/>
            <a:gdLst/>
            <a:ahLst/>
            <a:cxnLst>
              <a:cxn ang="3cd4">
                <a:pos x="hc" y="t"/>
              </a:cxn>
              <a:cxn ang="cd2">
                <a:pos x="l" y="vc"/>
              </a:cxn>
              <a:cxn ang="cd4">
                <a:pos x="hc" y="b"/>
              </a:cxn>
              <a:cxn ang="0">
                <a:pos x="r" y="vc"/>
              </a:cxn>
            </a:cxnLst>
            <a:rect l="l" t="t" r="r" b="b"/>
            <a:pathLst>
              <a:path w="327" h="198">
                <a:moveTo>
                  <a:pt x="327" y="95"/>
                </a:moveTo>
                <a:lnTo>
                  <a:pt x="327" y="133"/>
                </a:lnTo>
                <a:lnTo>
                  <a:pt x="327" y="198"/>
                </a:lnTo>
                <a:lnTo>
                  <a:pt x="164" y="103"/>
                </a:lnTo>
                <a:lnTo>
                  <a:pt x="0" y="198"/>
                </a:lnTo>
                <a:lnTo>
                  <a:pt x="0" y="133"/>
                </a:lnTo>
                <a:lnTo>
                  <a:pt x="0" y="95"/>
                </a:lnTo>
                <a:lnTo>
                  <a:pt x="164" y="0"/>
                </a:lnTo>
                <a:close/>
              </a:path>
            </a:pathLst>
          </a:custGeom>
          <a:solidFill>
            <a:schemeClr val="tx1">
              <a:lumMod val="60000"/>
              <a:lumOff val="40000"/>
            </a:schemeClr>
          </a:solidFill>
          <a:ln cap="flat">
            <a:noFill/>
            <a:prstDash val="solid"/>
          </a:ln>
        </p:spPr>
        <p:txBody>
          <a:bodyPr vert="horz" wrap="none" lIns="45000" tIns="22500" rIns="45000" bIns="22500" anchor="ctr" anchorCtr="1" compatLnSpc="0"/>
          <a:lstStyle/>
          <a:p>
            <a:pPr defTabSz="914217" hangingPunct="0"/>
            <a:endParaRPr lang="en-US" sz="900">
              <a:solidFill>
                <a:srgbClr val="999999"/>
              </a:solidFill>
              <a:latin typeface="Arial" pitchFamily="18"/>
              <a:ea typeface="Arial Unicode MS" pitchFamily="2"/>
              <a:cs typeface="Arial Unicode MS" pitchFamily="2"/>
            </a:endParaRPr>
          </a:p>
        </p:txBody>
      </p:sp>
      <p:sp>
        <p:nvSpPr>
          <p:cNvPr id="82" name="Freeform: Shape 3852">
            <a:extLst>
              <a:ext uri="{FF2B5EF4-FFF2-40B4-BE49-F238E27FC236}">
                <a16:creationId xmlns:a16="http://schemas.microsoft.com/office/drawing/2014/main" id="{324C5A5B-BA97-8241-9789-1BF82A2990B6}"/>
              </a:ext>
            </a:extLst>
          </p:cNvPr>
          <p:cNvSpPr/>
          <p:nvPr/>
        </p:nvSpPr>
        <p:spPr>
          <a:xfrm>
            <a:off x="4893546" y="2757977"/>
            <a:ext cx="2384804" cy="1196417"/>
          </a:xfrm>
          <a:custGeom>
            <a:avLst/>
            <a:gdLst/>
            <a:ahLst/>
            <a:cxnLst>
              <a:cxn ang="3cd4">
                <a:pos x="hc" y="t"/>
              </a:cxn>
              <a:cxn ang="cd2">
                <a:pos x="l" y="vc"/>
              </a:cxn>
              <a:cxn ang="cd4">
                <a:pos x="hc" y="b"/>
              </a:cxn>
              <a:cxn ang="0">
                <a:pos x="r" y="vc"/>
              </a:cxn>
            </a:cxnLst>
            <a:rect l="l" t="t" r="r" b="b"/>
            <a:pathLst>
              <a:path w="892" h="448">
                <a:moveTo>
                  <a:pt x="446" y="0"/>
                </a:moveTo>
                <a:lnTo>
                  <a:pt x="892" y="258"/>
                </a:lnTo>
                <a:lnTo>
                  <a:pt x="892" y="448"/>
                </a:lnTo>
                <a:lnTo>
                  <a:pt x="748" y="448"/>
                </a:lnTo>
                <a:lnTo>
                  <a:pt x="748" y="341"/>
                </a:lnTo>
                <a:lnTo>
                  <a:pt x="446" y="166"/>
                </a:lnTo>
                <a:lnTo>
                  <a:pt x="144" y="341"/>
                </a:lnTo>
                <a:lnTo>
                  <a:pt x="144" y="448"/>
                </a:lnTo>
                <a:lnTo>
                  <a:pt x="0" y="448"/>
                </a:lnTo>
                <a:lnTo>
                  <a:pt x="0" y="258"/>
                </a:lnTo>
                <a:close/>
              </a:path>
            </a:pathLst>
          </a:custGeom>
          <a:solidFill>
            <a:schemeClr val="accent2"/>
          </a:solidFill>
          <a:ln cap="flat">
            <a:noFill/>
            <a:prstDash val="solid"/>
          </a:ln>
        </p:spPr>
        <p:txBody>
          <a:bodyPr vert="horz" wrap="none" lIns="45000" tIns="22500" rIns="45000" bIns="22500" anchor="ctr" anchorCtr="1" compatLnSpc="0"/>
          <a:lstStyle/>
          <a:p>
            <a:pPr defTabSz="914217" hangingPunct="0"/>
            <a:endParaRPr lang="en-US" sz="900">
              <a:solidFill>
                <a:srgbClr val="999999"/>
              </a:solidFill>
              <a:latin typeface="Arial" pitchFamily="18"/>
              <a:ea typeface="Arial Unicode MS" pitchFamily="2"/>
              <a:cs typeface="Arial Unicode MS" pitchFamily="2"/>
            </a:endParaRPr>
          </a:p>
        </p:txBody>
      </p:sp>
      <p:sp>
        <p:nvSpPr>
          <p:cNvPr id="83" name="Freeform: Shape 3853">
            <a:extLst>
              <a:ext uri="{FF2B5EF4-FFF2-40B4-BE49-F238E27FC236}">
                <a16:creationId xmlns:a16="http://schemas.microsoft.com/office/drawing/2014/main" id="{BEBF1E76-FD51-684E-BD0C-8091C48D777F}"/>
              </a:ext>
            </a:extLst>
          </p:cNvPr>
          <p:cNvSpPr/>
          <p:nvPr/>
        </p:nvSpPr>
        <p:spPr>
          <a:xfrm>
            <a:off x="5947025" y="4513596"/>
            <a:ext cx="368591" cy="224557"/>
          </a:xfrm>
          <a:custGeom>
            <a:avLst/>
            <a:gdLst/>
            <a:ahLst/>
            <a:cxnLst>
              <a:cxn ang="3cd4">
                <a:pos x="hc" y="t"/>
              </a:cxn>
              <a:cxn ang="cd2">
                <a:pos x="l" y="vc"/>
              </a:cxn>
              <a:cxn ang="cd4">
                <a:pos x="hc" y="b"/>
              </a:cxn>
              <a:cxn ang="0">
                <a:pos x="r" y="vc"/>
              </a:cxn>
            </a:cxnLst>
            <a:rect l="l" t="t" r="r" b="b"/>
            <a:pathLst>
              <a:path w="326" h="199">
                <a:moveTo>
                  <a:pt x="326" y="104"/>
                </a:moveTo>
                <a:lnTo>
                  <a:pt x="326" y="65"/>
                </a:lnTo>
                <a:lnTo>
                  <a:pt x="326" y="0"/>
                </a:lnTo>
                <a:lnTo>
                  <a:pt x="163" y="95"/>
                </a:lnTo>
                <a:lnTo>
                  <a:pt x="0" y="0"/>
                </a:lnTo>
                <a:lnTo>
                  <a:pt x="0" y="65"/>
                </a:lnTo>
                <a:lnTo>
                  <a:pt x="0" y="104"/>
                </a:lnTo>
                <a:lnTo>
                  <a:pt x="163" y="199"/>
                </a:lnTo>
                <a:close/>
              </a:path>
            </a:pathLst>
          </a:custGeom>
          <a:solidFill>
            <a:schemeClr val="tx1">
              <a:lumMod val="60000"/>
              <a:lumOff val="40000"/>
            </a:schemeClr>
          </a:solidFill>
          <a:ln cap="flat">
            <a:noFill/>
            <a:prstDash val="solid"/>
          </a:ln>
        </p:spPr>
        <p:txBody>
          <a:bodyPr vert="horz" wrap="none" lIns="45000" tIns="22500" rIns="45000" bIns="22500" anchor="ctr" anchorCtr="1" compatLnSpc="0"/>
          <a:lstStyle/>
          <a:p>
            <a:pPr defTabSz="914217" hangingPunct="0"/>
            <a:endParaRPr lang="en-US" sz="900">
              <a:solidFill>
                <a:srgbClr val="999999"/>
              </a:solidFill>
              <a:latin typeface="Arial" pitchFamily="18"/>
              <a:ea typeface="Arial Unicode MS" pitchFamily="2"/>
              <a:cs typeface="Arial Unicode MS" pitchFamily="2"/>
            </a:endParaRPr>
          </a:p>
        </p:txBody>
      </p:sp>
      <p:sp>
        <p:nvSpPr>
          <p:cNvPr id="89" name="Subtitle 2">
            <a:extLst>
              <a:ext uri="{FF2B5EF4-FFF2-40B4-BE49-F238E27FC236}">
                <a16:creationId xmlns:a16="http://schemas.microsoft.com/office/drawing/2014/main" id="{3A734131-7FF3-C744-A9C5-1CC483961618}"/>
              </a:ext>
            </a:extLst>
          </p:cNvPr>
          <p:cNvSpPr txBox="1">
            <a:spLocks/>
          </p:cNvSpPr>
          <p:nvPr/>
        </p:nvSpPr>
        <p:spPr>
          <a:xfrm>
            <a:off x="4662644" y="5211215"/>
            <a:ext cx="3215199" cy="956165"/>
          </a:xfrm>
          <a:prstGeom prst="rect">
            <a:avLst/>
          </a:prstGeom>
        </p:spPr>
        <p:txBody>
          <a:bodyPr vert="horz" wrap="square" lIns="108717" tIns="54359" rIns="108717" bIns="54359"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defTabSz="543818">
              <a:lnSpc>
                <a:spcPts val="2150"/>
              </a:lnSpc>
            </a:pPr>
            <a:r>
              <a:rPr lang="en-US" sz="1400">
                <a:solidFill>
                  <a:srgbClr val="999999"/>
                </a:solidFill>
                <a:latin typeface="Lato Light" panose="020F0502020204030203" pitchFamily="34" charset="0"/>
                <a:ea typeface="Lato Light" panose="020F0502020204030203" pitchFamily="34" charset="0"/>
                <a:cs typeface="Lato Light" panose="020F0502020204030203" pitchFamily="34" charset="0"/>
              </a:rPr>
              <a:t>Visual Studio Code is the effective IDE </a:t>
            </a:r>
            <a:r>
              <a:rPr lang="en-US" sz="1400" dirty="0">
                <a:solidFill>
                  <a:srgbClr val="999999"/>
                </a:solidFill>
                <a:latin typeface="Lato Light" panose="020F0502020204030203" pitchFamily="34" charset="0"/>
                <a:ea typeface="Lato Light" panose="020F0502020204030203" pitchFamily="34" charset="0"/>
                <a:cs typeface="Lato Light" panose="020F0502020204030203" pitchFamily="34" charset="0"/>
              </a:rPr>
              <a:t>used </a:t>
            </a:r>
            <a:r>
              <a:rPr lang="en-US" sz="1400">
                <a:solidFill>
                  <a:srgbClr val="999999"/>
                </a:solidFill>
                <a:latin typeface="Lato Light" panose="020F0502020204030203" pitchFamily="34" charset="0"/>
                <a:ea typeface="Lato Light" panose="020F0502020204030203" pitchFamily="34" charset="0"/>
                <a:cs typeface="Lato Light" panose="020F0502020204030203" pitchFamily="34" charset="0"/>
              </a:rPr>
              <a:t>for coding in </a:t>
            </a:r>
            <a:r>
              <a:rPr lang="en-US" sz="1400" dirty="0">
                <a:solidFill>
                  <a:srgbClr val="999999"/>
                </a:solidFill>
                <a:latin typeface="Lato Light" panose="020F0502020204030203" pitchFamily="34" charset="0"/>
                <a:ea typeface="Lato Light" panose="020F0502020204030203" pitchFamily="34" charset="0"/>
                <a:cs typeface="Lato Light" panose="020F0502020204030203" pitchFamily="34" charset="0"/>
              </a:rPr>
              <a:t>Python</a:t>
            </a:r>
            <a:r>
              <a:rPr lang="en-US" sz="1400">
                <a:solidFill>
                  <a:srgbClr val="999999"/>
                </a:solidFill>
                <a:latin typeface="Lato Light" panose="020F0502020204030203" pitchFamily="34" charset="0"/>
                <a:ea typeface="Lato Light" panose="020F0502020204030203" pitchFamily="34" charset="0"/>
                <a:cs typeface="Lato Light" panose="020F0502020204030203" pitchFamily="34" charset="0"/>
              </a:rPr>
              <a:t>. It is </a:t>
            </a:r>
            <a:r>
              <a:rPr lang="en-US" sz="1400" dirty="0">
                <a:solidFill>
                  <a:srgbClr val="999999"/>
                </a:solidFill>
                <a:latin typeface="Lato Light" panose="020F0502020204030203" pitchFamily="34" charset="0"/>
                <a:ea typeface="Lato Light" panose="020F0502020204030203" pitchFamily="34" charset="0"/>
                <a:cs typeface="Lato Light" panose="020F0502020204030203" pitchFamily="34" charset="0"/>
              </a:rPr>
              <a:t>very easy to use </a:t>
            </a:r>
            <a:r>
              <a:rPr lang="en-US" sz="1400">
                <a:solidFill>
                  <a:srgbClr val="999999"/>
                </a:solidFill>
                <a:latin typeface="Lato Light" panose="020F0502020204030203" pitchFamily="34" charset="0"/>
                <a:ea typeface="Lato Light" panose="020F0502020204030203" pitchFamily="34" charset="0"/>
                <a:cs typeface="Lato Light" panose="020F0502020204030203" pitchFamily="34" charset="0"/>
              </a:rPr>
              <a:t>and widely </a:t>
            </a:r>
            <a:r>
              <a:rPr lang="en-US" sz="1400" dirty="0">
                <a:solidFill>
                  <a:srgbClr val="999999"/>
                </a:solidFill>
                <a:latin typeface="Lato Light" panose="020F0502020204030203" pitchFamily="34" charset="0"/>
                <a:ea typeface="Lato Light" panose="020F0502020204030203" pitchFamily="34" charset="0"/>
                <a:cs typeface="Lato Light" panose="020F0502020204030203" pitchFamily="34" charset="0"/>
              </a:rPr>
              <a:t>used over </a:t>
            </a:r>
            <a:r>
              <a:rPr lang="en-US" sz="1400">
                <a:solidFill>
                  <a:srgbClr val="999999"/>
                </a:solidFill>
                <a:latin typeface="Lato Light" panose="020F0502020204030203" pitchFamily="34" charset="0"/>
                <a:ea typeface="Lato Light" panose="020F0502020204030203" pitchFamily="34" charset="0"/>
                <a:cs typeface="Lato Light" panose="020F0502020204030203" pitchFamily="34" charset="0"/>
              </a:rPr>
              <a:t>the industry</a:t>
            </a:r>
            <a:r>
              <a:rPr lang="en-US" sz="1400" dirty="0">
                <a:solidFill>
                  <a:srgbClr val="999999"/>
                </a:solidFill>
                <a:latin typeface="Lato Light" panose="020F0502020204030203" pitchFamily="34" charset="0"/>
                <a:ea typeface="Lato Light" panose="020F0502020204030203" pitchFamily="34" charset="0"/>
                <a:cs typeface="Lato Light" panose="020F0502020204030203" pitchFamily="34" charset="0"/>
              </a:rPr>
              <a:t>.</a:t>
            </a:r>
          </a:p>
        </p:txBody>
      </p:sp>
      <p:sp>
        <p:nvSpPr>
          <p:cNvPr id="90" name="Rectangle 89">
            <a:extLst>
              <a:ext uri="{FF2B5EF4-FFF2-40B4-BE49-F238E27FC236}">
                <a16:creationId xmlns:a16="http://schemas.microsoft.com/office/drawing/2014/main" id="{5B76E4ED-4B24-234B-B2AE-A57CEA5E4224}"/>
              </a:ext>
            </a:extLst>
          </p:cNvPr>
          <p:cNvSpPr/>
          <p:nvPr/>
        </p:nvSpPr>
        <p:spPr>
          <a:xfrm>
            <a:off x="4988641" y="4769026"/>
            <a:ext cx="2351678" cy="646331"/>
          </a:xfrm>
          <a:prstGeom prst="rect">
            <a:avLst/>
          </a:prstGeom>
        </p:spPr>
        <p:txBody>
          <a:bodyPr wrap="square">
            <a:spAutoFit/>
          </a:bodyPr>
          <a:lstStyle/>
          <a:p>
            <a:pPr algn="ctr" defTabSz="914217"/>
            <a:r>
              <a:rPr lang="en-US" dirty="0">
                <a:solidFill>
                  <a:srgbClr val="363E48"/>
                </a:solidFill>
                <a:latin typeface="Poppins Medium" pitchFamily="2" charset="77"/>
                <a:ea typeface="Lato" panose="020F0502020204030203" pitchFamily="34" charset="0"/>
                <a:cs typeface="Poppins Medium" pitchFamily="2" charset="77"/>
              </a:rPr>
              <a:t>Visual Studio Code </a:t>
            </a:r>
          </a:p>
        </p:txBody>
      </p:sp>
      <p:sp>
        <p:nvSpPr>
          <p:cNvPr id="92" name="Subtitle 2">
            <a:extLst>
              <a:ext uri="{FF2B5EF4-FFF2-40B4-BE49-F238E27FC236}">
                <a16:creationId xmlns:a16="http://schemas.microsoft.com/office/drawing/2014/main" id="{5FFB33E5-9F8D-D24C-B8B3-53579C2606EA}"/>
              </a:ext>
            </a:extLst>
          </p:cNvPr>
          <p:cNvSpPr txBox="1">
            <a:spLocks/>
          </p:cNvSpPr>
          <p:nvPr/>
        </p:nvSpPr>
        <p:spPr>
          <a:xfrm>
            <a:off x="6343939" y="1782260"/>
            <a:ext cx="3490806" cy="391908"/>
          </a:xfrm>
          <a:prstGeom prst="rect">
            <a:avLst/>
          </a:prstGeom>
        </p:spPr>
        <p:txBody>
          <a:bodyPr vert="horz" wrap="square" lIns="108717" tIns="54359" rIns="108717" bIns="54359"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defTabSz="543818">
              <a:lnSpc>
                <a:spcPts val="2150"/>
              </a:lnSpc>
            </a:pPr>
            <a:r>
              <a:rPr lang="en-US" sz="1400" dirty="0">
                <a:solidFill>
                  <a:srgbClr val="999999"/>
                </a:solidFill>
                <a:latin typeface="Lato Light" panose="020F0502020204030203" pitchFamily="34" charset="0"/>
                <a:ea typeface="Lato Light" panose="020F0502020204030203" pitchFamily="34" charset="0"/>
                <a:cs typeface="Lato Light" panose="020F0502020204030203" pitchFamily="34" charset="0"/>
              </a:rPr>
              <a:t>.</a:t>
            </a:r>
          </a:p>
        </p:txBody>
      </p:sp>
      <p:sp>
        <p:nvSpPr>
          <p:cNvPr id="93" name="Rectangle 92">
            <a:extLst>
              <a:ext uri="{FF2B5EF4-FFF2-40B4-BE49-F238E27FC236}">
                <a16:creationId xmlns:a16="http://schemas.microsoft.com/office/drawing/2014/main" id="{CA674FFB-1B91-8249-82A1-3F78987B4C2D}"/>
              </a:ext>
            </a:extLst>
          </p:cNvPr>
          <p:cNvSpPr/>
          <p:nvPr/>
        </p:nvSpPr>
        <p:spPr>
          <a:xfrm>
            <a:off x="6895603" y="1473574"/>
            <a:ext cx="2351678" cy="369332"/>
          </a:xfrm>
          <a:prstGeom prst="rect">
            <a:avLst/>
          </a:prstGeom>
        </p:spPr>
        <p:txBody>
          <a:bodyPr wrap="square">
            <a:spAutoFit/>
          </a:bodyPr>
          <a:lstStyle/>
          <a:p>
            <a:pPr algn="ctr" defTabSz="914217"/>
            <a:r>
              <a:rPr lang="en-US" dirty="0">
                <a:solidFill>
                  <a:srgbClr val="363E48"/>
                </a:solidFill>
                <a:latin typeface="Poppins Medium" pitchFamily="2" charset="77"/>
                <a:ea typeface="Lato" panose="020F0502020204030203" pitchFamily="34" charset="0"/>
                <a:cs typeface="Poppins Medium" pitchFamily="2" charset="77"/>
              </a:rPr>
              <a:t>SK-Learn</a:t>
            </a:r>
          </a:p>
        </p:txBody>
      </p:sp>
      <p:grpSp>
        <p:nvGrpSpPr>
          <p:cNvPr id="5" name="Group 4">
            <a:extLst>
              <a:ext uri="{FF2B5EF4-FFF2-40B4-BE49-F238E27FC236}">
                <a16:creationId xmlns:a16="http://schemas.microsoft.com/office/drawing/2014/main" id="{8E4D53AB-8753-3C43-9418-F8CF192C49AB}"/>
              </a:ext>
            </a:extLst>
          </p:cNvPr>
          <p:cNvGrpSpPr/>
          <p:nvPr/>
        </p:nvGrpSpPr>
        <p:grpSpPr>
          <a:xfrm>
            <a:off x="2643668" y="1454405"/>
            <a:ext cx="2801306" cy="1583471"/>
            <a:chOff x="3828296" y="3980756"/>
            <a:chExt cx="4703356" cy="3166940"/>
          </a:xfrm>
        </p:grpSpPr>
        <p:sp>
          <p:nvSpPr>
            <p:cNvPr id="98" name="Subtitle 2">
              <a:extLst>
                <a:ext uri="{FF2B5EF4-FFF2-40B4-BE49-F238E27FC236}">
                  <a16:creationId xmlns:a16="http://schemas.microsoft.com/office/drawing/2014/main" id="{D7389A6F-976E-084B-956E-6961757A2664}"/>
                </a:ext>
              </a:extLst>
            </p:cNvPr>
            <p:cNvSpPr txBox="1">
              <a:spLocks/>
            </p:cNvSpPr>
            <p:nvPr/>
          </p:nvSpPr>
          <p:spPr>
            <a:xfrm>
              <a:off x="3828298" y="4671110"/>
              <a:ext cx="4703354" cy="2476586"/>
            </a:xfrm>
            <a:prstGeom prst="rect">
              <a:avLst/>
            </a:prstGeom>
          </p:spPr>
          <p:txBody>
            <a:bodyPr vert="horz" wrap="square" lIns="108717" tIns="54359" rIns="108717" bIns="54359"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defTabSz="543818">
                <a:lnSpc>
                  <a:spcPts val="2150"/>
                </a:lnSpc>
              </a:pPr>
              <a:r>
                <a:rPr lang="en-US" sz="1400">
                  <a:solidFill>
                    <a:srgbClr val="999999"/>
                  </a:solidFill>
                  <a:latin typeface="Lato Light" panose="020F0502020204030203" pitchFamily="34" charset="0"/>
                  <a:ea typeface="Lato Light" panose="020F0502020204030203" pitchFamily="34" charset="0"/>
                  <a:cs typeface="Lato Light" panose="020F0502020204030203" pitchFamily="34" charset="0"/>
                </a:rPr>
                <a:t>Python is the programming language which is </a:t>
              </a:r>
              <a:r>
                <a:rPr lang="en-US" sz="1400" dirty="0">
                  <a:solidFill>
                    <a:srgbClr val="999999"/>
                  </a:solidFill>
                  <a:latin typeface="Lato Light" panose="020F0502020204030203" pitchFamily="34" charset="0"/>
                  <a:ea typeface="Lato Light" panose="020F0502020204030203" pitchFamily="34" charset="0"/>
                  <a:cs typeface="Lato Light" panose="020F0502020204030203" pitchFamily="34" charset="0"/>
                </a:rPr>
                <a:t>used to code the project</a:t>
              </a:r>
              <a:r>
                <a:rPr lang="en-US" sz="1400">
                  <a:solidFill>
                    <a:srgbClr val="999999"/>
                  </a:solidFill>
                  <a:latin typeface="Lato Light" panose="020F0502020204030203" pitchFamily="34" charset="0"/>
                  <a:ea typeface="Lato Light" panose="020F0502020204030203" pitchFamily="34" charset="0"/>
                  <a:cs typeface="Lato Light" panose="020F0502020204030203" pitchFamily="34" charset="0"/>
                </a:rPr>
                <a:t>. Various algorithms </a:t>
              </a:r>
              <a:r>
                <a:rPr lang="en-US" sz="1400" dirty="0">
                  <a:solidFill>
                    <a:srgbClr val="999999"/>
                  </a:solidFill>
                  <a:latin typeface="Lato Light" panose="020F0502020204030203" pitchFamily="34" charset="0"/>
                  <a:ea typeface="Lato Light" panose="020F0502020204030203" pitchFamily="34" charset="0"/>
                  <a:cs typeface="Lato Light" panose="020F0502020204030203" pitchFamily="34" charset="0"/>
                </a:rPr>
                <a:t>used are </a:t>
              </a:r>
              <a:r>
                <a:rPr lang="en-US" sz="1400">
                  <a:solidFill>
                    <a:srgbClr val="999999"/>
                  </a:solidFill>
                  <a:latin typeface="Lato Light" panose="020F0502020204030203" pitchFamily="34" charset="0"/>
                  <a:ea typeface="Lato Light" panose="020F0502020204030203" pitchFamily="34" charset="0"/>
                  <a:cs typeface="Lato Light" panose="020F0502020204030203" pitchFamily="34" charset="0"/>
                </a:rPr>
                <a:t>coded in </a:t>
              </a:r>
              <a:r>
                <a:rPr lang="en-US" sz="1400" dirty="0">
                  <a:solidFill>
                    <a:srgbClr val="999999"/>
                  </a:solidFill>
                  <a:latin typeface="Lato Light" panose="020F0502020204030203" pitchFamily="34" charset="0"/>
                  <a:ea typeface="Lato Light" panose="020F0502020204030203" pitchFamily="34" charset="0"/>
                  <a:cs typeface="Lato Light" panose="020F0502020204030203" pitchFamily="34" charset="0"/>
                </a:rPr>
                <a:t>Python</a:t>
              </a:r>
            </a:p>
          </p:txBody>
        </p:sp>
        <p:sp>
          <p:nvSpPr>
            <p:cNvPr id="99" name="Rectangle 98">
              <a:extLst>
                <a:ext uri="{FF2B5EF4-FFF2-40B4-BE49-F238E27FC236}">
                  <a16:creationId xmlns:a16="http://schemas.microsoft.com/office/drawing/2014/main" id="{8B71AED7-E8CE-284A-93CB-83190EE46226}"/>
                </a:ext>
              </a:extLst>
            </p:cNvPr>
            <p:cNvSpPr/>
            <p:nvPr/>
          </p:nvSpPr>
          <p:spPr>
            <a:xfrm>
              <a:off x="3828296" y="3980756"/>
              <a:ext cx="4703354" cy="738664"/>
            </a:xfrm>
            <a:prstGeom prst="rect">
              <a:avLst/>
            </a:prstGeom>
          </p:spPr>
          <p:txBody>
            <a:bodyPr wrap="square">
              <a:spAutoFit/>
            </a:bodyPr>
            <a:lstStyle/>
            <a:p>
              <a:pPr algn="ctr" defTabSz="914217"/>
              <a:r>
                <a:rPr lang="en-US" dirty="0">
                  <a:solidFill>
                    <a:srgbClr val="363E48"/>
                  </a:solidFill>
                  <a:latin typeface="Poppins Medium" pitchFamily="2" charset="77"/>
                  <a:ea typeface="Lato" panose="020F0502020204030203" pitchFamily="34" charset="0"/>
                  <a:cs typeface="Poppins Medium" pitchFamily="2" charset="77"/>
                </a:rPr>
                <a:t>Python</a:t>
              </a:r>
            </a:p>
          </p:txBody>
        </p:sp>
      </p:gr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93179" y="3499586"/>
            <a:ext cx="985536" cy="9855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553" y="3468672"/>
            <a:ext cx="985536" cy="98553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3905" y="3356185"/>
            <a:ext cx="985536" cy="985536"/>
          </a:xfrm>
          <a:prstGeom prst="rect">
            <a:avLst/>
          </a:prstGeom>
        </p:spPr>
      </p:pic>
      <p:sp>
        <p:nvSpPr>
          <p:cNvPr id="7" name="Rectangle 6">
            <a:extLst>
              <a:ext uri="{FF2B5EF4-FFF2-40B4-BE49-F238E27FC236}">
                <a16:creationId xmlns:a16="http://schemas.microsoft.com/office/drawing/2014/main" id="{7BF46BB5-1212-4FE9-9750-49AB31E79383}"/>
              </a:ext>
            </a:extLst>
          </p:cNvPr>
          <p:cNvSpPr/>
          <p:nvPr/>
        </p:nvSpPr>
        <p:spPr>
          <a:xfrm>
            <a:off x="6574356" y="1805988"/>
            <a:ext cx="3399700" cy="1220847"/>
          </a:xfrm>
          <a:prstGeom prst="rect">
            <a:avLst/>
          </a:prstGeom>
        </p:spPr>
        <p:txBody>
          <a:bodyPr wrap="square">
            <a:spAutoFit/>
          </a:bodyPr>
          <a:lstStyle/>
          <a:p>
            <a:pPr defTabSz="914217">
              <a:lnSpc>
                <a:spcPts val="2150"/>
              </a:lnSpc>
            </a:pPr>
            <a:r>
              <a:rPr lang="en-US" sz="1400">
                <a:solidFill>
                  <a:srgbClr val="999999"/>
                </a:solidFill>
                <a:latin typeface="Calibri" panose="020F0502020204030204"/>
              </a:rPr>
              <a:t>Scikit-learn is </a:t>
            </a:r>
            <a:r>
              <a:rPr lang="en-US" sz="1400" dirty="0">
                <a:solidFill>
                  <a:srgbClr val="999999"/>
                </a:solidFill>
                <a:latin typeface="Calibri" panose="020F0502020204030204"/>
              </a:rPr>
              <a:t>a free </a:t>
            </a:r>
            <a:r>
              <a:rPr lang="en-US" sz="1400">
                <a:solidFill>
                  <a:srgbClr val="999999"/>
                </a:solidFill>
                <a:latin typeface="Calibri" panose="020F0502020204030204"/>
              </a:rPr>
              <a:t>software machine learning library </a:t>
            </a:r>
            <a:r>
              <a:rPr lang="en-US" sz="1400" dirty="0">
                <a:solidFill>
                  <a:srgbClr val="999999"/>
                </a:solidFill>
                <a:latin typeface="Calibri" panose="020F0502020204030204"/>
              </a:rPr>
              <a:t>for the </a:t>
            </a:r>
            <a:r>
              <a:rPr lang="en-US" sz="1400">
                <a:solidFill>
                  <a:srgbClr val="999999"/>
                </a:solidFill>
                <a:latin typeface="Calibri" panose="020F0502020204030204"/>
              </a:rPr>
              <a:t>Python programming </a:t>
            </a:r>
            <a:r>
              <a:rPr lang="en-US" sz="1400" dirty="0">
                <a:solidFill>
                  <a:srgbClr val="999999"/>
                </a:solidFill>
                <a:latin typeface="Calibri" panose="020F0502020204030204"/>
              </a:rPr>
              <a:t>language</a:t>
            </a:r>
            <a:r>
              <a:rPr lang="en-US" sz="1400">
                <a:solidFill>
                  <a:srgbClr val="999999"/>
                </a:solidFill>
                <a:latin typeface="Calibri" panose="020F0502020204030204"/>
              </a:rPr>
              <a:t>. It features various classification, regression and clustering algorithms</a:t>
            </a:r>
            <a:endParaRPr lang="en-US" sz="1400" dirty="0">
              <a:solidFill>
                <a:srgbClr val="999999"/>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2373889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Shape 3848">
            <a:extLst>
              <a:ext uri="{FF2B5EF4-FFF2-40B4-BE49-F238E27FC236}">
                <a16:creationId xmlns:a16="http://schemas.microsoft.com/office/drawing/2014/main" id="{CDD5BD05-0FF1-7340-BB6D-8A83556A07E8}"/>
              </a:ext>
            </a:extLst>
          </p:cNvPr>
          <p:cNvSpPr/>
          <p:nvPr/>
        </p:nvSpPr>
        <p:spPr>
          <a:xfrm rot="16200000">
            <a:off x="-669217" y="2157836"/>
            <a:ext cx="3884992" cy="2543384"/>
          </a:xfrm>
          <a:custGeom>
            <a:avLst/>
            <a:gdLst>
              <a:gd name="connsiteX0" fmla="*/ 5006 w 10000"/>
              <a:gd name="connsiteY0" fmla="*/ 13269 h 13269"/>
              <a:gd name="connsiteX1" fmla="*/ 10000 w 10000"/>
              <a:gd name="connsiteY1" fmla="*/ 7497 h 13269"/>
              <a:gd name="connsiteX2" fmla="*/ 10000 w 10000"/>
              <a:gd name="connsiteY2" fmla="*/ 0 h 13269"/>
              <a:gd name="connsiteX3" fmla="*/ 8387 w 10000"/>
              <a:gd name="connsiteY3" fmla="*/ 3269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269 h 13269"/>
              <a:gd name="connsiteX1" fmla="*/ 10000 w 10000"/>
              <a:gd name="connsiteY1" fmla="*/ 7497 h 13269"/>
              <a:gd name="connsiteX2" fmla="*/ 10000 w 10000"/>
              <a:gd name="connsiteY2" fmla="*/ 0 h 13269"/>
              <a:gd name="connsiteX3" fmla="*/ 8411 w 10000"/>
              <a:gd name="connsiteY3" fmla="*/ 240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077 h 13077"/>
              <a:gd name="connsiteX1" fmla="*/ 10000 w 10000"/>
              <a:gd name="connsiteY1" fmla="*/ 7305 h 13077"/>
              <a:gd name="connsiteX2" fmla="*/ 10000 w 10000"/>
              <a:gd name="connsiteY2" fmla="*/ 0 h 13077"/>
              <a:gd name="connsiteX3" fmla="*/ 8411 w 10000"/>
              <a:gd name="connsiteY3" fmla="*/ 48 h 13077"/>
              <a:gd name="connsiteX4" fmla="*/ 8387 w 10000"/>
              <a:gd name="connsiteY4" fmla="*/ 5471 h 13077"/>
              <a:gd name="connsiteX5" fmla="*/ 5006 w 10000"/>
              <a:gd name="connsiteY5" fmla="*/ 9363 h 13077"/>
              <a:gd name="connsiteX6" fmla="*/ 1601 w 10000"/>
              <a:gd name="connsiteY6" fmla="*/ 5471 h 13077"/>
              <a:gd name="connsiteX7" fmla="*/ 1601 w 10000"/>
              <a:gd name="connsiteY7" fmla="*/ 3077 h 13077"/>
              <a:gd name="connsiteX8" fmla="*/ 0 w 10000"/>
              <a:gd name="connsiteY8" fmla="*/ 3077 h 13077"/>
              <a:gd name="connsiteX9" fmla="*/ 0 w 10000"/>
              <a:gd name="connsiteY9" fmla="*/ 7305 h 13077"/>
              <a:gd name="connsiteX10" fmla="*/ 5006 w 10000"/>
              <a:gd name="connsiteY10" fmla="*/ 13077 h 13077"/>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3079 h 13079"/>
              <a:gd name="connsiteX8" fmla="*/ 0 w 10000"/>
              <a:gd name="connsiteY8" fmla="*/ 3079 h 13079"/>
              <a:gd name="connsiteX9" fmla="*/ 0 w 10000"/>
              <a:gd name="connsiteY9" fmla="*/ 7307 h 13079"/>
              <a:gd name="connsiteX10" fmla="*/ 5006 w 10000"/>
              <a:gd name="connsiteY10" fmla="*/ 13079 h 13079"/>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0 w 10000"/>
              <a:gd name="connsiteY8" fmla="*/ 3102 h 13102"/>
              <a:gd name="connsiteX9" fmla="*/ 0 w 10000"/>
              <a:gd name="connsiteY9" fmla="*/ 7330 h 13102"/>
              <a:gd name="connsiteX10" fmla="*/ 5006 w 10000"/>
              <a:gd name="connsiteY10" fmla="*/ 13102 h 13102"/>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11 w 10000"/>
              <a:gd name="connsiteY8" fmla="*/ 45 h 13102"/>
              <a:gd name="connsiteX9" fmla="*/ 0 w 10000"/>
              <a:gd name="connsiteY9" fmla="*/ 7330 h 13102"/>
              <a:gd name="connsiteX10" fmla="*/ 5006 w 10000"/>
              <a:gd name="connsiteY10" fmla="*/ 13102 h 13102"/>
              <a:gd name="connsiteX0" fmla="*/ 5006 w 10000"/>
              <a:gd name="connsiteY0" fmla="*/ 13080 h 13080"/>
              <a:gd name="connsiteX1" fmla="*/ 10000 w 10000"/>
              <a:gd name="connsiteY1" fmla="*/ 7308 h 13080"/>
              <a:gd name="connsiteX2" fmla="*/ 10000 w 10000"/>
              <a:gd name="connsiteY2" fmla="*/ 3 h 13080"/>
              <a:gd name="connsiteX3" fmla="*/ 8378 w 10000"/>
              <a:gd name="connsiteY3" fmla="*/ 1 h 13080"/>
              <a:gd name="connsiteX4" fmla="*/ 8387 w 10000"/>
              <a:gd name="connsiteY4" fmla="*/ 5474 h 13080"/>
              <a:gd name="connsiteX5" fmla="*/ 5006 w 10000"/>
              <a:gd name="connsiteY5" fmla="*/ 9366 h 13080"/>
              <a:gd name="connsiteX6" fmla="*/ 1601 w 10000"/>
              <a:gd name="connsiteY6" fmla="*/ 5474 h 13080"/>
              <a:gd name="connsiteX7" fmla="*/ 1612 w 10000"/>
              <a:gd name="connsiteY7" fmla="*/ 0 h 13080"/>
              <a:gd name="connsiteX8" fmla="*/ 11 w 10000"/>
              <a:gd name="connsiteY8" fmla="*/ 23 h 13080"/>
              <a:gd name="connsiteX9" fmla="*/ 0 w 10000"/>
              <a:gd name="connsiteY9" fmla="*/ 7308 h 13080"/>
              <a:gd name="connsiteX10" fmla="*/ 5006 w 10000"/>
              <a:gd name="connsiteY10" fmla="*/ 13080 h 13080"/>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21 h 13079"/>
              <a:gd name="connsiteX8" fmla="*/ 11 w 10000"/>
              <a:gd name="connsiteY8" fmla="*/ 22 h 13079"/>
              <a:gd name="connsiteX9" fmla="*/ 0 w 10000"/>
              <a:gd name="connsiteY9" fmla="*/ 7307 h 13079"/>
              <a:gd name="connsiteX10" fmla="*/ 5006 w 10000"/>
              <a:gd name="connsiteY10" fmla="*/ 13079 h 13079"/>
              <a:gd name="connsiteX0" fmla="*/ 5006 w 10000"/>
              <a:gd name="connsiteY0" fmla="*/ 13084 h 13084"/>
              <a:gd name="connsiteX1" fmla="*/ 10000 w 10000"/>
              <a:gd name="connsiteY1" fmla="*/ 7312 h 13084"/>
              <a:gd name="connsiteX2" fmla="*/ 10000 w 10000"/>
              <a:gd name="connsiteY2" fmla="*/ 7 h 13084"/>
              <a:gd name="connsiteX3" fmla="*/ 8378 w 10000"/>
              <a:gd name="connsiteY3" fmla="*/ 5 h 13084"/>
              <a:gd name="connsiteX4" fmla="*/ 8387 w 10000"/>
              <a:gd name="connsiteY4" fmla="*/ 5478 h 13084"/>
              <a:gd name="connsiteX5" fmla="*/ 5006 w 10000"/>
              <a:gd name="connsiteY5" fmla="*/ 9370 h 13084"/>
              <a:gd name="connsiteX6" fmla="*/ 1601 w 10000"/>
              <a:gd name="connsiteY6" fmla="*/ 5478 h 13084"/>
              <a:gd name="connsiteX7" fmla="*/ 1595 w 10000"/>
              <a:gd name="connsiteY7" fmla="*/ 0 h 13084"/>
              <a:gd name="connsiteX8" fmla="*/ 11 w 10000"/>
              <a:gd name="connsiteY8" fmla="*/ 27 h 13084"/>
              <a:gd name="connsiteX9" fmla="*/ 0 w 10000"/>
              <a:gd name="connsiteY9" fmla="*/ 7312 h 13084"/>
              <a:gd name="connsiteX10" fmla="*/ 5006 w 10000"/>
              <a:gd name="connsiteY10" fmla="*/ 13084 h 13084"/>
              <a:gd name="connsiteX0" fmla="*/ 5008 w 10002"/>
              <a:gd name="connsiteY0" fmla="*/ 13096 h 13096"/>
              <a:gd name="connsiteX1" fmla="*/ 10002 w 10002"/>
              <a:gd name="connsiteY1" fmla="*/ 7324 h 13096"/>
              <a:gd name="connsiteX2" fmla="*/ 10002 w 10002"/>
              <a:gd name="connsiteY2" fmla="*/ 19 h 13096"/>
              <a:gd name="connsiteX3" fmla="*/ 8380 w 10002"/>
              <a:gd name="connsiteY3" fmla="*/ 17 h 13096"/>
              <a:gd name="connsiteX4" fmla="*/ 8389 w 10002"/>
              <a:gd name="connsiteY4" fmla="*/ 5490 h 13096"/>
              <a:gd name="connsiteX5" fmla="*/ 5008 w 10002"/>
              <a:gd name="connsiteY5" fmla="*/ 9382 h 13096"/>
              <a:gd name="connsiteX6" fmla="*/ 1603 w 10002"/>
              <a:gd name="connsiteY6" fmla="*/ 5490 h 13096"/>
              <a:gd name="connsiteX7" fmla="*/ 1597 w 10002"/>
              <a:gd name="connsiteY7" fmla="*/ 12 h 13096"/>
              <a:gd name="connsiteX8" fmla="*/ 0 w 10002"/>
              <a:gd name="connsiteY8" fmla="*/ 0 h 13096"/>
              <a:gd name="connsiteX9" fmla="*/ 2 w 10002"/>
              <a:gd name="connsiteY9" fmla="*/ 7324 h 13096"/>
              <a:gd name="connsiteX10" fmla="*/ 5008 w 10002"/>
              <a:gd name="connsiteY10" fmla="*/ 13096 h 1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2" h="13096">
                <a:moveTo>
                  <a:pt x="5008" y="13096"/>
                </a:moveTo>
                <a:lnTo>
                  <a:pt x="10002" y="7324"/>
                </a:lnTo>
                <a:lnTo>
                  <a:pt x="10002" y="19"/>
                </a:lnTo>
                <a:lnTo>
                  <a:pt x="8380" y="17"/>
                </a:lnTo>
                <a:cubicBezTo>
                  <a:pt x="8372" y="1825"/>
                  <a:pt x="8397" y="3682"/>
                  <a:pt x="8389" y="5490"/>
                </a:cubicBezTo>
                <a:lnTo>
                  <a:pt x="5008" y="9382"/>
                </a:lnTo>
                <a:lnTo>
                  <a:pt x="1603" y="5490"/>
                </a:lnTo>
                <a:cubicBezTo>
                  <a:pt x="1607" y="3658"/>
                  <a:pt x="1593" y="1844"/>
                  <a:pt x="1597" y="12"/>
                </a:cubicBezTo>
                <a:lnTo>
                  <a:pt x="0" y="0"/>
                </a:lnTo>
                <a:cubicBezTo>
                  <a:pt x="-4" y="2428"/>
                  <a:pt x="6" y="4896"/>
                  <a:pt x="2" y="7324"/>
                </a:cubicBezTo>
                <a:lnTo>
                  <a:pt x="5008" y="13096"/>
                </a:lnTo>
                <a:close/>
              </a:path>
            </a:pathLst>
          </a:custGeom>
          <a:solidFill>
            <a:schemeClr val="accent3"/>
          </a:solidFill>
          <a:ln cap="flat">
            <a:noFill/>
            <a:prstDash val="solid"/>
          </a:ln>
        </p:spPr>
        <p:txBody>
          <a:bodyPr vert="horz" wrap="none" lIns="45000" tIns="22500" rIns="45000" bIns="22500" anchor="ctr" anchorCtr="1" compatLnSpc="0"/>
          <a:lstStyle/>
          <a:p>
            <a:pPr defTabSz="914217" hangingPunct="0"/>
            <a:endParaRPr lang="en-US" sz="900">
              <a:solidFill>
                <a:srgbClr val="999999"/>
              </a:solidFill>
              <a:latin typeface="Arial" pitchFamily="18"/>
              <a:ea typeface="Arial Unicode MS" pitchFamily="2"/>
              <a:cs typeface="Arial Unicode MS" pitchFamily="2"/>
            </a:endParaRPr>
          </a:p>
        </p:txBody>
      </p:sp>
      <p:sp>
        <p:nvSpPr>
          <p:cNvPr id="5" name="Pentagon 4">
            <a:extLst>
              <a:ext uri="{FF2B5EF4-FFF2-40B4-BE49-F238E27FC236}">
                <a16:creationId xmlns:a16="http://schemas.microsoft.com/office/drawing/2014/main" id="{E76AB459-1639-3548-87DD-87AA80D56B52}"/>
              </a:ext>
            </a:extLst>
          </p:cNvPr>
          <p:cNvSpPr/>
          <p:nvPr/>
        </p:nvSpPr>
        <p:spPr>
          <a:xfrm>
            <a:off x="1588" y="1835208"/>
            <a:ext cx="2557811" cy="3128035"/>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r>
              <a:rPr lang="en-US" sz="3300" dirty="0">
                <a:solidFill>
                  <a:srgbClr val="FFFFFF"/>
                </a:solidFill>
                <a:latin typeface="Calibri" panose="020F0502020204030204"/>
              </a:rPr>
              <a:t>PROJECT</a:t>
            </a:r>
            <a:br>
              <a:rPr lang="en-US" sz="3300" dirty="0">
                <a:solidFill>
                  <a:srgbClr val="FFFFFF"/>
                </a:solidFill>
                <a:latin typeface="Calibri" panose="020F0502020204030204"/>
              </a:rPr>
            </a:br>
            <a:r>
              <a:rPr lang="en-US" sz="3300" dirty="0">
                <a:solidFill>
                  <a:srgbClr val="FFFFFF"/>
                </a:solidFill>
                <a:latin typeface="Calibri" panose="020F0502020204030204"/>
              </a:rPr>
              <a:t>PROCESS</a:t>
            </a:r>
          </a:p>
        </p:txBody>
      </p:sp>
      <p:grpSp>
        <p:nvGrpSpPr>
          <p:cNvPr id="28" name="Group 27">
            <a:extLst>
              <a:ext uri="{FF2B5EF4-FFF2-40B4-BE49-F238E27FC236}">
                <a16:creationId xmlns:a16="http://schemas.microsoft.com/office/drawing/2014/main" id="{4CF90C52-6A19-AD47-8005-C859A55B5209}"/>
              </a:ext>
            </a:extLst>
          </p:cNvPr>
          <p:cNvGrpSpPr/>
          <p:nvPr/>
        </p:nvGrpSpPr>
        <p:grpSpPr>
          <a:xfrm>
            <a:off x="3700736" y="3075267"/>
            <a:ext cx="8079778" cy="856033"/>
            <a:chOff x="1307732" y="4875754"/>
            <a:chExt cx="13011909" cy="2206597"/>
          </a:xfrm>
        </p:grpSpPr>
        <p:sp>
          <p:nvSpPr>
            <p:cNvPr id="29" name="TextBox 28">
              <a:extLst>
                <a:ext uri="{FF2B5EF4-FFF2-40B4-BE49-F238E27FC236}">
                  <a16:creationId xmlns:a16="http://schemas.microsoft.com/office/drawing/2014/main" id="{E32A18A4-57F3-FA4E-96C8-C6AFB954D531}"/>
                </a:ext>
              </a:extLst>
            </p:cNvPr>
            <p:cNvSpPr txBox="1"/>
            <p:nvPr/>
          </p:nvSpPr>
          <p:spPr>
            <a:xfrm>
              <a:off x="1307732" y="5522084"/>
              <a:ext cx="13011909" cy="1560267"/>
            </a:xfrm>
            <a:prstGeom prst="rect">
              <a:avLst/>
            </a:prstGeom>
            <a:noFill/>
          </p:spPr>
          <p:txBody>
            <a:bodyPr wrap="square" rtlCol="0">
              <a:spAutoFit/>
            </a:bodyPr>
            <a:lstStyle/>
            <a:p>
              <a:pPr defTabSz="914217">
                <a:lnSpc>
                  <a:spcPts val="2040"/>
                </a:lnSpc>
              </a:pPr>
              <a:r>
                <a:rPr lang="en-US" sz="1400">
                  <a:solidFill>
                    <a:srgbClr val="999999"/>
                  </a:solidFill>
                  <a:latin typeface="Calibri" panose="020F0502020204030204"/>
                </a:rPr>
                <a:t>Data preprocessing </a:t>
              </a:r>
              <a:r>
                <a:rPr lang="en-US" sz="1400" dirty="0">
                  <a:solidFill>
                    <a:srgbClr val="999999"/>
                  </a:solidFill>
                  <a:latin typeface="Calibri" panose="020F0502020204030204"/>
                </a:rPr>
                <a:t>can refer </a:t>
              </a:r>
              <a:r>
                <a:rPr lang="en-US" sz="1400">
                  <a:solidFill>
                    <a:srgbClr val="999999"/>
                  </a:solidFill>
                  <a:latin typeface="Calibri" panose="020F0502020204030204"/>
                </a:rPr>
                <a:t>to manipulation or dropping </a:t>
              </a:r>
              <a:r>
                <a:rPr lang="en-US" sz="1400" dirty="0">
                  <a:solidFill>
                    <a:srgbClr val="999999"/>
                  </a:solidFill>
                  <a:latin typeface="Calibri" panose="020F0502020204030204"/>
                </a:rPr>
                <a:t>of data </a:t>
              </a:r>
              <a:r>
                <a:rPr lang="en-US" sz="1400">
                  <a:solidFill>
                    <a:srgbClr val="999999"/>
                  </a:solidFill>
                  <a:latin typeface="Calibri" panose="020F0502020204030204"/>
                </a:rPr>
                <a:t>before it is used in </a:t>
              </a:r>
              <a:r>
                <a:rPr lang="en-US" sz="1400" dirty="0">
                  <a:solidFill>
                    <a:srgbClr val="999999"/>
                  </a:solidFill>
                  <a:latin typeface="Calibri" panose="020F0502020204030204"/>
                </a:rPr>
                <a:t>order to ensure or enhance performance, </a:t>
              </a:r>
              <a:r>
                <a:rPr lang="en-US" sz="1400">
                  <a:solidFill>
                    <a:srgbClr val="999999"/>
                  </a:solidFill>
                  <a:latin typeface="Calibri" panose="020F0502020204030204"/>
                </a:rPr>
                <a:t>and is an important step in </a:t>
              </a:r>
              <a:r>
                <a:rPr lang="en-US" sz="1400" dirty="0">
                  <a:solidFill>
                    <a:srgbClr val="999999"/>
                  </a:solidFill>
                  <a:latin typeface="Calibri" panose="020F0502020204030204"/>
                </a:rPr>
                <a:t>the </a:t>
              </a:r>
              <a:r>
                <a:rPr lang="en-US" sz="1400">
                  <a:solidFill>
                    <a:srgbClr val="999999"/>
                  </a:solidFill>
                  <a:latin typeface="Calibri" panose="020F0502020204030204"/>
                </a:rPr>
                <a:t>data mining </a:t>
              </a:r>
              <a:r>
                <a:rPr lang="en-US" sz="1400" dirty="0">
                  <a:solidFill>
                    <a:srgbClr val="999999"/>
                  </a:solidFill>
                  <a:latin typeface="Calibri" panose="020F0502020204030204"/>
                </a:rPr>
                <a:t>process.</a:t>
              </a:r>
              <a:endParaRPr lang="en-US" sz="1400" dirty="0">
                <a:solidFill>
                  <a:srgbClr val="999999"/>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30" name="TextBox 29">
              <a:extLst>
                <a:ext uri="{FF2B5EF4-FFF2-40B4-BE49-F238E27FC236}">
                  <a16:creationId xmlns:a16="http://schemas.microsoft.com/office/drawing/2014/main" id="{CFAC1F10-7199-594F-AC83-E85028CD4542}"/>
                </a:ext>
              </a:extLst>
            </p:cNvPr>
            <p:cNvSpPr txBox="1"/>
            <p:nvPr/>
          </p:nvSpPr>
          <p:spPr>
            <a:xfrm>
              <a:off x="1307732" y="4875754"/>
              <a:ext cx="6681448" cy="952027"/>
            </a:xfrm>
            <a:prstGeom prst="rect">
              <a:avLst/>
            </a:prstGeom>
            <a:noFill/>
          </p:spPr>
          <p:txBody>
            <a:bodyPr wrap="square" rtlCol="0">
              <a:spAutoFit/>
            </a:bodyPr>
            <a:lstStyle/>
            <a:p>
              <a:pPr defTabSz="914217"/>
              <a:r>
                <a:rPr lang="en-US">
                  <a:solidFill>
                    <a:srgbClr val="363E48"/>
                  </a:solidFill>
                  <a:latin typeface="Poppins Medium" pitchFamily="2" charset="77"/>
                  <a:ea typeface="Lato" panose="020F0502020204030203" pitchFamily="34" charset="0"/>
                  <a:cs typeface="Poppins Medium" pitchFamily="2" charset="77"/>
                </a:rPr>
                <a:t>Data pre-processing</a:t>
              </a:r>
              <a:endParaRPr lang="en-US" dirty="0">
                <a:solidFill>
                  <a:srgbClr val="363E48"/>
                </a:solidFill>
                <a:latin typeface="Poppins Medium" pitchFamily="2" charset="77"/>
                <a:ea typeface="Lato" panose="020F0502020204030203" pitchFamily="34" charset="0"/>
                <a:cs typeface="Poppins Medium" pitchFamily="2" charset="77"/>
              </a:endParaRPr>
            </a:p>
          </p:txBody>
        </p:sp>
      </p:grpSp>
      <p:sp>
        <p:nvSpPr>
          <p:cNvPr id="8" name="Oval 7">
            <a:extLst>
              <a:ext uri="{FF2B5EF4-FFF2-40B4-BE49-F238E27FC236}">
                <a16:creationId xmlns:a16="http://schemas.microsoft.com/office/drawing/2014/main" id="{977CD8AA-67FA-2242-9E71-FEF779F96D0F}"/>
              </a:ext>
            </a:extLst>
          </p:cNvPr>
          <p:cNvSpPr/>
          <p:nvPr/>
        </p:nvSpPr>
        <p:spPr>
          <a:xfrm>
            <a:off x="2758785" y="1950834"/>
            <a:ext cx="705731" cy="705914"/>
          </a:xfrm>
          <a:prstGeom prst="ellipse">
            <a:avLst/>
          </a:prstGeom>
          <a:solidFill>
            <a:schemeClr val="accent5"/>
          </a:solidFill>
          <a:ln w="57150" cmpd="sng">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defTabSz="914217"/>
            <a:r>
              <a:rPr lang="en-US" sz="2000" b="1" dirty="0">
                <a:solidFill>
                  <a:srgbClr val="FFFFFF"/>
                </a:solidFill>
                <a:latin typeface="Roboto Light"/>
              </a:rPr>
              <a:t>2</a:t>
            </a:r>
          </a:p>
        </p:txBody>
      </p:sp>
      <p:sp>
        <p:nvSpPr>
          <p:cNvPr id="9" name="Triangle 22">
            <a:extLst>
              <a:ext uri="{FF2B5EF4-FFF2-40B4-BE49-F238E27FC236}">
                <a16:creationId xmlns:a16="http://schemas.microsoft.com/office/drawing/2014/main" id="{59BAEDEA-0F86-E345-B1AD-C7544D0E7670}"/>
              </a:ext>
            </a:extLst>
          </p:cNvPr>
          <p:cNvSpPr/>
          <p:nvPr/>
        </p:nvSpPr>
        <p:spPr>
          <a:xfrm rot="5400000">
            <a:off x="3427276" y="2227739"/>
            <a:ext cx="163449" cy="15210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10" name="Oval 9">
            <a:extLst>
              <a:ext uri="{FF2B5EF4-FFF2-40B4-BE49-F238E27FC236}">
                <a16:creationId xmlns:a16="http://schemas.microsoft.com/office/drawing/2014/main" id="{977CD8AA-67FA-2242-9E71-FEF779F96D0F}"/>
              </a:ext>
            </a:extLst>
          </p:cNvPr>
          <p:cNvSpPr/>
          <p:nvPr/>
        </p:nvSpPr>
        <p:spPr>
          <a:xfrm>
            <a:off x="2781498" y="3095033"/>
            <a:ext cx="705731" cy="705914"/>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defTabSz="914217"/>
            <a:r>
              <a:rPr lang="en-US" sz="2000" b="1" dirty="0">
                <a:solidFill>
                  <a:srgbClr val="FFFFFF"/>
                </a:solidFill>
                <a:latin typeface="Roboto Light"/>
              </a:rPr>
              <a:t>3</a:t>
            </a:r>
          </a:p>
        </p:txBody>
      </p:sp>
      <p:sp>
        <p:nvSpPr>
          <p:cNvPr id="11" name="Triangle 22">
            <a:extLst>
              <a:ext uri="{FF2B5EF4-FFF2-40B4-BE49-F238E27FC236}">
                <a16:creationId xmlns:a16="http://schemas.microsoft.com/office/drawing/2014/main" id="{59BAEDEA-0F86-E345-B1AD-C7544D0E7670}"/>
              </a:ext>
            </a:extLst>
          </p:cNvPr>
          <p:cNvSpPr/>
          <p:nvPr/>
        </p:nvSpPr>
        <p:spPr>
          <a:xfrm rot="5400000">
            <a:off x="3449989" y="3371938"/>
            <a:ext cx="163449" cy="15210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grpSp>
        <p:nvGrpSpPr>
          <p:cNvPr id="20" name="Group 19">
            <a:extLst>
              <a:ext uri="{FF2B5EF4-FFF2-40B4-BE49-F238E27FC236}">
                <a16:creationId xmlns:a16="http://schemas.microsoft.com/office/drawing/2014/main" id="{4CF90C52-6A19-AD47-8005-C859A55B5209}"/>
              </a:ext>
            </a:extLst>
          </p:cNvPr>
          <p:cNvGrpSpPr/>
          <p:nvPr/>
        </p:nvGrpSpPr>
        <p:grpSpPr>
          <a:xfrm>
            <a:off x="3700735" y="584002"/>
            <a:ext cx="8079778" cy="1067232"/>
            <a:chOff x="1307732" y="4331346"/>
            <a:chExt cx="13011909" cy="2751005"/>
          </a:xfrm>
        </p:grpSpPr>
        <p:sp>
          <p:nvSpPr>
            <p:cNvPr id="21" name="TextBox 20">
              <a:extLst>
                <a:ext uri="{FF2B5EF4-FFF2-40B4-BE49-F238E27FC236}">
                  <a16:creationId xmlns:a16="http://schemas.microsoft.com/office/drawing/2014/main" id="{E32A18A4-57F3-FA4E-96C8-C6AFB954D531}"/>
                </a:ext>
              </a:extLst>
            </p:cNvPr>
            <p:cNvSpPr txBox="1"/>
            <p:nvPr/>
          </p:nvSpPr>
          <p:spPr>
            <a:xfrm>
              <a:off x="1307732" y="5522084"/>
              <a:ext cx="13011909" cy="1560267"/>
            </a:xfrm>
            <a:prstGeom prst="rect">
              <a:avLst/>
            </a:prstGeom>
            <a:noFill/>
          </p:spPr>
          <p:txBody>
            <a:bodyPr wrap="square" rtlCol="0">
              <a:spAutoFit/>
            </a:bodyPr>
            <a:lstStyle/>
            <a:p>
              <a:pPr defTabSz="914217">
                <a:lnSpc>
                  <a:spcPts val="2040"/>
                </a:lnSpc>
              </a:pPr>
              <a:r>
                <a:rPr lang="en-US" sz="1400">
                  <a:solidFill>
                    <a:srgbClr val="999999"/>
                  </a:solidFill>
                  <a:latin typeface="Calibri" panose="020F0502020204030204"/>
                </a:rPr>
                <a:t>The first thing </a:t>
              </a:r>
              <a:r>
                <a:rPr lang="en-US" sz="1400" dirty="0">
                  <a:solidFill>
                    <a:srgbClr val="999999"/>
                  </a:solidFill>
                  <a:latin typeface="Calibri" panose="020F0502020204030204"/>
                </a:rPr>
                <a:t>you have to do before you solve a </a:t>
              </a:r>
              <a:r>
                <a:rPr lang="en-US" sz="1400">
                  <a:solidFill>
                    <a:srgbClr val="999999"/>
                  </a:solidFill>
                  <a:latin typeface="Calibri" panose="020F0502020204030204"/>
                </a:rPr>
                <a:t>problem is to define </a:t>
              </a:r>
              <a:r>
                <a:rPr lang="en-US" sz="1400" dirty="0">
                  <a:solidFill>
                    <a:srgbClr val="999999"/>
                  </a:solidFill>
                  <a:latin typeface="Calibri" panose="020F0502020204030204"/>
                </a:rPr>
                <a:t>exactly </a:t>
              </a:r>
              <a:r>
                <a:rPr lang="en-US" sz="1400">
                  <a:solidFill>
                    <a:srgbClr val="999999"/>
                  </a:solidFill>
                  <a:latin typeface="Calibri" panose="020F0502020204030204"/>
                </a:rPr>
                <a:t>what it is</a:t>
              </a:r>
              <a:r>
                <a:rPr lang="en-US" sz="1400" dirty="0">
                  <a:solidFill>
                    <a:srgbClr val="999999"/>
                  </a:solidFill>
                  <a:latin typeface="Calibri" panose="020F0502020204030204"/>
                </a:rPr>
                <a:t>. You need to be able to translate </a:t>
              </a:r>
              <a:r>
                <a:rPr lang="en-US" sz="1400">
                  <a:solidFill>
                    <a:srgbClr val="999999"/>
                  </a:solidFill>
                  <a:latin typeface="Calibri" panose="020F0502020204030204"/>
                </a:rPr>
                <a:t>data questions into something actionable</a:t>
              </a:r>
              <a:r>
                <a:rPr lang="en-US" sz="1400" dirty="0">
                  <a:solidFill>
                    <a:srgbClr val="999999"/>
                  </a:solidFill>
                  <a:latin typeface="Calibri" panose="020F0502020204030204"/>
                </a:rPr>
                <a:t>.</a:t>
              </a:r>
              <a:endParaRPr lang="en-US" sz="1400" dirty="0">
                <a:solidFill>
                  <a:srgbClr val="999999"/>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22" name="TextBox 21">
              <a:extLst>
                <a:ext uri="{FF2B5EF4-FFF2-40B4-BE49-F238E27FC236}">
                  <a16:creationId xmlns:a16="http://schemas.microsoft.com/office/drawing/2014/main" id="{CFAC1F10-7199-594F-AC83-E85028CD4542}"/>
                </a:ext>
              </a:extLst>
            </p:cNvPr>
            <p:cNvSpPr txBox="1"/>
            <p:nvPr/>
          </p:nvSpPr>
          <p:spPr>
            <a:xfrm>
              <a:off x="1307732" y="4331346"/>
              <a:ext cx="6681448" cy="952027"/>
            </a:xfrm>
            <a:prstGeom prst="rect">
              <a:avLst/>
            </a:prstGeom>
            <a:noFill/>
          </p:spPr>
          <p:txBody>
            <a:bodyPr wrap="square" rtlCol="0">
              <a:spAutoFit/>
            </a:bodyPr>
            <a:lstStyle/>
            <a:p>
              <a:pPr defTabSz="914217"/>
              <a:r>
                <a:rPr lang="en-US" dirty="0">
                  <a:solidFill>
                    <a:srgbClr val="363E48"/>
                  </a:solidFill>
                  <a:latin typeface="Poppins Medium" pitchFamily="2" charset="77"/>
                  <a:ea typeface="Lato" panose="020F0502020204030203" pitchFamily="34" charset="0"/>
                  <a:cs typeface="Poppins Medium" pitchFamily="2" charset="77"/>
                </a:rPr>
                <a:t>Research and understanding</a:t>
              </a:r>
            </a:p>
          </p:txBody>
        </p:sp>
      </p:grpSp>
      <p:sp>
        <p:nvSpPr>
          <p:cNvPr id="23" name="Oval 22">
            <a:extLst>
              <a:ext uri="{FF2B5EF4-FFF2-40B4-BE49-F238E27FC236}">
                <a16:creationId xmlns:a16="http://schemas.microsoft.com/office/drawing/2014/main" id="{977CD8AA-67FA-2242-9E71-FEF779F96D0F}"/>
              </a:ext>
            </a:extLst>
          </p:cNvPr>
          <p:cNvSpPr/>
          <p:nvPr/>
        </p:nvSpPr>
        <p:spPr>
          <a:xfrm>
            <a:off x="2758785" y="796691"/>
            <a:ext cx="705731" cy="705914"/>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defTabSz="914217"/>
            <a:r>
              <a:rPr lang="en-US" sz="2000" b="1" dirty="0">
                <a:solidFill>
                  <a:srgbClr val="FFFFFF"/>
                </a:solidFill>
                <a:latin typeface="Roboto Light"/>
              </a:rPr>
              <a:t>1</a:t>
            </a:r>
          </a:p>
        </p:txBody>
      </p:sp>
      <p:sp>
        <p:nvSpPr>
          <p:cNvPr id="24" name="Triangle 22">
            <a:extLst>
              <a:ext uri="{FF2B5EF4-FFF2-40B4-BE49-F238E27FC236}">
                <a16:creationId xmlns:a16="http://schemas.microsoft.com/office/drawing/2014/main" id="{59BAEDEA-0F86-E345-B1AD-C7544D0E7670}"/>
              </a:ext>
            </a:extLst>
          </p:cNvPr>
          <p:cNvSpPr/>
          <p:nvPr/>
        </p:nvSpPr>
        <p:spPr>
          <a:xfrm rot="5400000">
            <a:off x="3427276" y="1073596"/>
            <a:ext cx="163449" cy="15210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5" name="Oval 24">
            <a:extLst>
              <a:ext uri="{FF2B5EF4-FFF2-40B4-BE49-F238E27FC236}">
                <a16:creationId xmlns:a16="http://schemas.microsoft.com/office/drawing/2014/main" id="{977CD8AA-67FA-2242-9E71-FEF779F96D0F}"/>
              </a:ext>
            </a:extLst>
          </p:cNvPr>
          <p:cNvSpPr/>
          <p:nvPr/>
        </p:nvSpPr>
        <p:spPr>
          <a:xfrm>
            <a:off x="2758784" y="4204643"/>
            <a:ext cx="705731" cy="705914"/>
          </a:xfrm>
          <a:prstGeom prst="ellipse">
            <a:avLst/>
          </a:prstGeom>
          <a:solidFill>
            <a:srgbClr val="0070C0"/>
          </a:solidFill>
          <a:ln w="57150" cmpd="sng">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defTabSz="914217"/>
            <a:r>
              <a:rPr lang="en-US" sz="2000" b="1" dirty="0">
                <a:solidFill>
                  <a:srgbClr val="FFFFFF"/>
                </a:solidFill>
                <a:latin typeface="Roboto Light"/>
              </a:rPr>
              <a:t>4</a:t>
            </a:r>
          </a:p>
        </p:txBody>
      </p:sp>
      <p:sp>
        <p:nvSpPr>
          <p:cNvPr id="26" name="Triangle 22">
            <a:extLst>
              <a:ext uri="{FF2B5EF4-FFF2-40B4-BE49-F238E27FC236}">
                <a16:creationId xmlns:a16="http://schemas.microsoft.com/office/drawing/2014/main" id="{59BAEDEA-0F86-E345-B1AD-C7544D0E7670}"/>
              </a:ext>
            </a:extLst>
          </p:cNvPr>
          <p:cNvSpPr/>
          <p:nvPr/>
        </p:nvSpPr>
        <p:spPr>
          <a:xfrm rot="5400000">
            <a:off x="3427275" y="4528744"/>
            <a:ext cx="163449" cy="152103"/>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3709328" y="4204643"/>
            <a:ext cx="8079778" cy="856033"/>
            <a:chOff x="1307732" y="4875754"/>
            <a:chExt cx="13011909" cy="2206594"/>
          </a:xfrm>
        </p:grpSpPr>
        <p:sp>
          <p:nvSpPr>
            <p:cNvPr id="31" name="TextBox 30">
              <a:extLst>
                <a:ext uri="{FF2B5EF4-FFF2-40B4-BE49-F238E27FC236}">
                  <a16:creationId xmlns:a16="http://schemas.microsoft.com/office/drawing/2014/main" id="{E32A18A4-57F3-FA4E-96C8-C6AFB954D531}"/>
                </a:ext>
              </a:extLst>
            </p:cNvPr>
            <p:cNvSpPr txBox="1"/>
            <p:nvPr/>
          </p:nvSpPr>
          <p:spPr>
            <a:xfrm>
              <a:off x="1307732" y="5522083"/>
              <a:ext cx="13011909" cy="1560265"/>
            </a:xfrm>
            <a:prstGeom prst="rect">
              <a:avLst/>
            </a:prstGeom>
            <a:noFill/>
          </p:spPr>
          <p:txBody>
            <a:bodyPr wrap="square" rtlCol="0">
              <a:spAutoFit/>
            </a:bodyPr>
            <a:lstStyle/>
            <a:p>
              <a:pPr defTabSz="914217">
                <a:lnSpc>
                  <a:spcPts val="2040"/>
                </a:lnSpc>
              </a:pPr>
              <a:r>
                <a:rPr lang="en-US" dirty="0">
                  <a:solidFill>
                    <a:srgbClr val="999999"/>
                  </a:solidFill>
                  <a:latin typeface="Calibri" panose="020F0502020204030204"/>
                </a:rPr>
                <a:t>Flask is a web framework. This means flask provides you with tools, functions and technologies that allow you to build a web application.</a:t>
              </a:r>
              <a:endParaRPr lang="en-US" sz="1400" dirty="0">
                <a:solidFill>
                  <a:srgbClr val="999999"/>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32" name="TextBox 31">
              <a:extLst>
                <a:ext uri="{FF2B5EF4-FFF2-40B4-BE49-F238E27FC236}">
                  <a16:creationId xmlns:a16="http://schemas.microsoft.com/office/drawing/2014/main" id="{CFAC1F10-7199-594F-AC83-E85028CD4542}"/>
                </a:ext>
              </a:extLst>
            </p:cNvPr>
            <p:cNvSpPr txBox="1"/>
            <p:nvPr/>
          </p:nvSpPr>
          <p:spPr>
            <a:xfrm>
              <a:off x="1307732" y="4875754"/>
              <a:ext cx="6681448" cy="952026"/>
            </a:xfrm>
            <a:prstGeom prst="rect">
              <a:avLst/>
            </a:prstGeom>
            <a:noFill/>
          </p:spPr>
          <p:txBody>
            <a:bodyPr wrap="square" rtlCol="0">
              <a:spAutoFit/>
            </a:bodyPr>
            <a:lstStyle/>
            <a:p>
              <a:pPr defTabSz="914217"/>
              <a:r>
                <a:rPr lang="en-US" dirty="0">
                  <a:solidFill>
                    <a:srgbClr val="363E48"/>
                  </a:solidFill>
                  <a:latin typeface="Poppins Medium" pitchFamily="2" charset="77"/>
                  <a:ea typeface="Lato" panose="020F0502020204030203" pitchFamily="34" charset="0"/>
                  <a:cs typeface="Poppins Medium" pitchFamily="2" charset="77"/>
                </a:rPr>
                <a:t>Flask</a:t>
              </a:r>
            </a:p>
          </p:txBody>
        </p:sp>
      </p:grpSp>
      <p:sp>
        <p:nvSpPr>
          <p:cNvPr id="3" name="Rectangle 2">
            <a:extLst>
              <a:ext uri="{FF2B5EF4-FFF2-40B4-BE49-F238E27FC236}">
                <a16:creationId xmlns:a16="http://schemas.microsoft.com/office/drawing/2014/main" id="{5E28EB3D-9EB8-44A2-89DB-A06596F12086}"/>
              </a:ext>
            </a:extLst>
          </p:cNvPr>
          <p:cNvSpPr/>
          <p:nvPr/>
        </p:nvSpPr>
        <p:spPr>
          <a:xfrm>
            <a:off x="3709328" y="1855510"/>
            <a:ext cx="1821332" cy="369332"/>
          </a:xfrm>
          <a:prstGeom prst="rect">
            <a:avLst/>
          </a:prstGeom>
        </p:spPr>
        <p:txBody>
          <a:bodyPr wrap="none">
            <a:spAutoFit/>
          </a:bodyPr>
          <a:lstStyle/>
          <a:p>
            <a:pPr defTabSz="914217"/>
            <a:r>
              <a:rPr lang="en-US">
                <a:solidFill>
                  <a:srgbClr val="363E48"/>
                </a:solidFill>
                <a:latin typeface="Poppins Medium" pitchFamily="2" charset="77"/>
                <a:ea typeface="Lato" panose="020F0502020204030203" pitchFamily="34" charset="0"/>
                <a:cs typeface="Poppins Medium" pitchFamily="2" charset="77"/>
              </a:rPr>
              <a:t>Web Scraping</a:t>
            </a:r>
            <a:endParaRPr lang="en-US" dirty="0">
              <a:solidFill>
                <a:srgbClr val="363E48"/>
              </a:solidFill>
              <a:latin typeface="Poppins Medium" pitchFamily="2" charset="77"/>
              <a:ea typeface="Lato" panose="020F0502020204030203" pitchFamily="34" charset="0"/>
              <a:cs typeface="Poppins Medium" pitchFamily="2" charset="77"/>
            </a:endParaRPr>
          </a:p>
        </p:txBody>
      </p:sp>
      <p:sp>
        <p:nvSpPr>
          <p:cNvPr id="4" name="Rectangle 3">
            <a:extLst>
              <a:ext uri="{FF2B5EF4-FFF2-40B4-BE49-F238E27FC236}">
                <a16:creationId xmlns:a16="http://schemas.microsoft.com/office/drawing/2014/main" id="{E3652860-A086-490F-AEAB-141DC6477C7C}"/>
              </a:ext>
            </a:extLst>
          </p:cNvPr>
          <p:cNvSpPr/>
          <p:nvPr/>
        </p:nvSpPr>
        <p:spPr>
          <a:xfrm>
            <a:off x="3709328" y="2197521"/>
            <a:ext cx="7898401" cy="861774"/>
          </a:xfrm>
          <a:prstGeom prst="rect">
            <a:avLst/>
          </a:prstGeom>
        </p:spPr>
        <p:txBody>
          <a:bodyPr wrap="square">
            <a:spAutoFit/>
          </a:bodyPr>
          <a:lstStyle/>
          <a:p>
            <a:pPr defTabSz="914217">
              <a:lnSpc>
                <a:spcPts val="2040"/>
              </a:lnSpc>
            </a:pPr>
            <a:r>
              <a:rPr lang="en-US" sz="1400" dirty="0">
                <a:solidFill>
                  <a:srgbClr val="999999"/>
                </a:solidFill>
                <a:latin typeface="Calibri" panose="020F0502020204030204"/>
              </a:rPr>
              <a:t>Web scraping is the process of using bots to extract content and data from a website. Unlike screen scraping, which only copies pixels displayed onscreen, web scraping extracts underlying HTML code and, with it, data stored in a database. The scraper can then replicate entire website content elsewhere.</a:t>
            </a:r>
            <a:endParaRPr lang="en-US" sz="1000" dirty="0">
              <a:solidFill>
                <a:srgbClr val="999999"/>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752823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3012" b="13012"/>
          <a:stretch>
            <a:fillRect/>
          </a:stretch>
        </p:blipFill>
        <p:spPr>
          <a:xfrm>
            <a:off x="1588" y="-155619"/>
            <a:ext cx="12188825" cy="3836895"/>
          </a:xfrm>
        </p:spPr>
      </p:pic>
      <p:sp>
        <p:nvSpPr>
          <p:cNvPr id="10" name="Rectangle 9">
            <a:extLst>
              <a:ext uri="{FF2B5EF4-FFF2-40B4-BE49-F238E27FC236}">
                <a16:creationId xmlns:a16="http://schemas.microsoft.com/office/drawing/2014/main" id="{0541FEE5-9FD0-BD4E-AC40-271020500E53}"/>
              </a:ext>
            </a:extLst>
          </p:cNvPr>
          <p:cNvSpPr/>
          <p:nvPr/>
        </p:nvSpPr>
        <p:spPr>
          <a:xfrm rot="10800000" flipV="1">
            <a:off x="1583" y="3960765"/>
            <a:ext cx="12188825" cy="29060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latin typeface="Calibri" panose="020F0502020204030204"/>
            </a:endParaRPr>
          </a:p>
        </p:txBody>
      </p:sp>
      <p:sp>
        <p:nvSpPr>
          <p:cNvPr id="13" name="Rectangle 12">
            <a:extLst>
              <a:ext uri="{FF2B5EF4-FFF2-40B4-BE49-F238E27FC236}">
                <a16:creationId xmlns:a16="http://schemas.microsoft.com/office/drawing/2014/main" id="{CECC7C0A-675A-9C4D-A327-F35452FC1A08}"/>
              </a:ext>
            </a:extLst>
          </p:cNvPr>
          <p:cNvSpPr/>
          <p:nvPr/>
        </p:nvSpPr>
        <p:spPr>
          <a:xfrm rot="10800000" flipV="1">
            <a:off x="1582" y="3624405"/>
            <a:ext cx="12188825" cy="4492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9" name="Pentagon 8">
            <a:extLst>
              <a:ext uri="{FF2B5EF4-FFF2-40B4-BE49-F238E27FC236}">
                <a16:creationId xmlns:a16="http://schemas.microsoft.com/office/drawing/2014/main" id="{3AAEF994-7E08-3740-B8DE-3594FC8EBA52}"/>
              </a:ext>
            </a:extLst>
          </p:cNvPr>
          <p:cNvSpPr/>
          <p:nvPr/>
        </p:nvSpPr>
        <p:spPr>
          <a:xfrm>
            <a:off x="1588" y="3065427"/>
            <a:ext cx="7688179" cy="1779676"/>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12" name="TextBox 11">
            <a:extLst>
              <a:ext uri="{FF2B5EF4-FFF2-40B4-BE49-F238E27FC236}">
                <a16:creationId xmlns:a16="http://schemas.microsoft.com/office/drawing/2014/main" id="{3D941E9C-FA32-F74C-9127-766BE39491C6}"/>
              </a:ext>
            </a:extLst>
          </p:cNvPr>
          <p:cNvSpPr txBox="1"/>
          <p:nvPr/>
        </p:nvSpPr>
        <p:spPr>
          <a:xfrm>
            <a:off x="203811" y="3624405"/>
            <a:ext cx="6609124" cy="707886"/>
          </a:xfrm>
          <a:prstGeom prst="rect">
            <a:avLst/>
          </a:prstGeom>
          <a:noFill/>
          <a:ln>
            <a:noFill/>
          </a:ln>
        </p:spPr>
        <p:txBody>
          <a:bodyPr wrap="square" rtlCol="0">
            <a:spAutoFit/>
          </a:bodyPr>
          <a:lstStyle/>
          <a:p>
            <a:pPr defTabSz="914217"/>
            <a:r>
              <a:rPr lang="en-US" sz="4000" b="1" dirty="0">
                <a:solidFill>
                  <a:srgbClr val="FFFFFF"/>
                </a:solidFill>
                <a:latin typeface="Poppins SemiBold" pitchFamily="2" charset="77"/>
                <a:ea typeface="Roboto Medium" panose="02000000000000000000" pitchFamily="2" charset="0"/>
                <a:cs typeface="Poppins SemiBold" pitchFamily="2" charset="77"/>
              </a:rPr>
              <a:t>Hope to see you soon!!!</a:t>
            </a:r>
          </a:p>
        </p:txBody>
      </p:sp>
      <p:sp>
        <p:nvSpPr>
          <p:cNvPr id="2" name="TextBox 1">
            <a:extLst>
              <a:ext uri="{FF2B5EF4-FFF2-40B4-BE49-F238E27FC236}">
                <a16:creationId xmlns:a16="http://schemas.microsoft.com/office/drawing/2014/main" id="{97E32E4E-D044-D64C-B68A-BDEC8E139413}"/>
              </a:ext>
            </a:extLst>
          </p:cNvPr>
          <p:cNvSpPr txBox="1"/>
          <p:nvPr/>
        </p:nvSpPr>
        <p:spPr>
          <a:xfrm>
            <a:off x="9072748" y="4662841"/>
            <a:ext cx="2785204" cy="1631216"/>
          </a:xfrm>
          <a:prstGeom prst="rect">
            <a:avLst/>
          </a:prstGeom>
          <a:noFill/>
        </p:spPr>
        <p:txBody>
          <a:bodyPr wrap="square" rtlCol="0">
            <a:spAutoFit/>
          </a:bodyPr>
          <a:lstStyle/>
          <a:p>
            <a:pPr marL="342900" indent="-342900" defTabSz="914217">
              <a:buAutoNum type="arabicPeriod"/>
            </a:pPr>
            <a:r>
              <a:rPr lang="en-US" sz="2000" dirty="0">
                <a:solidFill>
                  <a:srgbClr val="FFFFFF"/>
                </a:solidFill>
              </a:rPr>
              <a:t>SWARNIM BURNWAL</a:t>
            </a:r>
          </a:p>
          <a:p>
            <a:pPr marL="342900" indent="-342900" defTabSz="914217">
              <a:buAutoNum type="arabicPeriod"/>
            </a:pPr>
            <a:r>
              <a:rPr lang="en-US" sz="2000" dirty="0">
                <a:solidFill>
                  <a:srgbClr val="FFFFFF"/>
                </a:solidFill>
              </a:rPr>
              <a:t>DEVASHEESH MISHRA</a:t>
            </a:r>
          </a:p>
          <a:p>
            <a:pPr marL="342900" indent="-342900" defTabSz="914217">
              <a:buAutoNum type="arabicPeriod"/>
            </a:pPr>
            <a:r>
              <a:rPr lang="en-US" sz="2000" dirty="0">
                <a:solidFill>
                  <a:srgbClr val="FFFFFF"/>
                </a:solidFill>
              </a:rPr>
              <a:t>RITVIK SRIVASTAVA</a:t>
            </a:r>
          </a:p>
          <a:p>
            <a:pPr marL="342900" indent="-342900" defTabSz="914217">
              <a:buAutoNum type="arabicPeriod"/>
            </a:pPr>
            <a:r>
              <a:rPr lang="en-US" sz="2000" dirty="0">
                <a:solidFill>
                  <a:srgbClr val="FFFFFF"/>
                </a:solidFill>
              </a:rPr>
              <a:t>ANSH KAUSHIK</a:t>
            </a:r>
          </a:p>
          <a:p>
            <a:pPr marL="342900" indent="-342900" defTabSz="914217">
              <a:buAutoNum type="arabicPeriod"/>
            </a:pPr>
            <a:r>
              <a:rPr lang="en-US" sz="2000" dirty="0">
                <a:solidFill>
                  <a:srgbClr val="FFFFFF"/>
                </a:solidFill>
              </a:rPr>
              <a:t>SHREYA GARG</a:t>
            </a:r>
          </a:p>
        </p:txBody>
      </p:sp>
      <p:sp>
        <p:nvSpPr>
          <p:cNvPr id="3" name="TextBox 2">
            <a:extLst>
              <a:ext uri="{FF2B5EF4-FFF2-40B4-BE49-F238E27FC236}">
                <a16:creationId xmlns:a16="http://schemas.microsoft.com/office/drawing/2014/main" id="{2EEAA5B7-FE2E-B241-B694-566BFEC26A12}"/>
              </a:ext>
            </a:extLst>
          </p:cNvPr>
          <p:cNvSpPr txBox="1"/>
          <p:nvPr/>
        </p:nvSpPr>
        <p:spPr>
          <a:xfrm>
            <a:off x="8645290" y="4197760"/>
            <a:ext cx="1708994" cy="523220"/>
          </a:xfrm>
          <a:prstGeom prst="rect">
            <a:avLst/>
          </a:prstGeom>
          <a:noFill/>
        </p:spPr>
        <p:txBody>
          <a:bodyPr wrap="none" rtlCol="0">
            <a:spAutoFit/>
          </a:bodyPr>
          <a:lstStyle/>
          <a:p>
            <a:r>
              <a:rPr lang="en-US" sz="2800" b="1" u="sng" dirty="0">
                <a:solidFill>
                  <a:srgbClr val="FF0000"/>
                </a:solidFill>
              </a:rPr>
              <a:t>CREDITS</a:t>
            </a:r>
            <a:r>
              <a:rPr lang="en-US" sz="2800" dirty="0">
                <a:solidFill>
                  <a:srgbClr val="FF0000"/>
                </a:solidFill>
              </a:rPr>
              <a:t> :-</a:t>
            </a:r>
          </a:p>
        </p:txBody>
      </p:sp>
    </p:spTree>
    <p:extLst>
      <p:ext uri="{BB962C8B-B14F-4D97-AF65-F5344CB8AC3E}">
        <p14:creationId xmlns:p14="http://schemas.microsoft.com/office/powerpoint/2010/main" val="2233645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TSQ - Skyline Light">
      <a:dk1>
        <a:srgbClr val="999999"/>
      </a:dk1>
      <a:lt1>
        <a:srgbClr val="FFFFFF"/>
      </a:lt1>
      <a:dk2>
        <a:srgbClr val="363E48"/>
      </a:dk2>
      <a:lt2>
        <a:srgbClr val="FFFFFF"/>
      </a:lt2>
      <a:accent1>
        <a:srgbClr val="199645"/>
      </a:accent1>
      <a:accent2>
        <a:srgbClr val="02A7AD"/>
      </a:accent2>
      <a:accent3>
        <a:srgbClr val="D32023"/>
      </a:accent3>
      <a:accent4>
        <a:srgbClr val="FF9A45"/>
      </a:accent4>
      <a:accent5>
        <a:srgbClr val="AF3686"/>
      </a:accent5>
      <a:accent6>
        <a:srgbClr val="8FC63E"/>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401</TotalTime>
  <Words>762</Words>
  <Application>Microsoft Macintosh PowerPoint</Application>
  <PresentationFormat>Widescreen</PresentationFormat>
  <Paragraphs>81</Paragraphs>
  <Slides>9</Slides>
  <Notes>4</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9</vt:i4>
      </vt:variant>
    </vt:vector>
  </HeadingPairs>
  <TitlesOfParts>
    <vt:vector size="27" baseType="lpstr">
      <vt:lpstr>Agency FB</vt:lpstr>
      <vt:lpstr>American Captain</vt:lpstr>
      <vt:lpstr>Arial</vt:lpstr>
      <vt:lpstr>Calibri</vt:lpstr>
      <vt:lpstr>Calibri Light</vt:lpstr>
      <vt:lpstr>Century Gothic</vt:lpstr>
      <vt:lpstr>Lato Light</vt:lpstr>
      <vt:lpstr>Lato Medium</vt:lpstr>
      <vt:lpstr>Montserrat</vt:lpstr>
      <vt:lpstr>Montserrat Light</vt:lpstr>
      <vt:lpstr>Poppins Medium</vt:lpstr>
      <vt:lpstr>Poppins SemiBold</vt:lpstr>
      <vt:lpstr>Roboto</vt:lpstr>
      <vt:lpstr>Roboto Light</vt:lpstr>
      <vt:lpstr>Wingdings</vt:lpstr>
      <vt:lpstr>Wingdings 3</vt:lpstr>
      <vt:lpstr>Ion</vt:lpstr>
      <vt:lpstr>Office Theme</vt:lpstr>
      <vt:lpstr>HOW CAN AI HELP IN SOLVING NATURAL CALAMITIES MORE EASILY?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CAUSED BY CYCLONE &amp; EARTHQUAKES</dc:title>
  <dc:creator>swarnim burnwal</dc:creator>
  <cp:lastModifiedBy>Microsoft Office User</cp:lastModifiedBy>
  <cp:revision>36</cp:revision>
  <dcterms:created xsi:type="dcterms:W3CDTF">2022-09-14T17:09:40Z</dcterms:created>
  <dcterms:modified xsi:type="dcterms:W3CDTF">2022-09-15T07:50:20Z</dcterms:modified>
</cp:coreProperties>
</file>