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65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5771"/>
            <a:ext cx="5702935" cy="586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5" dirty="0">
                <a:solidFill>
                  <a:srgbClr val="273139"/>
                </a:solidFill>
                <a:latin typeface="Arial"/>
                <a:cs typeface="Arial"/>
              </a:rPr>
              <a:t>Subset</a:t>
            </a:r>
            <a:r>
              <a:rPr sz="2100" b="1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273139"/>
                </a:solidFill>
                <a:latin typeface="Arial"/>
                <a:cs typeface="Arial"/>
              </a:rPr>
              <a:t>Sum</a:t>
            </a:r>
            <a:r>
              <a:rPr sz="2100" b="1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273139"/>
                </a:solidFill>
                <a:latin typeface="Arial"/>
                <a:cs typeface="Arial"/>
              </a:rPr>
              <a:t>Prob</a:t>
            </a:r>
            <a:r>
              <a:rPr sz="2100" b="1" spc="-5" dirty="0">
                <a:solidFill>
                  <a:srgbClr val="273139"/>
                </a:solidFill>
                <a:latin typeface="Arial"/>
                <a:cs typeface="Arial"/>
              </a:rPr>
              <a:t>lem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10900"/>
              </a:lnSpc>
              <a:spcBef>
                <a:spcPts val="170"/>
              </a:spcBef>
            </a:pPr>
            <a:r>
              <a:rPr sz="110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[]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20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5" dirty="0">
                <a:latin typeface="Arial"/>
                <a:cs typeface="Arial"/>
              </a:rPr>
              <a:t>nega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eger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va</a:t>
            </a:r>
            <a:r>
              <a:rPr sz="1100" spc="-5" dirty="0">
                <a:latin typeface="Arial"/>
                <a:cs typeface="Arial"/>
              </a:rPr>
              <a:t>lu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sk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check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subset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ar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whos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equa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ecu</a:t>
            </a:r>
            <a:r>
              <a:rPr sz="1100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–</a:t>
            </a:r>
            <a:r>
              <a:rPr sz="1100" spc="-10" dirty="0">
                <a:latin typeface="Arial"/>
                <a:cs typeface="Arial"/>
              </a:rPr>
              <a:t> O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2^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Spa</a:t>
            </a:r>
            <a:r>
              <a:rPr sz="1100" dirty="0">
                <a:latin typeface="Arial"/>
                <a:cs typeface="Arial"/>
              </a:rPr>
              <a:t>ce</a:t>
            </a:r>
            <a:endParaRPr sz="1100">
              <a:latin typeface="Arial"/>
              <a:cs typeface="Arial"/>
            </a:endParaRPr>
          </a:p>
          <a:p>
            <a:pPr marL="12700" marR="84455">
              <a:lnSpc>
                <a:spcPts val="1460"/>
              </a:lnSpc>
              <a:spcBef>
                <a:spcPts val="65"/>
              </a:spcBef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ecu</a:t>
            </a:r>
            <a:r>
              <a:rPr sz="1100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appro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ch,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wil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cas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ava</a:t>
            </a:r>
            <a:r>
              <a:rPr sz="1100" spc="-10" dirty="0">
                <a:latin typeface="Arial"/>
                <a:cs typeface="Arial"/>
              </a:rPr>
              <a:t>il</a:t>
            </a:r>
            <a:r>
              <a:rPr sz="1100" spc="-5" dirty="0">
                <a:latin typeface="Arial"/>
                <a:cs typeface="Arial"/>
              </a:rPr>
              <a:t>ab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emen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cr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9370">
              <a:lnSpc>
                <a:spcPct val="110200"/>
              </a:lnSpc>
            </a:pPr>
            <a:r>
              <a:rPr sz="1100" spc="-10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‘l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dirty="0">
                <a:latin typeface="Arial"/>
                <a:cs typeface="Arial"/>
              </a:rPr>
              <a:t>t’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em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</a:t>
            </a:r>
            <a:r>
              <a:rPr sz="1100" spc="-20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set.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ne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equ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equ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–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‘l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dirty="0">
                <a:latin typeface="Arial"/>
                <a:cs typeface="Arial"/>
              </a:rPr>
              <a:t>t’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280035">
              <a:lnSpc>
                <a:spcPct val="110000"/>
              </a:lnSpc>
              <a:spcBef>
                <a:spcPts val="10"/>
              </a:spcBef>
            </a:pP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’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ud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‘l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dirty="0">
                <a:latin typeface="Arial"/>
                <a:cs typeface="Arial"/>
              </a:rPr>
              <a:t>t’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emen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t.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ne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q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equ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sum.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ath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atica</a:t>
            </a:r>
            <a:r>
              <a:rPr sz="1100" spc="-10" dirty="0">
                <a:latin typeface="Arial"/>
                <a:cs typeface="Arial"/>
              </a:rPr>
              <a:t>ll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ecu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ce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atio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w</a:t>
            </a:r>
            <a:r>
              <a:rPr sz="1100" spc="-10" dirty="0">
                <a:latin typeface="Arial"/>
                <a:cs typeface="Arial"/>
              </a:rPr>
              <a:t>il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oo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ke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ll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wi</a:t>
            </a:r>
            <a:r>
              <a:rPr sz="1100" spc="-5" dirty="0">
                <a:latin typeface="Arial"/>
                <a:cs typeface="Arial"/>
              </a:rPr>
              <a:t>ng</a:t>
            </a:r>
            <a:r>
              <a:rPr sz="110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Sub</a:t>
            </a:r>
            <a:r>
              <a:rPr sz="1100" dirty="0">
                <a:latin typeface="Arial"/>
                <a:cs typeface="Arial"/>
              </a:rPr>
              <a:t>setSum(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</a:t>
            </a:r>
            <a:r>
              <a:rPr sz="1100" spc="-1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Sub</a:t>
            </a:r>
            <a:r>
              <a:rPr sz="1100" dirty="0">
                <a:latin typeface="Arial"/>
                <a:cs typeface="Arial"/>
              </a:rPr>
              <a:t>setS</a:t>
            </a:r>
            <a:r>
              <a:rPr sz="1100" spc="-20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m(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n-</a:t>
            </a:r>
            <a:r>
              <a:rPr sz="1100" spc="-1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m)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Sub</a:t>
            </a:r>
            <a:r>
              <a:rPr sz="1100" dirty="0">
                <a:latin typeface="Arial"/>
                <a:cs typeface="Arial"/>
              </a:rPr>
              <a:t>setS</a:t>
            </a:r>
            <a:r>
              <a:rPr sz="1100" spc="-20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ar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latin typeface="Arial"/>
                <a:cs typeface="Arial"/>
              </a:rPr>
              <a:t>ar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[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])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Bas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ase</a:t>
            </a:r>
            <a:r>
              <a:rPr sz="1100" dirty="0">
                <a:latin typeface="Arial"/>
                <a:cs typeface="Arial"/>
              </a:rPr>
              <a:t>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332355">
              <a:lnSpc>
                <a:spcPct val="110000"/>
              </a:lnSpc>
            </a:pP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Sub</a:t>
            </a:r>
            <a:r>
              <a:rPr sz="1100" dirty="0">
                <a:latin typeface="Arial"/>
                <a:cs typeface="Arial"/>
              </a:rPr>
              <a:t>setSum(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</a:t>
            </a:r>
            <a:r>
              <a:rPr sz="1100" spc="-1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se,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&gt;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Sub</a:t>
            </a:r>
            <a:r>
              <a:rPr sz="1100" dirty="0">
                <a:latin typeface="Arial"/>
                <a:cs typeface="Arial"/>
              </a:rPr>
              <a:t>setSum(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</a:t>
            </a:r>
            <a:r>
              <a:rPr sz="1100" spc="-1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ll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impleme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ecu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62230">
              <a:lnSpc>
                <a:spcPct val="110000"/>
              </a:lnSpc>
            </a:pPr>
            <a:r>
              <a:rPr sz="1100" spc="-5" dirty="0">
                <a:latin typeface="Arial"/>
                <a:cs typeface="Arial"/>
              </a:rPr>
              <a:t>Bu</a:t>
            </a:r>
            <a:r>
              <a:rPr sz="1100" spc="-10" dirty="0">
                <a:latin typeface="Arial"/>
                <a:cs typeface="Arial"/>
              </a:rPr>
              <a:t>il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ecu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pas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nde</a:t>
            </a:r>
            <a:r>
              <a:rPr sz="1100" dirty="0">
                <a:latin typeface="Arial"/>
                <a:cs typeface="Arial"/>
              </a:rPr>
              <a:t>x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g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dua</a:t>
            </a:r>
            <a:r>
              <a:rPr sz="1100" spc="-10" dirty="0">
                <a:latin typeface="Arial"/>
                <a:cs typeface="Arial"/>
              </a:rPr>
              <a:t>ll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fr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end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oun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nde</a:t>
            </a:r>
            <a:r>
              <a:rPr sz="1100" dirty="0">
                <a:latin typeface="Arial"/>
                <a:cs typeface="Arial"/>
              </a:rPr>
              <a:t>x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che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bas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ses.</a:t>
            </a:r>
            <a:endParaRPr sz="1100">
              <a:latin typeface="Arial"/>
              <a:cs typeface="Arial"/>
            </a:endParaRPr>
          </a:p>
          <a:p>
            <a:pPr marL="12700" marR="191770">
              <a:lnSpc>
                <a:spcPct val="11000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ec</a:t>
            </a:r>
            <a:r>
              <a:rPr sz="1100" spc="-20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</a:t>
            </a:r>
            <a:r>
              <a:rPr sz="1100" spc="-10" dirty="0">
                <a:latin typeface="Arial"/>
                <a:cs typeface="Arial"/>
              </a:rPr>
              <a:t>ll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spc="-5" dirty="0">
                <a:latin typeface="Arial"/>
                <a:cs typeface="Arial"/>
              </a:rPr>
              <a:t>er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t.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wi</a:t>
            </a:r>
            <a:r>
              <a:rPr sz="1100" dirty="0">
                <a:latin typeface="Arial"/>
                <a:cs typeface="Arial"/>
              </a:rPr>
              <a:t>se,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such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5771"/>
            <a:ext cx="5756275" cy="528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8240">
              <a:lnSpc>
                <a:spcPct val="110000"/>
              </a:lnSpc>
            </a:pPr>
            <a:r>
              <a:rPr sz="2100" b="1" spc="-5" dirty="0">
                <a:solidFill>
                  <a:srgbClr val="273139"/>
                </a:solidFill>
                <a:latin typeface="Arial"/>
                <a:cs typeface="Arial"/>
              </a:rPr>
              <a:t>Tra</a:t>
            </a:r>
            <a:r>
              <a:rPr sz="2100" b="1" spc="-10" dirty="0">
                <a:solidFill>
                  <a:srgbClr val="273139"/>
                </a:solidFill>
                <a:latin typeface="Arial"/>
                <a:cs typeface="Arial"/>
              </a:rPr>
              <a:t>v</a:t>
            </a:r>
            <a:r>
              <a:rPr sz="2100" b="1" spc="-15" dirty="0">
                <a:solidFill>
                  <a:srgbClr val="273139"/>
                </a:solidFill>
                <a:latin typeface="Arial"/>
                <a:cs typeface="Arial"/>
              </a:rPr>
              <a:t>ell</a:t>
            </a:r>
            <a:r>
              <a:rPr sz="2100" b="1" spc="-5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2100" b="1" spc="-15" dirty="0">
                <a:solidFill>
                  <a:srgbClr val="273139"/>
                </a:solidFill>
                <a:latin typeface="Arial"/>
                <a:cs typeface="Arial"/>
              </a:rPr>
              <a:t>ng</a:t>
            </a:r>
            <a:r>
              <a:rPr sz="2100" b="1" spc="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273139"/>
                </a:solidFill>
                <a:latin typeface="Arial"/>
                <a:cs typeface="Arial"/>
              </a:rPr>
              <a:t>S</a:t>
            </a:r>
            <a:r>
              <a:rPr sz="2100" b="1" spc="-1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100" b="1" dirty="0">
                <a:solidFill>
                  <a:srgbClr val="273139"/>
                </a:solidFill>
                <a:latin typeface="Arial"/>
                <a:cs typeface="Arial"/>
              </a:rPr>
              <a:t>lesman</a:t>
            </a:r>
            <a:r>
              <a:rPr sz="2100" b="1" spc="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273139"/>
                </a:solidFill>
                <a:latin typeface="Arial"/>
                <a:cs typeface="Arial"/>
              </a:rPr>
              <a:t>P</a:t>
            </a:r>
            <a:r>
              <a:rPr sz="2100" b="1" spc="-20" dirty="0">
                <a:solidFill>
                  <a:srgbClr val="273139"/>
                </a:solidFill>
                <a:latin typeface="Arial"/>
                <a:cs typeface="Arial"/>
              </a:rPr>
              <a:t>roblem</a:t>
            </a:r>
            <a:r>
              <a:rPr sz="21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100" b="1" spc="-1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2100" b="1" spc="-15" dirty="0">
                <a:solidFill>
                  <a:srgbClr val="273139"/>
                </a:solidFill>
                <a:latin typeface="Arial"/>
                <a:cs typeface="Arial"/>
              </a:rPr>
              <a:t>mplem</a:t>
            </a:r>
            <a:r>
              <a:rPr sz="2100" b="1" spc="-5" dirty="0">
                <a:solidFill>
                  <a:srgbClr val="273139"/>
                </a:solidFill>
                <a:latin typeface="Arial"/>
                <a:cs typeface="Arial"/>
              </a:rPr>
              <a:t>ent</a:t>
            </a:r>
            <a:r>
              <a:rPr sz="2100" b="1" spc="-10" dirty="0">
                <a:solidFill>
                  <a:srgbClr val="273139"/>
                </a:solidFill>
                <a:latin typeface="Arial"/>
                <a:cs typeface="Arial"/>
              </a:rPr>
              <a:t>ation</a:t>
            </a:r>
            <a:r>
              <a:rPr sz="2100" b="1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273139"/>
                </a:solidFill>
                <a:latin typeface="Arial"/>
                <a:cs typeface="Arial"/>
              </a:rPr>
              <a:t>using</a:t>
            </a:r>
            <a:r>
              <a:rPr sz="2100" b="1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273139"/>
                </a:solidFill>
                <a:latin typeface="Arial"/>
                <a:cs typeface="Arial"/>
              </a:rPr>
              <a:t>B</a:t>
            </a:r>
            <a:r>
              <a:rPr sz="2100" b="1" spc="-5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100" b="1" spc="-10" dirty="0">
                <a:solidFill>
                  <a:srgbClr val="273139"/>
                </a:solidFill>
                <a:latin typeface="Arial"/>
                <a:cs typeface="Arial"/>
              </a:rPr>
              <a:t>c</a:t>
            </a:r>
            <a:r>
              <a:rPr sz="2100" b="1" spc="-20" dirty="0">
                <a:solidFill>
                  <a:srgbClr val="273139"/>
                </a:solidFill>
                <a:latin typeface="Arial"/>
                <a:cs typeface="Arial"/>
              </a:rPr>
              <a:t>k</a:t>
            </a:r>
            <a:r>
              <a:rPr sz="2100" b="1" spc="-10" dirty="0">
                <a:solidFill>
                  <a:srgbClr val="273139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273139"/>
                </a:solidFill>
                <a:latin typeface="Arial"/>
                <a:cs typeface="Arial"/>
              </a:rPr>
              <a:t>ra</a:t>
            </a:r>
            <a:r>
              <a:rPr sz="2100" b="1" spc="-10" dirty="0">
                <a:solidFill>
                  <a:srgbClr val="273139"/>
                </a:solidFill>
                <a:latin typeface="Arial"/>
                <a:cs typeface="Arial"/>
              </a:rPr>
              <a:t>c</a:t>
            </a:r>
            <a:r>
              <a:rPr sz="2100" b="1" spc="-20" dirty="0">
                <a:solidFill>
                  <a:srgbClr val="273139"/>
                </a:solidFill>
                <a:latin typeface="Arial"/>
                <a:cs typeface="Arial"/>
              </a:rPr>
              <a:t>king</a:t>
            </a:r>
            <a:endParaRPr sz="2100">
              <a:latin typeface="Arial"/>
              <a:cs typeface="Arial"/>
            </a:endParaRPr>
          </a:p>
          <a:p>
            <a:pPr marL="12700" marR="106045">
              <a:lnSpc>
                <a:spcPct val="110000"/>
              </a:lnSpc>
              <a:spcBef>
                <a:spcPts val="195"/>
              </a:spcBef>
            </a:pPr>
            <a:r>
              <a:rPr sz="110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x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spc="-10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[]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ze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spc="-10" dirty="0">
                <a:latin typeface="Arial"/>
                <a:cs typeface="Arial"/>
              </a:rPr>
              <a:t>i]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spc="-10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deno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(0-</a:t>
            </a:r>
            <a:r>
              <a:rPr sz="1100" spc="-5" dirty="0">
                <a:latin typeface="Arial"/>
                <a:cs typeface="Arial"/>
              </a:rPr>
              <a:t>ba</a:t>
            </a:r>
            <a:r>
              <a:rPr sz="1100" dirty="0">
                <a:latin typeface="Arial"/>
                <a:cs typeface="Arial"/>
              </a:rPr>
              <a:t>sed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vis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ce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come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</a:t>
            </a:r>
            <a:r>
              <a:rPr sz="1100" dirty="0">
                <a:latin typeface="Arial"/>
                <a:cs typeface="Arial"/>
              </a:rPr>
              <a:t>ck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1590">
              <a:lnSpc>
                <a:spcPct val="110100"/>
              </a:lnSpc>
            </a:pP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ot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if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erenc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ee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il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yc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5" dirty="0">
                <a:latin typeface="Arial"/>
                <a:cs typeface="Arial"/>
              </a:rPr>
              <a:t>ami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cycle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exi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very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xactly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onc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5" dirty="0">
                <a:latin typeface="Arial"/>
                <a:cs typeface="Arial"/>
              </a:rPr>
              <a:t>ami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ca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se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grap</a:t>
            </a:r>
            <a:r>
              <a:rPr sz="1100" dirty="0">
                <a:latin typeface="Arial"/>
                <a:cs typeface="Arial"/>
              </a:rPr>
              <a:t>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ete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t,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st,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gh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il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yc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App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oa</a:t>
            </a:r>
            <a:r>
              <a:rPr sz="1100" dirty="0">
                <a:latin typeface="Arial"/>
                <a:cs typeface="Arial"/>
              </a:rPr>
              <a:t>ch: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sz="1100" dirty="0">
                <a:latin typeface="Arial"/>
                <a:cs typeface="Arial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em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0t</a:t>
            </a:r>
            <a:r>
              <a:rPr sz="1100" dirty="0">
                <a:latin typeface="Arial"/>
                <a:cs typeface="Arial"/>
              </a:rPr>
              <a:t>h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node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bo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end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nt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yc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ur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ake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va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nt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dirty="0">
                <a:latin typeface="Arial"/>
                <a:cs typeface="Arial"/>
              </a:rPr>
              <a:t>vo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th-F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Se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rch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ap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oa</a:t>
            </a:r>
            <a:r>
              <a:rPr sz="1100" dirty="0">
                <a:latin typeface="Arial"/>
                <a:cs typeface="Arial"/>
              </a:rPr>
              <a:t>ch,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ecu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dirty="0">
                <a:latin typeface="Arial"/>
                <a:cs typeface="Arial"/>
              </a:rPr>
              <a:t>ss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it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d</a:t>
            </a:r>
            <a:r>
              <a:rPr sz="1100" spc="5" dirty="0">
                <a:latin typeface="Arial"/>
                <a:cs typeface="Arial"/>
              </a:rPr>
              <a:t>j</a:t>
            </a:r>
            <a:r>
              <a:rPr sz="1100" spc="-5" dirty="0">
                <a:latin typeface="Arial"/>
                <a:cs typeface="Arial"/>
              </a:rPr>
              <a:t>ace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ri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av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rsa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cu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at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ti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ensur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vis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ce,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ce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com</a:t>
            </a:r>
            <a:r>
              <a:rPr sz="1100" spc="1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cyc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been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pa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nt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yc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cu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ate</a:t>
            </a:r>
            <a:r>
              <a:rPr sz="1100" spc="-15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ke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p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va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cycl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upda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ne</a:t>
            </a:r>
            <a:r>
              <a:rPr sz="1100" dirty="0">
                <a:latin typeface="Arial"/>
                <a:cs typeface="Arial"/>
              </a:rPr>
              <a:t>ver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ll</a:t>
            </a:r>
            <a:r>
              <a:rPr sz="1100" spc="-5" dirty="0">
                <a:latin typeface="Arial"/>
                <a:cs typeface="Arial"/>
              </a:rPr>
              <a:t>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cost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oun</a:t>
            </a:r>
            <a:r>
              <a:rPr sz="1100" spc="-20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46710">
              <a:lnSpc>
                <a:spcPct val="110900"/>
              </a:lnSpc>
            </a:pP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Co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ex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!</a:t>
            </a:r>
            <a:r>
              <a:rPr sz="1100" dirty="0">
                <a:latin typeface="Arial"/>
                <a:cs typeface="Arial"/>
              </a:rPr>
              <a:t>),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poss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ili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sec</a:t>
            </a:r>
            <a:r>
              <a:rPr sz="1100" spc="-5" dirty="0">
                <a:latin typeface="Arial"/>
                <a:cs typeface="Arial"/>
              </a:rPr>
              <a:t>ond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– 1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ili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es.</a:t>
            </a:r>
            <a:endParaRPr sz="1100">
              <a:latin typeface="Arial"/>
              <a:cs typeface="Arial"/>
            </a:endParaRPr>
          </a:p>
          <a:p>
            <a:pPr marL="12700" marR="2295525">
              <a:lnSpc>
                <a:spcPct val="110000"/>
              </a:lnSpc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node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comp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*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–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*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!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Aux</a:t>
            </a:r>
            <a:r>
              <a:rPr sz="1100" spc="-10" dirty="0">
                <a:latin typeface="Arial"/>
                <a:cs typeface="Arial"/>
              </a:rPr>
              <a:t>ili</a:t>
            </a:r>
            <a:r>
              <a:rPr sz="1100" spc="-5" dirty="0">
                <a:latin typeface="Arial"/>
                <a:cs typeface="Arial"/>
              </a:rPr>
              <a:t>ar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Spa</a:t>
            </a:r>
            <a:r>
              <a:rPr sz="1100" dirty="0">
                <a:latin typeface="Arial"/>
                <a:cs typeface="Arial"/>
              </a:rPr>
              <a:t>ce: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O(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Office PowerPoint</Application>
  <PresentationFormat>Benutzerdefiniert</PresentationFormat>
  <Paragraphs>35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2025-04-17T21:14:45Z</dcterms:created>
  <dcterms:modified xsi:type="dcterms:W3CDTF">2025-04-17T19:14:47Z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2025-04-17T00:00:00Z</vt:filetime>
  </property>
  <property fmtid="{D5CDD505-2E9C-101B-9397-08002B2CF9AE}" pid="3" name="LastSaved">
    <vt:filetime>2025-04-17T00:00:00Z</vt:filetime>
  </property>
</Properties>
</file>