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2"/>
  </p:notesMasterIdLst>
  <p:handoutMasterIdLst>
    <p:handoutMasterId r:id="rId13"/>
  </p:handoutMasterIdLst>
  <p:sldIdLst>
    <p:sldId id="256" r:id="rId5"/>
    <p:sldId id="347" r:id="rId6"/>
    <p:sldId id="340" r:id="rId7"/>
    <p:sldId id="349" r:id="rId8"/>
    <p:sldId id="343" r:id="rId9"/>
    <p:sldId id="348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112" userDrawn="1">
          <p15:clr>
            <a:srgbClr val="A4A3A4"/>
          </p15:clr>
        </p15:guide>
        <p15:guide id="4" pos="5352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EFF"/>
    <a:srgbClr val="B1F68A"/>
    <a:srgbClr val="000000"/>
    <a:srgbClr val="FB0A1A"/>
    <a:srgbClr val="FF0000"/>
    <a:srgbClr val="FFFFFF"/>
    <a:srgbClr val="FFB006"/>
    <a:srgbClr val="F39220"/>
    <a:srgbClr val="B40028"/>
    <a:srgbClr val="000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7" autoAdjust="0"/>
  </p:normalViewPr>
  <p:slideViewPr>
    <p:cSldViewPr snapToGrid="0">
      <p:cViewPr varScale="1">
        <p:scale>
          <a:sx n="87" d="100"/>
          <a:sy n="87" d="100"/>
        </p:scale>
        <p:origin x="522" y="60"/>
      </p:cViewPr>
      <p:guideLst>
        <p:guide orient="horz" pos="720"/>
        <p:guide pos="288"/>
        <p:guide pos="5112"/>
        <p:guide pos="5352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4" y="4741177"/>
            <a:ext cx="11241742" cy="9572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Interactive Housing </a:t>
            </a:r>
            <a:r>
              <a:rPr lang="en-US" sz="3600" smtClean="0"/>
              <a:t>Price Predictor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9723549" y="5698454"/>
            <a:ext cx="18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November 2018</a:t>
            </a: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6323" y="140316"/>
            <a:ext cx="9846555" cy="915752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br>
              <a:rPr lang="en-US" sz="2700" dirty="0"/>
            </a:br>
            <a:r>
              <a:rPr lang="en-US" sz="3100" dirty="0"/>
              <a:t/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2" name="TextBox 1"/>
          <p:cNvSpPr txBox="1"/>
          <p:nvPr/>
        </p:nvSpPr>
        <p:spPr>
          <a:xfrm>
            <a:off x="457199" y="1358153"/>
            <a:ext cx="11612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u="sng" dirty="0"/>
              <a:t>Problem Statement: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house price prediction in current world needs huge amount of data processing &amp; transformation which requires tremendous manual effort and time consuming process.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Also it only gives the current price and </a:t>
            </a:r>
            <a:r>
              <a:rPr lang="en-US" dirty="0" smtClean="0"/>
              <a:t>predictions only based on certain fixed parameters like average sale price,sqft,bedrooms etc.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Solution: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predictive analytics BOT’s will </a:t>
            </a:r>
            <a:r>
              <a:rPr lang="en-US" dirty="0" smtClean="0"/>
              <a:t>predict </a:t>
            </a:r>
            <a:r>
              <a:rPr lang="en-US" dirty="0"/>
              <a:t>how the sale price may change in future using current news trend </a:t>
            </a:r>
            <a:r>
              <a:rPr lang="en-US" dirty="0" smtClean="0"/>
              <a:t>analysis and slowly changing parameters like school rating,crime rate.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752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11557000" cy="49154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Interactive House Predictor Bot to predict </a:t>
            </a:r>
            <a:r>
              <a:rPr lang="en-US" sz="2000" dirty="0"/>
              <a:t>local community houses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Intake any image to extract and predict the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Continuous </a:t>
            </a:r>
            <a:r>
              <a:rPr lang="en-US" sz="2000" dirty="0"/>
              <a:t>feed tracking for decision analytics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Customer </a:t>
            </a:r>
            <a:r>
              <a:rPr lang="en-US" sz="2000" dirty="0"/>
              <a:t>interaction tracker.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84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1" y="4811845"/>
            <a:ext cx="613604" cy="4602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95" y="4655418"/>
            <a:ext cx="758674" cy="758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62" y="3695560"/>
            <a:ext cx="870593" cy="870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74" y="3449869"/>
            <a:ext cx="1361976" cy="1361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92" y="3551915"/>
            <a:ext cx="1198699" cy="10842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266" y="2729324"/>
            <a:ext cx="941576" cy="941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867" y="3104394"/>
            <a:ext cx="690950" cy="690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57" y="4399868"/>
            <a:ext cx="841064" cy="10142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659" y="3695560"/>
            <a:ext cx="745611" cy="5109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3" y="2881977"/>
            <a:ext cx="636270" cy="6362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87" y="4591606"/>
            <a:ext cx="870593" cy="8705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95" y="2787754"/>
            <a:ext cx="800331" cy="8003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06" y="2498598"/>
            <a:ext cx="1346474" cy="1378642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8" idx="3"/>
            <a:endCxn id="20" idx="1"/>
          </p:cNvCxnSpPr>
          <p:nvPr/>
        </p:nvCxnSpPr>
        <p:spPr bwMode="auto">
          <a:xfrm flipV="1">
            <a:off x="835793" y="3187920"/>
            <a:ext cx="354702" cy="12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 bwMode="auto">
          <a:xfrm flipV="1">
            <a:off x="883625" y="5034755"/>
            <a:ext cx="306870" cy="7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076170" y="3187919"/>
            <a:ext cx="28358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5" idx="3"/>
            <a:endCxn id="19" idx="1"/>
          </p:cNvCxnSpPr>
          <p:nvPr/>
        </p:nvCxnSpPr>
        <p:spPr bwMode="auto">
          <a:xfrm flipV="1">
            <a:off x="1949169" y="5026903"/>
            <a:ext cx="564818" cy="7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Elbow Connector 32"/>
          <p:cNvCxnSpPr>
            <a:endCxn id="9" idx="0"/>
          </p:cNvCxnSpPr>
          <p:nvPr/>
        </p:nvCxnSpPr>
        <p:spPr bwMode="auto">
          <a:xfrm>
            <a:off x="3403479" y="3200112"/>
            <a:ext cx="1141383" cy="2497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Elbow Connector 34"/>
          <p:cNvCxnSpPr>
            <a:stCxn id="19" idx="3"/>
            <a:endCxn id="9" idx="2"/>
          </p:cNvCxnSpPr>
          <p:nvPr/>
        </p:nvCxnSpPr>
        <p:spPr bwMode="auto">
          <a:xfrm flipV="1">
            <a:off x="3384580" y="4811845"/>
            <a:ext cx="1160282" cy="2150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endCxn id="6" idx="1"/>
          </p:cNvCxnSpPr>
          <p:nvPr/>
        </p:nvCxnSpPr>
        <p:spPr bwMode="auto">
          <a:xfrm>
            <a:off x="4995928" y="4130856"/>
            <a:ext cx="5360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6" idx="3"/>
          </p:cNvCxnSpPr>
          <p:nvPr/>
        </p:nvCxnSpPr>
        <p:spPr bwMode="auto">
          <a:xfrm flipV="1">
            <a:off x="6402555" y="4130856"/>
            <a:ext cx="39778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99" y="3641348"/>
            <a:ext cx="870593" cy="870593"/>
          </a:xfrm>
          <a:prstGeom prst="rect">
            <a:avLst/>
          </a:prstGeom>
        </p:spPr>
      </p:pic>
      <p:cxnSp>
        <p:nvCxnSpPr>
          <p:cNvPr id="59" name="Elbow Connector 58"/>
          <p:cNvCxnSpPr>
            <a:stCxn id="12" idx="1"/>
            <a:endCxn id="53" idx="0"/>
          </p:cNvCxnSpPr>
          <p:nvPr/>
        </p:nvCxnSpPr>
        <p:spPr bwMode="auto">
          <a:xfrm rot="10800000" flipV="1">
            <a:off x="8656196" y="3200112"/>
            <a:ext cx="534070" cy="44123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Elbow Connector 60"/>
          <p:cNvCxnSpPr>
            <a:stCxn id="14" idx="1"/>
            <a:endCxn id="53" idx="2"/>
          </p:cNvCxnSpPr>
          <p:nvPr/>
        </p:nvCxnSpPr>
        <p:spPr bwMode="auto">
          <a:xfrm rot="10800000">
            <a:off x="8656197" y="4511942"/>
            <a:ext cx="723161" cy="39503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07" y="3813572"/>
            <a:ext cx="631129" cy="631129"/>
          </a:xfrm>
          <a:prstGeom prst="rect">
            <a:avLst/>
          </a:prstGeom>
        </p:spPr>
      </p:pic>
      <p:cxnSp>
        <p:nvCxnSpPr>
          <p:cNvPr id="65" name="Elbow Connector 64"/>
          <p:cNvCxnSpPr>
            <a:stCxn id="63" idx="2"/>
            <a:endCxn id="14" idx="3"/>
          </p:cNvCxnSpPr>
          <p:nvPr/>
        </p:nvCxnSpPr>
        <p:spPr bwMode="auto">
          <a:xfrm rot="5400000">
            <a:off x="10246708" y="4418415"/>
            <a:ext cx="462279" cy="51485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7" name="Elbow Connector 66"/>
          <p:cNvCxnSpPr>
            <a:stCxn id="12" idx="3"/>
            <a:endCxn id="63" idx="0"/>
          </p:cNvCxnSpPr>
          <p:nvPr/>
        </p:nvCxnSpPr>
        <p:spPr bwMode="auto">
          <a:xfrm>
            <a:off x="10131842" y="3200112"/>
            <a:ext cx="603430" cy="6134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073" y="4301503"/>
            <a:ext cx="673197" cy="673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9784" y="5446276"/>
            <a:ext cx="799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Kinesis</a:t>
            </a:r>
            <a:endParaRPr lang="en-US" sz="10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47950" y="5470052"/>
            <a:ext cx="836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Lambda</a:t>
            </a:r>
            <a:endParaRPr lang="en-US" sz="105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122617" y="4484212"/>
            <a:ext cx="799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050" b="1" dirty="0" smtClean="0"/>
              <a:t>AWS S3</a:t>
            </a:r>
            <a:endParaRPr lang="en-US" sz="105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738829" y="4726401"/>
            <a:ext cx="1332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Dynamo DB</a:t>
            </a:r>
            <a:endParaRPr 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274802" y="2533838"/>
            <a:ext cx="77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Lex</a:t>
            </a:r>
            <a:endParaRPr lang="en-US" sz="10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65242" y="5392415"/>
            <a:ext cx="9544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AWS </a:t>
            </a:r>
            <a:r>
              <a:rPr lang="en-US" sz="1050" b="1" dirty="0" err="1" smtClean="0"/>
              <a:t>Rekognition</a:t>
            </a:r>
            <a:endParaRPr lang="en-US" sz="105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03459" y="3695560"/>
            <a:ext cx="11281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Panda </a:t>
            </a:r>
            <a:r>
              <a:rPr lang="en-US" sz="1050" b="1" dirty="0" err="1" smtClean="0"/>
              <a:t>Dataframe</a:t>
            </a:r>
            <a:endParaRPr 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300792" y="3782196"/>
            <a:ext cx="1419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Python </a:t>
            </a:r>
            <a:r>
              <a:rPr lang="en-US" sz="1050" b="1" dirty="0" err="1" smtClean="0"/>
              <a:t>Scipy</a:t>
            </a:r>
            <a:r>
              <a:rPr lang="en-US" sz="1050" b="1" dirty="0" smtClean="0"/>
              <a:t> ML</a:t>
            </a:r>
            <a:endParaRPr lang="en-US" sz="1050" b="1" dirty="0"/>
          </a:p>
        </p:txBody>
      </p:sp>
      <p:cxnSp>
        <p:nvCxnSpPr>
          <p:cNvPr id="8" name="Straight Arrow Connector 7"/>
          <p:cNvCxnSpPr>
            <a:endCxn id="53" idx="1"/>
          </p:cNvCxnSpPr>
          <p:nvPr/>
        </p:nvCxnSpPr>
        <p:spPr bwMode="auto">
          <a:xfrm>
            <a:off x="7901574" y="4076644"/>
            <a:ext cx="31932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0628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Architecture: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16" y="910140"/>
            <a:ext cx="8922328" cy="54067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3639127" y="5163127"/>
            <a:ext cx="35098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7333673" y="4812146"/>
            <a:ext cx="618836" cy="240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4320394"/>
            <a:ext cx="479279" cy="57759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>
            <a:off x="8626764" y="4692317"/>
            <a:ext cx="498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44341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11557000" cy="4915401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AWS </a:t>
            </a:r>
            <a:r>
              <a:rPr lang="en-US" sz="2000" dirty="0"/>
              <a:t>Services </a:t>
            </a:r>
            <a:r>
              <a:rPr lang="en-US" sz="2000" dirty="0" smtClean="0"/>
              <a:t>Like Kinesis, Lex, Lambda, S3, </a:t>
            </a:r>
            <a:r>
              <a:rPr lang="en-US" sz="2000" dirty="0" err="1" smtClean="0"/>
              <a:t>DynamoDB</a:t>
            </a:r>
            <a:r>
              <a:rPr lang="en-US" sz="2000" dirty="0" smtClean="0"/>
              <a:t>, </a:t>
            </a:r>
            <a:r>
              <a:rPr lang="en-US" sz="2000" dirty="0" err="1" smtClean="0"/>
              <a:t>Cognito</a:t>
            </a:r>
            <a:r>
              <a:rPr lang="en-US" sz="2000" dirty="0" smtClean="0"/>
              <a:t>, </a:t>
            </a:r>
            <a:r>
              <a:rPr lang="en-US" sz="2000" dirty="0" err="1" smtClean="0"/>
              <a:t>Rekognition</a:t>
            </a:r>
            <a:r>
              <a:rPr lang="en-US" sz="2000" dirty="0"/>
              <a:t>.</a:t>
            </a:r>
            <a:endParaRPr lang="en-IN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UI Experience – </a:t>
            </a:r>
            <a:r>
              <a:rPr lang="en-US" sz="2000" dirty="0" smtClean="0"/>
              <a:t>Web and Mobile app.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3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017F5A48A84C8A8AEE75A177F78C" ma:contentTypeVersion="2" ma:contentTypeDescription="Create a new document." ma:contentTypeScope="" ma:versionID="baf5c5ca4d6c8959b5913e982718a580">
  <xsd:schema xmlns:xsd="http://www.w3.org/2001/XMLSchema" xmlns:xs="http://www.w3.org/2001/XMLSchema" xmlns:p="http://schemas.microsoft.com/office/2006/metadata/properties" xmlns:ns2="7a62bad7-de09-424f-b75e-12da46a7e743" targetNamespace="http://schemas.microsoft.com/office/2006/metadata/properties" ma:root="true" ma:fieldsID="4e9411101ce9abeaa1dde1216275cca3" ns2:_="">
    <xsd:import namespace="7a62bad7-de09-424f-b75e-12da46a7e7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2bad7-de09-424f-b75e-12da46a7e7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DCAF6-A979-4EB5-87AF-EDDB1301AD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2bad7-de09-424f-b75e-12da46a7e7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E2F61D-0844-4312-8295-BA9460D201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0D1E7-2A80-490F-937A-F1E57FE1C72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a62bad7-de09-424f-b75e-12da46a7e74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19551</TotalTime>
  <Words>95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Interactive Housing Price Predictor</vt:lpstr>
      <vt:lpstr>   </vt:lpstr>
      <vt:lpstr>Key Features:</vt:lpstr>
      <vt:lpstr>Data flow Architecture</vt:lpstr>
      <vt:lpstr>Workflow Architecture:</vt:lpstr>
      <vt:lpstr>Technologies Used: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Mohapatra, Devashis (Contractor)</cp:lastModifiedBy>
  <cp:revision>990</cp:revision>
  <dcterms:created xsi:type="dcterms:W3CDTF">2014-11-02T05:32:32Z</dcterms:created>
  <dcterms:modified xsi:type="dcterms:W3CDTF">2019-01-09T17:02:20Z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0x010100308D017F5A48A84C8A8AEE75A177F78C</vt:lpwstr>
  </property>
</Properties>
</file>