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68" r:id="rId5"/>
    <p:sldId id="269" r:id="rId6"/>
    <p:sldId id="262" r:id="rId7"/>
    <p:sldId id="264" r:id="rId8"/>
    <p:sldId id="270" r:id="rId9"/>
    <p:sldId id="265" r:id="rId10"/>
    <p:sldId id="266" r:id="rId11"/>
    <p:sldId id="258" r:id="rId12"/>
    <p:sldId id="260" r:id="rId13"/>
    <p:sldId id="259"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DD25-F0DD-A119-5401-C17DEA9D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3560E4-82B7-005E-651F-0D0857985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DEBECE-00A4-CDE9-76F8-11F0661F0A95}"/>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752E8EF0-6E27-38EC-26F6-45E657A5D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44525-19CE-88B6-C184-4AFBB552DFF4}"/>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377592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57DA-BEDF-3E99-6D2C-E985D550BD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A71868-49FB-732C-1C34-66CCF6E3B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846BF-D043-E721-4799-17604A707F62}"/>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2AA197EF-D9E0-0A5D-D510-1FBB8360A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E4BBD-1424-E978-E7E7-601B9BB21C3F}"/>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57219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5E296-0843-560E-ABA3-5791D9185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A71A50-8DE6-655D-823C-77B22CDFD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745DF-EF15-7003-5648-E3C4E7CE317A}"/>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C3C99CE1-A8C8-E3A3-343E-33CE77CF9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5B805-4568-7036-923C-1733D76FB8D8}"/>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21297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FB6A-B766-84FE-A7A8-E2F16D3E8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01553-A1BF-4341-F70F-ADB6EF652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EEF38-C510-245B-C9CC-9BA774227FA7}"/>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CFE4F464-0F8F-3C39-FEAE-F771F5D20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04FA3-9455-7FD8-8A39-816DC4ACA8F8}"/>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66852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CE73-DDFD-AD6F-F32B-153D49AB6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A19420-FD7A-A89E-C101-FC76E225D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09D99-C6F3-40BA-8E46-1217FBAA0A62}"/>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014D493F-A199-4B39-544D-46CF6B71E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22D9A-BA16-537D-3E34-9CA7AB35CD30}"/>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200113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6FBB-D760-C8F5-8056-C92696E53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BC56C-5616-B4A3-993D-A2F2759A1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553D0-938D-C7A1-92C7-FAB9A5DD5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48249F-1D6D-8E4F-9E00-8198488E9636}"/>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6" name="Footer Placeholder 5">
            <a:extLst>
              <a:ext uri="{FF2B5EF4-FFF2-40B4-BE49-F238E27FC236}">
                <a16:creationId xmlns:a16="http://schemas.microsoft.com/office/drawing/2014/main" id="{A077500A-90EF-42A3-7A24-92279EDE22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621B23-5BDE-57CB-5227-4E8DE0CAF520}"/>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67898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65C-3FA2-8B7D-B67F-E1E5868326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49537B-700C-CB59-28FF-94ADE5E5F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289CA-15A7-508D-A19D-1E43465D8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DC592-62E0-20F6-6CDF-C52C373B5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09D76-B8AC-2625-5D60-09194EA4D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F2931-7FF8-513D-BD83-B1F6F75AAC88}"/>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8" name="Footer Placeholder 7">
            <a:extLst>
              <a:ext uri="{FF2B5EF4-FFF2-40B4-BE49-F238E27FC236}">
                <a16:creationId xmlns:a16="http://schemas.microsoft.com/office/drawing/2014/main" id="{A629CC4A-9D4C-2B0D-F3B6-210B6AFAF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B87FDF-79E6-024B-5206-65765042C995}"/>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95996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0CC4-10C9-476C-918A-5815A9B197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523CA2-3F28-FAF8-38C5-4C3A542A3DF4}"/>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4" name="Footer Placeholder 3">
            <a:extLst>
              <a:ext uri="{FF2B5EF4-FFF2-40B4-BE49-F238E27FC236}">
                <a16:creationId xmlns:a16="http://schemas.microsoft.com/office/drawing/2014/main" id="{0B58C196-F219-9CD6-8059-D73DFA6CD5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0AD3E2-0CF6-2790-12CC-736C8229D9A2}"/>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318761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874AF-F9CF-E3D0-4F68-EC085FA1410C}"/>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3" name="Footer Placeholder 2">
            <a:extLst>
              <a:ext uri="{FF2B5EF4-FFF2-40B4-BE49-F238E27FC236}">
                <a16:creationId xmlns:a16="http://schemas.microsoft.com/office/drawing/2014/main" id="{584F0CF0-7747-5C9C-30F9-C7EB069534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3A3DED-4E4B-E250-22AE-0139E8F5E0AF}"/>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10814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605F-75C2-AF43-59A6-39FF376D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DF1AD4-39A0-1277-4957-8A82F3AF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662471-2770-B080-D039-FC5303FA3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27DFF-0142-04CF-148C-D8A51BD7D90F}"/>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6" name="Footer Placeholder 5">
            <a:extLst>
              <a:ext uri="{FF2B5EF4-FFF2-40B4-BE49-F238E27FC236}">
                <a16:creationId xmlns:a16="http://schemas.microsoft.com/office/drawing/2014/main" id="{80E77A26-6AE0-E8D1-18B4-C3FED6226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980246-5A69-665E-A522-5A6299B3EED9}"/>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105117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8B15-238A-083E-6F71-05F42A83C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036F23-6DC2-2098-EA3F-CE6D197BA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C5D3B9-8566-D867-7A0F-979D6169E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EEEC2-74D4-790D-51AC-A8FF1FFCDCE9}"/>
              </a:ext>
            </a:extLst>
          </p:cNvPr>
          <p:cNvSpPr>
            <a:spLocks noGrp="1"/>
          </p:cNvSpPr>
          <p:nvPr>
            <p:ph type="dt" sz="half" idx="10"/>
          </p:nvPr>
        </p:nvSpPr>
        <p:spPr/>
        <p:txBody>
          <a:bodyPr/>
          <a:lstStyle/>
          <a:p>
            <a:fld id="{18118216-A0A1-43EE-B5C6-23D1212055DF}" type="datetimeFigureOut">
              <a:rPr lang="en-IN" smtClean="0"/>
              <a:t>07-21-2022</a:t>
            </a:fld>
            <a:endParaRPr lang="en-IN"/>
          </a:p>
        </p:txBody>
      </p:sp>
      <p:sp>
        <p:nvSpPr>
          <p:cNvPr id="6" name="Footer Placeholder 5">
            <a:extLst>
              <a:ext uri="{FF2B5EF4-FFF2-40B4-BE49-F238E27FC236}">
                <a16:creationId xmlns:a16="http://schemas.microsoft.com/office/drawing/2014/main" id="{4F5ECECA-24F3-7328-4992-AA737B9D5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A81F2-B3E7-4BEF-6FC8-520360121EA8}"/>
              </a:ext>
            </a:extLst>
          </p:cNvPr>
          <p:cNvSpPr>
            <a:spLocks noGrp="1"/>
          </p:cNvSpPr>
          <p:nvPr>
            <p:ph type="sldNum" sz="quarter" idx="12"/>
          </p:nvPr>
        </p:nvSpPr>
        <p:spPr/>
        <p:txBody>
          <a:bodyPr/>
          <a:lstStyle/>
          <a:p>
            <a:fld id="{9DFE5AC6-D583-44EE-B56B-ECD30BD7E5DA}" type="slidenum">
              <a:rPr lang="en-IN" smtClean="0"/>
              <a:t>‹#›</a:t>
            </a:fld>
            <a:endParaRPr lang="en-IN"/>
          </a:p>
        </p:txBody>
      </p:sp>
    </p:spTree>
    <p:extLst>
      <p:ext uri="{BB962C8B-B14F-4D97-AF65-F5344CB8AC3E}">
        <p14:creationId xmlns:p14="http://schemas.microsoft.com/office/powerpoint/2010/main" val="71555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CCCAE-5E32-0181-F062-747186407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36E66-95BD-6964-7B88-D673AE2AC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CE564-BDF6-F465-4F17-68CAF59A8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18216-A0A1-43EE-B5C6-23D1212055DF}" type="datetimeFigureOut">
              <a:rPr lang="en-IN" smtClean="0"/>
              <a:t>07-21-2022</a:t>
            </a:fld>
            <a:endParaRPr lang="en-IN"/>
          </a:p>
        </p:txBody>
      </p:sp>
      <p:sp>
        <p:nvSpPr>
          <p:cNvPr id="5" name="Footer Placeholder 4">
            <a:extLst>
              <a:ext uri="{FF2B5EF4-FFF2-40B4-BE49-F238E27FC236}">
                <a16:creationId xmlns:a16="http://schemas.microsoft.com/office/drawing/2014/main" id="{E0B6BD0D-72D5-A31C-3960-565DC5C2B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A7F7FB-C118-95D4-EBD1-F876E2380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E5AC6-D583-44EE-B56B-ECD30BD7E5DA}" type="slidenum">
              <a:rPr lang="en-IN" smtClean="0"/>
              <a:t>‹#›</a:t>
            </a:fld>
            <a:endParaRPr lang="en-IN"/>
          </a:p>
        </p:txBody>
      </p:sp>
    </p:spTree>
    <p:extLst>
      <p:ext uri="{BB962C8B-B14F-4D97-AF65-F5344CB8AC3E}">
        <p14:creationId xmlns:p14="http://schemas.microsoft.com/office/powerpoint/2010/main" val="206313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14D1-5D52-229B-DCCE-A3ED6B63BDE5}"/>
              </a:ext>
            </a:extLst>
          </p:cNvPr>
          <p:cNvSpPr>
            <a:spLocks noGrp="1"/>
          </p:cNvSpPr>
          <p:nvPr>
            <p:ph type="ctrTitle"/>
          </p:nvPr>
        </p:nvSpPr>
        <p:spPr>
          <a:xfrm>
            <a:off x="1430694" y="543864"/>
            <a:ext cx="9144000" cy="2387600"/>
          </a:xfrm>
        </p:spPr>
        <p:txBody>
          <a:bodyPr/>
          <a:lstStyle/>
          <a:p>
            <a:r>
              <a:rPr lang="en-IN" dirty="0"/>
              <a:t>Financial Analysis on Dell Technologies Inc.</a:t>
            </a:r>
          </a:p>
        </p:txBody>
      </p:sp>
      <p:sp>
        <p:nvSpPr>
          <p:cNvPr id="3" name="Subtitle 2">
            <a:extLst>
              <a:ext uri="{FF2B5EF4-FFF2-40B4-BE49-F238E27FC236}">
                <a16:creationId xmlns:a16="http://schemas.microsoft.com/office/drawing/2014/main" id="{BA753289-C438-E216-A50F-9FC9FC99687C}"/>
              </a:ext>
            </a:extLst>
          </p:cNvPr>
          <p:cNvSpPr>
            <a:spLocks noGrp="1"/>
          </p:cNvSpPr>
          <p:nvPr>
            <p:ph type="subTitle" idx="1"/>
          </p:nvPr>
        </p:nvSpPr>
        <p:spPr>
          <a:xfrm>
            <a:off x="628261" y="3060441"/>
            <a:ext cx="9144000" cy="3496291"/>
          </a:xfrm>
        </p:spPr>
        <p:txBody>
          <a:bodyPr>
            <a:noAutofit/>
          </a:bodyPr>
          <a:lstStyle/>
          <a:p>
            <a:pPr algn="l"/>
            <a:r>
              <a:rPr lang="en-US" dirty="0"/>
              <a:t>Group No. 08</a:t>
            </a:r>
          </a:p>
          <a:p>
            <a:pPr algn="l"/>
            <a:r>
              <a:rPr lang="en-US" dirty="0"/>
              <a:t>Section 04</a:t>
            </a:r>
          </a:p>
          <a:p>
            <a:pPr algn="l"/>
            <a:endParaRPr lang="en-US" dirty="0"/>
          </a:p>
          <a:p>
            <a:pPr algn="l"/>
            <a:r>
              <a:rPr lang="en-US" dirty="0"/>
              <a:t>Chintan Wagh -0788995</a:t>
            </a:r>
          </a:p>
          <a:p>
            <a:pPr algn="l"/>
            <a:r>
              <a:rPr lang="en-US" dirty="0"/>
              <a:t>Devashish Patel - 0781214</a:t>
            </a:r>
          </a:p>
          <a:p>
            <a:pPr algn="l"/>
            <a:r>
              <a:rPr lang="en-US" dirty="0"/>
              <a:t>Jervis Murzello - 0784028</a:t>
            </a:r>
          </a:p>
          <a:p>
            <a:pPr algn="l"/>
            <a:r>
              <a:rPr lang="en-US" dirty="0"/>
              <a:t>Omkar </a:t>
            </a:r>
            <a:r>
              <a:rPr lang="en-US" dirty="0" err="1"/>
              <a:t>Kirankumar</a:t>
            </a:r>
            <a:r>
              <a:rPr lang="en-US" dirty="0"/>
              <a:t> Shinde- 0785564</a:t>
            </a:r>
          </a:p>
          <a:p>
            <a:pPr algn="l"/>
            <a:r>
              <a:rPr lang="en-US" dirty="0"/>
              <a:t>Urvashi Prajapati -0785750</a:t>
            </a:r>
            <a:endParaRPr lang="en-IN" dirty="0"/>
          </a:p>
        </p:txBody>
      </p:sp>
    </p:spTree>
    <p:extLst>
      <p:ext uri="{BB962C8B-B14F-4D97-AF65-F5344CB8AC3E}">
        <p14:creationId xmlns:p14="http://schemas.microsoft.com/office/powerpoint/2010/main" val="264560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866B-E9F0-4C7E-6021-9F3CFA7F65D0}"/>
              </a:ext>
            </a:extLst>
          </p:cNvPr>
          <p:cNvSpPr>
            <a:spLocks noGrp="1"/>
          </p:cNvSpPr>
          <p:nvPr>
            <p:ph type="title"/>
          </p:nvPr>
        </p:nvSpPr>
        <p:spPr>
          <a:xfrm>
            <a:off x="180975" y="66142"/>
            <a:ext cx="10515600" cy="711200"/>
          </a:xfrm>
        </p:spPr>
        <p:txBody>
          <a:bodyPr/>
          <a:lstStyle/>
          <a:p>
            <a:r>
              <a:rPr lang="en-IN" b="1"/>
              <a:t>Monte-Carlo Simulation</a:t>
            </a:r>
            <a:endParaRPr lang="en-IN" b="1" dirty="0"/>
          </a:p>
        </p:txBody>
      </p:sp>
      <p:sp>
        <p:nvSpPr>
          <p:cNvPr id="9" name="TextBox 8">
            <a:extLst>
              <a:ext uri="{FF2B5EF4-FFF2-40B4-BE49-F238E27FC236}">
                <a16:creationId xmlns:a16="http://schemas.microsoft.com/office/drawing/2014/main" id="{A5A739D6-03E6-FC10-C6B4-F363FA2880F7}"/>
              </a:ext>
            </a:extLst>
          </p:cNvPr>
          <p:cNvSpPr txBox="1"/>
          <p:nvPr/>
        </p:nvSpPr>
        <p:spPr>
          <a:xfrm>
            <a:off x="411325" y="789601"/>
            <a:ext cx="11201400" cy="3416320"/>
          </a:xfrm>
          <a:prstGeom prst="rect">
            <a:avLst/>
          </a:prstGeom>
          <a:noFill/>
        </p:spPr>
        <p:txBody>
          <a:bodyPr wrap="square" rtlCol="0">
            <a:spAutoFit/>
          </a:bodyPr>
          <a:lstStyle/>
          <a:p>
            <a:r>
              <a:rPr lang="en-IN" sz="2400" dirty="0"/>
              <a:t>Monte Carlo Simulation is used to forecast the future prices of a stock based on the prices of the past. It can also include seasonality.</a:t>
            </a:r>
          </a:p>
          <a:p>
            <a:endParaRPr lang="en-IN" sz="2400" dirty="0"/>
          </a:p>
          <a:p>
            <a:r>
              <a:rPr lang="en-IN" sz="2400" dirty="0"/>
              <a:t>The images given below show the Dendrogram of the daily returns of Dell along with the Monte Carlo simulations of the stock prices for the next 30 days.</a:t>
            </a:r>
          </a:p>
          <a:p>
            <a:endParaRPr lang="en-IN" sz="2400" dirty="0"/>
          </a:p>
          <a:p>
            <a:r>
              <a:rPr lang="en-IN" sz="2400" dirty="0"/>
              <a:t>We can see that the highest stock price is greater than 46 and lowest stock price is less than 34.</a:t>
            </a:r>
          </a:p>
          <a:p>
            <a:endParaRPr lang="en-IN" sz="2400" dirty="0"/>
          </a:p>
        </p:txBody>
      </p:sp>
      <p:pic>
        <p:nvPicPr>
          <p:cNvPr id="4" name="Picture 3">
            <a:extLst>
              <a:ext uri="{FF2B5EF4-FFF2-40B4-BE49-F238E27FC236}">
                <a16:creationId xmlns:a16="http://schemas.microsoft.com/office/drawing/2014/main" id="{0526AE0B-12C4-C456-4BF5-504D7DC06C8D}"/>
              </a:ext>
            </a:extLst>
          </p:cNvPr>
          <p:cNvPicPr>
            <a:picLocks noChangeAspect="1"/>
          </p:cNvPicPr>
          <p:nvPr/>
        </p:nvPicPr>
        <p:blipFill rotWithShape="1">
          <a:blip r:embed="rId2"/>
          <a:srcRect t="2783"/>
          <a:stretch/>
        </p:blipFill>
        <p:spPr>
          <a:xfrm>
            <a:off x="91403" y="3951176"/>
            <a:ext cx="4260437" cy="2813341"/>
          </a:xfrm>
          <a:prstGeom prst="rect">
            <a:avLst/>
          </a:prstGeom>
        </p:spPr>
      </p:pic>
      <p:pic>
        <p:nvPicPr>
          <p:cNvPr id="5" name="Picture 4">
            <a:extLst>
              <a:ext uri="{FF2B5EF4-FFF2-40B4-BE49-F238E27FC236}">
                <a16:creationId xmlns:a16="http://schemas.microsoft.com/office/drawing/2014/main" id="{240CF867-2A30-D412-A38C-1E858735A085}"/>
              </a:ext>
            </a:extLst>
          </p:cNvPr>
          <p:cNvPicPr>
            <a:picLocks noChangeAspect="1"/>
          </p:cNvPicPr>
          <p:nvPr/>
        </p:nvPicPr>
        <p:blipFill>
          <a:blip r:embed="rId3"/>
          <a:stretch>
            <a:fillRect/>
          </a:stretch>
        </p:blipFill>
        <p:spPr>
          <a:xfrm>
            <a:off x="4351840" y="3647916"/>
            <a:ext cx="7659226" cy="3116601"/>
          </a:xfrm>
          <a:prstGeom prst="rect">
            <a:avLst/>
          </a:prstGeom>
        </p:spPr>
      </p:pic>
    </p:spTree>
    <p:extLst>
      <p:ext uri="{BB962C8B-B14F-4D97-AF65-F5344CB8AC3E}">
        <p14:creationId xmlns:p14="http://schemas.microsoft.com/office/powerpoint/2010/main" val="422102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E6D-1268-56CB-6BC6-DE9265B8667B}"/>
              </a:ext>
            </a:extLst>
          </p:cNvPr>
          <p:cNvSpPr>
            <a:spLocks noGrp="1"/>
          </p:cNvSpPr>
          <p:nvPr>
            <p:ph type="title"/>
          </p:nvPr>
        </p:nvSpPr>
        <p:spPr>
          <a:xfrm>
            <a:off x="147734" y="103869"/>
            <a:ext cx="10515600" cy="773210"/>
          </a:xfrm>
        </p:spPr>
        <p:txBody>
          <a:bodyPr/>
          <a:lstStyle/>
          <a:p>
            <a:r>
              <a:rPr lang="en-IN" b="1" dirty="0"/>
              <a:t>Bollinger Bands</a:t>
            </a:r>
          </a:p>
        </p:txBody>
      </p:sp>
      <p:pic>
        <p:nvPicPr>
          <p:cNvPr id="5" name="Content Placeholder 4">
            <a:extLst>
              <a:ext uri="{FF2B5EF4-FFF2-40B4-BE49-F238E27FC236}">
                <a16:creationId xmlns:a16="http://schemas.microsoft.com/office/drawing/2014/main" id="{B9706FB1-564F-D8F6-19DE-0F4DD7704D45}"/>
              </a:ext>
            </a:extLst>
          </p:cNvPr>
          <p:cNvPicPr>
            <a:picLocks noGrp="1" noChangeAspect="1"/>
          </p:cNvPicPr>
          <p:nvPr>
            <p:ph idx="1"/>
          </p:nvPr>
        </p:nvPicPr>
        <p:blipFill>
          <a:blip r:embed="rId2"/>
          <a:stretch>
            <a:fillRect/>
          </a:stretch>
        </p:blipFill>
        <p:spPr>
          <a:xfrm>
            <a:off x="1717270" y="2208035"/>
            <a:ext cx="7780694" cy="4450466"/>
          </a:xfrm>
        </p:spPr>
      </p:pic>
      <p:sp>
        <p:nvSpPr>
          <p:cNvPr id="6" name="TextBox 5">
            <a:extLst>
              <a:ext uri="{FF2B5EF4-FFF2-40B4-BE49-F238E27FC236}">
                <a16:creationId xmlns:a16="http://schemas.microsoft.com/office/drawing/2014/main" id="{FF08FD7B-0796-8944-F6F7-8893F082B922}"/>
              </a:ext>
            </a:extLst>
          </p:cNvPr>
          <p:cNvSpPr txBox="1"/>
          <p:nvPr/>
        </p:nvSpPr>
        <p:spPr>
          <a:xfrm>
            <a:off x="653579" y="1007706"/>
            <a:ext cx="10757759" cy="1200329"/>
          </a:xfrm>
          <a:prstGeom prst="rect">
            <a:avLst/>
          </a:prstGeom>
          <a:noFill/>
        </p:spPr>
        <p:txBody>
          <a:bodyPr wrap="square" rtlCol="0">
            <a:spAutoFit/>
          </a:bodyPr>
          <a:lstStyle/>
          <a:p>
            <a:r>
              <a:rPr lang="en-IN" sz="2400" dirty="0"/>
              <a:t>In the month of July 2022, we can see that the lower band is closer to the moving average. This means that the stock is performing poorly and is likely to go down in the future.</a:t>
            </a:r>
          </a:p>
        </p:txBody>
      </p:sp>
    </p:spTree>
    <p:extLst>
      <p:ext uri="{BB962C8B-B14F-4D97-AF65-F5344CB8AC3E}">
        <p14:creationId xmlns:p14="http://schemas.microsoft.com/office/powerpoint/2010/main" val="143104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0C8-E3E0-0FD4-9181-CAAD709AC1BF}"/>
              </a:ext>
            </a:extLst>
          </p:cNvPr>
          <p:cNvSpPr>
            <a:spLocks noGrp="1"/>
          </p:cNvSpPr>
          <p:nvPr>
            <p:ph type="title"/>
          </p:nvPr>
        </p:nvSpPr>
        <p:spPr>
          <a:xfrm>
            <a:off x="325017" y="94537"/>
            <a:ext cx="10515600" cy="763879"/>
          </a:xfrm>
        </p:spPr>
        <p:txBody>
          <a:bodyPr/>
          <a:lstStyle/>
          <a:p>
            <a:r>
              <a:rPr lang="en-IN" b="1" dirty="0"/>
              <a:t>Stock Signals</a:t>
            </a:r>
          </a:p>
        </p:txBody>
      </p:sp>
      <p:pic>
        <p:nvPicPr>
          <p:cNvPr id="5" name="Content Placeholder 4">
            <a:extLst>
              <a:ext uri="{FF2B5EF4-FFF2-40B4-BE49-F238E27FC236}">
                <a16:creationId xmlns:a16="http://schemas.microsoft.com/office/drawing/2014/main" id="{B6711EED-5EB3-F7C1-3C49-2ABBF64CB0EF}"/>
              </a:ext>
            </a:extLst>
          </p:cNvPr>
          <p:cNvPicPr>
            <a:picLocks noGrp="1" noChangeAspect="1"/>
          </p:cNvPicPr>
          <p:nvPr>
            <p:ph idx="1"/>
          </p:nvPr>
        </p:nvPicPr>
        <p:blipFill>
          <a:blip r:embed="rId2"/>
          <a:stretch>
            <a:fillRect/>
          </a:stretch>
        </p:blipFill>
        <p:spPr>
          <a:xfrm>
            <a:off x="584511" y="1920091"/>
            <a:ext cx="10032845" cy="4936682"/>
          </a:xfrm>
        </p:spPr>
      </p:pic>
      <p:sp>
        <p:nvSpPr>
          <p:cNvPr id="3" name="TextBox 2">
            <a:extLst>
              <a:ext uri="{FF2B5EF4-FFF2-40B4-BE49-F238E27FC236}">
                <a16:creationId xmlns:a16="http://schemas.microsoft.com/office/drawing/2014/main" id="{FF285C43-8D1F-5858-9541-31669987E1F5}"/>
              </a:ext>
            </a:extLst>
          </p:cNvPr>
          <p:cNvSpPr txBox="1"/>
          <p:nvPr/>
        </p:nvSpPr>
        <p:spPr>
          <a:xfrm>
            <a:off x="325017" y="774437"/>
            <a:ext cx="11039669" cy="1200329"/>
          </a:xfrm>
          <a:prstGeom prst="rect">
            <a:avLst/>
          </a:prstGeom>
          <a:noFill/>
        </p:spPr>
        <p:txBody>
          <a:bodyPr wrap="square" rtlCol="0">
            <a:spAutoFit/>
          </a:bodyPr>
          <a:lstStyle/>
          <a:p>
            <a:r>
              <a:rPr lang="en-IN" sz="2400" dirty="0"/>
              <a:t>The graph given below shows the stock signals suggesting a trader to buy and sell respectively based on the stock prices. For comparison, we have used the Exponential moving average of a 30 days and 90 days periods.</a:t>
            </a:r>
          </a:p>
        </p:txBody>
      </p:sp>
    </p:spTree>
    <p:extLst>
      <p:ext uri="{BB962C8B-B14F-4D97-AF65-F5344CB8AC3E}">
        <p14:creationId xmlns:p14="http://schemas.microsoft.com/office/powerpoint/2010/main" val="313259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3227-B6F7-7CD6-C6A2-876B8E725E86}"/>
              </a:ext>
            </a:extLst>
          </p:cNvPr>
          <p:cNvSpPr>
            <a:spLocks noGrp="1"/>
          </p:cNvSpPr>
          <p:nvPr>
            <p:ph type="title"/>
          </p:nvPr>
        </p:nvSpPr>
        <p:spPr>
          <a:xfrm>
            <a:off x="315685" y="141191"/>
            <a:ext cx="10515600" cy="773210"/>
          </a:xfrm>
        </p:spPr>
        <p:txBody>
          <a:bodyPr>
            <a:normAutofit fontScale="90000"/>
          </a:bodyPr>
          <a:lstStyle/>
          <a:p>
            <a:r>
              <a:rPr lang="en-IN" sz="5400" b="1" dirty="0"/>
              <a:t>Facebook Prophet</a:t>
            </a:r>
          </a:p>
        </p:txBody>
      </p:sp>
      <p:pic>
        <p:nvPicPr>
          <p:cNvPr id="5" name="Content Placeholder 4">
            <a:extLst>
              <a:ext uri="{FF2B5EF4-FFF2-40B4-BE49-F238E27FC236}">
                <a16:creationId xmlns:a16="http://schemas.microsoft.com/office/drawing/2014/main" id="{6996BF91-30A2-0494-F1BE-88293D29747F}"/>
              </a:ext>
            </a:extLst>
          </p:cNvPr>
          <p:cNvPicPr>
            <a:picLocks noGrp="1" noChangeAspect="1"/>
          </p:cNvPicPr>
          <p:nvPr>
            <p:ph idx="1"/>
          </p:nvPr>
        </p:nvPicPr>
        <p:blipFill>
          <a:blip r:embed="rId2"/>
          <a:stretch>
            <a:fillRect/>
          </a:stretch>
        </p:blipFill>
        <p:spPr>
          <a:xfrm>
            <a:off x="1768828" y="2034074"/>
            <a:ext cx="7390380" cy="4496304"/>
          </a:xfrm>
        </p:spPr>
      </p:pic>
      <p:sp>
        <p:nvSpPr>
          <p:cNvPr id="6" name="TextBox 5">
            <a:extLst>
              <a:ext uri="{FF2B5EF4-FFF2-40B4-BE49-F238E27FC236}">
                <a16:creationId xmlns:a16="http://schemas.microsoft.com/office/drawing/2014/main" id="{D98C0048-CC39-E286-93C3-EB0FC5A55A05}"/>
              </a:ext>
            </a:extLst>
          </p:cNvPr>
          <p:cNvSpPr txBox="1"/>
          <p:nvPr/>
        </p:nvSpPr>
        <p:spPr>
          <a:xfrm>
            <a:off x="946086" y="941875"/>
            <a:ext cx="10515600" cy="830997"/>
          </a:xfrm>
          <a:prstGeom prst="rect">
            <a:avLst/>
          </a:prstGeom>
          <a:noFill/>
        </p:spPr>
        <p:txBody>
          <a:bodyPr wrap="square" rtlCol="0">
            <a:spAutoFit/>
          </a:bodyPr>
          <a:lstStyle/>
          <a:p>
            <a:r>
              <a:rPr lang="en-IN" sz="2400" dirty="0"/>
              <a:t>The Facebook prophet library predicts that the stock price is falling. The observed trend is shown in the graph below.</a:t>
            </a:r>
          </a:p>
        </p:txBody>
      </p:sp>
    </p:spTree>
    <p:extLst>
      <p:ext uri="{BB962C8B-B14F-4D97-AF65-F5344CB8AC3E}">
        <p14:creationId xmlns:p14="http://schemas.microsoft.com/office/powerpoint/2010/main" val="246471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C160-3166-AC90-7137-9DD248CAC35F}"/>
              </a:ext>
            </a:extLst>
          </p:cNvPr>
          <p:cNvSpPr>
            <a:spLocks noGrp="1"/>
          </p:cNvSpPr>
          <p:nvPr>
            <p:ph type="title"/>
          </p:nvPr>
        </p:nvSpPr>
        <p:spPr>
          <a:xfrm>
            <a:off x="576943" y="233783"/>
            <a:ext cx="10515600" cy="894508"/>
          </a:xfrm>
        </p:spPr>
        <p:txBody>
          <a:bodyPr/>
          <a:lstStyle/>
          <a:p>
            <a:r>
              <a:rPr lang="en-IN" b="1" dirty="0"/>
              <a:t>Recommendations</a:t>
            </a:r>
          </a:p>
        </p:txBody>
      </p:sp>
      <p:sp>
        <p:nvSpPr>
          <p:cNvPr id="3" name="Content Placeholder 2">
            <a:extLst>
              <a:ext uri="{FF2B5EF4-FFF2-40B4-BE49-F238E27FC236}">
                <a16:creationId xmlns:a16="http://schemas.microsoft.com/office/drawing/2014/main" id="{2D65C2A0-6FC3-8201-9410-153184A8FE33}"/>
              </a:ext>
            </a:extLst>
          </p:cNvPr>
          <p:cNvSpPr>
            <a:spLocks noGrp="1"/>
          </p:cNvSpPr>
          <p:nvPr>
            <p:ph idx="1"/>
          </p:nvPr>
        </p:nvSpPr>
        <p:spPr>
          <a:xfrm>
            <a:off x="390330" y="1248359"/>
            <a:ext cx="10515600" cy="5393806"/>
          </a:xfrm>
        </p:spPr>
        <p:txBody>
          <a:bodyPr>
            <a:normAutofit lnSpcReduction="10000"/>
          </a:bodyPr>
          <a:lstStyle/>
          <a:p>
            <a:pPr marL="0" indent="0">
              <a:buNone/>
            </a:pPr>
            <a:r>
              <a:rPr lang="en-IN" dirty="0"/>
              <a:t>We observed that all the methods suggest one key aspect of the current status of the stock. As shown above, we could see that the stock is performing poorly. So, our recommendations are:</a:t>
            </a:r>
          </a:p>
          <a:p>
            <a:pPr marL="0" indent="0">
              <a:buNone/>
            </a:pPr>
            <a:endParaRPr lang="en-IN" dirty="0"/>
          </a:p>
          <a:p>
            <a:pPr marL="514350" indent="-514350">
              <a:buAutoNum type="arabicParenR"/>
            </a:pPr>
            <a:r>
              <a:rPr lang="en-IN" dirty="0"/>
              <a:t>If a new trader is interested in the Dell Technologies Inc. stock:</a:t>
            </a:r>
          </a:p>
          <a:p>
            <a:pPr marL="0" indent="0">
              <a:buNone/>
            </a:pPr>
            <a:r>
              <a:rPr lang="en-IN" dirty="0"/>
              <a:t>Buying this stock right now has potential chances of inducing heavy losses to the trader. This is because the stock is at a low price relatively and the market changes are highly volatile, so it is difficult to predict if the stock price would rise.</a:t>
            </a:r>
          </a:p>
          <a:p>
            <a:pPr marL="0" indent="0">
              <a:buNone/>
            </a:pPr>
            <a:endParaRPr lang="en-IN" dirty="0"/>
          </a:p>
          <a:p>
            <a:pPr marL="0" indent="0">
              <a:buNone/>
            </a:pPr>
            <a:r>
              <a:rPr lang="en-IN" dirty="0"/>
              <a:t>2) If a trader had bought the stock previously:</a:t>
            </a:r>
          </a:p>
          <a:p>
            <a:pPr marL="0" indent="0">
              <a:buNone/>
            </a:pPr>
            <a:r>
              <a:rPr lang="en-IN" dirty="0"/>
              <a:t>Selling this stock right now seems to be the best option to cut losses and look for other potential stocks.</a:t>
            </a:r>
          </a:p>
        </p:txBody>
      </p:sp>
    </p:spTree>
    <p:extLst>
      <p:ext uri="{BB962C8B-B14F-4D97-AF65-F5344CB8AC3E}">
        <p14:creationId xmlns:p14="http://schemas.microsoft.com/office/powerpoint/2010/main" val="330986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1650-222E-F8D3-1179-6791B9A376A1}"/>
              </a:ext>
            </a:extLst>
          </p:cNvPr>
          <p:cNvSpPr>
            <a:spLocks noGrp="1"/>
          </p:cNvSpPr>
          <p:nvPr>
            <p:ph type="title"/>
          </p:nvPr>
        </p:nvSpPr>
        <p:spPr/>
        <p:txBody>
          <a:bodyPr/>
          <a:lstStyle/>
          <a:p>
            <a:r>
              <a:rPr lang="en-IN" b="1" dirty="0"/>
              <a:t>Table of Contents</a:t>
            </a:r>
          </a:p>
        </p:txBody>
      </p:sp>
      <p:sp>
        <p:nvSpPr>
          <p:cNvPr id="3" name="Content Placeholder 2">
            <a:extLst>
              <a:ext uri="{FF2B5EF4-FFF2-40B4-BE49-F238E27FC236}">
                <a16:creationId xmlns:a16="http://schemas.microsoft.com/office/drawing/2014/main" id="{9701C0AF-790B-65C5-0380-F7923CB5F19E}"/>
              </a:ext>
            </a:extLst>
          </p:cNvPr>
          <p:cNvSpPr>
            <a:spLocks noGrp="1"/>
          </p:cNvSpPr>
          <p:nvPr>
            <p:ph idx="1"/>
          </p:nvPr>
        </p:nvSpPr>
        <p:spPr/>
        <p:txBody>
          <a:bodyPr>
            <a:normAutofit fontScale="77500" lnSpcReduction="20000"/>
          </a:bodyPr>
          <a:lstStyle/>
          <a:p>
            <a:pPr marL="514350" indent="-514350">
              <a:buAutoNum type="arabicParenR"/>
            </a:pPr>
            <a:r>
              <a:rPr lang="en-IN" dirty="0"/>
              <a:t>History of Dell</a:t>
            </a:r>
          </a:p>
          <a:p>
            <a:pPr marL="514350" indent="-514350">
              <a:buAutoNum type="arabicParenR"/>
            </a:pPr>
            <a:r>
              <a:rPr lang="en-IN" dirty="0"/>
              <a:t>Dell’s Products and Services</a:t>
            </a:r>
          </a:p>
          <a:p>
            <a:pPr marL="514350" indent="-514350">
              <a:buAutoNum type="arabicParenR"/>
            </a:pPr>
            <a:r>
              <a:rPr lang="en-IN" dirty="0"/>
              <a:t>Dell’s Mergers and Acquisitions</a:t>
            </a:r>
          </a:p>
          <a:p>
            <a:pPr marL="514350" indent="-514350">
              <a:buAutoNum type="arabicParenR"/>
            </a:pPr>
            <a:r>
              <a:rPr lang="en-IN" dirty="0"/>
              <a:t>Introduction</a:t>
            </a:r>
          </a:p>
          <a:p>
            <a:pPr marL="514350" indent="-514350">
              <a:buAutoNum type="arabicParenR"/>
            </a:pPr>
            <a:r>
              <a:rPr lang="en-IN" dirty="0"/>
              <a:t>Fundamental Analysis</a:t>
            </a:r>
          </a:p>
          <a:p>
            <a:pPr marL="514350" indent="-514350">
              <a:buAutoNum type="arabicParenR"/>
            </a:pPr>
            <a:r>
              <a:rPr lang="en-IN" dirty="0"/>
              <a:t>CAPM</a:t>
            </a:r>
          </a:p>
          <a:p>
            <a:pPr marL="514350" indent="-514350">
              <a:buAutoNum type="arabicParenR"/>
            </a:pPr>
            <a:r>
              <a:rPr lang="en-IN" dirty="0"/>
              <a:t>Ratio and Valuation Analysis</a:t>
            </a:r>
          </a:p>
          <a:p>
            <a:pPr marL="514350" indent="-514350">
              <a:buAutoNum type="arabicParenR"/>
            </a:pPr>
            <a:r>
              <a:rPr lang="en-IN" dirty="0"/>
              <a:t>Monte-Carlo Simulation</a:t>
            </a:r>
          </a:p>
          <a:p>
            <a:pPr marL="514350" indent="-514350">
              <a:buAutoNum type="arabicParenR"/>
            </a:pPr>
            <a:r>
              <a:rPr lang="en-IN" dirty="0"/>
              <a:t>Bollinger Bands</a:t>
            </a:r>
          </a:p>
          <a:p>
            <a:pPr marL="514350" indent="-514350">
              <a:buAutoNum type="arabicParenR"/>
            </a:pPr>
            <a:r>
              <a:rPr lang="en-IN" dirty="0"/>
              <a:t>Facebook Prophet</a:t>
            </a:r>
          </a:p>
          <a:p>
            <a:pPr marL="514350" indent="-514350">
              <a:buAutoNum type="arabicParenR"/>
            </a:pPr>
            <a:r>
              <a:rPr lang="en-IN" dirty="0"/>
              <a:t>Stock Signals</a:t>
            </a:r>
          </a:p>
          <a:p>
            <a:pPr marL="514350" indent="-514350">
              <a:buAutoNum type="arabicParenR"/>
            </a:pPr>
            <a:r>
              <a:rPr lang="en-IN" dirty="0"/>
              <a:t>Recommendations</a:t>
            </a:r>
          </a:p>
          <a:p>
            <a:pPr marL="514350" indent="-514350">
              <a:buAutoNum type="arabicParenR"/>
            </a:pPr>
            <a:endParaRPr lang="en-IN" dirty="0"/>
          </a:p>
          <a:p>
            <a:pPr marL="514350" indent="-514350">
              <a:buAutoNum type="arabicParenR"/>
            </a:pPr>
            <a:endParaRPr lang="en-IN" dirty="0"/>
          </a:p>
        </p:txBody>
      </p:sp>
    </p:spTree>
    <p:extLst>
      <p:ext uri="{BB962C8B-B14F-4D97-AF65-F5344CB8AC3E}">
        <p14:creationId xmlns:p14="http://schemas.microsoft.com/office/powerpoint/2010/main" val="3124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293F-2E76-A365-2C7F-E63F986604F1}"/>
              </a:ext>
            </a:extLst>
          </p:cNvPr>
          <p:cNvSpPr>
            <a:spLocks noGrp="1"/>
          </p:cNvSpPr>
          <p:nvPr>
            <p:ph type="title"/>
          </p:nvPr>
        </p:nvSpPr>
        <p:spPr>
          <a:xfrm>
            <a:off x="567612" y="113200"/>
            <a:ext cx="10515600" cy="931830"/>
          </a:xfrm>
        </p:spPr>
        <p:txBody>
          <a:bodyPr/>
          <a:lstStyle/>
          <a:p>
            <a:r>
              <a:rPr lang="en-IN" b="1" dirty="0"/>
              <a:t>History of Dell</a:t>
            </a:r>
          </a:p>
        </p:txBody>
      </p:sp>
      <p:sp>
        <p:nvSpPr>
          <p:cNvPr id="3" name="Content Placeholder 2">
            <a:extLst>
              <a:ext uri="{FF2B5EF4-FFF2-40B4-BE49-F238E27FC236}">
                <a16:creationId xmlns:a16="http://schemas.microsoft.com/office/drawing/2014/main" id="{2F8A8F26-93B5-3159-640E-7E23A9878364}"/>
              </a:ext>
            </a:extLst>
          </p:cNvPr>
          <p:cNvSpPr>
            <a:spLocks noGrp="1"/>
          </p:cNvSpPr>
          <p:nvPr>
            <p:ph idx="1"/>
          </p:nvPr>
        </p:nvSpPr>
        <p:spPr>
          <a:xfrm>
            <a:off x="464975" y="1191144"/>
            <a:ext cx="10515600" cy="2699722"/>
          </a:xfrm>
        </p:spPr>
        <p:txBody>
          <a:bodyPr/>
          <a:lstStyle/>
          <a:p>
            <a:pPr marL="0" indent="0">
              <a:buNone/>
            </a:pPr>
            <a:r>
              <a:rPr lang="en-US" sz="2800" b="1" dirty="0"/>
              <a:t>Origins</a:t>
            </a:r>
          </a:p>
          <a:p>
            <a:pPr algn="just"/>
            <a:r>
              <a:rPr lang="en-US" sz="2800" dirty="0"/>
              <a:t>Dell’s origin started as a belief and passion: that everybody should have easy access to the best technology anywhere in the world. This started out in 1984 in a </a:t>
            </a:r>
            <a:r>
              <a:rPr lang="en-US" sz="2800"/>
              <a:t>place that was </a:t>
            </a:r>
            <a:r>
              <a:rPr lang="en-US" sz="2800" dirty="0"/>
              <a:t>Michael Dell’s (Chairman &amp; CEO) dorm room. Today, Dell Technologies is instrumental in changing the digital landscape the world over.</a:t>
            </a:r>
          </a:p>
          <a:p>
            <a:endParaRPr lang="en-IN" sz="2000" dirty="0"/>
          </a:p>
          <a:p>
            <a:endParaRPr lang="en-IN" dirty="0"/>
          </a:p>
        </p:txBody>
      </p:sp>
      <p:pic>
        <p:nvPicPr>
          <p:cNvPr id="2052" name="Picture 4" descr="Working at Dell Technologies | Glassdoor">
            <a:extLst>
              <a:ext uri="{FF2B5EF4-FFF2-40B4-BE49-F238E27FC236}">
                <a16:creationId xmlns:a16="http://schemas.microsoft.com/office/drawing/2014/main" id="{294BF3E9-7E72-B779-D727-8174AE3DD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4191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titude 13 Inch 3320 Laptop with Advanced Video Conference | Dell Canada">
            <a:extLst>
              <a:ext uri="{FF2B5EF4-FFF2-40B4-BE49-F238E27FC236}">
                <a16:creationId xmlns:a16="http://schemas.microsoft.com/office/drawing/2014/main" id="{B508EA0D-0E94-A11E-39F0-99329A52C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0" y="4036980"/>
            <a:ext cx="3581400" cy="243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7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48AB-7E96-E489-DAFF-4A75A28AFB9E}"/>
              </a:ext>
            </a:extLst>
          </p:cNvPr>
          <p:cNvSpPr>
            <a:spLocks noGrp="1"/>
          </p:cNvSpPr>
          <p:nvPr>
            <p:ph type="title"/>
          </p:nvPr>
        </p:nvSpPr>
        <p:spPr>
          <a:xfrm>
            <a:off x="483636" y="131763"/>
            <a:ext cx="10515600" cy="661242"/>
          </a:xfrm>
        </p:spPr>
        <p:txBody>
          <a:bodyPr>
            <a:normAutofit fontScale="90000"/>
          </a:bodyPr>
          <a:lstStyle/>
          <a:p>
            <a:r>
              <a:rPr lang="en-IN" b="1" dirty="0"/>
              <a:t>Products &amp; Services</a:t>
            </a:r>
          </a:p>
        </p:txBody>
      </p:sp>
      <p:sp>
        <p:nvSpPr>
          <p:cNvPr id="3" name="Content Placeholder 2">
            <a:extLst>
              <a:ext uri="{FF2B5EF4-FFF2-40B4-BE49-F238E27FC236}">
                <a16:creationId xmlns:a16="http://schemas.microsoft.com/office/drawing/2014/main" id="{B7386C6C-8787-4E78-AED2-C7B7AB398F70}"/>
              </a:ext>
            </a:extLst>
          </p:cNvPr>
          <p:cNvSpPr>
            <a:spLocks noGrp="1"/>
          </p:cNvSpPr>
          <p:nvPr>
            <p:ph idx="1"/>
          </p:nvPr>
        </p:nvSpPr>
        <p:spPr>
          <a:xfrm>
            <a:off x="270588" y="867747"/>
            <a:ext cx="11083212" cy="5784980"/>
          </a:xfrm>
        </p:spPr>
        <p:txBody>
          <a:bodyPr>
            <a:normAutofit lnSpcReduction="10000"/>
          </a:bodyPr>
          <a:lstStyle/>
          <a:p>
            <a:pPr marL="0" indent="0">
              <a:buNone/>
            </a:pPr>
            <a:r>
              <a:rPr lang="en-IN" dirty="0"/>
              <a:t>Dell offers many solutions for IT infrastructure, workforce, industry and OEM. </a:t>
            </a:r>
          </a:p>
          <a:p>
            <a:pPr marL="0" indent="0">
              <a:buNone/>
            </a:pPr>
            <a:r>
              <a:rPr lang="en-IN" dirty="0"/>
              <a:t>1) IT infrastructure solution:</a:t>
            </a:r>
          </a:p>
          <a:p>
            <a:pPr marL="0" indent="0">
              <a:buNone/>
            </a:pPr>
            <a:r>
              <a:rPr lang="en-US" dirty="0"/>
              <a:t>APEX delivers complete IT infrastructure solutions for a range of data and workload requirements, enabling you to accelerate innovation, adapt to evolving requirements and stay in control of IT operations.</a:t>
            </a:r>
          </a:p>
          <a:p>
            <a:pPr marL="0" indent="0">
              <a:buNone/>
            </a:pPr>
            <a:r>
              <a:rPr lang="en-US" dirty="0"/>
              <a:t>2) Dell also provides security Solutions along with the IT infrastructure.</a:t>
            </a:r>
          </a:p>
          <a:p>
            <a:pPr marL="0" indent="0">
              <a:buNone/>
            </a:pPr>
            <a:r>
              <a:rPr lang="en-US" dirty="0"/>
              <a:t>3) Their infrastructure solutions include many services like AI, Analytics, VMware, Validated designs, etc.</a:t>
            </a:r>
          </a:p>
          <a:p>
            <a:pPr marL="0" indent="0">
              <a:buNone/>
            </a:pPr>
            <a:r>
              <a:rPr lang="en-US" dirty="0"/>
              <a:t>4) Their Workforce solutions include many services like Endpoint Security, AI Workstations, Optimizer Intelligence etc.</a:t>
            </a:r>
          </a:p>
          <a:p>
            <a:pPr marL="0" indent="0">
              <a:buNone/>
            </a:pPr>
            <a:r>
              <a:rPr lang="en-US" dirty="0"/>
              <a:t>5) Their Industry solutions are spread across different industries like Healthcare and Life Sciences, Digital solutions, Retail, etc.</a:t>
            </a:r>
          </a:p>
          <a:p>
            <a:pPr marL="0" indent="0">
              <a:buNone/>
            </a:pPr>
            <a:r>
              <a:rPr lang="en-US" dirty="0"/>
              <a:t>6) Along with this they also offer specific OEM solutions in collaboration.</a:t>
            </a:r>
          </a:p>
        </p:txBody>
      </p:sp>
    </p:spTree>
    <p:extLst>
      <p:ext uri="{BB962C8B-B14F-4D97-AF65-F5344CB8AC3E}">
        <p14:creationId xmlns:p14="http://schemas.microsoft.com/office/powerpoint/2010/main" val="31245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9F3F-3BE3-D243-53D0-3D78EFA37CB0}"/>
              </a:ext>
            </a:extLst>
          </p:cNvPr>
          <p:cNvSpPr>
            <a:spLocks noGrp="1"/>
          </p:cNvSpPr>
          <p:nvPr>
            <p:ph type="title"/>
          </p:nvPr>
        </p:nvSpPr>
        <p:spPr>
          <a:xfrm>
            <a:off x="390331" y="113199"/>
            <a:ext cx="10515600" cy="707895"/>
          </a:xfrm>
        </p:spPr>
        <p:txBody>
          <a:bodyPr/>
          <a:lstStyle/>
          <a:p>
            <a:r>
              <a:rPr lang="en-IN" b="1" dirty="0"/>
              <a:t>Mergers and Acquisitions</a:t>
            </a:r>
          </a:p>
        </p:txBody>
      </p:sp>
      <p:sp>
        <p:nvSpPr>
          <p:cNvPr id="3" name="Content Placeholder 2">
            <a:extLst>
              <a:ext uri="{FF2B5EF4-FFF2-40B4-BE49-F238E27FC236}">
                <a16:creationId xmlns:a16="http://schemas.microsoft.com/office/drawing/2014/main" id="{D567D3E3-033D-3C28-F6BD-28C7E0921816}"/>
              </a:ext>
            </a:extLst>
          </p:cNvPr>
          <p:cNvSpPr>
            <a:spLocks noGrp="1"/>
          </p:cNvSpPr>
          <p:nvPr>
            <p:ph idx="1"/>
          </p:nvPr>
        </p:nvSpPr>
        <p:spPr>
          <a:xfrm>
            <a:off x="513184" y="821094"/>
            <a:ext cx="10840616" cy="5355869"/>
          </a:xfrm>
        </p:spPr>
        <p:txBody>
          <a:bodyPr/>
          <a:lstStyle/>
          <a:p>
            <a:pPr marL="0" indent="0">
              <a:buNone/>
            </a:pPr>
            <a:r>
              <a:rPr lang="en-IN" sz="2800" dirty="0"/>
              <a:t>Shown below are Dell’s latest mergers and acquisitions from 2010 to present. EMC</a:t>
            </a:r>
            <a:r>
              <a:rPr lang="en-IN" sz="2800" baseline="30000" dirty="0"/>
              <a:t>2</a:t>
            </a:r>
            <a:r>
              <a:rPr lang="en-IN" sz="2800" dirty="0"/>
              <a:t> and Quest Software are their biggest acquisitions so far in this time period.</a:t>
            </a:r>
            <a:endParaRPr lang="en-IN" dirty="0"/>
          </a:p>
        </p:txBody>
      </p:sp>
      <p:pic>
        <p:nvPicPr>
          <p:cNvPr id="5" name="Picture 4">
            <a:extLst>
              <a:ext uri="{FF2B5EF4-FFF2-40B4-BE49-F238E27FC236}">
                <a16:creationId xmlns:a16="http://schemas.microsoft.com/office/drawing/2014/main" id="{4DAD01BB-310F-DEB5-29D2-43358ED97B60}"/>
              </a:ext>
            </a:extLst>
          </p:cNvPr>
          <p:cNvPicPr>
            <a:picLocks noChangeAspect="1"/>
          </p:cNvPicPr>
          <p:nvPr/>
        </p:nvPicPr>
        <p:blipFill>
          <a:blip r:embed="rId2"/>
          <a:stretch>
            <a:fillRect/>
          </a:stretch>
        </p:blipFill>
        <p:spPr>
          <a:xfrm>
            <a:off x="235185" y="2042173"/>
            <a:ext cx="11721629" cy="4702628"/>
          </a:xfrm>
          <a:prstGeom prst="rect">
            <a:avLst/>
          </a:prstGeom>
        </p:spPr>
      </p:pic>
    </p:spTree>
    <p:extLst>
      <p:ext uri="{BB962C8B-B14F-4D97-AF65-F5344CB8AC3E}">
        <p14:creationId xmlns:p14="http://schemas.microsoft.com/office/powerpoint/2010/main" val="177943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150D-D187-7946-D158-D52D46040718}"/>
              </a:ext>
            </a:extLst>
          </p:cNvPr>
          <p:cNvSpPr>
            <a:spLocks noGrp="1"/>
          </p:cNvSpPr>
          <p:nvPr>
            <p:ph type="title"/>
          </p:nvPr>
        </p:nvSpPr>
        <p:spPr>
          <a:xfrm>
            <a:off x="838200" y="0"/>
            <a:ext cx="10515600" cy="819863"/>
          </a:xfrm>
        </p:spPr>
        <p:txBody>
          <a:bodyPr>
            <a:normAutofit fontScale="90000"/>
          </a:bodyPr>
          <a:lstStyle/>
          <a:p>
            <a:r>
              <a:rPr lang="en-US" sz="5400" b="1" dirty="0"/>
              <a:t>Introduction</a:t>
            </a:r>
            <a:endParaRPr lang="en-IN" dirty="0"/>
          </a:p>
        </p:txBody>
      </p:sp>
      <p:sp>
        <p:nvSpPr>
          <p:cNvPr id="3" name="Content Placeholder 2">
            <a:extLst>
              <a:ext uri="{FF2B5EF4-FFF2-40B4-BE49-F238E27FC236}">
                <a16:creationId xmlns:a16="http://schemas.microsoft.com/office/drawing/2014/main" id="{2BC5EED3-6CAE-7059-E221-79FF5FB14148}"/>
              </a:ext>
            </a:extLst>
          </p:cNvPr>
          <p:cNvSpPr>
            <a:spLocks noGrp="1"/>
          </p:cNvSpPr>
          <p:nvPr>
            <p:ph idx="1"/>
          </p:nvPr>
        </p:nvSpPr>
        <p:spPr>
          <a:xfrm>
            <a:off x="838200" y="819863"/>
            <a:ext cx="10515600" cy="5795541"/>
          </a:xfrm>
        </p:spPr>
        <p:txBody>
          <a:bodyPr>
            <a:normAutofit/>
          </a:bodyPr>
          <a:lstStyle/>
          <a:p>
            <a:r>
              <a:rPr lang="en-IN" dirty="0"/>
              <a:t>Our aim is to determine whether a trader or any person should buy, sell or hold the stock of Dell Technologies Inc.</a:t>
            </a:r>
          </a:p>
          <a:p>
            <a:r>
              <a:rPr lang="en-IN" dirty="0"/>
              <a:t>For the sake of comparative evaluation, we have used S&amp;P 500’s data as the other company data available on NASDAQ.</a:t>
            </a:r>
          </a:p>
          <a:p>
            <a:r>
              <a:rPr lang="en-IN" dirty="0"/>
              <a:t>Following are the tools that we used to perform the financial analysis:</a:t>
            </a:r>
          </a:p>
          <a:p>
            <a:pPr marL="514350" indent="-514350">
              <a:buAutoNum type="arabicParenR"/>
            </a:pPr>
            <a:r>
              <a:rPr lang="en-IN" dirty="0"/>
              <a:t>CAPM</a:t>
            </a:r>
          </a:p>
          <a:p>
            <a:pPr marL="514350" indent="-514350">
              <a:buAutoNum type="arabicParenR"/>
            </a:pPr>
            <a:r>
              <a:rPr lang="en-IN" dirty="0"/>
              <a:t>Ratio and Valuation Analysis</a:t>
            </a:r>
          </a:p>
          <a:p>
            <a:pPr marL="514350" indent="-514350">
              <a:buAutoNum type="arabicParenR"/>
            </a:pPr>
            <a:r>
              <a:rPr lang="en-IN" dirty="0"/>
              <a:t>Monte-Carlo Simulation</a:t>
            </a:r>
          </a:p>
          <a:p>
            <a:pPr marL="514350" indent="-514350">
              <a:buAutoNum type="arabicParenR"/>
            </a:pPr>
            <a:r>
              <a:rPr lang="en-IN" dirty="0"/>
              <a:t>Bollinger Bands</a:t>
            </a:r>
          </a:p>
          <a:p>
            <a:pPr marL="514350" indent="-514350">
              <a:buAutoNum type="arabicParenR"/>
            </a:pPr>
            <a:r>
              <a:rPr lang="en-IN" dirty="0"/>
              <a:t>Facebook Prophet</a:t>
            </a:r>
          </a:p>
        </p:txBody>
      </p:sp>
    </p:spTree>
    <p:extLst>
      <p:ext uri="{BB962C8B-B14F-4D97-AF65-F5344CB8AC3E}">
        <p14:creationId xmlns:p14="http://schemas.microsoft.com/office/powerpoint/2010/main" val="41939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41E6-9D1F-ACD8-BA6A-85756DB02749}"/>
              </a:ext>
            </a:extLst>
          </p:cNvPr>
          <p:cNvSpPr>
            <a:spLocks noGrp="1"/>
          </p:cNvSpPr>
          <p:nvPr>
            <p:ph type="title"/>
          </p:nvPr>
        </p:nvSpPr>
        <p:spPr/>
        <p:txBody>
          <a:bodyPr>
            <a:normAutofit/>
          </a:bodyPr>
          <a:lstStyle/>
          <a:p>
            <a:r>
              <a:rPr lang="en-IN" sz="5400" b="1" dirty="0"/>
              <a:t>Fundamental Analysis</a:t>
            </a:r>
          </a:p>
        </p:txBody>
      </p:sp>
      <p:sp>
        <p:nvSpPr>
          <p:cNvPr id="3" name="Content Placeholder 2">
            <a:extLst>
              <a:ext uri="{FF2B5EF4-FFF2-40B4-BE49-F238E27FC236}">
                <a16:creationId xmlns:a16="http://schemas.microsoft.com/office/drawing/2014/main" id="{353EABAE-2EA5-41C5-8CCB-8E9E306A77A2}"/>
              </a:ext>
            </a:extLst>
          </p:cNvPr>
          <p:cNvSpPr>
            <a:spLocks noGrp="1"/>
          </p:cNvSpPr>
          <p:nvPr>
            <p:ph idx="1"/>
          </p:nvPr>
        </p:nvSpPr>
        <p:spPr/>
        <p:txBody>
          <a:bodyPr/>
          <a:lstStyle/>
          <a:p>
            <a:r>
              <a:rPr lang="en-IN" dirty="0"/>
              <a:t>Market Cap : 32.139 Billion US $</a:t>
            </a:r>
          </a:p>
          <a:p>
            <a:r>
              <a:rPr lang="en-IN" dirty="0"/>
              <a:t>Current Market Share (Q1 2022): 17.7%</a:t>
            </a:r>
          </a:p>
          <a:p>
            <a:r>
              <a:rPr lang="en-IN" dirty="0"/>
              <a:t>Total Revenue: 104.723 Billion US $</a:t>
            </a:r>
          </a:p>
          <a:p>
            <a:r>
              <a:rPr lang="en-IN" dirty="0"/>
              <a:t>Net Sales: 101.2 Billion US $</a:t>
            </a:r>
          </a:p>
          <a:p>
            <a:r>
              <a:rPr lang="en-IN" dirty="0"/>
              <a:t>Gross Profit: 20.14 Billion US $</a:t>
            </a:r>
          </a:p>
          <a:p>
            <a:r>
              <a:rPr lang="en-IN" dirty="0"/>
              <a:t>Total Assets: 92.74 Billion US $</a:t>
            </a:r>
          </a:p>
          <a:p>
            <a:r>
              <a:rPr lang="en-IN" dirty="0"/>
              <a:t>Total Liabilities: 94.32 Billion US $</a:t>
            </a:r>
          </a:p>
          <a:p>
            <a:r>
              <a:rPr lang="en-IN" dirty="0"/>
              <a:t>Earning per Share: 7.3 $</a:t>
            </a:r>
          </a:p>
          <a:p>
            <a:endParaRPr lang="en-IN" dirty="0"/>
          </a:p>
        </p:txBody>
      </p:sp>
    </p:spTree>
    <p:extLst>
      <p:ext uri="{BB962C8B-B14F-4D97-AF65-F5344CB8AC3E}">
        <p14:creationId xmlns:p14="http://schemas.microsoft.com/office/powerpoint/2010/main" val="23591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F7AF-B1C5-30E5-C431-A61BD5D6B893}"/>
              </a:ext>
            </a:extLst>
          </p:cNvPr>
          <p:cNvSpPr>
            <a:spLocks noGrp="1"/>
          </p:cNvSpPr>
          <p:nvPr>
            <p:ph type="title"/>
          </p:nvPr>
        </p:nvSpPr>
        <p:spPr>
          <a:xfrm>
            <a:off x="567612" y="85206"/>
            <a:ext cx="10515600" cy="829193"/>
          </a:xfrm>
        </p:spPr>
        <p:txBody>
          <a:bodyPr/>
          <a:lstStyle/>
          <a:p>
            <a:r>
              <a:rPr lang="en-IN" b="1" dirty="0"/>
              <a:t>Capital Asset Pricing Model (CAPM)</a:t>
            </a:r>
          </a:p>
        </p:txBody>
      </p:sp>
      <p:sp>
        <p:nvSpPr>
          <p:cNvPr id="3" name="Content Placeholder 2">
            <a:extLst>
              <a:ext uri="{FF2B5EF4-FFF2-40B4-BE49-F238E27FC236}">
                <a16:creationId xmlns:a16="http://schemas.microsoft.com/office/drawing/2014/main" id="{C2FA0107-3D15-1F08-5750-EEF963288DB1}"/>
              </a:ext>
            </a:extLst>
          </p:cNvPr>
          <p:cNvSpPr>
            <a:spLocks noGrp="1"/>
          </p:cNvSpPr>
          <p:nvPr>
            <p:ph idx="1"/>
          </p:nvPr>
        </p:nvSpPr>
        <p:spPr>
          <a:xfrm>
            <a:off x="567612" y="1091681"/>
            <a:ext cx="10720874" cy="878931"/>
          </a:xfrm>
        </p:spPr>
        <p:txBody>
          <a:bodyPr/>
          <a:lstStyle/>
          <a:p>
            <a:r>
              <a:rPr lang="en-IN" dirty="0"/>
              <a:t>We have performed CAPM analysis for Dell in comparison with S&amp;P 500 data from NASDAQ.</a:t>
            </a:r>
          </a:p>
        </p:txBody>
      </p:sp>
      <p:sp>
        <p:nvSpPr>
          <p:cNvPr id="8" name="TextBox 7">
            <a:extLst>
              <a:ext uri="{FF2B5EF4-FFF2-40B4-BE49-F238E27FC236}">
                <a16:creationId xmlns:a16="http://schemas.microsoft.com/office/drawing/2014/main" id="{1B5EEE38-2716-F41F-C535-C5AE9CDEBD16}"/>
              </a:ext>
            </a:extLst>
          </p:cNvPr>
          <p:cNvSpPr txBox="1"/>
          <p:nvPr/>
        </p:nvSpPr>
        <p:spPr>
          <a:xfrm>
            <a:off x="251148" y="5388825"/>
            <a:ext cx="11148527" cy="138396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IN" sz="2800" dirty="0"/>
              <a:t>The beta value for DELL (from Yahoo finance) is 0.93 and the value we calculated in Excel is 0.315.</a:t>
            </a:r>
          </a:p>
          <a:p>
            <a:pPr marL="228600" indent="-228600">
              <a:lnSpc>
                <a:spcPct val="90000"/>
              </a:lnSpc>
              <a:spcBef>
                <a:spcPts val="1000"/>
              </a:spcBef>
              <a:buFont typeface="Arial" panose="020B0604020202020204" pitchFamily="34" charset="0"/>
              <a:buChar char="•"/>
            </a:pPr>
            <a:r>
              <a:rPr lang="en-IN" sz="2800" dirty="0"/>
              <a:t>As we can see the expected rate of return of DELL is 5.4124.</a:t>
            </a:r>
          </a:p>
        </p:txBody>
      </p:sp>
      <p:pic>
        <p:nvPicPr>
          <p:cNvPr id="10" name="Picture 9">
            <a:extLst>
              <a:ext uri="{FF2B5EF4-FFF2-40B4-BE49-F238E27FC236}">
                <a16:creationId xmlns:a16="http://schemas.microsoft.com/office/drawing/2014/main" id="{C2B04858-2C14-657F-0600-BEF89DFB8299}"/>
              </a:ext>
            </a:extLst>
          </p:cNvPr>
          <p:cNvPicPr>
            <a:picLocks noChangeAspect="1"/>
          </p:cNvPicPr>
          <p:nvPr/>
        </p:nvPicPr>
        <p:blipFill>
          <a:blip r:embed="rId2"/>
          <a:stretch>
            <a:fillRect/>
          </a:stretch>
        </p:blipFill>
        <p:spPr>
          <a:xfrm>
            <a:off x="567612" y="2035928"/>
            <a:ext cx="6421017" cy="3130832"/>
          </a:xfrm>
          <a:prstGeom prst="rect">
            <a:avLst/>
          </a:prstGeom>
        </p:spPr>
      </p:pic>
    </p:spTree>
    <p:extLst>
      <p:ext uri="{BB962C8B-B14F-4D97-AF65-F5344CB8AC3E}">
        <p14:creationId xmlns:p14="http://schemas.microsoft.com/office/powerpoint/2010/main" val="73970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0E4E-A7CE-5B35-2B72-382B60799FFB}"/>
              </a:ext>
            </a:extLst>
          </p:cNvPr>
          <p:cNvSpPr>
            <a:spLocks noGrp="1"/>
          </p:cNvSpPr>
          <p:nvPr>
            <p:ph type="title"/>
          </p:nvPr>
        </p:nvSpPr>
        <p:spPr>
          <a:xfrm>
            <a:off x="408992" y="0"/>
            <a:ext cx="10515600" cy="773210"/>
          </a:xfrm>
        </p:spPr>
        <p:txBody>
          <a:bodyPr/>
          <a:lstStyle/>
          <a:p>
            <a:r>
              <a:rPr lang="en-IN" b="1" dirty="0"/>
              <a:t>Ratio and Valuation Analysis</a:t>
            </a:r>
          </a:p>
        </p:txBody>
      </p:sp>
      <p:sp>
        <p:nvSpPr>
          <p:cNvPr id="3" name="Content Placeholder 2">
            <a:extLst>
              <a:ext uri="{FF2B5EF4-FFF2-40B4-BE49-F238E27FC236}">
                <a16:creationId xmlns:a16="http://schemas.microsoft.com/office/drawing/2014/main" id="{9D22CB0D-6063-9A4F-DAC6-6F5062E705C9}"/>
              </a:ext>
            </a:extLst>
          </p:cNvPr>
          <p:cNvSpPr>
            <a:spLocks noGrp="1"/>
          </p:cNvSpPr>
          <p:nvPr>
            <p:ph idx="1"/>
          </p:nvPr>
        </p:nvSpPr>
        <p:spPr>
          <a:xfrm>
            <a:off x="408991" y="773210"/>
            <a:ext cx="11585687" cy="5337110"/>
          </a:xfrm>
        </p:spPr>
        <p:txBody>
          <a:bodyPr>
            <a:normAutofit/>
          </a:bodyPr>
          <a:lstStyle/>
          <a:p>
            <a:pPr marL="0" indent="0">
              <a:buNone/>
            </a:pPr>
            <a:r>
              <a:rPr lang="en-US" dirty="0"/>
              <a:t>Given below is the ratio and valuation analysis of Dell compared to its main competitors like Lenovo, Apple and HP. We can also see the Industrial Average along with these ratios. We can see that Dell is performing very poorly as compared to the other companies as well as the Industrial average.</a:t>
            </a:r>
          </a:p>
          <a:p>
            <a:endParaRPr lang="en-US" dirty="0"/>
          </a:p>
          <a:p>
            <a:endParaRPr lang="en-IN" dirty="0"/>
          </a:p>
        </p:txBody>
      </p:sp>
      <p:pic>
        <p:nvPicPr>
          <p:cNvPr id="7" name="Picture 6">
            <a:extLst>
              <a:ext uri="{FF2B5EF4-FFF2-40B4-BE49-F238E27FC236}">
                <a16:creationId xmlns:a16="http://schemas.microsoft.com/office/drawing/2014/main" id="{2EED1A5B-70BE-AFBF-C7E1-406C4F474229}"/>
              </a:ext>
            </a:extLst>
          </p:cNvPr>
          <p:cNvPicPr>
            <a:picLocks noChangeAspect="1"/>
          </p:cNvPicPr>
          <p:nvPr/>
        </p:nvPicPr>
        <p:blipFill>
          <a:blip r:embed="rId2"/>
          <a:stretch>
            <a:fillRect/>
          </a:stretch>
        </p:blipFill>
        <p:spPr>
          <a:xfrm>
            <a:off x="408989" y="2579458"/>
            <a:ext cx="11374019" cy="4028491"/>
          </a:xfrm>
          <a:prstGeom prst="rect">
            <a:avLst/>
          </a:prstGeom>
        </p:spPr>
      </p:pic>
    </p:spTree>
    <p:extLst>
      <p:ext uri="{BB962C8B-B14F-4D97-AF65-F5344CB8AC3E}">
        <p14:creationId xmlns:p14="http://schemas.microsoft.com/office/powerpoint/2010/main" val="2426863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876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Financial Analysis on Dell Technologies Inc.</vt:lpstr>
      <vt:lpstr>Table of Contents</vt:lpstr>
      <vt:lpstr>History of Dell</vt:lpstr>
      <vt:lpstr>Products &amp; Services</vt:lpstr>
      <vt:lpstr>Mergers and Acquisitions</vt:lpstr>
      <vt:lpstr>Introduction</vt:lpstr>
      <vt:lpstr>Fundamental Analysis</vt:lpstr>
      <vt:lpstr>Capital Asset Pricing Model (CAPM)</vt:lpstr>
      <vt:lpstr>Ratio and Valuation Analysis</vt:lpstr>
      <vt:lpstr>Monte-Carlo Simulation</vt:lpstr>
      <vt:lpstr>Bollinger Bands</vt:lpstr>
      <vt:lpstr>Stock Signals</vt:lpstr>
      <vt:lpstr>Facebook Prophet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on Dell Technologies Inc.</dc:title>
  <dc:creator>Devashish Patel</dc:creator>
  <cp:lastModifiedBy>Devashish Patel</cp:lastModifiedBy>
  <cp:revision>20</cp:revision>
  <dcterms:created xsi:type="dcterms:W3CDTF">2022-07-18T02:26:55Z</dcterms:created>
  <dcterms:modified xsi:type="dcterms:W3CDTF">2022-07-22T03:22:39Z</dcterms:modified>
</cp:coreProperties>
</file>