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D0042F-E0BB-4D07-801E-107DB72D739B}">
  <a:tblStyle styleId="{89D0042F-E0BB-4D07-801E-107DB72D73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shish Singha Roy" userId="9b91c750-8e97-456a-9e1c-ffe3174c85e0" providerId="ADAL" clId="{22DB86C0-4313-47D1-996D-BCEC2406856F}"/>
    <pc:docChg chg="modSld">
      <pc:chgData name="Devashish Singha Roy" userId="9b91c750-8e97-456a-9e1c-ffe3174c85e0" providerId="ADAL" clId="{22DB86C0-4313-47D1-996D-BCEC2406856F}" dt="2024-10-31T15:35:24.930" v="8" actId="6549"/>
      <pc:docMkLst>
        <pc:docMk/>
      </pc:docMkLst>
      <pc:sldChg chg="modSp mod">
        <pc:chgData name="Devashish Singha Roy" userId="9b91c750-8e97-456a-9e1c-ffe3174c85e0" providerId="ADAL" clId="{22DB86C0-4313-47D1-996D-BCEC2406856F}" dt="2024-10-31T15:35:24.930" v="8" actId="6549"/>
        <pc:sldMkLst>
          <pc:docMk/>
          <pc:sldMk cId="0" sldId="256"/>
        </pc:sldMkLst>
        <pc:spChg chg="mod">
          <ac:chgData name="Devashish Singha Roy" userId="9b91c750-8e97-456a-9e1c-ffe3174c85e0" providerId="ADAL" clId="{22DB86C0-4313-47D1-996D-BCEC2406856F}" dt="2024-10-31T15:35:24.930" v="8" actId="6549"/>
          <ac:spMkLst>
            <pc:docMk/>
            <pc:sldMk cId="0" sldId="256"/>
            <ac:spMk id="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004b810e4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1004b810e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0621d6595_4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0621d6595_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0621d6595_4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10621d6595_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0621d6595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0621d6595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0621d6595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0621d6595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1004b810e4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1004b810e4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0621d6595_4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0621d6595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004b810e4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004b810e4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0621d6595_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0621d6595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004b810e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004b810e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004b810e4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1004b810e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004b810e4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004b810e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004b810e4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1004b810e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004b810e4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1004b810e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8275" y="744575"/>
            <a:ext cx="88968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sz="3200" dirty="0">
                <a:latin typeface="Bookman Old Style"/>
                <a:ea typeface="Bookman Old Style"/>
                <a:cs typeface="Bookman Old Style"/>
                <a:sym typeface="Bookman Old Style"/>
              </a:rPr>
              <a:t>SIGN LANGUAGE RECOGNITION</a:t>
            </a:r>
            <a:endParaRPr sz="3200" dirty="0">
              <a:latin typeface="Bookman Old Style"/>
              <a:ea typeface="Bookman Old Style"/>
              <a:cs typeface="Bookman Old Style"/>
              <a:sym typeface="Bookman Old Style"/>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it" sz="1420"/>
              <a:t>Group 22</a:t>
            </a:r>
            <a:endParaRPr sz="1420"/>
          </a:p>
          <a:p>
            <a:pPr marL="0" lvl="0" indent="0" algn="ctr" rtl="0">
              <a:lnSpc>
                <a:spcPct val="80000"/>
              </a:lnSpc>
              <a:spcBef>
                <a:spcPts val="0"/>
              </a:spcBef>
              <a:spcAft>
                <a:spcPts val="0"/>
              </a:spcAft>
              <a:buSzPts val="440"/>
              <a:buNone/>
            </a:pPr>
            <a:endParaRPr sz="1420"/>
          </a:p>
          <a:p>
            <a:pPr marL="0" lvl="0" indent="0" algn="ctr" rtl="0">
              <a:lnSpc>
                <a:spcPct val="130000"/>
              </a:lnSpc>
              <a:spcBef>
                <a:spcPts val="0"/>
              </a:spcBef>
              <a:spcAft>
                <a:spcPts val="0"/>
              </a:spcAft>
              <a:buSzPts val="1100"/>
              <a:buNone/>
            </a:pPr>
            <a:r>
              <a:rPr lang="it" sz="1200">
                <a:solidFill>
                  <a:schemeClr val="dk1"/>
                </a:solidFill>
              </a:rPr>
              <a:t>Ahmed Mohammed Dabbous</a:t>
            </a:r>
            <a:endParaRPr sz="1200">
              <a:solidFill>
                <a:schemeClr val="dk1"/>
              </a:solidFill>
            </a:endParaRPr>
          </a:p>
          <a:p>
            <a:pPr marL="0" lvl="0" indent="0" algn="ctr" rtl="0">
              <a:lnSpc>
                <a:spcPct val="130000"/>
              </a:lnSpc>
              <a:spcBef>
                <a:spcPts val="0"/>
              </a:spcBef>
              <a:spcAft>
                <a:spcPts val="0"/>
              </a:spcAft>
              <a:buSzPts val="1100"/>
              <a:buNone/>
            </a:pPr>
            <a:r>
              <a:rPr lang="it" sz="1200">
                <a:solidFill>
                  <a:schemeClr val="dk1"/>
                </a:solidFill>
              </a:rPr>
              <a:t>Bhargava Bhamidipati</a:t>
            </a:r>
            <a:endParaRPr sz="1200">
              <a:solidFill>
                <a:schemeClr val="dk1"/>
              </a:solidFill>
            </a:endParaRPr>
          </a:p>
          <a:p>
            <a:pPr marL="0" lvl="0" indent="0" algn="ctr" rtl="0">
              <a:lnSpc>
                <a:spcPct val="130000"/>
              </a:lnSpc>
              <a:spcBef>
                <a:spcPts val="0"/>
              </a:spcBef>
              <a:spcAft>
                <a:spcPts val="0"/>
              </a:spcAft>
              <a:buSzPts val="1100"/>
              <a:buNone/>
            </a:pPr>
            <a:r>
              <a:rPr lang="it" sz="1200">
                <a:solidFill>
                  <a:schemeClr val="dk1"/>
                </a:solidFill>
              </a:rPr>
              <a:t>Devashish Singha Roy</a:t>
            </a:r>
            <a:endParaRPr sz="1200">
              <a:solidFill>
                <a:schemeClr val="dk1"/>
              </a:solidFill>
            </a:endParaRPr>
          </a:p>
          <a:p>
            <a:pPr marL="0" lvl="0" indent="0" algn="ctr" rtl="0">
              <a:lnSpc>
                <a:spcPct val="130000"/>
              </a:lnSpc>
              <a:spcBef>
                <a:spcPts val="0"/>
              </a:spcBef>
              <a:spcAft>
                <a:spcPts val="0"/>
              </a:spcAft>
              <a:buSzPts val="1100"/>
              <a:buNone/>
            </a:pPr>
            <a:r>
              <a:rPr lang="it" sz="1200">
                <a:solidFill>
                  <a:schemeClr val="dk1"/>
                </a:solidFill>
              </a:rPr>
              <a:t>Sofia Padovani Plazzi</a:t>
            </a:r>
            <a:endParaRPr sz="1200">
              <a:solidFill>
                <a:schemeClr val="dk1"/>
              </a:solidFill>
            </a:endParaRPr>
          </a:p>
          <a:p>
            <a:pPr marL="0" lvl="0" indent="0" algn="ctr" rtl="0">
              <a:lnSpc>
                <a:spcPct val="130000"/>
              </a:lnSpc>
              <a:spcBef>
                <a:spcPts val="0"/>
              </a:spcBef>
              <a:spcAft>
                <a:spcPts val="0"/>
              </a:spcAft>
              <a:buSzPts val="1100"/>
              <a:buNone/>
            </a:pPr>
            <a:endParaRPr sz="1200">
              <a:solidFill>
                <a:schemeClr val="hlink"/>
              </a:solidFill>
              <a:highlight>
                <a:srgbClr val="E5F2F8"/>
              </a:highlight>
            </a:endParaRPr>
          </a:p>
          <a:p>
            <a:pPr marL="0" lvl="0" indent="0" algn="l" rtl="0">
              <a:lnSpc>
                <a:spcPct val="130000"/>
              </a:lnSpc>
              <a:spcBef>
                <a:spcPts val="0"/>
              </a:spcBef>
              <a:spcAft>
                <a:spcPts val="0"/>
              </a:spcAft>
              <a:buNone/>
            </a:pPr>
            <a:endParaRPr sz="142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GRU</a:t>
            </a:r>
            <a:endParaRPr/>
          </a:p>
        </p:txBody>
      </p:sp>
      <p:sp>
        <p:nvSpPr>
          <p:cNvPr id="140" name="Google Shape;140;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STRUCTURE: </a:t>
            </a:r>
            <a:r>
              <a:rPr lang="it" sz="1100">
                <a:solidFill>
                  <a:schemeClr val="dk1"/>
                </a:solidFill>
                <a:latin typeface="Bookman Old Style"/>
                <a:ea typeface="Bookman Old Style"/>
                <a:cs typeface="Bookman Old Style"/>
                <a:sym typeface="Bookman Old Style"/>
              </a:rPr>
              <a:t>The model is built using Keras and consists of two GRU layers, one that retains full sequential outputs, and a following one that produces a single vector, and a Dense output layer with 30 units and softmax activation for multi-class classification.</a:t>
            </a:r>
            <a:endParaRPr sz="1100" b="1">
              <a:solidFill>
                <a:schemeClr val="dk1"/>
              </a:solidFill>
              <a:latin typeface="Bookman Old Style"/>
              <a:ea typeface="Bookman Old Style"/>
              <a:cs typeface="Bookman Old Style"/>
              <a:sym typeface="Bookman Old Style"/>
            </a:endParaRPr>
          </a:p>
          <a:p>
            <a:pPr marL="457200" lvl="0"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ADVANTAGES:</a:t>
            </a:r>
            <a:endParaRPr sz="1100" b="1">
              <a:solidFill>
                <a:schemeClr val="dk1"/>
              </a:solidFill>
              <a:latin typeface="Bookman Old Style"/>
              <a:ea typeface="Bookman Old Style"/>
              <a:cs typeface="Bookman Old Style"/>
              <a:sym typeface="Bookman Old Style"/>
            </a:endParaRPr>
          </a:p>
          <a:p>
            <a:pPr marL="914400" lvl="1"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Less Computational Demanding: </a:t>
            </a:r>
            <a:r>
              <a:rPr lang="it" sz="1100">
                <a:solidFill>
                  <a:schemeClr val="dk1"/>
                </a:solidFill>
                <a:latin typeface="Bookman Old Style"/>
                <a:ea typeface="Bookman Old Style"/>
                <a:cs typeface="Bookman Old Style"/>
                <a:sym typeface="Bookman Old Style"/>
              </a:rPr>
              <a:t>GRU are faster and less complex than LSTM.</a:t>
            </a:r>
            <a:endParaRPr sz="1100">
              <a:solidFill>
                <a:schemeClr val="dk1"/>
              </a:solidFill>
              <a:latin typeface="Bookman Old Style"/>
              <a:ea typeface="Bookman Old Style"/>
              <a:cs typeface="Bookman Old Style"/>
              <a:sym typeface="Bookman Old Style"/>
            </a:endParaRPr>
          </a:p>
          <a:p>
            <a:pPr marL="457200" lvl="0"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DISADVANTAGES:</a:t>
            </a:r>
            <a:endParaRPr sz="1100" b="1">
              <a:solidFill>
                <a:schemeClr val="dk1"/>
              </a:solidFill>
              <a:latin typeface="Bookman Old Style"/>
              <a:ea typeface="Bookman Old Style"/>
              <a:cs typeface="Bookman Old Style"/>
              <a:sym typeface="Bookman Old Style"/>
            </a:endParaRPr>
          </a:p>
          <a:p>
            <a:pPr marL="914400" lvl="1"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Slow Convergence and Learning Rate</a:t>
            </a:r>
            <a:endParaRPr sz="1100" b="1">
              <a:solidFill>
                <a:schemeClr val="dk1"/>
              </a:solidFill>
              <a:latin typeface="Bookman Old Style"/>
              <a:ea typeface="Bookman Old Style"/>
              <a:cs typeface="Bookman Old Style"/>
              <a:sym typeface="Bookman Old Style"/>
            </a:endParaRPr>
          </a:p>
          <a:p>
            <a:pPr marL="914400" lvl="1"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Lack of Internal Memory and Output Gate</a:t>
            </a:r>
            <a:endParaRPr sz="1100" b="1">
              <a:solidFill>
                <a:schemeClr val="dk1"/>
              </a:solidFill>
              <a:latin typeface="Bookman Old Style"/>
              <a:ea typeface="Bookman Old Style"/>
              <a:cs typeface="Bookman Old Style"/>
              <a:sym typeface="Bookman Old Style"/>
            </a:endParaRPr>
          </a:p>
          <a:p>
            <a:pPr marL="0" lvl="0" indent="0" algn="l" rtl="0">
              <a:spcBef>
                <a:spcPts val="1200"/>
              </a:spcBef>
              <a:spcAft>
                <a:spcPts val="1200"/>
              </a:spcAft>
              <a:buNone/>
            </a:pPr>
            <a:endParaRPr/>
          </a:p>
        </p:txBody>
      </p:sp>
      <p:pic>
        <p:nvPicPr>
          <p:cNvPr id="141" name="Google Shape;141;p22"/>
          <p:cNvPicPr preferRelativeResize="0"/>
          <p:nvPr/>
        </p:nvPicPr>
        <p:blipFill>
          <a:blip r:embed="rId3">
            <a:alphaModFix/>
          </a:blip>
          <a:stretch>
            <a:fillRect/>
          </a:stretch>
        </p:blipFill>
        <p:spPr>
          <a:xfrm>
            <a:off x="4479329" y="2246925"/>
            <a:ext cx="4571996" cy="324825"/>
          </a:xfrm>
          <a:prstGeom prst="rect">
            <a:avLst/>
          </a:prstGeom>
          <a:noFill/>
          <a:ln>
            <a:noFill/>
          </a:ln>
        </p:spPr>
      </p:pic>
      <p:pic>
        <p:nvPicPr>
          <p:cNvPr id="142" name="Google Shape;142;p22"/>
          <p:cNvPicPr preferRelativeResize="0"/>
          <p:nvPr/>
        </p:nvPicPr>
        <p:blipFill>
          <a:blip r:embed="rId4">
            <a:alphaModFix/>
          </a:blip>
          <a:stretch>
            <a:fillRect/>
          </a:stretch>
        </p:blipFill>
        <p:spPr>
          <a:xfrm>
            <a:off x="4479325" y="1505900"/>
            <a:ext cx="4409576" cy="639201"/>
          </a:xfrm>
          <a:prstGeom prst="rect">
            <a:avLst/>
          </a:prstGeom>
          <a:noFill/>
          <a:ln>
            <a:noFill/>
          </a:ln>
        </p:spPr>
      </p:pic>
      <p:sp>
        <p:nvSpPr>
          <p:cNvPr id="143" name="Google Shape;143;p22"/>
          <p:cNvSpPr txBox="1"/>
          <p:nvPr/>
        </p:nvSpPr>
        <p:spPr>
          <a:xfrm>
            <a:off x="8196875" y="185260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15</a:t>
            </a:r>
            <a:endParaRPr sz="500">
              <a:solidFill>
                <a:schemeClr val="dk2"/>
              </a:solidFill>
            </a:endParaRPr>
          </a:p>
        </p:txBody>
      </p:sp>
      <p:sp>
        <p:nvSpPr>
          <p:cNvPr id="144" name="Google Shape;144;p22"/>
          <p:cNvSpPr txBox="1"/>
          <p:nvPr/>
        </p:nvSpPr>
        <p:spPr>
          <a:xfrm>
            <a:off x="8145850" y="25717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16</a:t>
            </a:r>
            <a:endParaRPr sz="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RNN - Results with Original Data</a:t>
            </a:r>
            <a:endParaRPr/>
          </a:p>
        </p:txBody>
      </p:sp>
      <p:sp>
        <p:nvSpPr>
          <p:cNvPr id="150" name="Google Shape;150;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STRUCTURE:</a:t>
            </a:r>
            <a:r>
              <a:rPr lang="it" sz="1100">
                <a:solidFill>
                  <a:schemeClr val="dk1"/>
                </a:solidFill>
                <a:latin typeface="Bookman Old Style"/>
                <a:ea typeface="Bookman Old Style"/>
                <a:cs typeface="Bookman Old Style"/>
                <a:sym typeface="Bookman Old Style"/>
              </a:rPr>
              <a:t> The model is built using Keras and consists of two SimpleRNN layers, one that retains full sequential outputs, and a following one that produces a single vector, and a Dense output layer with 30 units and softmax activation for multi-class classification. </a:t>
            </a:r>
            <a:endParaRPr sz="1100">
              <a:solidFill>
                <a:schemeClr val="dk1"/>
              </a:solidFill>
              <a:latin typeface="Bookman Old Style"/>
              <a:ea typeface="Bookman Old Style"/>
              <a:cs typeface="Bookman Old Style"/>
              <a:sym typeface="Bookman Old Style"/>
            </a:endParaRPr>
          </a:p>
          <a:p>
            <a:pPr marL="457200" lvl="0"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ADVANTAGES:</a:t>
            </a:r>
            <a:endParaRPr sz="1100" b="1">
              <a:solidFill>
                <a:schemeClr val="dk1"/>
              </a:solidFill>
              <a:latin typeface="Bookman Old Style"/>
              <a:ea typeface="Bookman Old Style"/>
              <a:cs typeface="Bookman Old Style"/>
              <a:sym typeface="Bookman Old Style"/>
            </a:endParaRPr>
          </a:p>
          <a:p>
            <a:pPr marL="914400" lvl="1"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Conceptual Simplicity</a:t>
            </a:r>
            <a:r>
              <a:rPr lang="it" sz="1100">
                <a:solidFill>
                  <a:schemeClr val="dk1"/>
                </a:solidFill>
                <a:latin typeface="Bookman Old Style"/>
                <a:ea typeface="Bookman Old Style"/>
                <a:cs typeface="Bookman Old Style"/>
                <a:sym typeface="Bookman Old Style"/>
              </a:rPr>
              <a:t>: Simple to understand, consistents of a single hidden state that is maintained through recurrent connections</a:t>
            </a:r>
            <a:endParaRPr sz="1100">
              <a:solidFill>
                <a:schemeClr val="dk1"/>
              </a:solidFill>
              <a:latin typeface="Bookman Old Style"/>
              <a:ea typeface="Bookman Old Style"/>
              <a:cs typeface="Bookman Old Style"/>
              <a:sym typeface="Bookman Old Style"/>
            </a:endParaRPr>
          </a:p>
          <a:p>
            <a:pPr marL="457200" lvl="0"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DISADVANTAGES:</a:t>
            </a:r>
            <a:endParaRPr sz="1100" b="1">
              <a:solidFill>
                <a:schemeClr val="dk1"/>
              </a:solidFill>
              <a:latin typeface="Bookman Old Style"/>
              <a:ea typeface="Bookman Old Style"/>
              <a:cs typeface="Bookman Old Style"/>
              <a:sym typeface="Bookman Old Style"/>
            </a:endParaRPr>
          </a:p>
          <a:p>
            <a:pPr marL="914400" lvl="1"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Lack of long term dependencies </a:t>
            </a:r>
            <a:r>
              <a:rPr lang="it" sz="1100">
                <a:solidFill>
                  <a:schemeClr val="dk1"/>
                </a:solidFill>
                <a:latin typeface="Bookman Old Style"/>
                <a:ea typeface="Bookman Old Style"/>
                <a:cs typeface="Bookman Old Style"/>
                <a:sym typeface="Bookman Old Style"/>
              </a:rPr>
              <a:t>due to the vanishing griadnt problem</a:t>
            </a:r>
            <a:endParaRPr sz="1100">
              <a:solidFill>
                <a:schemeClr val="dk1"/>
              </a:solidFill>
              <a:latin typeface="Bookman Old Style"/>
              <a:ea typeface="Bookman Old Style"/>
              <a:cs typeface="Bookman Old Style"/>
              <a:sym typeface="Bookman Old Style"/>
            </a:endParaRPr>
          </a:p>
          <a:p>
            <a:pPr marL="0" lvl="0" indent="0" algn="l" rtl="0">
              <a:spcBef>
                <a:spcPts val="1200"/>
              </a:spcBef>
              <a:spcAft>
                <a:spcPts val="1200"/>
              </a:spcAft>
              <a:buNone/>
            </a:pPr>
            <a:endParaRPr/>
          </a:p>
        </p:txBody>
      </p:sp>
      <p:sp>
        <p:nvSpPr>
          <p:cNvPr id="151" name="Google Shape;151;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2" name="Google Shape;152;p23"/>
          <p:cNvPicPr preferRelativeResize="0"/>
          <p:nvPr/>
        </p:nvPicPr>
        <p:blipFill>
          <a:blip r:embed="rId3">
            <a:alphaModFix/>
          </a:blip>
          <a:stretch>
            <a:fillRect/>
          </a:stretch>
        </p:blipFill>
        <p:spPr>
          <a:xfrm>
            <a:off x="4311600" y="1017713"/>
            <a:ext cx="4443626" cy="3533775"/>
          </a:xfrm>
          <a:prstGeom prst="rect">
            <a:avLst/>
          </a:prstGeom>
          <a:noFill/>
          <a:ln>
            <a:noFill/>
          </a:ln>
        </p:spPr>
      </p:pic>
      <p:sp>
        <p:nvSpPr>
          <p:cNvPr id="153" name="Google Shape;153;p23"/>
          <p:cNvSpPr txBox="1"/>
          <p:nvPr/>
        </p:nvSpPr>
        <p:spPr>
          <a:xfrm>
            <a:off x="7547705" y="4568875"/>
            <a:ext cx="1284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2"/>
                </a:solidFill>
              </a:rPr>
              <a:t>Figure 17</a:t>
            </a:r>
            <a:endParaRPr sz="1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LSTM - Results with Original Data</a:t>
            </a:r>
            <a:endParaRPr/>
          </a:p>
        </p:txBody>
      </p:sp>
      <p:sp>
        <p:nvSpPr>
          <p:cNvPr id="159" name="Google Shape;159;p24"/>
          <p:cNvSpPr txBox="1"/>
          <p:nvPr/>
        </p:nvSpPr>
        <p:spPr>
          <a:xfrm>
            <a:off x="7720625" y="38925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18</a:t>
            </a:r>
            <a:endParaRPr sz="500">
              <a:solidFill>
                <a:schemeClr val="dk2"/>
              </a:solidFill>
            </a:endParaRPr>
          </a:p>
        </p:txBody>
      </p:sp>
      <p:sp>
        <p:nvSpPr>
          <p:cNvPr id="160" name="Google Shape;160;p24"/>
          <p:cNvSpPr txBox="1">
            <a:spLocks noGrp="1"/>
          </p:cNvSpPr>
          <p:nvPr>
            <p:ph type="body" idx="1"/>
          </p:nvPr>
        </p:nvSpPr>
        <p:spPr>
          <a:xfrm>
            <a:off x="311700" y="1152475"/>
            <a:ext cx="3864000" cy="34164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it" sz="1100" b="1">
                <a:solidFill>
                  <a:schemeClr val="dk1"/>
                </a:solidFill>
                <a:latin typeface="Bookman Old Style"/>
                <a:ea typeface="Bookman Old Style"/>
                <a:cs typeface="Bookman Old Style"/>
                <a:sym typeface="Bookman Old Style"/>
              </a:rPr>
              <a:t>LSTM Trained with Original Data</a:t>
            </a:r>
            <a:endParaRPr sz="1100" b="1">
              <a:solidFill>
                <a:schemeClr val="dk1"/>
              </a:solidFill>
              <a:latin typeface="Bookman Old Style"/>
              <a:ea typeface="Bookman Old Style"/>
              <a:cs typeface="Bookman Old Style"/>
              <a:sym typeface="Bookman Old Style"/>
            </a:endParaRPr>
          </a:p>
          <a:p>
            <a:pPr marL="457200" lvl="0" indent="0" algn="just" rtl="0">
              <a:spcBef>
                <a:spcPts val="1200"/>
              </a:spcBef>
              <a:spcAft>
                <a:spcPts val="0"/>
              </a:spcAft>
              <a:buNone/>
            </a:pPr>
            <a:r>
              <a:rPr lang="it" sz="1100" b="1">
                <a:solidFill>
                  <a:schemeClr val="dk1"/>
                </a:solidFill>
                <a:latin typeface="Bookman Old Style"/>
                <a:ea typeface="Bookman Old Style"/>
                <a:cs typeface="Bookman Old Style"/>
                <a:sym typeface="Bookman Old Style"/>
              </a:rPr>
              <a:t>	</a:t>
            </a:r>
            <a:endParaRPr sz="1100" b="1">
              <a:solidFill>
                <a:schemeClr val="dk1"/>
              </a:solidFill>
              <a:latin typeface="Bookman Old Style"/>
              <a:ea typeface="Bookman Old Style"/>
              <a:cs typeface="Bookman Old Style"/>
              <a:sym typeface="Bookman Old Style"/>
            </a:endParaRPr>
          </a:p>
          <a:p>
            <a:pPr marL="0" lvl="0" indent="0" algn="l" rtl="0">
              <a:spcBef>
                <a:spcPts val="1200"/>
              </a:spcBef>
              <a:spcAft>
                <a:spcPts val="1200"/>
              </a:spcAft>
              <a:buNone/>
            </a:pPr>
            <a:r>
              <a:rPr lang="it" sz="1100">
                <a:solidFill>
                  <a:schemeClr val="dk1"/>
                </a:solidFill>
                <a:latin typeface="Bookman Old Style"/>
                <a:ea typeface="Bookman Old Style"/>
                <a:cs typeface="Bookman Old Style"/>
                <a:sym typeface="Bookman Old Style"/>
              </a:rPr>
              <a:t>In figure 18, it can be noticed that accuracy of both training and validation overcome 80%. While the model began to slightly overfit on the valIdation dataset early on, we kept training the model given that both accuracies were increasing in tandem.</a:t>
            </a:r>
            <a:endParaRPr sz="1100">
              <a:solidFill>
                <a:schemeClr val="dk1"/>
              </a:solidFill>
              <a:latin typeface="Bookman Old Style"/>
              <a:ea typeface="Bookman Old Style"/>
              <a:cs typeface="Bookman Old Style"/>
              <a:sym typeface="Bookman Old Style"/>
            </a:endParaRPr>
          </a:p>
        </p:txBody>
      </p:sp>
      <p:pic>
        <p:nvPicPr>
          <p:cNvPr id="161" name="Google Shape;161;p24"/>
          <p:cNvPicPr preferRelativeResize="0"/>
          <p:nvPr/>
        </p:nvPicPr>
        <p:blipFill>
          <a:blip r:embed="rId3">
            <a:alphaModFix/>
          </a:blip>
          <a:stretch>
            <a:fillRect/>
          </a:stretch>
        </p:blipFill>
        <p:spPr>
          <a:xfrm>
            <a:off x="5289695" y="1279268"/>
            <a:ext cx="3250526" cy="25849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GRU - Results with Original Data </a:t>
            </a:r>
            <a:endParaRPr/>
          </a:p>
        </p:txBody>
      </p:sp>
      <p:pic>
        <p:nvPicPr>
          <p:cNvPr id="167" name="Google Shape;167;p25"/>
          <p:cNvPicPr preferRelativeResize="0"/>
          <p:nvPr/>
        </p:nvPicPr>
        <p:blipFill>
          <a:blip r:embed="rId3">
            <a:alphaModFix/>
          </a:blip>
          <a:stretch>
            <a:fillRect/>
          </a:stretch>
        </p:blipFill>
        <p:spPr>
          <a:xfrm>
            <a:off x="5651350" y="2780950"/>
            <a:ext cx="3244325" cy="1768700"/>
          </a:xfrm>
          <a:prstGeom prst="rect">
            <a:avLst/>
          </a:prstGeom>
          <a:noFill/>
          <a:ln>
            <a:noFill/>
          </a:ln>
        </p:spPr>
      </p:pic>
      <p:pic>
        <p:nvPicPr>
          <p:cNvPr id="168" name="Google Shape;168;p25"/>
          <p:cNvPicPr preferRelativeResize="0"/>
          <p:nvPr/>
        </p:nvPicPr>
        <p:blipFill>
          <a:blip r:embed="rId4">
            <a:alphaModFix/>
          </a:blip>
          <a:stretch>
            <a:fillRect/>
          </a:stretch>
        </p:blipFill>
        <p:spPr>
          <a:xfrm>
            <a:off x="5746150" y="965095"/>
            <a:ext cx="3054725" cy="1685706"/>
          </a:xfrm>
          <a:prstGeom prst="rect">
            <a:avLst/>
          </a:prstGeom>
          <a:noFill/>
          <a:ln>
            <a:noFill/>
          </a:ln>
        </p:spPr>
      </p:pic>
      <p:sp>
        <p:nvSpPr>
          <p:cNvPr id="169" name="Google Shape;169;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it" sz="1100" b="1">
                <a:solidFill>
                  <a:schemeClr val="dk1"/>
                </a:solidFill>
                <a:latin typeface="Bookman Old Style"/>
                <a:ea typeface="Bookman Old Style"/>
                <a:cs typeface="Bookman Old Style"/>
                <a:sym typeface="Bookman Old Style"/>
              </a:rPr>
              <a:t>GRU Trained with Original Data</a:t>
            </a:r>
            <a:endParaRPr sz="1100" b="1">
              <a:solidFill>
                <a:schemeClr val="dk1"/>
              </a:solidFill>
              <a:latin typeface="Bookman Old Style"/>
              <a:ea typeface="Bookman Old Style"/>
              <a:cs typeface="Bookman Old Style"/>
              <a:sym typeface="Bookman Old Style"/>
            </a:endParaRPr>
          </a:p>
          <a:p>
            <a:pPr marL="457200" lvl="0" indent="0" algn="just" rtl="0">
              <a:spcBef>
                <a:spcPts val="1200"/>
              </a:spcBef>
              <a:spcAft>
                <a:spcPts val="0"/>
              </a:spcAft>
              <a:buNone/>
            </a:pPr>
            <a:r>
              <a:rPr lang="it" sz="1100" b="1">
                <a:solidFill>
                  <a:schemeClr val="dk1"/>
                </a:solidFill>
                <a:latin typeface="Bookman Old Style"/>
                <a:ea typeface="Bookman Old Style"/>
                <a:cs typeface="Bookman Old Style"/>
                <a:sym typeface="Bookman Old Style"/>
              </a:rPr>
              <a:t>	</a:t>
            </a:r>
            <a:endParaRPr sz="1100" b="1">
              <a:solidFill>
                <a:schemeClr val="dk1"/>
              </a:solidFill>
              <a:latin typeface="Bookman Old Style"/>
              <a:ea typeface="Bookman Old Style"/>
              <a:cs typeface="Bookman Old Style"/>
              <a:sym typeface="Bookman Old Style"/>
            </a:endParaRPr>
          </a:p>
          <a:p>
            <a:pPr marL="0" lvl="0" indent="0" algn="l" rtl="0">
              <a:spcBef>
                <a:spcPts val="1200"/>
              </a:spcBef>
              <a:spcAft>
                <a:spcPts val="1200"/>
              </a:spcAft>
              <a:buNone/>
            </a:pPr>
            <a:r>
              <a:rPr lang="it" sz="1100">
                <a:solidFill>
                  <a:schemeClr val="dk1"/>
                </a:solidFill>
                <a:latin typeface="Bookman Old Style"/>
                <a:ea typeface="Bookman Old Style"/>
                <a:cs typeface="Bookman Old Style"/>
                <a:sym typeface="Bookman Old Style"/>
              </a:rPr>
              <a:t>In figure 19, it can be noticed that accuracy of both training and validation set reach around 94-96%. While Loss progressively decrease in Figure 20. The model is slightly overfitting.</a:t>
            </a:r>
            <a:endParaRPr sz="1100">
              <a:solidFill>
                <a:schemeClr val="dk1"/>
              </a:solidFill>
              <a:latin typeface="Bookman Old Style"/>
              <a:ea typeface="Bookman Old Style"/>
              <a:cs typeface="Bookman Old Style"/>
              <a:sym typeface="Bookman Old Style"/>
            </a:endParaRPr>
          </a:p>
        </p:txBody>
      </p:sp>
      <p:sp>
        <p:nvSpPr>
          <p:cNvPr id="170" name="Google Shape;170;p25"/>
          <p:cNvSpPr txBox="1"/>
          <p:nvPr/>
        </p:nvSpPr>
        <p:spPr>
          <a:xfrm>
            <a:off x="7981275" y="24884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19</a:t>
            </a:r>
            <a:endParaRPr sz="500">
              <a:solidFill>
                <a:schemeClr val="dk2"/>
              </a:solidFill>
            </a:endParaRPr>
          </a:p>
        </p:txBody>
      </p:sp>
      <p:sp>
        <p:nvSpPr>
          <p:cNvPr id="171" name="Google Shape;171;p25"/>
          <p:cNvSpPr txBox="1"/>
          <p:nvPr/>
        </p:nvSpPr>
        <p:spPr>
          <a:xfrm>
            <a:off x="7981275" y="45496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20</a:t>
            </a:r>
            <a:endParaRPr sz="5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GRU - Results with Added features </a:t>
            </a:r>
            <a:endParaRPr/>
          </a:p>
        </p:txBody>
      </p:sp>
      <p:sp>
        <p:nvSpPr>
          <p:cNvPr id="177" name="Google Shape;177;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it" sz="1100" b="1">
                <a:solidFill>
                  <a:schemeClr val="dk1"/>
                </a:solidFill>
                <a:latin typeface="Bookman Old Style"/>
                <a:ea typeface="Bookman Old Style"/>
                <a:cs typeface="Bookman Old Style"/>
                <a:sym typeface="Bookman Old Style"/>
              </a:rPr>
              <a:t>GRU Trained with Added Features</a:t>
            </a:r>
            <a:endParaRPr sz="1100" b="1">
              <a:solidFill>
                <a:schemeClr val="dk1"/>
              </a:solidFill>
              <a:latin typeface="Bookman Old Style"/>
              <a:ea typeface="Bookman Old Style"/>
              <a:cs typeface="Bookman Old Style"/>
              <a:sym typeface="Bookman Old Style"/>
            </a:endParaRPr>
          </a:p>
          <a:p>
            <a:pPr marL="457200" lvl="0" indent="0" algn="just" rtl="0">
              <a:spcBef>
                <a:spcPts val="1200"/>
              </a:spcBef>
              <a:spcAft>
                <a:spcPts val="0"/>
              </a:spcAft>
              <a:buNone/>
            </a:pPr>
            <a:r>
              <a:rPr lang="it" sz="1100" b="1">
                <a:solidFill>
                  <a:schemeClr val="dk1"/>
                </a:solidFill>
                <a:latin typeface="Bookman Old Style"/>
                <a:ea typeface="Bookman Old Style"/>
                <a:cs typeface="Bookman Old Style"/>
                <a:sym typeface="Bookman Old Style"/>
              </a:rPr>
              <a:t>	</a:t>
            </a:r>
            <a:endParaRPr sz="1100" b="1">
              <a:solidFill>
                <a:schemeClr val="dk1"/>
              </a:solidFill>
              <a:latin typeface="Bookman Old Style"/>
              <a:ea typeface="Bookman Old Style"/>
              <a:cs typeface="Bookman Old Style"/>
              <a:sym typeface="Bookman Old Style"/>
            </a:endParaRPr>
          </a:p>
          <a:p>
            <a:pPr marL="0" lvl="0" indent="0" algn="l" rtl="0">
              <a:spcBef>
                <a:spcPts val="1200"/>
              </a:spcBef>
              <a:spcAft>
                <a:spcPts val="1200"/>
              </a:spcAft>
              <a:buNone/>
            </a:pPr>
            <a:r>
              <a:rPr lang="it" sz="1100">
                <a:solidFill>
                  <a:schemeClr val="dk1"/>
                </a:solidFill>
                <a:latin typeface="Bookman Old Style"/>
                <a:ea typeface="Bookman Old Style"/>
                <a:cs typeface="Bookman Old Style"/>
                <a:sym typeface="Bookman Old Style"/>
              </a:rPr>
              <a:t>In figure 21, it can be noticed that accuracy of both training and validation set reach around 95-97%. While Loss progressively decrease in Figure 22. </a:t>
            </a:r>
            <a:endParaRPr sz="1100">
              <a:solidFill>
                <a:schemeClr val="dk1"/>
              </a:solidFill>
              <a:latin typeface="Bookman Old Style"/>
              <a:ea typeface="Bookman Old Style"/>
              <a:cs typeface="Bookman Old Style"/>
              <a:sym typeface="Bookman Old Style"/>
            </a:endParaRPr>
          </a:p>
        </p:txBody>
      </p:sp>
      <p:pic>
        <p:nvPicPr>
          <p:cNvPr id="178" name="Google Shape;178;p26"/>
          <p:cNvPicPr preferRelativeResize="0"/>
          <p:nvPr/>
        </p:nvPicPr>
        <p:blipFill>
          <a:blip r:embed="rId3">
            <a:alphaModFix/>
          </a:blip>
          <a:stretch>
            <a:fillRect/>
          </a:stretch>
        </p:blipFill>
        <p:spPr>
          <a:xfrm>
            <a:off x="5701175" y="2945950"/>
            <a:ext cx="3218350" cy="1780000"/>
          </a:xfrm>
          <a:prstGeom prst="rect">
            <a:avLst/>
          </a:prstGeom>
          <a:noFill/>
          <a:ln>
            <a:noFill/>
          </a:ln>
        </p:spPr>
      </p:pic>
      <p:pic>
        <p:nvPicPr>
          <p:cNvPr id="179" name="Google Shape;179;p26"/>
          <p:cNvPicPr preferRelativeResize="0"/>
          <p:nvPr/>
        </p:nvPicPr>
        <p:blipFill>
          <a:blip r:embed="rId4">
            <a:alphaModFix/>
          </a:blip>
          <a:stretch>
            <a:fillRect/>
          </a:stretch>
        </p:blipFill>
        <p:spPr>
          <a:xfrm>
            <a:off x="5686312" y="881650"/>
            <a:ext cx="3248075" cy="1779999"/>
          </a:xfrm>
          <a:prstGeom prst="rect">
            <a:avLst/>
          </a:prstGeom>
          <a:noFill/>
          <a:ln>
            <a:noFill/>
          </a:ln>
        </p:spPr>
      </p:pic>
      <p:sp>
        <p:nvSpPr>
          <p:cNvPr id="180" name="Google Shape;180;p26"/>
          <p:cNvSpPr txBox="1"/>
          <p:nvPr/>
        </p:nvSpPr>
        <p:spPr>
          <a:xfrm>
            <a:off x="8065650" y="47259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22</a:t>
            </a:r>
            <a:endParaRPr sz="500">
              <a:solidFill>
                <a:schemeClr val="dk2"/>
              </a:solidFill>
            </a:endParaRPr>
          </a:p>
        </p:txBody>
      </p:sp>
      <p:sp>
        <p:nvSpPr>
          <p:cNvPr id="181" name="Google Shape;181;p26"/>
          <p:cNvSpPr txBox="1"/>
          <p:nvPr/>
        </p:nvSpPr>
        <p:spPr>
          <a:xfrm>
            <a:off x="8065650" y="25717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21</a:t>
            </a:r>
            <a:endParaRPr sz="5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Discussion &amp; Conclusion</a:t>
            </a:r>
            <a:endParaRPr/>
          </a:p>
        </p:txBody>
      </p:sp>
      <p:sp>
        <p:nvSpPr>
          <p:cNvPr id="187" name="Google Shape;187;p27"/>
          <p:cNvSpPr txBox="1">
            <a:spLocks noGrp="1"/>
          </p:cNvSpPr>
          <p:nvPr>
            <p:ph type="body" idx="1"/>
          </p:nvPr>
        </p:nvSpPr>
        <p:spPr>
          <a:xfrm>
            <a:off x="311700" y="1152475"/>
            <a:ext cx="3362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100">
                <a:solidFill>
                  <a:schemeClr val="dk1"/>
                </a:solidFill>
                <a:latin typeface="Bookman Old Style"/>
                <a:ea typeface="Bookman Old Style"/>
                <a:cs typeface="Bookman Old Style"/>
                <a:sym typeface="Bookman Old Style"/>
              </a:rPr>
              <a:t>Overall GRU performed the best. </a:t>
            </a:r>
            <a:br>
              <a:rPr lang="it" sz="1100">
                <a:solidFill>
                  <a:schemeClr val="dk1"/>
                </a:solidFill>
                <a:latin typeface="Bookman Old Style"/>
                <a:ea typeface="Bookman Old Style"/>
                <a:cs typeface="Bookman Old Style"/>
                <a:sym typeface="Bookman Old Style"/>
              </a:rPr>
            </a:br>
            <a:br>
              <a:rPr lang="it" sz="1100">
                <a:solidFill>
                  <a:schemeClr val="dk1"/>
                </a:solidFill>
                <a:latin typeface="Bookman Old Style"/>
                <a:ea typeface="Bookman Old Style"/>
                <a:cs typeface="Bookman Old Style"/>
                <a:sym typeface="Bookman Old Style"/>
              </a:rPr>
            </a:br>
            <a:r>
              <a:rPr lang="it" sz="1100">
                <a:solidFill>
                  <a:schemeClr val="dk1"/>
                </a:solidFill>
                <a:latin typeface="Bookman Old Style"/>
                <a:ea typeface="Bookman Old Style"/>
                <a:cs typeface="Bookman Old Style"/>
                <a:sym typeface="Bookman Old Style"/>
              </a:rPr>
              <a:t>GRU was trained on original data and data with added features. With additional features, we get slightly higher accuracy (2% higher).</a:t>
            </a:r>
            <a:endParaRPr sz="1100">
              <a:solidFill>
                <a:schemeClr val="dk1"/>
              </a:solidFill>
              <a:latin typeface="Bookman Old Style"/>
              <a:ea typeface="Bookman Old Style"/>
              <a:cs typeface="Bookman Old Style"/>
              <a:sym typeface="Bookman Old Style"/>
            </a:endParaRPr>
          </a:p>
          <a:p>
            <a:pPr marL="0" lvl="0" indent="0" algn="l" rtl="0">
              <a:spcBef>
                <a:spcPts val="1200"/>
              </a:spcBef>
              <a:spcAft>
                <a:spcPts val="1200"/>
              </a:spcAft>
              <a:buNone/>
            </a:pPr>
            <a:r>
              <a:rPr lang="it" sz="1100">
                <a:solidFill>
                  <a:schemeClr val="dk1"/>
                </a:solidFill>
                <a:latin typeface="Bookman Old Style"/>
                <a:ea typeface="Bookman Old Style"/>
                <a:cs typeface="Bookman Old Style"/>
                <a:sym typeface="Bookman Old Style"/>
              </a:rPr>
              <a:t>While RNN and LSTM have given accuracies 60.1% and 85.94% respectively.</a:t>
            </a:r>
            <a:endParaRPr sz="1100">
              <a:solidFill>
                <a:schemeClr val="dk1"/>
              </a:solidFill>
              <a:latin typeface="Bookman Old Style"/>
              <a:ea typeface="Bookman Old Style"/>
              <a:cs typeface="Bookman Old Style"/>
              <a:sym typeface="Bookman Old Style"/>
            </a:endParaRPr>
          </a:p>
        </p:txBody>
      </p:sp>
      <p:graphicFrame>
        <p:nvGraphicFramePr>
          <p:cNvPr id="188" name="Google Shape;188;p27"/>
          <p:cNvGraphicFramePr/>
          <p:nvPr/>
        </p:nvGraphicFramePr>
        <p:xfrm>
          <a:off x="3826150" y="1948575"/>
          <a:ext cx="5230950" cy="1058980"/>
        </p:xfrm>
        <a:graphic>
          <a:graphicData uri="http://schemas.openxmlformats.org/drawingml/2006/table">
            <a:tbl>
              <a:tblPr>
                <a:noFill/>
                <a:tableStyleId>{89D0042F-E0BB-4D07-801E-107DB72D739B}</a:tableStyleId>
              </a:tblPr>
              <a:tblGrid>
                <a:gridCol w="1113475">
                  <a:extLst>
                    <a:ext uri="{9D8B030D-6E8A-4147-A177-3AD203B41FA5}">
                      <a16:colId xmlns:a16="http://schemas.microsoft.com/office/drawing/2014/main" val="20000"/>
                    </a:ext>
                  </a:extLst>
                </a:gridCol>
                <a:gridCol w="978875">
                  <a:extLst>
                    <a:ext uri="{9D8B030D-6E8A-4147-A177-3AD203B41FA5}">
                      <a16:colId xmlns:a16="http://schemas.microsoft.com/office/drawing/2014/main" val="20001"/>
                    </a:ext>
                  </a:extLst>
                </a:gridCol>
                <a:gridCol w="1046200">
                  <a:extLst>
                    <a:ext uri="{9D8B030D-6E8A-4147-A177-3AD203B41FA5}">
                      <a16:colId xmlns:a16="http://schemas.microsoft.com/office/drawing/2014/main" val="20002"/>
                    </a:ext>
                  </a:extLst>
                </a:gridCol>
                <a:gridCol w="1046200">
                  <a:extLst>
                    <a:ext uri="{9D8B030D-6E8A-4147-A177-3AD203B41FA5}">
                      <a16:colId xmlns:a16="http://schemas.microsoft.com/office/drawing/2014/main" val="20003"/>
                    </a:ext>
                  </a:extLst>
                </a:gridCol>
                <a:gridCol w="1046200">
                  <a:extLst>
                    <a:ext uri="{9D8B030D-6E8A-4147-A177-3AD203B41FA5}">
                      <a16:colId xmlns:a16="http://schemas.microsoft.com/office/drawing/2014/main" val="20004"/>
                    </a:ext>
                  </a:extLst>
                </a:gridCol>
              </a:tblGrid>
              <a:tr h="46465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it" sz="900" b="1"/>
                        <a:t>RNN</a:t>
                      </a:r>
                      <a:endParaRPr sz="900" b="1"/>
                    </a:p>
                  </a:txBody>
                  <a:tcPr marL="91425" marR="91425" marT="91425" marB="91425"/>
                </a:tc>
                <a:tc>
                  <a:txBody>
                    <a:bodyPr/>
                    <a:lstStyle/>
                    <a:p>
                      <a:pPr marL="0" lvl="0" indent="0" algn="ctr" rtl="0">
                        <a:spcBef>
                          <a:spcPts val="0"/>
                        </a:spcBef>
                        <a:spcAft>
                          <a:spcPts val="0"/>
                        </a:spcAft>
                        <a:buNone/>
                      </a:pPr>
                      <a:r>
                        <a:rPr lang="it" sz="900" b="1"/>
                        <a:t>LSTM</a:t>
                      </a:r>
                      <a:endParaRPr sz="900" b="1"/>
                    </a:p>
                  </a:txBody>
                  <a:tcPr marL="91425" marR="91425" marT="91425" marB="91425"/>
                </a:tc>
                <a:tc>
                  <a:txBody>
                    <a:bodyPr/>
                    <a:lstStyle/>
                    <a:p>
                      <a:pPr marL="0" lvl="0" indent="0" algn="ctr" rtl="0">
                        <a:spcBef>
                          <a:spcPts val="0"/>
                        </a:spcBef>
                        <a:spcAft>
                          <a:spcPts val="0"/>
                        </a:spcAft>
                        <a:buNone/>
                      </a:pPr>
                      <a:r>
                        <a:rPr lang="it" sz="900" b="1"/>
                        <a:t>GRU</a:t>
                      </a:r>
                      <a:endParaRPr sz="900" b="1"/>
                    </a:p>
                    <a:p>
                      <a:pPr marL="0" lvl="0" indent="0" algn="ctr" rtl="0">
                        <a:spcBef>
                          <a:spcPts val="0"/>
                        </a:spcBef>
                        <a:spcAft>
                          <a:spcPts val="0"/>
                        </a:spcAft>
                        <a:buNone/>
                      </a:pPr>
                      <a:r>
                        <a:rPr lang="it" sz="900" b="1"/>
                        <a:t>Original Data</a:t>
                      </a:r>
                      <a:endParaRPr sz="900" b="1"/>
                    </a:p>
                  </a:txBody>
                  <a:tcPr marL="91425" marR="91425" marT="91425" marB="91425"/>
                </a:tc>
                <a:tc>
                  <a:txBody>
                    <a:bodyPr/>
                    <a:lstStyle/>
                    <a:p>
                      <a:pPr marL="0" lvl="0" indent="0" algn="ctr" rtl="0">
                        <a:spcBef>
                          <a:spcPts val="0"/>
                        </a:spcBef>
                        <a:spcAft>
                          <a:spcPts val="0"/>
                        </a:spcAft>
                        <a:buNone/>
                      </a:pPr>
                      <a:r>
                        <a:rPr lang="it" sz="900" b="1"/>
                        <a:t>GRU</a:t>
                      </a:r>
                      <a:endParaRPr sz="900" b="1"/>
                    </a:p>
                    <a:p>
                      <a:pPr marL="0" lvl="0" indent="0" algn="ctr" rtl="0">
                        <a:spcBef>
                          <a:spcPts val="0"/>
                        </a:spcBef>
                        <a:spcAft>
                          <a:spcPts val="0"/>
                        </a:spcAft>
                        <a:buNone/>
                      </a:pPr>
                      <a:r>
                        <a:rPr lang="it" sz="900" b="1"/>
                        <a:t>Added Features</a:t>
                      </a:r>
                      <a:endParaRPr sz="900" b="1"/>
                    </a:p>
                  </a:txBody>
                  <a:tcPr marL="91425" marR="91425" marT="91425" marB="91425"/>
                </a:tc>
                <a:extLst>
                  <a:ext uri="{0D108BD9-81ED-4DB2-BD59-A6C34878D82A}">
                    <a16:rowId xmlns:a16="http://schemas.microsoft.com/office/drawing/2014/main" val="10000"/>
                  </a:ext>
                </a:extLst>
              </a:tr>
              <a:tr h="464650">
                <a:tc>
                  <a:txBody>
                    <a:bodyPr/>
                    <a:lstStyle/>
                    <a:p>
                      <a:pPr marL="0" lvl="0" indent="0" algn="l" rtl="0">
                        <a:spcBef>
                          <a:spcPts val="0"/>
                        </a:spcBef>
                        <a:spcAft>
                          <a:spcPts val="0"/>
                        </a:spcAft>
                        <a:buNone/>
                      </a:pPr>
                      <a:r>
                        <a:rPr lang="it" sz="800" b="1"/>
                        <a:t>Testing Accuracy</a:t>
                      </a:r>
                      <a:endParaRPr sz="800" b="1"/>
                    </a:p>
                  </a:txBody>
                  <a:tcPr marL="91425" marR="91425" marT="91425" marB="91425"/>
                </a:tc>
                <a:tc>
                  <a:txBody>
                    <a:bodyPr/>
                    <a:lstStyle/>
                    <a:p>
                      <a:pPr marL="0" lvl="0" indent="0" algn="l" rtl="0">
                        <a:spcBef>
                          <a:spcPts val="0"/>
                        </a:spcBef>
                        <a:spcAft>
                          <a:spcPts val="0"/>
                        </a:spcAft>
                        <a:buNone/>
                      </a:pPr>
                      <a:r>
                        <a:rPr lang="it" sz="1100"/>
                        <a:t>60.1%</a:t>
                      </a:r>
                      <a:endParaRPr sz="1100"/>
                    </a:p>
                  </a:txBody>
                  <a:tcPr marL="91425" marR="91425" marT="91425" marB="91425"/>
                </a:tc>
                <a:tc>
                  <a:txBody>
                    <a:bodyPr/>
                    <a:lstStyle/>
                    <a:p>
                      <a:pPr marL="0" lvl="0" indent="0" algn="l" rtl="0">
                        <a:spcBef>
                          <a:spcPts val="0"/>
                        </a:spcBef>
                        <a:spcAft>
                          <a:spcPts val="0"/>
                        </a:spcAft>
                        <a:buNone/>
                      </a:pPr>
                      <a:r>
                        <a:rPr lang="it" sz="1100"/>
                        <a:t>85.94%</a:t>
                      </a:r>
                      <a:endParaRPr sz="1100"/>
                    </a:p>
                  </a:txBody>
                  <a:tcPr marL="91425" marR="91425" marT="91425" marB="91425"/>
                </a:tc>
                <a:tc>
                  <a:txBody>
                    <a:bodyPr/>
                    <a:lstStyle/>
                    <a:p>
                      <a:pPr marL="0" lvl="0" indent="0" algn="ctr" rtl="0">
                        <a:spcBef>
                          <a:spcPts val="0"/>
                        </a:spcBef>
                        <a:spcAft>
                          <a:spcPts val="0"/>
                        </a:spcAft>
                        <a:buNone/>
                      </a:pPr>
                      <a:r>
                        <a:rPr lang="it" sz="1100"/>
                        <a:t>94.24%</a:t>
                      </a:r>
                      <a:endParaRPr sz="1100"/>
                    </a:p>
                  </a:txBody>
                  <a:tcPr marL="91425" marR="91425" marT="91425" marB="91425"/>
                </a:tc>
                <a:tc>
                  <a:txBody>
                    <a:bodyPr/>
                    <a:lstStyle/>
                    <a:p>
                      <a:pPr marL="0" lvl="0" indent="0" algn="l" rtl="0">
                        <a:spcBef>
                          <a:spcPts val="0"/>
                        </a:spcBef>
                        <a:spcAft>
                          <a:spcPts val="0"/>
                        </a:spcAft>
                        <a:buNone/>
                      </a:pPr>
                      <a:r>
                        <a:rPr lang="it" sz="1100"/>
                        <a:t>95.94%</a:t>
                      </a: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2850"/>
              <a:t>Some visualizations from Task 1</a:t>
            </a:r>
            <a:endParaRPr sz="285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it" sz="1100">
                <a:solidFill>
                  <a:schemeClr val="dk1"/>
                </a:solidFill>
                <a:latin typeface="Bookman Old Style"/>
                <a:ea typeface="Bookman Old Style"/>
                <a:cs typeface="Bookman Old Style"/>
                <a:sym typeface="Bookman Old Style"/>
              </a:rPr>
              <a:t>The data used in this project are sequential data as each sign is represented by multiple frames, following the movement of the body joints. Therefore, there are 60 values (20 joints x 3 coordinates) for each frame. </a:t>
            </a:r>
            <a:endParaRPr sz="1100">
              <a:solidFill>
                <a:schemeClr val="dk1"/>
              </a:solidFill>
              <a:latin typeface="Bookman Old Style"/>
              <a:ea typeface="Bookman Old Style"/>
              <a:cs typeface="Bookman Old Style"/>
              <a:sym typeface="Bookman Old Style"/>
            </a:endParaRPr>
          </a:p>
          <a:p>
            <a:pPr marL="0" lvl="0" indent="0" algn="just" rtl="0">
              <a:spcBef>
                <a:spcPts val="0"/>
              </a:spcBef>
              <a:spcAft>
                <a:spcPts val="0"/>
              </a:spcAft>
              <a:buNone/>
            </a:pPr>
            <a:r>
              <a:rPr lang="it" sz="1100">
                <a:solidFill>
                  <a:schemeClr val="dk1"/>
                </a:solidFill>
                <a:latin typeface="Bookman Old Style"/>
                <a:ea typeface="Bookman Old Style"/>
                <a:cs typeface="Bookman Old Style"/>
                <a:sym typeface="Bookman Old Style"/>
              </a:rPr>
              <a:t>During data exploration, no missing data were found in the dataset. </a:t>
            </a:r>
            <a:endParaRPr sz="1100">
              <a:solidFill>
                <a:schemeClr val="dk1"/>
              </a:solidFill>
              <a:latin typeface="Bookman Old Style"/>
              <a:ea typeface="Bookman Old Style"/>
              <a:cs typeface="Bookman Old Style"/>
              <a:sym typeface="Bookman Old Style"/>
            </a:endParaRPr>
          </a:p>
          <a:p>
            <a:pPr marL="0" lvl="0" indent="0" algn="just" rtl="0">
              <a:spcBef>
                <a:spcPts val="0"/>
              </a:spcBef>
              <a:spcAft>
                <a:spcPts val="0"/>
              </a:spcAft>
              <a:buNone/>
            </a:pPr>
            <a:r>
              <a:rPr lang="it" sz="1100">
                <a:solidFill>
                  <a:schemeClr val="dk1"/>
                </a:solidFill>
                <a:latin typeface="Bookman Old Style"/>
                <a:ea typeface="Bookman Old Style"/>
                <a:cs typeface="Bookman Old Style"/>
                <a:sym typeface="Bookman Old Style"/>
              </a:rPr>
              <a:t>We also visualized data in different ways in order to better understand the dataset itself and how to prepare it to be used during the training and testing of the models.</a:t>
            </a:r>
            <a:endParaRPr sz="1100">
              <a:solidFill>
                <a:schemeClr val="dk1"/>
              </a:solidFill>
              <a:latin typeface="Bookman Old Style"/>
              <a:ea typeface="Bookman Old Style"/>
              <a:cs typeface="Bookman Old Style"/>
              <a:sym typeface="Bookman Old Style"/>
            </a:endParaRPr>
          </a:p>
          <a:p>
            <a:pPr marL="0" lvl="0" indent="0" algn="just" rtl="0">
              <a:spcBef>
                <a:spcPts val="0"/>
              </a:spcBef>
              <a:spcAft>
                <a:spcPts val="0"/>
              </a:spcAft>
              <a:buNone/>
            </a:pPr>
            <a:r>
              <a:rPr lang="it" sz="1100">
                <a:solidFill>
                  <a:schemeClr val="dk1"/>
                </a:solidFill>
                <a:latin typeface="Bookman Old Style"/>
                <a:ea typeface="Bookman Old Style"/>
                <a:cs typeface="Bookman Old Style"/>
                <a:sym typeface="Bookman Old Style"/>
              </a:rPr>
              <a:t>We visualized the correlation between joints and people for each sign to see which part of the body was the most important in performing the movements and how was changing between the signers. We also displayed the joints’ coordinates in a 3D space for each sign, observing data points changing.</a:t>
            </a:r>
            <a:endParaRPr sz="1100">
              <a:solidFill>
                <a:schemeClr val="dk1"/>
              </a:solidFill>
              <a:latin typeface="Bookman Old Style"/>
              <a:ea typeface="Bookman Old Style"/>
              <a:cs typeface="Bookman Old Style"/>
              <a:sym typeface="Bookman Old Style"/>
            </a:endParaRPr>
          </a:p>
        </p:txBody>
      </p:sp>
      <p:pic>
        <p:nvPicPr>
          <p:cNvPr id="62" name="Google Shape;62;p14"/>
          <p:cNvPicPr preferRelativeResize="0"/>
          <p:nvPr/>
        </p:nvPicPr>
        <p:blipFill>
          <a:blip r:embed="rId3">
            <a:alphaModFix/>
          </a:blip>
          <a:stretch>
            <a:fillRect/>
          </a:stretch>
        </p:blipFill>
        <p:spPr>
          <a:xfrm>
            <a:off x="4812875" y="1152475"/>
            <a:ext cx="1973725" cy="2121300"/>
          </a:xfrm>
          <a:prstGeom prst="rect">
            <a:avLst/>
          </a:prstGeom>
          <a:noFill/>
          <a:ln>
            <a:noFill/>
          </a:ln>
        </p:spPr>
      </p:pic>
      <p:pic>
        <p:nvPicPr>
          <p:cNvPr id="63" name="Google Shape;63;p14"/>
          <p:cNvPicPr preferRelativeResize="0"/>
          <p:nvPr/>
        </p:nvPicPr>
        <p:blipFill>
          <a:blip r:embed="rId4">
            <a:alphaModFix/>
          </a:blip>
          <a:stretch>
            <a:fillRect/>
          </a:stretch>
        </p:blipFill>
        <p:spPr>
          <a:xfrm>
            <a:off x="7140350" y="923725"/>
            <a:ext cx="1614050" cy="1648030"/>
          </a:xfrm>
          <a:prstGeom prst="rect">
            <a:avLst/>
          </a:prstGeom>
          <a:noFill/>
          <a:ln>
            <a:noFill/>
          </a:ln>
        </p:spPr>
      </p:pic>
      <p:pic>
        <p:nvPicPr>
          <p:cNvPr id="64" name="Google Shape;64;p14"/>
          <p:cNvPicPr preferRelativeResize="0"/>
          <p:nvPr/>
        </p:nvPicPr>
        <p:blipFill>
          <a:blip r:embed="rId5">
            <a:alphaModFix/>
          </a:blip>
          <a:stretch>
            <a:fillRect/>
          </a:stretch>
        </p:blipFill>
        <p:spPr>
          <a:xfrm>
            <a:off x="7218250" y="2774600"/>
            <a:ext cx="1614050" cy="1659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sz="3200"/>
              <a:t>Data Preprocessing</a:t>
            </a:r>
            <a:endParaRPr sz="3200"/>
          </a:p>
        </p:txBody>
      </p:sp>
      <p:sp>
        <p:nvSpPr>
          <p:cNvPr id="70" name="Google Shape;70;p15"/>
          <p:cNvSpPr txBox="1">
            <a:spLocks noGrp="1"/>
          </p:cNvSpPr>
          <p:nvPr>
            <p:ph type="body" idx="1"/>
          </p:nvPr>
        </p:nvSpPr>
        <p:spPr>
          <a:xfrm>
            <a:off x="311700" y="863550"/>
            <a:ext cx="3999900" cy="3416400"/>
          </a:xfrm>
          <a:prstGeom prst="rect">
            <a:avLst/>
          </a:prstGeom>
        </p:spPr>
        <p:txBody>
          <a:bodyPr spcFirstLastPara="1" wrap="square" lIns="91425" tIns="91425" rIns="91425" bIns="91425" anchor="t" anchorCtr="0">
            <a:noAutofit/>
          </a:bodyPr>
          <a:lstStyle/>
          <a:p>
            <a:pPr marL="457200" lvl="0" indent="-298450" algn="just" rtl="0">
              <a:lnSpc>
                <a:spcPct val="80000"/>
              </a:lnSpc>
              <a:spcBef>
                <a:spcPts val="0"/>
              </a:spcBef>
              <a:spcAft>
                <a:spcPts val="0"/>
              </a:spcAft>
              <a:buSzPts val="1100"/>
              <a:buFont typeface="Bookman Old Style"/>
              <a:buChar char="●"/>
            </a:pPr>
            <a:r>
              <a:rPr lang="it" sz="1100" b="1">
                <a:solidFill>
                  <a:schemeClr val="dk1"/>
                </a:solidFill>
                <a:latin typeface="Bookman Old Style"/>
                <a:ea typeface="Bookman Old Style"/>
                <a:cs typeface="Bookman Old Style"/>
                <a:sym typeface="Bookman Old Style"/>
              </a:rPr>
              <a:t>FILE ORGANIZATION BY LABEL</a:t>
            </a:r>
            <a:r>
              <a:rPr lang="it" sz="1100">
                <a:solidFill>
                  <a:schemeClr val="dk1"/>
                </a:solidFill>
                <a:latin typeface="Bookman Old Style"/>
                <a:ea typeface="Bookman Old Style"/>
                <a:cs typeface="Bookman Old Style"/>
                <a:sym typeface="Bookman Old Style"/>
              </a:rPr>
              <a:t>: The files are moved and organized based on the label (sign) (e.g., "yes" or "bye") in the filename by the </a:t>
            </a:r>
            <a:r>
              <a:rPr lang="it" sz="1100">
                <a:solidFill>
                  <a:schemeClr val="accent1"/>
                </a:solidFill>
                <a:latin typeface="Bookman Old Style"/>
                <a:ea typeface="Bookman Old Style"/>
                <a:cs typeface="Bookman Old Style"/>
                <a:sym typeface="Bookman Old Style"/>
              </a:rPr>
              <a:t>organize_files_by_word</a:t>
            </a:r>
            <a:r>
              <a:rPr lang="it" sz="1100">
                <a:solidFill>
                  <a:schemeClr val="dk1"/>
                </a:solidFill>
                <a:latin typeface="Bookman Old Style"/>
                <a:ea typeface="Bookman Old Style"/>
                <a:cs typeface="Bookman Old Style"/>
                <a:sym typeface="Bookman Old Style"/>
              </a:rPr>
              <a:t> function. (Figure 1)</a:t>
            </a:r>
            <a:endParaRPr sz="1100">
              <a:solidFill>
                <a:schemeClr val="dk1"/>
              </a:solidFill>
              <a:latin typeface="Bookman Old Style"/>
              <a:ea typeface="Bookman Old Style"/>
              <a:cs typeface="Bookman Old Style"/>
              <a:sym typeface="Bookman Old Style"/>
            </a:endParaRPr>
          </a:p>
          <a:p>
            <a:pPr marL="457200" lvl="0" indent="0" algn="l" rtl="0">
              <a:lnSpc>
                <a:spcPct val="80000"/>
              </a:lnSpc>
              <a:spcBef>
                <a:spcPts val="1200"/>
              </a:spcBef>
              <a:spcAft>
                <a:spcPts val="0"/>
              </a:spcAft>
              <a:buNone/>
            </a:pPr>
            <a:endParaRPr sz="1100">
              <a:solidFill>
                <a:schemeClr val="dk1"/>
              </a:solidFill>
              <a:latin typeface="Bookman Old Style"/>
              <a:ea typeface="Bookman Old Style"/>
              <a:cs typeface="Bookman Old Style"/>
              <a:sym typeface="Bookman Old Style"/>
            </a:endParaRPr>
          </a:p>
          <a:p>
            <a:pPr marL="457200" lvl="0" indent="-298450" algn="l" rtl="0">
              <a:lnSpc>
                <a:spcPct val="80000"/>
              </a:lnSpc>
              <a:spcBef>
                <a:spcPts val="120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LABEL ENCODING</a:t>
            </a:r>
            <a:r>
              <a:rPr lang="it" sz="1100">
                <a:solidFill>
                  <a:schemeClr val="dk1"/>
                </a:solidFill>
                <a:latin typeface="Bookman Old Style"/>
                <a:ea typeface="Bookman Old Style"/>
                <a:cs typeface="Bookman Old Style"/>
                <a:sym typeface="Bookman Old Style"/>
              </a:rPr>
              <a:t>: The </a:t>
            </a:r>
            <a:r>
              <a:rPr lang="it" sz="1100">
                <a:solidFill>
                  <a:schemeClr val="accent1"/>
                </a:solidFill>
                <a:latin typeface="Bookman Old Style"/>
                <a:ea typeface="Bookman Old Style"/>
                <a:cs typeface="Bookman Old Style"/>
                <a:sym typeface="Bookman Old Style"/>
              </a:rPr>
              <a:t>label2class</a:t>
            </a:r>
            <a:r>
              <a:rPr lang="it" sz="1100">
                <a:solidFill>
                  <a:schemeClr val="dk1"/>
                </a:solidFill>
                <a:latin typeface="Bookman Old Style"/>
                <a:ea typeface="Bookman Old Style"/>
                <a:cs typeface="Bookman Old Style"/>
                <a:sym typeface="Bookman Old Style"/>
              </a:rPr>
              <a:t> dictionary maps each sign to a numerical label. Conversely, </a:t>
            </a:r>
            <a:r>
              <a:rPr lang="it" sz="1100">
                <a:solidFill>
                  <a:schemeClr val="accent1"/>
                </a:solidFill>
                <a:latin typeface="Bookman Old Style"/>
                <a:ea typeface="Bookman Old Style"/>
                <a:cs typeface="Bookman Old Style"/>
                <a:sym typeface="Bookman Old Style"/>
              </a:rPr>
              <a:t>class2label</a:t>
            </a:r>
            <a:r>
              <a:rPr lang="it" sz="1100">
                <a:solidFill>
                  <a:schemeClr val="dk1"/>
                </a:solidFill>
                <a:latin typeface="Bookman Old Style"/>
                <a:ea typeface="Bookman Old Style"/>
                <a:cs typeface="Bookman Old Style"/>
                <a:sym typeface="Bookman Old Style"/>
              </a:rPr>
              <a:t> maps labels back to the corresponding label. (Figure 2)</a:t>
            </a:r>
            <a:endParaRPr sz="1100">
              <a:solidFill>
                <a:schemeClr val="dk1"/>
              </a:solidFill>
              <a:latin typeface="Bookman Old Style"/>
              <a:ea typeface="Bookman Old Style"/>
              <a:cs typeface="Bookman Old Style"/>
              <a:sym typeface="Bookman Old Style"/>
            </a:endParaRPr>
          </a:p>
          <a:p>
            <a:pPr marL="457200" lvl="0" indent="0" algn="l" rtl="0">
              <a:lnSpc>
                <a:spcPct val="80000"/>
              </a:lnSpc>
              <a:spcBef>
                <a:spcPts val="1200"/>
              </a:spcBef>
              <a:spcAft>
                <a:spcPts val="0"/>
              </a:spcAft>
              <a:buNone/>
            </a:pPr>
            <a:endParaRPr sz="1100">
              <a:solidFill>
                <a:schemeClr val="dk1"/>
              </a:solidFill>
              <a:latin typeface="Bookman Old Style"/>
              <a:ea typeface="Bookman Old Style"/>
              <a:cs typeface="Bookman Old Style"/>
              <a:sym typeface="Bookman Old Style"/>
            </a:endParaRPr>
          </a:p>
          <a:p>
            <a:pPr marL="457200" lvl="0" indent="-298450" algn="l" rtl="0">
              <a:lnSpc>
                <a:spcPct val="80000"/>
              </a:lnSpc>
              <a:spcBef>
                <a:spcPts val="120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FILE PATH AND LABEL PAIRING</a:t>
            </a:r>
            <a:r>
              <a:rPr lang="it" sz="1100">
                <a:solidFill>
                  <a:schemeClr val="dk1"/>
                </a:solidFill>
                <a:latin typeface="Bookman Old Style"/>
                <a:ea typeface="Bookman Old Style"/>
                <a:cs typeface="Bookman Old Style"/>
                <a:sym typeface="Bookman Old Style"/>
              </a:rPr>
              <a:t>: a tuple of </a:t>
            </a:r>
            <a:r>
              <a:rPr lang="it" sz="1100">
                <a:solidFill>
                  <a:schemeClr val="accent1"/>
                </a:solidFill>
                <a:latin typeface="Bookman Old Style"/>
                <a:ea typeface="Bookman Old Style"/>
                <a:cs typeface="Bookman Old Style"/>
                <a:sym typeface="Bookman Old Style"/>
              </a:rPr>
              <a:t>(label, filepath)</a:t>
            </a:r>
            <a:r>
              <a:rPr lang="it" sz="1100">
                <a:solidFill>
                  <a:schemeClr val="dk1"/>
                </a:solidFill>
                <a:latin typeface="Bookman Old Style"/>
                <a:ea typeface="Bookman Old Style"/>
                <a:cs typeface="Bookman Old Style"/>
                <a:sym typeface="Bookman Old Style"/>
              </a:rPr>
              <a:t> is created and stored in </a:t>
            </a:r>
            <a:r>
              <a:rPr lang="it" sz="1100">
                <a:solidFill>
                  <a:schemeClr val="accent1"/>
                </a:solidFill>
                <a:latin typeface="Bookman Old Style"/>
                <a:ea typeface="Bookman Old Style"/>
                <a:cs typeface="Bookman Old Style"/>
                <a:sym typeface="Bookman Old Style"/>
              </a:rPr>
              <a:t>word_and_signs_paths</a:t>
            </a:r>
            <a:r>
              <a:rPr lang="it" sz="1100">
                <a:solidFill>
                  <a:srgbClr val="188038"/>
                </a:solidFill>
                <a:latin typeface="Bookman Old Style"/>
                <a:ea typeface="Bookman Old Style"/>
                <a:cs typeface="Bookman Old Style"/>
                <a:sym typeface="Bookman Old Style"/>
              </a:rPr>
              <a:t> </a:t>
            </a:r>
            <a:r>
              <a:rPr lang="it" sz="1100">
                <a:solidFill>
                  <a:schemeClr val="dk1"/>
                </a:solidFill>
                <a:latin typeface="Bookman Old Style"/>
                <a:ea typeface="Bookman Old Style"/>
                <a:cs typeface="Bookman Old Style"/>
                <a:sym typeface="Bookman Old Style"/>
              </a:rPr>
              <a:t>for each file. The data is then shuffled randomly to ensure randomness during training. (Figure 2)</a:t>
            </a:r>
            <a:endParaRPr sz="1100">
              <a:solidFill>
                <a:schemeClr val="dk1"/>
              </a:solidFill>
              <a:latin typeface="Bookman Old Style"/>
              <a:ea typeface="Bookman Old Style"/>
              <a:cs typeface="Bookman Old Style"/>
              <a:sym typeface="Bookman Old Style"/>
            </a:endParaRPr>
          </a:p>
        </p:txBody>
      </p:sp>
      <p:pic>
        <p:nvPicPr>
          <p:cNvPr id="71" name="Google Shape;71;p15"/>
          <p:cNvPicPr preferRelativeResize="0"/>
          <p:nvPr/>
        </p:nvPicPr>
        <p:blipFill>
          <a:blip r:embed="rId3">
            <a:alphaModFix/>
          </a:blip>
          <a:stretch>
            <a:fillRect/>
          </a:stretch>
        </p:blipFill>
        <p:spPr>
          <a:xfrm>
            <a:off x="5043125" y="645450"/>
            <a:ext cx="3511976" cy="1524700"/>
          </a:xfrm>
          <a:prstGeom prst="rect">
            <a:avLst/>
          </a:prstGeom>
          <a:noFill/>
          <a:ln>
            <a:noFill/>
          </a:ln>
        </p:spPr>
      </p:pic>
      <p:pic>
        <p:nvPicPr>
          <p:cNvPr id="72" name="Google Shape;72;p15"/>
          <p:cNvPicPr preferRelativeResize="0"/>
          <p:nvPr/>
        </p:nvPicPr>
        <p:blipFill>
          <a:blip r:embed="rId4">
            <a:alphaModFix/>
          </a:blip>
          <a:stretch>
            <a:fillRect/>
          </a:stretch>
        </p:blipFill>
        <p:spPr>
          <a:xfrm>
            <a:off x="5309787" y="2258325"/>
            <a:ext cx="2978651" cy="2270850"/>
          </a:xfrm>
          <a:prstGeom prst="rect">
            <a:avLst/>
          </a:prstGeom>
          <a:noFill/>
          <a:ln>
            <a:noFill/>
          </a:ln>
        </p:spPr>
      </p:pic>
      <p:sp>
        <p:nvSpPr>
          <p:cNvPr id="73" name="Google Shape;73;p15"/>
          <p:cNvSpPr txBox="1"/>
          <p:nvPr/>
        </p:nvSpPr>
        <p:spPr>
          <a:xfrm>
            <a:off x="8012700" y="18776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a:t>
            </a:r>
            <a:endParaRPr sz="500">
              <a:solidFill>
                <a:schemeClr val="dk2"/>
              </a:solidFill>
            </a:endParaRPr>
          </a:p>
        </p:txBody>
      </p:sp>
      <p:sp>
        <p:nvSpPr>
          <p:cNvPr id="74" name="Google Shape;74;p15"/>
          <p:cNvSpPr txBox="1"/>
          <p:nvPr/>
        </p:nvSpPr>
        <p:spPr>
          <a:xfrm>
            <a:off x="7766375" y="4236675"/>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2</a:t>
            </a:r>
            <a:endParaRPr sz="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298450" algn="just" rtl="0">
              <a:lnSpc>
                <a:spcPct val="80000"/>
              </a:lnSpc>
              <a:spcBef>
                <a:spcPts val="0"/>
              </a:spcBef>
              <a:spcAft>
                <a:spcPts val="0"/>
              </a:spcAft>
              <a:buSzPts val="1100"/>
              <a:buFont typeface="Bookman Old Style"/>
              <a:buChar char="●"/>
            </a:pPr>
            <a:r>
              <a:rPr lang="it" sz="1100" b="1">
                <a:solidFill>
                  <a:schemeClr val="dk1"/>
                </a:solidFill>
                <a:latin typeface="Bookman Old Style"/>
                <a:ea typeface="Bookman Old Style"/>
                <a:cs typeface="Bookman Old Style"/>
                <a:sym typeface="Bookman Old Style"/>
              </a:rPr>
              <a:t>NEW FEATURES</a:t>
            </a:r>
            <a:r>
              <a:rPr lang="it" sz="1100">
                <a:solidFill>
                  <a:schemeClr val="dk1"/>
                </a:solidFill>
                <a:latin typeface="Bookman Old Style"/>
                <a:ea typeface="Bookman Old Style"/>
                <a:cs typeface="Bookman Old Style"/>
                <a:sym typeface="Bookman Old Style"/>
              </a:rPr>
              <a:t>: We calculated the distances between each joint to joint 11 (the central joint) in order to obtain new features with which train our model. </a:t>
            </a:r>
            <a:endParaRPr sz="1100">
              <a:solidFill>
                <a:schemeClr val="dk1"/>
              </a:solidFill>
              <a:latin typeface="Bookman Old Style"/>
              <a:ea typeface="Bookman Old Style"/>
              <a:cs typeface="Bookman Old Style"/>
              <a:sym typeface="Bookman Old Style"/>
            </a:endParaRPr>
          </a:p>
          <a:p>
            <a:pPr marL="457200" lvl="0" indent="0" algn="just" rtl="0">
              <a:lnSpc>
                <a:spcPct val="80000"/>
              </a:lnSpc>
              <a:spcBef>
                <a:spcPts val="1200"/>
              </a:spcBef>
              <a:spcAft>
                <a:spcPts val="0"/>
              </a:spcAft>
              <a:buNone/>
            </a:pPr>
            <a:r>
              <a:rPr lang="it" sz="1100">
                <a:solidFill>
                  <a:schemeClr val="dk1"/>
                </a:solidFill>
                <a:latin typeface="Bookman Old Style"/>
                <a:ea typeface="Bookman Old Style"/>
                <a:cs typeface="Bookman Old Style"/>
                <a:sym typeface="Bookman Old Style"/>
              </a:rPr>
              <a:t>This method added 19 features to our dataset (Figure 3 &amp; 4).</a:t>
            </a:r>
            <a:endParaRPr sz="1100">
              <a:solidFill>
                <a:schemeClr val="dk1"/>
              </a:solidFill>
              <a:latin typeface="Bookman Old Style"/>
              <a:ea typeface="Bookman Old Style"/>
              <a:cs typeface="Bookman Old Style"/>
              <a:sym typeface="Bookman Old Style"/>
            </a:endParaRPr>
          </a:p>
          <a:p>
            <a:pPr marL="0" lvl="0" indent="0" algn="just" rtl="0">
              <a:lnSpc>
                <a:spcPct val="80000"/>
              </a:lnSpc>
              <a:spcBef>
                <a:spcPts val="1200"/>
              </a:spcBef>
              <a:spcAft>
                <a:spcPts val="1200"/>
              </a:spcAft>
              <a:buNone/>
            </a:pPr>
            <a:endParaRPr sz="1100">
              <a:solidFill>
                <a:schemeClr val="dk1"/>
              </a:solidFill>
              <a:latin typeface="Bookman Old Style"/>
              <a:ea typeface="Bookman Old Style"/>
              <a:cs typeface="Bookman Old Style"/>
              <a:sym typeface="Bookman Old Style"/>
            </a:endParaRPr>
          </a:p>
        </p:txBody>
      </p:sp>
      <p:sp>
        <p:nvSpPr>
          <p:cNvPr id="80" name="Google Shape;80;p16"/>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sz="3200"/>
              <a:t>Data Preprocessing</a:t>
            </a:r>
            <a:endParaRPr sz="3200"/>
          </a:p>
        </p:txBody>
      </p:sp>
      <p:pic>
        <p:nvPicPr>
          <p:cNvPr id="81" name="Google Shape;81;p16"/>
          <p:cNvPicPr preferRelativeResize="0"/>
          <p:nvPr/>
        </p:nvPicPr>
        <p:blipFill>
          <a:blip r:embed="rId3">
            <a:alphaModFix/>
          </a:blip>
          <a:stretch>
            <a:fillRect/>
          </a:stretch>
        </p:blipFill>
        <p:spPr>
          <a:xfrm>
            <a:off x="4460199" y="1152470"/>
            <a:ext cx="4572001" cy="898275"/>
          </a:xfrm>
          <a:prstGeom prst="rect">
            <a:avLst/>
          </a:prstGeom>
          <a:noFill/>
          <a:ln>
            <a:noFill/>
          </a:ln>
        </p:spPr>
      </p:pic>
      <p:pic>
        <p:nvPicPr>
          <p:cNvPr id="82" name="Google Shape;82;p16"/>
          <p:cNvPicPr preferRelativeResize="0"/>
          <p:nvPr/>
        </p:nvPicPr>
        <p:blipFill>
          <a:blip r:embed="rId4">
            <a:alphaModFix/>
          </a:blip>
          <a:stretch>
            <a:fillRect/>
          </a:stretch>
        </p:blipFill>
        <p:spPr>
          <a:xfrm>
            <a:off x="4460200" y="2587224"/>
            <a:ext cx="4572001" cy="705364"/>
          </a:xfrm>
          <a:prstGeom prst="rect">
            <a:avLst/>
          </a:prstGeom>
          <a:noFill/>
          <a:ln>
            <a:noFill/>
          </a:ln>
        </p:spPr>
      </p:pic>
      <p:sp>
        <p:nvSpPr>
          <p:cNvPr id="83" name="Google Shape;83;p16"/>
          <p:cNvSpPr txBox="1"/>
          <p:nvPr/>
        </p:nvSpPr>
        <p:spPr>
          <a:xfrm>
            <a:off x="8523775" y="1836975"/>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3</a:t>
            </a:r>
            <a:endParaRPr sz="500">
              <a:solidFill>
                <a:schemeClr val="dk2"/>
              </a:solidFill>
            </a:endParaRPr>
          </a:p>
        </p:txBody>
      </p:sp>
      <p:sp>
        <p:nvSpPr>
          <p:cNvPr id="84" name="Google Shape;84;p16"/>
          <p:cNvSpPr txBox="1"/>
          <p:nvPr/>
        </p:nvSpPr>
        <p:spPr>
          <a:xfrm>
            <a:off x="8383925" y="320570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4</a:t>
            </a:r>
            <a:endParaRPr sz="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19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2850"/>
              <a:t>Data Preprocessing</a:t>
            </a:r>
            <a:endParaRPr sz="2850"/>
          </a:p>
        </p:txBody>
      </p:sp>
      <p:sp>
        <p:nvSpPr>
          <p:cNvPr id="90" name="Google Shape;90;p17"/>
          <p:cNvSpPr txBox="1">
            <a:spLocks noGrp="1"/>
          </p:cNvSpPr>
          <p:nvPr>
            <p:ph type="body" idx="1"/>
          </p:nvPr>
        </p:nvSpPr>
        <p:spPr>
          <a:xfrm>
            <a:off x="311700" y="771450"/>
            <a:ext cx="5079300" cy="4020600"/>
          </a:xfrm>
          <a:prstGeom prst="rect">
            <a:avLst/>
          </a:prstGeom>
        </p:spPr>
        <p:txBody>
          <a:bodyPr spcFirstLastPara="1" wrap="square" lIns="91425" tIns="91425" rIns="91425" bIns="91425" anchor="t" anchorCtr="0">
            <a:normAutofit fontScale="47500" lnSpcReduction="10000"/>
          </a:bodyPr>
          <a:lstStyle/>
          <a:p>
            <a:pPr marL="457200" lvl="0" indent="-297973" algn="just" rtl="0">
              <a:spcBef>
                <a:spcPts val="0"/>
              </a:spcBef>
              <a:spcAft>
                <a:spcPts val="0"/>
              </a:spcAft>
              <a:buClr>
                <a:schemeClr val="dk1"/>
              </a:buClr>
              <a:buSzPct val="100000"/>
              <a:buFont typeface="Bookman Old Style"/>
              <a:buChar char="●"/>
            </a:pPr>
            <a:r>
              <a:rPr lang="it" sz="2300" b="1">
                <a:solidFill>
                  <a:schemeClr val="dk1"/>
                </a:solidFill>
                <a:latin typeface="Bookman Old Style"/>
                <a:ea typeface="Bookman Old Style"/>
                <a:cs typeface="Bookman Old Style"/>
                <a:sym typeface="Bookman Old Style"/>
              </a:rPr>
              <a:t>DATASET SPLIT</a:t>
            </a:r>
            <a:r>
              <a:rPr lang="it" sz="2300">
                <a:solidFill>
                  <a:schemeClr val="dk1"/>
                </a:solidFill>
                <a:latin typeface="Bookman Old Style"/>
                <a:ea typeface="Bookman Old Style"/>
                <a:cs typeface="Bookman Old Style"/>
                <a:sym typeface="Bookman Old Style"/>
              </a:rPr>
              <a:t>: The dataset is then split into training (70%), validation (20%), and testing (10%) sets. (Figure 5)</a:t>
            </a:r>
            <a:endParaRPr sz="2300">
              <a:solidFill>
                <a:schemeClr val="dk1"/>
              </a:solidFill>
              <a:latin typeface="Bookman Old Style"/>
              <a:ea typeface="Bookman Old Style"/>
              <a:cs typeface="Bookman Old Style"/>
              <a:sym typeface="Bookman Old Style"/>
            </a:endParaRPr>
          </a:p>
          <a:p>
            <a:pPr marL="914400" lvl="1" indent="-297973" algn="just" rtl="0">
              <a:spcBef>
                <a:spcPts val="0"/>
              </a:spcBef>
              <a:spcAft>
                <a:spcPts val="0"/>
              </a:spcAft>
              <a:buClr>
                <a:schemeClr val="dk1"/>
              </a:buClr>
              <a:buSzPct val="100000"/>
              <a:buFont typeface="Bookman Old Style"/>
              <a:buChar char="○"/>
            </a:pPr>
            <a:r>
              <a:rPr lang="it" sz="2300">
                <a:solidFill>
                  <a:schemeClr val="accent1"/>
                </a:solidFill>
                <a:latin typeface="Bookman Old Style"/>
                <a:ea typeface="Bookman Old Style"/>
                <a:cs typeface="Bookman Old Style"/>
                <a:sym typeface="Bookman Old Style"/>
              </a:rPr>
              <a:t>partition</a:t>
            </a:r>
            <a:r>
              <a:rPr lang="it" sz="2300">
                <a:solidFill>
                  <a:schemeClr val="dk1"/>
                </a:solidFill>
                <a:latin typeface="Bookman Old Style"/>
                <a:ea typeface="Bookman Old Style"/>
                <a:cs typeface="Bookman Old Style"/>
                <a:sym typeface="Bookman Old Style"/>
              </a:rPr>
              <a:t> dictionary, with keys "train", "validation", and "test", stores the file paths for each dataset split.</a:t>
            </a:r>
            <a:endParaRPr sz="2300">
              <a:solidFill>
                <a:schemeClr val="dk1"/>
              </a:solidFill>
              <a:latin typeface="Bookman Old Style"/>
              <a:ea typeface="Bookman Old Style"/>
              <a:cs typeface="Bookman Old Style"/>
              <a:sym typeface="Bookman Old Style"/>
            </a:endParaRPr>
          </a:p>
          <a:p>
            <a:pPr marL="914400" lvl="1" indent="-297973" algn="just" rtl="0">
              <a:spcBef>
                <a:spcPts val="0"/>
              </a:spcBef>
              <a:spcAft>
                <a:spcPts val="0"/>
              </a:spcAft>
              <a:buClr>
                <a:schemeClr val="dk1"/>
              </a:buClr>
              <a:buSzPct val="100000"/>
              <a:buFont typeface="Bookman Old Style"/>
              <a:buChar char="○"/>
            </a:pPr>
            <a:r>
              <a:rPr lang="it" sz="2300">
                <a:solidFill>
                  <a:schemeClr val="dk1"/>
                </a:solidFill>
                <a:latin typeface="Bookman Old Style"/>
                <a:ea typeface="Bookman Old Style"/>
                <a:cs typeface="Bookman Old Style"/>
                <a:sym typeface="Bookman Old Style"/>
              </a:rPr>
              <a:t>Iteratively, the label and file_id (got it using the function </a:t>
            </a:r>
            <a:r>
              <a:rPr lang="it" sz="2300">
                <a:solidFill>
                  <a:schemeClr val="accent1"/>
                </a:solidFill>
                <a:latin typeface="Bookman Old Style"/>
                <a:ea typeface="Bookman Old Style"/>
                <a:cs typeface="Bookman Old Style"/>
                <a:sym typeface="Bookman Old Style"/>
              </a:rPr>
              <a:t>get_pair_path</a:t>
            </a:r>
            <a:r>
              <a:rPr lang="it" sz="2300">
                <a:solidFill>
                  <a:schemeClr val="dk1"/>
                </a:solidFill>
                <a:latin typeface="Bookman Old Style"/>
                <a:ea typeface="Bookman Old Style"/>
                <a:cs typeface="Bookman Old Style"/>
                <a:sym typeface="Bookman Old Style"/>
              </a:rPr>
              <a:t> in Figure 6) are extracted from the lists train_pairs, val_pairs, and test_pairs for each sample and, with file_id also appended to the appropriate split in the partition dictionary. Then an entry to labels for each file_id is added, mapping it to its label. </a:t>
            </a:r>
            <a:endParaRPr sz="2300">
              <a:solidFill>
                <a:schemeClr val="dk1"/>
              </a:solidFill>
              <a:latin typeface="Bookman Old Style"/>
              <a:ea typeface="Bookman Old Style"/>
              <a:cs typeface="Bookman Old Style"/>
              <a:sym typeface="Bookman Old Style"/>
            </a:endParaRPr>
          </a:p>
          <a:p>
            <a:pPr marL="457200" lvl="0" indent="0" algn="just" rtl="0">
              <a:spcBef>
                <a:spcPts val="1200"/>
              </a:spcBef>
              <a:spcAft>
                <a:spcPts val="0"/>
              </a:spcAft>
              <a:buNone/>
            </a:pPr>
            <a:r>
              <a:rPr lang="it" sz="2300">
                <a:solidFill>
                  <a:schemeClr val="dk1"/>
                </a:solidFill>
                <a:latin typeface="Bookman Old Style"/>
                <a:ea typeface="Bookman Old Style"/>
                <a:cs typeface="Bookman Old Style"/>
                <a:sym typeface="Bookman Old Style"/>
              </a:rPr>
              <a:t>In this way, </a:t>
            </a:r>
            <a:r>
              <a:rPr lang="it" sz="2300">
                <a:solidFill>
                  <a:schemeClr val="accent1"/>
                </a:solidFill>
                <a:latin typeface="Bookman Old Style"/>
                <a:ea typeface="Bookman Old Style"/>
                <a:cs typeface="Bookman Old Style"/>
                <a:sym typeface="Bookman Old Style"/>
              </a:rPr>
              <a:t>partition</a:t>
            </a:r>
            <a:r>
              <a:rPr lang="it" sz="2300">
                <a:solidFill>
                  <a:schemeClr val="dk1"/>
                </a:solidFill>
                <a:latin typeface="Bookman Old Style"/>
                <a:ea typeface="Bookman Old Style"/>
                <a:cs typeface="Bookman Old Style"/>
                <a:sym typeface="Bookman Old Style"/>
              </a:rPr>
              <a:t> end up containing the paths for each dataset split, and while the list </a:t>
            </a:r>
            <a:r>
              <a:rPr lang="it" sz="2300">
                <a:solidFill>
                  <a:schemeClr val="accent1"/>
                </a:solidFill>
                <a:latin typeface="Bookman Old Style"/>
                <a:ea typeface="Bookman Old Style"/>
                <a:cs typeface="Bookman Old Style"/>
                <a:sym typeface="Bookman Old Style"/>
              </a:rPr>
              <a:t>labels</a:t>
            </a:r>
            <a:r>
              <a:rPr lang="it" sz="2300">
                <a:solidFill>
                  <a:schemeClr val="dk1"/>
                </a:solidFill>
                <a:latin typeface="Bookman Old Style"/>
                <a:ea typeface="Bookman Old Style"/>
                <a:cs typeface="Bookman Old Style"/>
                <a:sym typeface="Bookman Old Style"/>
              </a:rPr>
              <a:t> is a dictionary mapping every file_id to its label.</a:t>
            </a:r>
            <a:endParaRPr sz="2300">
              <a:solidFill>
                <a:schemeClr val="dk1"/>
              </a:solidFill>
              <a:latin typeface="Bookman Old Style"/>
              <a:ea typeface="Bookman Old Style"/>
              <a:cs typeface="Bookman Old Style"/>
              <a:sym typeface="Bookman Old Style"/>
            </a:endParaRPr>
          </a:p>
          <a:p>
            <a:pPr marL="457200" lvl="0" indent="0" algn="l" rtl="0">
              <a:spcBef>
                <a:spcPts val="1200"/>
              </a:spcBef>
              <a:spcAft>
                <a:spcPts val="0"/>
              </a:spcAft>
              <a:buNone/>
            </a:pPr>
            <a:r>
              <a:rPr lang="it" sz="2300">
                <a:solidFill>
                  <a:schemeClr val="dk1"/>
                </a:solidFill>
                <a:latin typeface="Bookman Old Style"/>
                <a:ea typeface="Bookman Old Style"/>
                <a:cs typeface="Bookman Old Style"/>
                <a:sym typeface="Bookman Old Style"/>
              </a:rPr>
              <a:t>Finally, separate dictionaries are created for training (trn_labels), validation (val_labels), and testing (test_labels) by referencing partition. This is done to separate labels according to each dataset split.</a:t>
            </a:r>
            <a:endParaRPr sz="2300">
              <a:solidFill>
                <a:schemeClr val="dk1"/>
              </a:solidFill>
              <a:latin typeface="Bookman Old Style"/>
              <a:ea typeface="Bookman Old Style"/>
              <a:cs typeface="Bookman Old Style"/>
              <a:sym typeface="Bookman Old Style"/>
            </a:endParaRPr>
          </a:p>
          <a:p>
            <a:pPr marL="0" lvl="0" indent="0" algn="l" rtl="0">
              <a:spcBef>
                <a:spcPts val="1200"/>
              </a:spcBef>
              <a:spcAft>
                <a:spcPts val="0"/>
              </a:spcAft>
              <a:buNone/>
            </a:pPr>
            <a:endParaRPr sz="1100">
              <a:solidFill>
                <a:schemeClr val="dk1"/>
              </a:solidFill>
            </a:endParaRPr>
          </a:p>
          <a:p>
            <a:pPr marL="0" lvl="0" indent="0" algn="just" rtl="0">
              <a:spcBef>
                <a:spcPts val="1200"/>
              </a:spcBef>
              <a:spcAft>
                <a:spcPts val="1200"/>
              </a:spcAft>
              <a:buNone/>
            </a:pPr>
            <a:endParaRPr sz="1100">
              <a:solidFill>
                <a:schemeClr val="dk1"/>
              </a:solidFill>
              <a:latin typeface="Bookman Old Style"/>
              <a:ea typeface="Bookman Old Style"/>
              <a:cs typeface="Bookman Old Style"/>
              <a:sym typeface="Bookman Old Style"/>
            </a:endParaRPr>
          </a:p>
        </p:txBody>
      </p:sp>
      <p:pic>
        <p:nvPicPr>
          <p:cNvPr id="91" name="Google Shape;91;p17"/>
          <p:cNvPicPr preferRelativeResize="0"/>
          <p:nvPr/>
        </p:nvPicPr>
        <p:blipFill rotWithShape="1">
          <a:blip r:embed="rId3">
            <a:alphaModFix/>
          </a:blip>
          <a:srcRect b="81402"/>
          <a:stretch/>
        </p:blipFill>
        <p:spPr>
          <a:xfrm>
            <a:off x="5589187" y="707900"/>
            <a:ext cx="3243101" cy="1112849"/>
          </a:xfrm>
          <a:prstGeom prst="rect">
            <a:avLst/>
          </a:prstGeom>
          <a:noFill/>
          <a:ln>
            <a:noFill/>
          </a:ln>
        </p:spPr>
      </p:pic>
      <p:pic>
        <p:nvPicPr>
          <p:cNvPr id="92" name="Google Shape;92;p17"/>
          <p:cNvPicPr preferRelativeResize="0"/>
          <p:nvPr/>
        </p:nvPicPr>
        <p:blipFill>
          <a:blip r:embed="rId4">
            <a:alphaModFix/>
          </a:blip>
          <a:stretch>
            <a:fillRect/>
          </a:stretch>
        </p:blipFill>
        <p:spPr>
          <a:xfrm>
            <a:off x="6342225" y="2038474"/>
            <a:ext cx="1737029" cy="2573376"/>
          </a:xfrm>
          <a:prstGeom prst="rect">
            <a:avLst/>
          </a:prstGeom>
          <a:noFill/>
          <a:ln>
            <a:noFill/>
          </a:ln>
        </p:spPr>
      </p:pic>
      <p:sp>
        <p:nvSpPr>
          <p:cNvPr id="93" name="Google Shape;93;p17"/>
          <p:cNvSpPr txBox="1"/>
          <p:nvPr/>
        </p:nvSpPr>
        <p:spPr>
          <a:xfrm>
            <a:off x="8324400" y="1745975"/>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5</a:t>
            </a:r>
            <a:endParaRPr sz="500">
              <a:solidFill>
                <a:schemeClr val="dk2"/>
              </a:solidFill>
            </a:endParaRPr>
          </a:p>
        </p:txBody>
      </p:sp>
      <p:sp>
        <p:nvSpPr>
          <p:cNvPr id="94" name="Google Shape;94;p17"/>
          <p:cNvSpPr txBox="1"/>
          <p:nvPr/>
        </p:nvSpPr>
        <p:spPr>
          <a:xfrm>
            <a:off x="8012700" y="43193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6</a:t>
            </a:r>
            <a:endParaRPr sz="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311700" y="863550"/>
            <a:ext cx="3999900" cy="3416400"/>
          </a:xfrm>
          <a:prstGeom prst="rect">
            <a:avLst/>
          </a:prstGeom>
        </p:spPr>
        <p:txBody>
          <a:bodyPr spcFirstLastPara="1" wrap="square" lIns="91425" tIns="91425" rIns="91425" bIns="91425" anchor="t" anchorCtr="0">
            <a:normAutofit lnSpcReduction="10000"/>
          </a:bodyPr>
          <a:lstStyle/>
          <a:p>
            <a:pPr marL="457200" lvl="0"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NORMALIZATION</a:t>
            </a:r>
            <a:r>
              <a:rPr lang="it" sz="1100">
                <a:solidFill>
                  <a:schemeClr val="dk1"/>
                </a:solidFill>
                <a:latin typeface="Bookman Old Style"/>
                <a:ea typeface="Bookman Old Style"/>
                <a:cs typeface="Bookman Old Style"/>
                <a:sym typeface="Bookman Old Style"/>
              </a:rPr>
              <a:t>:</a:t>
            </a:r>
            <a:endParaRPr sz="1100">
              <a:solidFill>
                <a:schemeClr val="dk1"/>
              </a:solidFill>
              <a:latin typeface="Bookman Old Style"/>
              <a:ea typeface="Bookman Old Style"/>
              <a:cs typeface="Bookman Old Style"/>
              <a:sym typeface="Bookman Old Style"/>
            </a:endParaRPr>
          </a:p>
          <a:p>
            <a:pPr marL="457200" lvl="0" indent="0" algn="just" rtl="0">
              <a:spcBef>
                <a:spcPts val="1200"/>
              </a:spcBef>
              <a:spcAft>
                <a:spcPts val="0"/>
              </a:spcAft>
              <a:buNone/>
            </a:pPr>
            <a:r>
              <a:rPr lang="it" sz="1100">
                <a:solidFill>
                  <a:schemeClr val="dk1"/>
                </a:solidFill>
                <a:latin typeface="Bookman Old Style"/>
                <a:ea typeface="Bookman Old Style"/>
                <a:cs typeface="Bookman Old Style"/>
                <a:sym typeface="Bookman Old Style"/>
              </a:rPr>
              <a:t>MiniMaxScaler from sklearn is used for normalising the data. This makes the data to be in the range 0 to 1.</a:t>
            </a:r>
            <a:endParaRPr sz="1100">
              <a:solidFill>
                <a:schemeClr val="dk1"/>
              </a:solidFill>
              <a:latin typeface="Bookman Old Style"/>
              <a:ea typeface="Bookman Old Style"/>
              <a:cs typeface="Bookman Old Style"/>
              <a:sym typeface="Bookman Old Style"/>
            </a:endParaRPr>
          </a:p>
          <a:p>
            <a:pPr marL="457200" lvl="0" indent="0" algn="just" rtl="0">
              <a:spcBef>
                <a:spcPts val="1200"/>
              </a:spcBef>
              <a:spcAft>
                <a:spcPts val="0"/>
              </a:spcAft>
              <a:buNone/>
            </a:pPr>
            <a:r>
              <a:rPr lang="it" sz="1100">
                <a:solidFill>
                  <a:schemeClr val="dk1"/>
                </a:solidFill>
                <a:latin typeface="Bookman Old Style"/>
                <a:ea typeface="Bookman Old Style"/>
                <a:cs typeface="Bookman Old Style"/>
                <a:sym typeface="Bookman Old Style"/>
              </a:rPr>
              <a:t>The scaler is fit on trained data and then used to transform train, test and validation data.</a:t>
            </a:r>
            <a:endParaRPr sz="1100">
              <a:solidFill>
                <a:schemeClr val="dk1"/>
              </a:solidFill>
              <a:latin typeface="Bookman Old Style"/>
              <a:ea typeface="Bookman Old Style"/>
              <a:cs typeface="Bookman Old Style"/>
              <a:sym typeface="Bookman Old Style"/>
            </a:endParaRPr>
          </a:p>
          <a:p>
            <a:pPr marL="457200" lvl="0" indent="0" algn="just" rtl="0">
              <a:spcBef>
                <a:spcPts val="1200"/>
              </a:spcBef>
              <a:spcAft>
                <a:spcPts val="0"/>
              </a:spcAft>
              <a:buNone/>
            </a:pPr>
            <a:r>
              <a:rPr lang="it" sz="1100">
                <a:solidFill>
                  <a:schemeClr val="dk1"/>
                </a:solidFill>
                <a:latin typeface="Bookman Old Style"/>
                <a:ea typeface="Bookman Old Style"/>
                <a:cs typeface="Bookman Old Style"/>
                <a:sym typeface="Bookman Old Style"/>
              </a:rPr>
              <a:t>Note: Normalisation is done after the split of the data so as to prevent data leakage, i.e., avoiding information (min and max value) from the test set influencing the training process. </a:t>
            </a:r>
            <a:endParaRPr sz="1100">
              <a:solidFill>
                <a:schemeClr val="dk1"/>
              </a:solidFill>
              <a:latin typeface="Bookman Old Style"/>
              <a:ea typeface="Bookman Old Style"/>
              <a:cs typeface="Bookman Old Style"/>
              <a:sym typeface="Bookman Old Style"/>
            </a:endParaRPr>
          </a:p>
          <a:p>
            <a:pPr marL="0" lvl="0" indent="0" algn="just" rtl="0">
              <a:spcBef>
                <a:spcPts val="1200"/>
              </a:spcBef>
              <a:spcAft>
                <a:spcPts val="0"/>
              </a:spcAft>
              <a:buNone/>
            </a:pPr>
            <a:endParaRPr sz="1100">
              <a:solidFill>
                <a:schemeClr val="dk1"/>
              </a:solidFill>
              <a:latin typeface="Bookman Old Style"/>
              <a:ea typeface="Bookman Old Style"/>
              <a:cs typeface="Bookman Old Style"/>
              <a:sym typeface="Bookman Old Style"/>
            </a:endParaRPr>
          </a:p>
          <a:p>
            <a:pPr marL="0" lvl="0" indent="0" algn="just" rtl="0">
              <a:spcBef>
                <a:spcPts val="1200"/>
              </a:spcBef>
              <a:spcAft>
                <a:spcPts val="0"/>
              </a:spcAft>
              <a:buNone/>
            </a:pPr>
            <a:endParaRPr sz="1100">
              <a:solidFill>
                <a:schemeClr val="dk1"/>
              </a:solidFill>
              <a:latin typeface="Bookman Old Style"/>
              <a:ea typeface="Bookman Old Style"/>
              <a:cs typeface="Bookman Old Style"/>
              <a:sym typeface="Bookman Old Style"/>
            </a:endParaRPr>
          </a:p>
          <a:p>
            <a:pPr marL="457200" lvl="0" indent="0" algn="just" rtl="0">
              <a:spcBef>
                <a:spcPts val="1200"/>
              </a:spcBef>
              <a:spcAft>
                <a:spcPts val="1200"/>
              </a:spcAft>
              <a:buNone/>
            </a:pPr>
            <a:endParaRPr sz="1100">
              <a:solidFill>
                <a:schemeClr val="dk1"/>
              </a:solidFill>
              <a:latin typeface="Bookman Old Style"/>
              <a:ea typeface="Bookman Old Style"/>
              <a:cs typeface="Bookman Old Style"/>
              <a:sym typeface="Bookman Old Style"/>
            </a:endParaRPr>
          </a:p>
        </p:txBody>
      </p:sp>
      <p:sp>
        <p:nvSpPr>
          <p:cNvPr id="100" name="Google Shape;100;p18"/>
          <p:cNvSpPr txBox="1">
            <a:spLocks noGrp="1"/>
          </p:cNvSpPr>
          <p:nvPr>
            <p:ph type="title"/>
          </p:nvPr>
        </p:nvSpPr>
        <p:spPr>
          <a:xfrm>
            <a:off x="311700" y="19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2850"/>
              <a:t>Data Preprocessing</a:t>
            </a:r>
            <a:endParaRPr sz="2850"/>
          </a:p>
        </p:txBody>
      </p:sp>
      <p:pic>
        <p:nvPicPr>
          <p:cNvPr id="101" name="Google Shape;101;p18"/>
          <p:cNvPicPr preferRelativeResize="0"/>
          <p:nvPr/>
        </p:nvPicPr>
        <p:blipFill>
          <a:blip r:embed="rId3">
            <a:alphaModFix/>
          </a:blip>
          <a:stretch>
            <a:fillRect/>
          </a:stretch>
        </p:blipFill>
        <p:spPr>
          <a:xfrm>
            <a:off x="4572000" y="1209600"/>
            <a:ext cx="4527599" cy="1858233"/>
          </a:xfrm>
          <a:prstGeom prst="rect">
            <a:avLst/>
          </a:prstGeom>
          <a:noFill/>
          <a:ln>
            <a:noFill/>
          </a:ln>
        </p:spPr>
      </p:pic>
      <p:sp>
        <p:nvSpPr>
          <p:cNvPr id="102" name="Google Shape;102;p18"/>
          <p:cNvSpPr txBox="1"/>
          <p:nvPr/>
        </p:nvSpPr>
        <p:spPr>
          <a:xfrm>
            <a:off x="8324400" y="2775325"/>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7</a:t>
            </a:r>
            <a:endParaRPr sz="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11700" y="863550"/>
            <a:ext cx="3999900" cy="3416400"/>
          </a:xfrm>
          <a:prstGeom prst="rect">
            <a:avLst/>
          </a:prstGeom>
        </p:spPr>
        <p:txBody>
          <a:bodyPr spcFirstLastPara="1" wrap="square" lIns="91425" tIns="91425" rIns="91425" bIns="91425" anchor="t" anchorCtr="0">
            <a:normAutofit/>
          </a:bodyPr>
          <a:lstStyle/>
          <a:p>
            <a:pPr marL="457200" lvl="0" indent="-298450" algn="just" rtl="0">
              <a:lnSpc>
                <a:spcPct val="100000"/>
              </a:lnSpc>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DATASET GENERATION</a:t>
            </a:r>
            <a:r>
              <a:rPr lang="it" sz="1100">
                <a:solidFill>
                  <a:schemeClr val="dk1"/>
                </a:solidFill>
                <a:latin typeface="Bookman Old Style"/>
                <a:ea typeface="Bookman Old Style"/>
                <a:cs typeface="Bookman Old Style"/>
                <a:sym typeface="Bookman Old Style"/>
              </a:rPr>
              <a:t>: Main methods of the </a:t>
            </a:r>
            <a:r>
              <a:rPr lang="it" sz="900">
                <a:solidFill>
                  <a:srgbClr val="0000FF"/>
                </a:solidFill>
                <a:highlight>
                  <a:srgbClr val="FFFFFF"/>
                </a:highlight>
                <a:latin typeface="Courier New"/>
                <a:ea typeface="Courier New"/>
                <a:cs typeface="Courier New"/>
                <a:sym typeface="Courier New"/>
              </a:rPr>
              <a:t>class</a:t>
            </a:r>
            <a:r>
              <a:rPr lang="it" sz="900">
                <a:solidFill>
                  <a:srgbClr val="3B3B3B"/>
                </a:solidFill>
                <a:highlight>
                  <a:srgbClr val="FFFFFF"/>
                </a:highlight>
                <a:latin typeface="Courier New"/>
                <a:ea typeface="Courier New"/>
                <a:cs typeface="Courier New"/>
                <a:sym typeface="Courier New"/>
              </a:rPr>
              <a:t> </a:t>
            </a:r>
            <a:r>
              <a:rPr lang="it" sz="900">
                <a:solidFill>
                  <a:srgbClr val="267F99"/>
                </a:solidFill>
                <a:highlight>
                  <a:srgbClr val="FFFFFF"/>
                </a:highlight>
                <a:latin typeface="Courier New"/>
                <a:ea typeface="Courier New"/>
                <a:cs typeface="Courier New"/>
                <a:sym typeface="Courier New"/>
              </a:rPr>
              <a:t>DataGenerator</a:t>
            </a:r>
            <a:r>
              <a:rPr lang="it" sz="900">
                <a:solidFill>
                  <a:srgbClr val="3B3B3B"/>
                </a:solidFill>
                <a:highlight>
                  <a:srgbClr val="FFFFFF"/>
                </a:highlight>
                <a:latin typeface="Courier New"/>
                <a:ea typeface="Courier New"/>
                <a:cs typeface="Courier New"/>
                <a:sym typeface="Courier New"/>
              </a:rPr>
              <a:t>(</a:t>
            </a:r>
            <a:r>
              <a:rPr lang="it" sz="900">
                <a:solidFill>
                  <a:srgbClr val="267F99"/>
                </a:solidFill>
                <a:highlight>
                  <a:srgbClr val="FFFFFF"/>
                </a:highlight>
                <a:latin typeface="Courier New"/>
                <a:ea typeface="Courier New"/>
                <a:cs typeface="Courier New"/>
                <a:sym typeface="Courier New"/>
              </a:rPr>
              <a:t>keras</a:t>
            </a:r>
            <a:r>
              <a:rPr lang="it" sz="900">
                <a:solidFill>
                  <a:srgbClr val="3B3B3B"/>
                </a:solidFill>
                <a:highlight>
                  <a:srgbClr val="FFFFFF"/>
                </a:highlight>
                <a:latin typeface="Courier New"/>
                <a:ea typeface="Courier New"/>
                <a:cs typeface="Courier New"/>
                <a:sym typeface="Courier New"/>
              </a:rPr>
              <a:t>.</a:t>
            </a:r>
            <a:r>
              <a:rPr lang="it" sz="900">
                <a:solidFill>
                  <a:srgbClr val="267F99"/>
                </a:solidFill>
                <a:highlight>
                  <a:srgbClr val="FFFFFF"/>
                </a:highlight>
                <a:latin typeface="Courier New"/>
                <a:ea typeface="Courier New"/>
                <a:cs typeface="Courier New"/>
                <a:sym typeface="Courier New"/>
              </a:rPr>
              <a:t>utils</a:t>
            </a:r>
            <a:r>
              <a:rPr lang="it" sz="900">
                <a:solidFill>
                  <a:srgbClr val="3B3B3B"/>
                </a:solidFill>
                <a:highlight>
                  <a:srgbClr val="FFFFFF"/>
                </a:highlight>
                <a:latin typeface="Courier New"/>
                <a:ea typeface="Courier New"/>
                <a:cs typeface="Courier New"/>
                <a:sym typeface="Courier New"/>
              </a:rPr>
              <a:t>.</a:t>
            </a:r>
            <a:r>
              <a:rPr lang="it" sz="900">
                <a:solidFill>
                  <a:srgbClr val="267F99"/>
                </a:solidFill>
                <a:highlight>
                  <a:srgbClr val="FFFFFF"/>
                </a:highlight>
                <a:latin typeface="Courier New"/>
                <a:ea typeface="Courier New"/>
                <a:cs typeface="Courier New"/>
                <a:sym typeface="Courier New"/>
              </a:rPr>
              <a:t>PyDataset</a:t>
            </a:r>
            <a:r>
              <a:rPr lang="it" sz="900">
                <a:solidFill>
                  <a:srgbClr val="3B3B3B"/>
                </a:solidFill>
                <a:highlight>
                  <a:srgbClr val="FFFFFF"/>
                </a:highlight>
                <a:latin typeface="Courier New"/>
                <a:ea typeface="Courier New"/>
                <a:cs typeface="Courier New"/>
                <a:sym typeface="Courier New"/>
              </a:rPr>
              <a:t>):</a:t>
            </a:r>
            <a:endParaRPr sz="1100">
              <a:solidFill>
                <a:schemeClr val="dk1"/>
              </a:solidFill>
              <a:latin typeface="Bookman Old Style"/>
              <a:ea typeface="Bookman Old Style"/>
              <a:cs typeface="Bookman Old Style"/>
              <a:sym typeface="Bookman Old Style"/>
            </a:endParaRPr>
          </a:p>
          <a:p>
            <a:pPr marL="914400" lvl="1" indent="-298450" algn="just" rtl="0">
              <a:lnSpc>
                <a:spcPct val="100000"/>
              </a:lnSpc>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Batch Creation</a:t>
            </a:r>
            <a:r>
              <a:rPr lang="it" sz="1100">
                <a:solidFill>
                  <a:schemeClr val="dk1"/>
                </a:solidFill>
                <a:latin typeface="Bookman Old Style"/>
                <a:ea typeface="Bookman Old Style"/>
                <a:cs typeface="Bookman Old Style"/>
                <a:sym typeface="Bookman Old Style"/>
              </a:rPr>
              <a:t>: the method extracts a list of IDs corresponding to the batch index, it calls </a:t>
            </a:r>
            <a:r>
              <a:rPr lang="it" sz="1100">
                <a:solidFill>
                  <a:schemeClr val="accent1"/>
                </a:solidFill>
                <a:latin typeface="Bookman Old Style"/>
                <a:ea typeface="Bookman Old Style"/>
                <a:cs typeface="Bookman Old Style"/>
                <a:sym typeface="Bookman Old Style"/>
              </a:rPr>
              <a:t>__data_generation</a:t>
            </a:r>
            <a:r>
              <a:rPr lang="it" sz="1100">
                <a:solidFill>
                  <a:schemeClr val="dk1"/>
                </a:solidFill>
                <a:latin typeface="Bookman Old Style"/>
                <a:ea typeface="Bookman Old Style"/>
                <a:cs typeface="Bookman Old Style"/>
                <a:sym typeface="Bookman Old Style"/>
              </a:rPr>
              <a:t> for padding and formatting, and finally returns a batch of features </a:t>
            </a:r>
            <a:r>
              <a:rPr lang="it" sz="1100">
                <a:solidFill>
                  <a:schemeClr val="accent1"/>
                </a:solidFill>
                <a:latin typeface="Bookman Old Style"/>
                <a:ea typeface="Bookman Old Style"/>
                <a:cs typeface="Bookman Old Style"/>
                <a:sym typeface="Bookman Old Style"/>
              </a:rPr>
              <a:t>X</a:t>
            </a:r>
            <a:r>
              <a:rPr lang="it" sz="1100">
                <a:solidFill>
                  <a:schemeClr val="dk1"/>
                </a:solidFill>
                <a:latin typeface="Bookman Old Style"/>
                <a:ea typeface="Bookman Old Style"/>
                <a:cs typeface="Bookman Old Style"/>
                <a:sym typeface="Bookman Old Style"/>
              </a:rPr>
              <a:t> and labels </a:t>
            </a:r>
            <a:r>
              <a:rPr lang="it" sz="1100">
                <a:solidFill>
                  <a:schemeClr val="accent1"/>
                </a:solidFill>
                <a:latin typeface="Bookman Old Style"/>
                <a:ea typeface="Bookman Old Style"/>
                <a:cs typeface="Bookman Old Style"/>
                <a:sym typeface="Bookman Old Style"/>
              </a:rPr>
              <a:t>y</a:t>
            </a:r>
            <a:r>
              <a:rPr lang="it" sz="1100">
                <a:solidFill>
                  <a:srgbClr val="188038"/>
                </a:solidFill>
                <a:latin typeface="Bookman Old Style"/>
                <a:ea typeface="Bookman Old Style"/>
                <a:cs typeface="Bookman Old Style"/>
                <a:sym typeface="Bookman Old Style"/>
              </a:rPr>
              <a:t> </a:t>
            </a:r>
            <a:r>
              <a:rPr lang="it" sz="1100">
                <a:solidFill>
                  <a:schemeClr val="dk1"/>
                </a:solidFill>
                <a:latin typeface="Bookman Old Style"/>
                <a:ea typeface="Bookman Old Style"/>
                <a:cs typeface="Bookman Old Style"/>
                <a:sym typeface="Bookman Old Style"/>
              </a:rPr>
              <a:t>(Figure 8).</a:t>
            </a:r>
            <a:endParaRPr sz="1100">
              <a:solidFill>
                <a:schemeClr val="dk1"/>
              </a:solidFill>
              <a:latin typeface="Bookman Old Style"/>
              <a:ea typeface="Bookman Old Style"/>
              <a:cs typeface="Bookman Old Style"/>
              <a:sym typeface="Bookman Old Style"/>
            </a:endParaRPr>
          </a:p>
          <a:p>
            <a:pPr marL="914400" lvl="1" indent="-298450" algn="just" rtl="0">
              <a:lnSpc>
                <a:spcPct val="100000"/>
              </a:lnSpc>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Data Generation</a:t>
            </a:r>
            <a:r>
              <a:rPr lang="it" sz="1100">
                <a:solidFill>
                  <a:schemeClr val="dk1"/>
                </a:solidFill>
                <a:latin typeface="Bookman Old Style"/>
                <a:ea typeface="Bookman Old Style"/>
                <a:cs typeface="Bookman Old Style"/>
                <a:sym typeface="Bookman Old Style"/>
              </a:rPr>
              <a:t>: Loads each file with </a:t>
            </a:r>
            <a:r>
              <a:rPr lang="it" sz="1100">
                <a:solidFill>
                  <a:schemeClr val="accent1"/>
                </a:solidFill>
                <a:latin typeface="Bookman Old Style"/>
                <a:ea typeface="Bookman Old Style"/>
                <a:cs typeface="Bookman Old Style"/>
                <a:sym typeface="Bookman Old Style"/>
              </a:rPr>
              <a:t>pandas.read_csv</a:t>
            </a:r>
            <a:r>
              <a:rPr lang="it" sz="1100">
                <a:solidFill>
                  <a:schemeClr val="dk1"/>
                </a:solidFill>
                <a:latin typeface="Bookman Old Style"/>
                <a:ea typeface="Bookman Old Style"/>
                <a:cs typeface="Bookman Old Style"/>
                <a:sym typeface="Bookman Old Style"/>
              </a:rPr>
              <a:t> and converts it to a NumPy array (Figure 9).</a:t>
            </a:r>
            <a:endParaRPr sz="1100">
              <a:solidFill>
                <a:schemeClr val="dk1"/>
              </a:solidFill>
              <a:latin typeface="Bookman Old Style"/>
              <a:ea typeface="Bookman Old Style"/>
              <a:cs typeface="Bookman Old Style"/>
              <a:sym typeface="Bookman Old Style"/>
            </a:endParaRPr>
          </a:p>
          <a:p>
            <a:pPr marL="914400" lvl="1" indent="-298450" algn="l" rtl="0">
              <a:spcBef>
                <a:spcPts val="0"/>
              </a:spcBef>
              <a:spcAft>
                <a:spcPts val="0"/>
              </a:spcAft>
              <a:buClr>
                <a:schemeClr val="dk1"/>
              </a:buClr>
              <a:buSzPts val="1100"/>
              <a:buChar char="○"/>
            </a:pPr>
            <a:r>
              <a:rPr lang="it" sz="1100" b="1">
                <a:solidFill>
                  <a:schemeClr val="dk1"/>
                </a:solidFill>
                <a:latin typeface="Bookman Old Style"/>
                <a:ea typeface="Bookman Old Style"/>
                <a:cs typeface="Bookman Old Style"/>
                <a:sym typeface="Bookman Old Style"/>
              </a:rPr>
              <a:t>Trimming/Padding</a:t>
            </a:r>
            <a:r>
              <a:rPr lang="it" sz="1100">
                <a:solidFill>
                  <a:schemeClr val="dk1"/>
                </a:solidFill>
                <a:latin typeface="Bookman Old Style"/>
                <a:ea typeface="Bookman Old Style"/>
                <a:cs typeface="Bookman Old Style"/>
                <a:sym typeface="Bookman Old Style"/>
              </a:rPr>
              <a:t>: If the sequence has more time steps than required, it’s trimmed to match </a:t>
            </a:r>
            <a:r>
              <a:rPr lang="it" sz="1100">
                <a:solidFill>
                  <a:schemeClr val="accent1"/>
                </a:solidFill>
                <a:latin typeface="Bookman Old Style"/>
                <a:ea typeface="Bookman Old Style"/>
                <a:cs typeface="Bookman Old Style"/>
                <a:sym typeface="Bookman Old Style"/>
              </a:rPr>
              <a:t>dim[0]</a:t>
            </a:r>
            <a:r>
              <a:rPr lang="it" sz="1100">
                <a:solidFill>
                  <a:schemeClr val="dk1"/>
                </a:solidFill>
                <a:latin typeface="Bookman Old Style"/>
                <a:ea typeface="Bookman Old Style"/>
                <a:cs typeface="Bookman Old Style"/>
                <a:sym typeface="Bookman Old Style"/>
              </a:rPr>
              <a:t> (200 timesteps). If shorter, it’s padded using the last time step (Figure 9). </a:t>
            </a:r>
            <a:endParaRPr/>
          </a:p>
        </p:txBody>
      </p:sp>
      <p:sp>
        <p:nvSpPr>
          <p:cNvPr id="108" name="Google Shape;108;p19"/>
          <p:cNvSpPr txBox="1">
            <a:spLocks noGrp="1"/>
          </p:cNvSpPr>
          <p:nvPr>
            <p:ph type="title"/>
          </p:nvPr>
        </p:nvSpPr>
        <p:spPr>
          <a:xfrm>
            <a:off x="311700" y="19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2850"/>
              <a:t>Data Preprocessing</a:t>
            </a:r>
            <a:endParaRPr sz="2850"/>
          </a:p>
        </p:txBody>
      </p:sp>
      <p:pic>
        <p:nvPicPr>
          <p:cNvPr id="109" name="Google Shape;109;p19"/>
          <p:cNvPicPr preferRelativeResize="0"/>
          <p:nvPr/>
        </p:nvPicPr>
        <p:blipFill>
          <a:blip r:embed="rId3">
            <a:alphaModFix/>
          </a:blip>
          <a:stretch>
            <a:fillRect/>
          </a:stretch>
        </p:blipFill>
        <p:spPr>
          <a:xfrm>
            <a:off x="5359262" y="464774"/>
            <a:ext cx="3193150" cy="1305025"/>
          </a:xfrm>
          <a:prstGeom prst="rect">
            <a:avLst/>
          </a:prstGeom>
          <a:noFill/>
          <a:ln>
            <a:noFill/>
          </a:ln>
        </p:spPr>
      </p:pic>
      <p:pic>
        <p:nvPicPr>
          <p:cNvPr id="110" name="Google Shape;110;p19"/>
          <p:cNvPicPr preferRelativeResize="0"/>
          <p:nvPr/>
        </p:nvPicPr>
        <p:blipFill>
          <a:blip r:embed="rId4">
            <a:alphaModFix/>
          </a:blip>
          <a:stretch>
            <a:fillRect/>
          </a:stretch>
        </p:blipFill>
        <p:spPr>
          <a:xfrm>
            <a:off x="5079375" y="1875550"/>
            <a:ext cx="3752924" cy="2504000"/>
          </a:xfrm>
          <a:prstGeom prst="rect">
            <a:avLst/>
          </a:prstGeom>
          <a:noFill/>
          <a:ln>
            <a:noFill/>
          </a:ln>
        </p:spPr>
      </p:pic>
      <p:pic>
        <p:nvPicPr>
          <p:cNvPr id="111" name="Google Shape;111;p19"/>
          <p:cNvPicPr preferRelativeResize="0"/>
          <p:nvPr/>
        </p:nvPicPr>
        <p:blipFill>
          <a:blip r:embed="rId5">
            <a:alphaModFix/>
          </a:blip>
          <a:stretch>
            <a:fillRect/>
          </a:stretch>
        </p:blipFill>
        <p:spPr>
          <a:xfrm>
            <a:off x="5359275" y="4485300"/>
            <a:ext cx="3193125" cy="346682"/>
          </a:xfrm>
          <a:prstGeom prst="rect">
            <a:avLst/>
          </a:prstGeom>
          <a:noFill/>
          <a:ln>
            <a:noFill/>
          </a:ln>
        </p:spPr>
      </p:pic>
      <p:sp>
        <p:nvSpPr>
          <p:cNvPr id="112" name="Google Shape;112;p19"/>
          <p:cNvSpPr txBox="1"/>
          <p:nvPr/>
        </p:nvSpPr>
        <p:spPr>
          <a:xfrm>
            <a:off x="7928825" y="147730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8</a:t>
            </a:r>
            <a:endParaRPr sz="500">
              <a:solidFill>
                <a:schemeClr val="dk2"/>
              </a:solidFill>
            </a:endParaRPr>
          </a:p>
        </p:txBody>
      </p:sp>
      <p:sp>
        <p:nvSpPr>
          <p:cNvPr id="113" name="Google Shape;113;p19"/>
          <p:cNvSpPr txBox="1"/>
          <p:nvPr/>
        </p:nvSpPr>
        <p:spPr>
          <a:xfrm>
            <a:off x="8177200" y="41232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9</a:t>
            </a:r>
            <a:endParaRPr sz="500">
              <a:solidFill>
                <a:schemeClr val="dk2"/>
              </a:solidFill>
            </a:endParaRPr>
          </a:p>
        </p:txBody>
      </p:sp>
      <p:sp>
        <p:nvSpPr>
          <p:cNvPr id="114" name="Google Shape;114;p19"/>
          <p:cNvSpPr txBox="1"/>
          <p:nvPr/>
        </p:nvSpPr>
        <p:spPr>
          <a:xfrm>
            <a:off x="7928825" y="4638375"/>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10</a:t>
            </a:r>
            <a:endParaRPr sz="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RNN</a:t>
            </a:r>
            <a:endParaRPr/>
          </a:p>
        </p:txBody>
      </p:sp>
      <p:sp>
        <p:nvSpPr>
          <p:cNvPr id="120" name="Google Shape;120;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STRUCTURE: </a:t>
            </a:r>
            <a:r>
              <a:rPr lang="it" sz="1100">
                <a:solidFill>
                  <a:schemeClr val="dk1"/>
                </a:solidFill>
                <a:latin typeface="Bookman Old Style"/>
                <a:ea typeface="Bookman Old Style"/>
                <a:cs typeface="Bookman Old Style"/>
                <a:sym typeface="Bookman Old Style"/>
              </a:rPr>
              <a:t>The model is built using Keras and consists of two SimpleRNN layers, one that retains full sequential outputs, and a following one that produces a single vector, and a Dense output layer with 30 units and softmax activation for multi-class classification.</a:t>
            </a:r>
            <a:endParaRPr sz="1100" b="1">
              <a:solidFill>
                <a:schemeClr val="dk1"/>
              </a:solidFill>
              <a:latin typeface="Bookman Old Style"/>
              <a:ea typeface="Bookman Old Style"/>
              <a:cs typeface="Bookman Old Style"/>
              <a:sym typeface="Bookman Old Style"/>
            </a:endParaRPr>
          </a:p>
          <a:p>
            <a:pPr marL="457200" lvl="0"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ADVANTAGES:</a:t>
            </a:r>
            <a:endParaRPr sz="1100" b="1">
              <a:solidFill>
                <a:schemeClr val="dk1"/>
              </a:solidFill>
              <a:latin typeface="Bookman Old Style"/>
              <a:ea typeface="Bookman Old Style"/>
              <a:cs typeface="Bookman Old Style"/>
              <a:sym typeface="Bookman Old Style"/>
            </a:endParaRPr>
          </a:p>
          <a:p>
            <a:pPr marL="914400" lvl="1"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Conceptual Simplicity</a:t>
            </a:r>
            <a:r>
              <a:rPr lang="it" sz="1100">
                <a:solidFill>
                  <a:schemeClr val="dk1"/>
                </a:solidFill>
                <a:latin typeface="Bookman Old Style"/>
                <a:ea typeface="Bookman Old Style"/>
                <a:cs typeface="Bookman Old Style"/>
                <a:sym typeface="Bookman Old Style"/>
              </a:rPr>
              <a:t>: Simple to understand, consistents of a single hidden state that is maintained through recurrent connections</a:t>
            </a:r>
            <a:endParaRPr sz="1100">
              <a:solidFill>
                <a:schemeClr val="dk1"/>
              </a:solidFill>
              <a:latin typeface="Bookman Old Style"/>
              <a:ea typeface="Bookman Old Style"/>
              <a:cs typeface="Bookman Old Style"/>
              <a:sym typeface="Bookman Old Style"/>
            </a:endParaRPr>
          </a:p>
          <a:p>
            <a:pPr marL="457200" lvl="0"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DISADVANTAGES:</a:t>
            </a:r>
            <a:endParaRPr sz="1100" b="1">
              <a:solidFill>
                <a:schemeClr val="dk1"/>
              </a:solidFill>
              <a:latin typeface="Bookman Old Style"/>
              <a:ea typeface="Bookman Old Style"/>
              <a:cs typeface="Bookman Old Style"/>
              <a:sym typeface="Bookman Old Style"/>
            </a:endParaRPr>
          </a:p>
          <a:p>
            <a:pPr marL="914400" lvl="1"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Lack of long term dependencies </a:t>
            </a:r>
            <a:r>
              <a:rPr lang="it" sz="1100">
                <a:solidFill>
                  <a:schemeClr val="dk1"/>
                </a:solidFill>
                <a:latin typeface="Bookman Old Style"/>
                <a:ea typeface="Bookman Old Style"/>
                <a:cs typeface="Bookman Old Style"/>
                <a:sym typeface="Bookman Old Style"/>
              </a:rPr>
              <a:t>due to the vanishing griadnt problem</a:t>
            </a:r>
            <a:endParaRPr sz="1100" b="1">
              <a:solidFill>
                <a:schemeClr val="dk1"/>
              </a:solidFill>
              <a:latin typeface="Bookman Old Style"/>
              <a:ea typeface="Bookman Old Style"/>
              <a:cs typeface="Bookman Old Style"/>
              <a:sym typeface="Bookman Old Style"/>
            </a:endParaRPr>
          </a:p>
        </p:txBody>
      </p:sp>
      <p:pic>
        <p:nvPicPr>
          <p:cNvPr id="121" name="Google Shape;121;p20"/>
          <p:cNvPicPr preferRelativeResize="0"/>
          <p:nvPr/>
        </p:nvPicPr>
        <p:blipFill>
          <a:blip r:embed="rId3">
            <a:alphaModFix/>
          </a:blip>
          <a:stretch>
            <a:fillRect/>
          </a:stretch>
        </p:blipFill>
        <p:spPr>
          <a:xfrm>
            <a:off x="4429075" y="1645725"/>
            <a:ext cx="4613992" cy="572700"/>
          </a:xfrm>
          <a:prstGeom prst="rect">
            <a:avLst/>
          </a:prstGeom>
          <a:noFill/>
          <a:ln>
            <a:noFill/>
          </a:ln>
        </p:spPr>
      </p:pic>
      <p:pic>
        <p:nvPicPr>
          <p:cNvPr id="122" name="Google Shape;122;p20"/>
          <p:cNvPicPr preferRelativeResize="0"/>
          <p:nvPr/>
        </p:nvPicPr>
        <p:blipFill>
          <a:blip r:embed="rId4">
            <a:alphaModFix/>
          </a:blip>
          <a:stretch>
            <a:fillRect/>
          </a:stretch>
        </p:blipFill>
        <p:spPr>
          <a:xfrm>
            <a:off x="4429075" y="2268775"/>
            <a:ext cx="4613999" cy="336147"/>
          </a:xfrm>
          <a:prstGeom prst="rect">
            <a:avLst/>
          </a:prstGeom>
          <a:noFill/>
          <a:ln>
            <a:noFill/>
          </a:ln>
        </p:spPr>
      </p:pic>
      <p:sp>
        <p:nvSpPr>
          <p:cNvPr id="123" name="Google Shape;123;p20"/>
          <p:cNvSpPr txBox="1"/>
          <p:nvPr/>
        </p:nvSpPr>
        <p:spPr>
          <a:xfrm>
            <a:off x="8269025" y="1925925"/>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11</a:t>
            </a:r>
            <a:endParaRPr sz="500">
              <a:solidFill>
                <a:schemeClr val="dk2"/>
              </a:solidFill>
            </a:endParaRPr>
          </a:p>
        </p:txBody>
      </p:sp>
      <p:sp>
        <p:nvSpPr>
          <p:cNvPr id="124" name="Google Shape;124;p20"/>
          <p:cNvSpPr txBox="1"/>
          <p:nvPr/>
        </p:nvSpPr>
        <p:spPr>
          <a:xfrm>
            <a:off x="8269025" y="257175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12</a:t>
            </a:r>
            <a:endParaRPr sz="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LSTM</a:t>
            </a:r>
            <a:endParaRPr/>
          </a:p>
        </p:txBody>
      </p:sp>
      <p:sp>
        <p:nvSpPr>
          <p:cNvPr id="130" name="Google Shape;130;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STRUCTURE:</a:t>
            </a:r>
            <a:r>
              <a:rPr lang="it" sz="1100">
                <a:solidFill>
                  <a:schemeClr val="dk1"/>
                </a:solidFill>
                <a:latin typeface="Bookman Old Style"/>
                <a:ea typeface="Bookman Old Style"/>
                <a:cs typeface="Bookman Old Style"/>
                <a:sym typeface="Bookman Old Style"/>
              </a:rPr>
              <a:t> The model is built using Keras and consists of two LSTM layers, one that retains full sequential outputs, and a following one that produces a single vector, and a Dense output layer with 30 units and softmax activation for multi-class classification. </a:t>
            </a:r>
            <a:endParaRPr sz="1100">
              <a:solidFill>
                <a:schemeClr val="dk1"/>
              </a:solidFill>
              <a:latin typeface="Bookman Old Style"/>
              <a:ea typeface="Bookman Old Style"/>
              <a:cs typeface="Bookman Old Style"/>
              <a:sym typeface="Bookman Old Style"/>
            </a:endParaRPr>
          </a:p>
          <a:p>
            <a:pPr marL="457200" lvl="0"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ADVANTAGES:</a:t>
            </a:r>
            <a:endParaRPr sz="1100" b="1">
              <a:solidFill>
                <a:schemeClr val="dk1"/>
              </a:solidFill>
              <a:latin typeface="Bookman Old Style"/>
              <a:ea typeface="Bookman Old Style"/>
              <a:cs typeface="Bookman Old Style"/>
              <a:sym typeface="Bookman Old Style"/>
            </a:endParaRPr>
          </a:p>
          <a:p>
            <a:pPr marL="914400" lvl="1"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Long-term dependencies</a:t>
            </a:r>
            <a:r>
              <a:rPr lang="it" sz="1100">
                <a:solidFill>
                  <a:schemeClr val="dk1"/>
                </a:solidFill>
                <a:latin typeface="Bookman Old Style"/>
                <a:ea typeface="Bookman Old Style"/>
                <a:cs typeface="Bookman Old Style"/>
                <a:sym typeface="Bookman Old Style"/>
              </a:rPr>
              <a:t>: its ability to handle long-term dependencies make it effective in capturing complex gestures and patterns.</a:t>
            </a:r>
            <a:endParaRPr sz="1100">
              <a:solidFill>
                <a:schemeClr val="dk1"/>
              </a:solidFill>
              <a:latin typeface="Bookman Old Style"/>
              <a:ea typeface="Bookman Old Style"/>
              <a:cs typeface="Bookman Old Style"/>
              <a:sym typeface="Bookman Old Style"/>
            </a:endParaRPr>
          </a:p>
          <a:p>
            <a:pPr marL="457200" lvl="0"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DISADVANTAGES:</a:t>
            </a:r>
            <a:endParaRPr sz="1100" b="1">
              <a:solidFill>
                <a:schemeClr val="dk1"/>
              </a:solidFill>
              <a:latin typeface="Bookman Old Style"/>
              <a:ea typeface="Bookman Old Style"/>
              <a:cs typeface="Bookman Old Style"/>
              <a:sym typeface="Bookman Old Style"/>
            </a:endParaRPr>
          </a:p>
          <a:p>
            <a:pPr marL="914400" lvl="1" indent="-298450" algn="l" rtl="0">
              <a:spcBef>
                <a:spcPts val="0"/>
              </a:spcBef>
              <a:spcAft>
                <a:spcPts val="0"/>
              </a:spcAft>
              <a:buClr>
                <a:schemeClr val="dk1"/>
              </a:buClr>
              <a:buSzPts val="1100"/>
              <a:buFont typeface="Bookman Old Style"/>
              <a:buChar char="○"/>
            </a:pPr>
            <a:r>
              <a:rPr lang="it" sz="1100" b="1">
                <a:solidFill>
                  <a:schemeClr val="dk1"/>
                </a:solidFill>
                <a:latin typeface="Bookman Old Style"/>
                <a:ea typeface="Bookman Old Style"/>
                <a:cs typeface="Bookman Old Style"/>
                <a:sym typeface="Bookman Old Style"/>
              </a:rPr>
              <a:t>Computational demanding: </a:t>
            </a:r>
            <a:r>
              <a:rPr lang="it" sz="1100">
                <a:solidFill>
                  <a:schemeClr val="dk1"/>
                </a:solidFill>
                <a:latin typeface="Bookman Old Style"/>
                <a:ea typeface="Bookman Old Style"/>
                <a:cs typeface="Bookman Old Style"/>
                <a:sym typeface="Bookman Old Style"/>
              </a:rPr>
              <a:t>LSTM are more than RNN and GRU, which may be a problem in real-time applications.</a:t>
            </a:r>
            <a:endParaRPr sz="1100">
              <a:solidFill>
                <a:schemeClr val="dk1"/>
              </a:solidFill>
              <a:latin typeface="Bookman Old Style"/>
              <a:ea typeface="Bookman Old Style"/>
              <a:cs typeface="Bookman Old Style"/>
              <a:sym typeface="Bookman Old Style"/>
            </a:endParaRPr>
          </a:p>
        </p:txBody>
      </p:sp>
      <p:pic>
        <p:nvPicPr>
          <p:cNvPr id="131" name="Google Shape;131;p21"/>
          <p:cNvPicPr preferRelativeResize="0"/>
          <p:nvPr/>
        </p:nvPicPr>
        <p:blipFill rotWithShape="1">
          <a:blip r:embed="rId3">
            <a:alphaModFix/>
          </a:blip>
          <a:srcRect t="13090" b="60598"/>
          <a:stretch/>
        </p:blipFill>
        <p:spPr>
          <a:xfrm>
            <a:off x="4464000" y="1828450"/>
            <a:ext cx="4527601" cy="648100"/>
          </a:xfrm>
          <a:prstGeom prst="rect">
            <a:avLst/>
          </a:prstGeom>
          <a:noFill/>
          <a:ln>
            <a:noFill/>
          </a:ln>
        </p:spPr>
      </p:pic>
      <p:pic>
        <p:nvPicPr>
          <p:cNvPr id="132" name="Google Shape;132;p21"/>
          <p:cNvPicPr preferRelativeResize="0"/>
          <p:nvPr/>
        </p:nvPicPr>
        <p:blipFill rotWithShape="1">
          <a:blip r:embed="rId3">
            <a:alphaModFix/>
          </a:blip>
          <a:srcRect t="85901"/>
          <a:stretch/>
        </p:blipFill>
        <p:spPr>
          <a:xfrm>
            <a:off x="4464000" y="2606852"/>
            <a:ext cx="4527601" cy="347275"/>
          </a:xfrm>
          <a:prstGeom prst="rect">
            <a:avLst/>
          </a:prstGeom>
          <a:noFill/>
          <a:ln>
            <a:noFill/>
          </a:ln>
        </p:spPr>
      </p:pic>
      <p:sp>
        <p:nvSpPr>
          <p:cNvPr id="133" name="Google Shape;133;p21"/>
          <p:cNvSpPr txBox="1"/>
          <p:nvPr/>
        </p:nvSpPr>
        <p:spPr>
          <a:xfrm>
            <a:off x="8172000" y="2133025"/>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13</a:t>
            </a:r>
            <a:endParaRPr sz="500">
              <a:solidFill>
                <a:schemeClr val="dk2"/>
              </a:solidFill>
            </a:endParaRPr>
          </a:p>
        </p:txBody>
      </p:sp>
      <p:sp>
        <p:nvSpPr>
          <p:cNvPr id="134" name="Google Shape;134;p21"/>
          <p:cNvSpPr txBox="1"/>
          <p:nvPr/>
        </p:nvSpPr>
        <p:spPr>
          <a:xfrm>
            <a:off x="8172000" y="2894600"/>
            <a:ext cx="819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700">
                <a:solidFill>
                  <a:schemeClr val="dk2"/>
                </a:solidFill>
              </a:rPr>
              <a:t>Figure 14</a:t>
            </a:r>
            <a:endParaRPr sz="5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1343</Words>
  <Application>Microsoft Office PowerPoint</Application>
  <PresentationFormat>On-screen Show (16:9)</PresentationFormat>
  <Paragraphs>111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Courier New</vt:lpstr>
      <vt:lpstr>Simple Light</vt:lpstr>
      <vt:lpstr>SIGN LANGUAGE RECOGNITION</vt:lpstr>
      <vt:lpstr>Some visualizations from Task 1</vt:lpstr>
      <vt:lpstr>Data Preprocessing</vt:lpstr>
      <vt:lpstr>Data Preprocessing</vt:lpstr>
      <vt:lpstr>Data Preprocessing</vt:lpstr>
      <vt:lpstr>Data Preprocessing</vt:lpstr>
      <vt:lpstr>Data Preprocessing</vt:lpstr>
      <vt:lpstr>RNN</vt:lpstr>
      <vt:lpstr>LSTM</vt:lpstr>
      <vt:lpstr>GRU</vt:lpstr>
      <vt:lpstr>RNN - Results with Original Data</vt:lpstr>
      <vt:lpstr>LSTM - Results with Original Data</vt:lpstr>
      <vt:lpstr>GRU - Results with Original Data </vt:lpstr>
      <vt:lpstr>GRU - Results with Added features </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Devashish Singha Roy</cp:lastModifiedBy>
  <cp:revision>1</cp:revision>
  <dcterms:modified xsi:type="dcterms:W3CDTF">2024-10-31T15:35:28Z</dcterms:modified>
</cp:coreProperties>
</file>