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9" r:id="rId3"/>
    <p:sldId id="258" r:id="rId4"/>
    <p:sldId id="257" r:id="rId5"/>
    <p:sldId id="270" r:id="rId6"/>
    <p:sldId id="259" r:id="rId7"/>
    <p:sldId id="260" r:id="rId8"/>
    <p:sldId id="262" r:id="rId9"/>
    <p:sldId id="263" r:id="rId10"/>
    <p:sldId id="264" r:id="rId11"/>
    <p:sldId id="265" r:id="rId12"/>
    <p:sldId id="266" r:id="rId13"/>
    <p:sldId id="267" r:id="rId14"/>
    <p:sldId id="271" r:id="rId15"/>
    <p:sldId id="26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29"/>
    <p:restoredTop sz="94710"/>
  </p:normalViewPr>
  <p:slideViewPr>
    <p:cSldViewPr snapToGrid="0" snapToObjects="1">
      <p:cViewPr varScale="1">
        <p:scale>
          <a:sx n="166" d="100"/>
          <a:sy n="166" d="100"/>
        </p:scale>
        <p:origin x="208" y="5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59B643-5AEE-AF45-911C-7E94F4A69D23}" type="datetimeFigureOut">
              <a:rPr lang="en-US" smtClean="0"/>
              <a:t>6/23/25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369BF9-9976-F24A-A88D-CCBBAF3001F8}" type="slidenum">
              <a:rPr lang="en-US" smtClean="0"/>
              <a:t>‹#›</a:t>
            </a:fld>
            <a:endParaRPr lang="en-US" dirty="0"/>
          </a:p>
        </p:txBody>
      </p:sp>
    </p:spTree>
    <p:extLst>
      <p:ext uri="{BB962C8B-B14F-4D97-AF65-F5344CB8AC3E}">
        <p14:creationId xmlns:p14="http://schemas.microsoft.com/office/powerpoint/2010/main" val="3730104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26C5A-4341-BD6D-DA05-DB628D6BF4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1559FC-7FF9-A8E7-0EF6-A8A2612B2E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2B557DB-E5DC-E462-6455-BA82D9F9B6DB}"/>
              </a:ext>
            </a:extLst>
          </p:cNvPr>
          <p:cNvSpPr>
            <a:spLocks noGrp="1"/>
          </p:cNvSpPr>
          <p:nvPr>
            <p:ph type="dt" sz="half" idx="10"/>
          </p:nvPr>
        </p:nvSpPr>
        <p:spPr/>
        <p:txBody>
          <a:bodyPr/>
          <a:lstStyle/>
          <a:p>
            <a:fld id="{E980BE22-E520-8D45-8556-8773E964109A}" type="datetime1">
              <a:rPr lang="en-US" smtClean="0"/>
              <a:t>6/23/25</a:t>
            </a:fld>
            <a:endParaRPr lang="en-US" dirty="0"/>
          </a:p>
        </p:txBody>
      </p:sp>
      <p:sp>
        <p:nvSpPr>
          <p:cNvPr id="5" name="Footer Placeholder 4">
            <a:extLst>
              <a:ext uri="{FF2B5EF4-FFF2-40B4-BE49-F238E27FC236}">
                <a16:creationId xmlns:a16="http://schemas.microsoft.com/office/drawing/2014/main" id="{A5C81C7E-D006-0896-15AB-F00B8EBBB2CB}"/>
              </a:ext>
            </a:extLst>
          </p:cNvPr>
          <p:cNvSpPr>
            <a:spLocks noGrp="1"/>
          </p:cNvSpPr>
          <p:nvPr>
            <p:ph type="ftr" sz="quarter" idx="11"/>
          </p:nvPr>
        </p:nvSpPr>
        <p:spPr/>
        <p:txBody>
          <a:bodyPr/>
          <a:lstStyle/>
          <a:p>
            <a:r>
              <a:rPr lang="en-US" dirty="0"/>
              <a:t>Enterprise Agentic AI Agile Framework v5</a:t>
            </a:r>
          </a:p>
        </p:txBody>
      </p:sp>
      <p:sp>
        <p:nvSpPr>
          <p:cNvPr id="6" name="Slide Number Placeholder 5">
            <a:extLst>
              <a:ext uri="{FF2B5EF4-FFF2-40B4-BE49-F238E27FC236}">
                <a16:creationId xmlns:a16="http://schemas.microsoft.com/office/drawing/2014/main" id="{9A0E8B4C-4603-CF93-FF14-E1511FC9557F}"/>
              </a:ext>
            </a:extLst>
          </p:cNvPr>
          <p:cNvSpPr>
            <a:spLocks noGrp="1"/>
          </p:cNvSpPr>
          <p:nvPr>
            <p:ph type="sldNum" sz="quarter" idx="12"/>
          </p:nvPr>
        </p:nvSpPr>
        <p:spPr/>
        <p:txBody>
          <a:bodyPr/>
          <a:lstStyle/>
          <a:p>
            <a:fld id="{2F6509D7-F590-784D-A012-512BB5741564}" type="slidenum">
              <a:rPr lang="en-US" smtClean="0"/>
              <a:t>‹#›</a:t>
            </a:fld>
            <a:endParaRPr lang="en-US" dirty="0"/>
          </a:p>
        </p:txBody>
      </p:sp>
    </p:spTree>
    <p:extLst>
      <p:ext uri="{BB962C8B-B14F-4D97-AF65-F5344CB8AC3E}">
        <p14:creationId xmlns:p14="http://schemas.microsoft.com/office/powerpoint/2010/main" val="371611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A6B08-F6A3-D5E9-3CB5-04777A8735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B86151-BEBD-6E9D-A53F-AA496C343D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6F428-DA05-930E-DCBB-C9BE2C62AEFA}"/>
              </a:ext>
            </a:extLst>
          </p:cNvPr>
          <p:cNvSpPr>
            <a:spLocks noGrp="1"/>
          </p:cNvSpPr>
          <p:nvPr>
            <p:ph type="dt" sz="half" idx="10"/>
          </p:nvPr>
        </p:nvSpPr>
        <p:spPr/>
        <p:txBody>
          <a:bodyPr/>
          <a:lstStyle/>
          <a:p>
            <a:fld id="{F89FE93B-CD07-924D-8CFF-C91459E0E382}" type="datetime1">
              <a:rPr lang="en-US" smtClean="0"/>
              <a:t>6/23/25</a:t>
            </a:fld>
            <a:endParaRPr lang="en-US" dirty="0"/>
          </a:p>
        </p:txBody>
      </p:sp>
      <p:sp>
        <p:nvSpPr>
          <p:cNvPr id="5" name="Footer Placeholder 4">
            <a:extLst>
              <a:ext uri="{FF2B5EF4-FFF2-40B4-BE49-F238E27FC236}">
                <a16:creationId xmlns:a16="http://schemas.microsoft.com/office/drawing/2014/main" id="{86E1CE2A-04E7-43ED-4A16-5A537400D6D9}"/>
              </a:ext>
            </a:extLst>
          </p:cNvPr>
          <p:cNvSpPr>
            <a:spLocks noGrp="1"/>
          </p:cNvSpPr>
          <p:nvPr>
            <p:ph type="ftr" sz="quarter" idx="11"/>
          </p:nvPr>
        </p:nvSpPr>
        <p:spPr/>
        <p:txBody>
          <a:bodyPr/>
          <a:lstStyle/>
          <a:p>
            <a:r>
              <a:rPr lang="en-US" dirty="0"/>
              <a:t>Enterprise Agentic AI Agile Framework v5</a:t>
            </a:r>
          </a:p>
        </p:txBody>
      </p:sp>
      <p:sp>
        <p:nvSpPr>
          <p:cNvPr id="6" name="Slide Number Placeholder 5">
            <a:extLst>
              <a:ext uri="{FF2B5EF4-FFF2-40B4-BE49-F238E27FC236}">
                <a16:creationId xmlns:a16="http://schemas.microsoft.com/office/drawing/2014/main" id="{D68E6786-7B20-F18E-4F60-889CFC23DE14}"/>
              </a:ext>
            </a:extLst>
          </p:cNvPr>
          <p:cNvSpPr>
            <a:spLocks noGrp="1"/>
          </p:cNvSpPr>
          <p:nvPr>
            <p:ph type="sldNum" sz="quarter" idx="12"/>
          </p:nvPr>
        </p:nvSpPr>
        <p:spPr/>
        <p:txBody>
          <a:bodyPr/>
          <a:lstStyle/>
          <a:p>
            <a:fld id="{2F6509D7-F590-784D-A012-512BB5741564}" type="slidenum">
              <a:rPr lang="en-US" smtClean="0"/>
              <a:t>‹#›</a:t>
            </a:fld>
            <a:endParaRPr lang="en-US" dirty="0"/>
          </a:p>
        </p:txBody>
      </p:sp>
    </p:spTree>
    <p:extLst>
      <p:ext uri="{BB962C8B-B14F-4D97-AF65-F5344CB8AC3E}">
        <p14:creationId xmlns:p14="http://schemas.microsoft.com/office/powerpoint/2010/main" val="2299048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3788DB-F9C8-0DE4-25F2-ED072ED53D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98AE7B-D57D-5E05-09AC-06DCFC6CED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4E7902-66F6-F664-3FD9-8AB3EDD82AC0}"/>
              </a:ext>
            </a:extLst>
          </p:cNvPr>
          <p:cNvSpPr>
            <a:spLocks noGrp="1"/>
          </p:cNvSpPr>
          <p:nvPr>
            <p:ph type="dt" sz="half" idx="10"/>
          </p:nvPr>
        </p:nvSpPr>
        <p:spPr/>
        <p:txBody>
          <a:bodyPr/>
          <a:lstStyle/>
          <a:p>
            <a:fld id="{E860F900-34C6-D540-83CF-5D066F2270D1}" type="datetime1">
              <a:rPr lang="en-US" smtClean="0"/>
              <a:t>6/23/25</a:t>
            </a:fld>
            <a:endParaRPr lang="en-US" dirty="0"/>
          </a:p>
        </p:txBody>
      </p:sp>
      <p:sp>
        <p:nvSpPr>
          <p:cNvPr id="5" name="Footer Placeholder 4">
            <a:extLst>
              <a:ext uri="{FF2B5EF4-FFF2-40B4-BE49-F238E27FC236}">
                <a16:creationId xmlns:a16="http://schemas.microsoft.com/office/drawing/2014/main" id="{578F00D6-3E93-0FC6-EA55-01E0C866D858}"/>
              </a:ext>
            </a:extLst>
          </p:cNvPr>
          <p:cNvSpPr>
            <a:spLocks noGrp="1"/>
          </p:cNvSpPr>
          <p:nvPr>
            <p:ph type="ftr" sz="quarter" idx="11"/>
          </p:nvPr>
        </p:nvSpPr>
        <p:spPr/>
        <p:txBody>
          <a:bodyPr/>
          <a:lstStyle/>
          <a:p>
            <a:r>
              <a:rPr lang="en-US" dirty="0"/>
              <a:t>Enterprise Agentic AI Agile Framework v5</a:t>
            </a:r>
          </a:p>
        </p:txBody>
      </p:sp>
      <p:sp>
        <p:nvSpPr>
          <p:cNvPr id="6" name="Slide Number Placeholder 5">
            <a:extLst>
              <a:ext uri="{FF2B5EF4-FFF2-40B4-BE49-F238E27FC236}">
                <a16:creationId xmlns:a16="http://schemas.microsoft.com/office/drawing/2014/main" id="{67F5161F-A478-AF37-277D-840A1845D572}"/>
              </a:ext>
            </a:extLst>
          </p:cNvPr>
          <p:cNvSpPr>
            <a:spLocks noGrp="1"/>
          </p:cNvSpPr>
          <p:nvPr>
            <p:ph type="sldNum" sz="quarter" idx="12"/>
          </p:nvPr>
        </p:nvSpPr>
        <p:spPr/>
        <p:txBody>
          <a:bodyPr/>
          <a:lstStyle/>
          <a:p>
            <a:fld id="{2F6509D7-F590-784D-A012-512BB5741564}" type="slidenum">
              <a:rPr lang="en-US" smtClean="0"/>
              <a:t>‹#›</a:t>
            </a:fld>
            <a:endParaRPr lang="en-US" dirty="0"/>
          </a:p>
        </p:txBody>
      </p:sp>
    </p:spTree>
    <p:extLst>
      <p:ext uri="{BB962C8B-B14F-4D97-AF65-F5344CB8AC3E}">
        <p14:creationId xmlns:p14="http://schemas.microsoft.com/office/powerpoint/2010/main" val="3501295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79CA2-1F2C-BE65-2251-945AB1125107}"/>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785E56A-6B41-70D4-9FF5-F77A9D5586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8C919-F04B-DF63-86DF-A92E1F759C3E}"/>
              </a:ext>
            </a:extLst>
          </p:cNvPr>
          <p:cNvSpPr>
            <a:spLocks noGrp="1"/>
          </p:cNvSpPr>
          <p:nvPr>
            <p:ph type="dt" sz="half" idx="10"/>
          </p:nvPr>
        </p:nvSpPr>
        <p:spPr/>
        <p:txBody>
          <a:bodyPr/>
          <a:lstStyle/>
          <a:p>
            <a:fld id="{863318AA-9F0E-9A4C-9666-5E7D2B830950}" type="datetime1">
              <a:rPr lang="en-US" smtClean="0"/>
              <a:t>6/23/25</a:t>
            </a:fld>
            <a:endParaRPr lang="en-US" dirty="0"/>
          </a:p>
        </p:txBody>
      </p:sp>
      <p:sp>
        <p:nvSpPr>
          <p:cNvPr id="5" name="Footer Placeholder 4">
            <a:extLst>
              <a:ext uri="{FF2B5EF4-FFF2-40B4-BE49-F238E27FC236}">
                <a16:creationId xmlns:a16="http://schemas.microsoft.com/office/drawing/2014/main" id="{A5405820-6DE0-742C-7EAA-6C67CE43EED0}"/>
              </a:ext>
            </a:extLst>
          </p:cNvPr>
          <p:cNvSpPr>
            <a:spLocks noGrp="1"/>
          </p:cNvSpPr>
          <p:nvPr>
            <p:ph type="ftr" sz="quarter" idx="11"/>
          </p:nvPr>
        </p:nvSpPr>
        <p:spPr/>
        <p:txBody>
          <a:bodyPr/>
          <a:lstStyle/>
          <a:p>
            <a:r>
              <a:rPr lang="en-US" dirty="0"/>
              <a:t>Enterprise Agentic AI Agile Framework v5</a:t>
            </a:r>
          </a:p>
        </p:txBody>
      </p:sp>
      <p:sp>
        <p:nvSpPr>
          <p:cNvPr id="6" name="Slide Number Placeholder 5">
            <a:extLst>
              <a:ext uri="{FF2B5EF4-FFF2-40B4-BE49-F238E27FC236}">
                <a16:creationId xmlns:a16="http://schemas.microsoft.com/office/drawing/2014/main" id="{C55C7E12-4685-97E2-E664-82ADB79F1066}"/>
              </a:ext>
            </a:extLst>
          </p:cNvPr>
          <p:cNvSpPr>
            <a:spLocks noGrp="1"/>
          </p:cNvSpPr>
          <p:nvPr>
            <p:ph type="sldNum" sz="quarter" idx="12"/>
          </p:nvPr>
        </p:nvSpPr>
        <p:spPr/>
        <p:txBody>
          <a:bodyPr/>
          <a:lstStyle/>
          <a:p>
            <a:fld id="{2F6509D7-F590-784D-A012-512BB5741564}" type="slidenum">
              <a:rPr lang="en-US" smtClean="0"/>
              <a:t>‹#›</a:t>
            </a:fld>
            <a:endParaRPr lang="en-US" dirty="0"/>
          </a:p>
        </p:txBody>
      </p:sp>
    </p:spTree>
    <p:extLst>
      <p:ext uri="{BB962C8B-B14F-4D97-AF65-F5344CB8AC3E}">
        <p14:creationId xmlns:p14="http://schemas.microsoft.com/office/powerpoint/2010/main" val="1673102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BB3FE-56C8-3A7C-C7BB-3B62C70AB3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529B38-1D12-D27F-9CE0-CDDC9FB9B5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180B27-2A64-367E-975C-3D045220891A}"/>
              </a:ext>
            </a:extLst>
          </p:cNvPr>
          <p:cNvSpPr>
            <a:spLocks noGrp="1"/>
          </p:cNvSpPr>
          <p:nvPr>
            <p:ph type="dt" sz="half" idx="10"/>
          </p:nvPr>
        </p:nvSpPr>
        <p:spPr/>
        <p:txBody>
          <a:bodyPr/>
          <a:lstStyle/>
          <a:p>
            <a:fld id="{ECAB89AA-EE72-BC42-BAF4-E8E034A34C33}" type="datetime1">
              <a:rPr lang="en-US" smtClean="0"/>
              <a:t>6/23/25</a:t>
            </a:fld>
            <a:endParaRPr lang="en-US" dirty="0"/>
          </a:p>
        </p:txBody>
      </p:sp>
      <p:sp>
        <p:nvSpPr>
          <p:cNvPr id="5" name="Footer Placeholder 4">
            <a:extLst>
              <a:ext uri="{FF2B5EF4-FFF2-40B4-BE49-F238E27FC236}">
                <a16:creationId xmlns:a16="http://schemas.microsoft.com/office/drawing/2014/main" id="{666E627D-F366-4CE3-783E-C769CFA6942E}"/>
              </a:ext>
            </a:extLst>
          </p:cNvPr>
          <p:cNvSpPr>
            <a:spLocks noGrp="1"/>
          </p:cNvSpPr>
          <p:nvPr>
            <p:ph type="ftr" sz="quarter" idx="11"/>
          </p:nvPr>
        </p:nvSpPr>
        <p:spPr/>
        <p:txBody>
          <a:bodyPr/>
          <a:lstStyle/>
          <a:p>
            <a:r>
              <a:rPr lang="en-US" dirty="0"/>
              <a:t>Enterprise Agentic AI Agile Framework v5</a:t>
            </a:r>
          </a:p>
        </p:txBody>
      </p:sp>
      <p:sp>
        <p:nvSpPr>
          <p:cNvPr id="6" name="Slide Number Placeholder 5">
            <a:extLst>
              <a:ext uri="{FF2B5EF4-FFF2-40B4-BE49-F238E27FC236}">
                <a16:creationId xmlns:a16="http://schemas.microsoft.com/office/drawing/2014/main" id="{B77F46BF-99BE-D550-D4B9-2325A332B4E5}"/>
              </a:ext>
            </a:extLst>
          </p:cNvPr>
          <p:cNvSpPr>
            <a:spLocks noGrp="1"/>
          </p:cNvSpPr>
          <p:nvPr>
            <p:ph type="sldNum" sz="quarter" idx="12"/>
          </p:nvPr>
        </p:nvSpPr>
        <p:spPr/>
        <p:txBody>
          <a:bodyPr/>
          <a:lstStyle/>
          <a:p>
            <a:fld id="{2F6509D7-F590-784D-A012-512BB5741564}" type="slidenum">
              <a:rPr lang="en-US" smtClean="0"/>
              <a:t>‹#›</a:t>
            </a:fld>
            <a:endParaRPr lang="en-US" dirty="0"/>
          </a:p>
        </p:txBody>
      </p:sp>
    </p:spTree>
    <p:extLst>
      <p:ext uri="{BB962C8B-B14F-4D97-AF65-F5344CB8AC3E}">
        <p14:creationId xmlns:p14="http://schemas.microsoft.com/office/powerpoint/2010/main" val="2080860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89A75-9482-2692-FC17-35CDFAB131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2CB90A-19D6-06B2-2B5A-585F21A850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278158-8918-3E2E-01CC-8B4731CB15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E2C4681-7C70-87AC-D910-802C0F246654}"/>
              </a:ext>
            </a:extLst>
          </p:cNvPr>
          <p:cNvSpPr>
            <a:spLocks noGrp="1"/>
          </p:cNvSpPr>
          <p:nvPr>
            <p:ph type="dt" sz="half" idx="10"/>
          </p:nvPr>
        </p:nvSpPr>
        <p:spPr/>
        <p:txBody>
          <a:bodyPr/>
          <a:lstStyle/>
          <a:p>
            <a:fld id="{9FA7BF54-FA0A-9147-ACED-AEAB325277EF}" type="datetime1">
              <a:rPr lang="en-US" smtClean="0"/>
              <a:t>6/23/25</a:t>
            </a:fld>
            <a:endParaRPr lang="en-US" dirty="0"/>
          </a:p>
        </p:txBody>
      </p:sp>
      <p:sp>
        <p:nvSpPr>
          <p:cNvPr id="6" name="Footer Placeholder 5">
            <a:extLst>
              <a:ext uri="{FF2B5EF4-FFF2-40B4-BE49-F238E27FC236}">
                <a16:creationId xmlns:a16="http://schemas.microsoft.com/office/drawing/2014/main" id="{0C1ED28F-AF82-08C3-BDC8-3460376A61FF}"/>
              </a:ext>
            </a:extLst>
          </p:cNvPr>
          <p:cNvSpPr>
            <a:spLocks noGrp="1"/>
          </p:cNvSpPr>
          <p:nvPr>
            <p:ph type="ftr" sz="quarter" idx="11"/>
          </p:nvPr>
        </p:nvSpPr>
        <p:spPr/>
        <p:txBody>
          <a:bodyPr/>
          <a:lstStyle/>
          <a:p>
            <a:r>
              <a:rPr lang="en-US" dirty="0"/>
              <a:t>Enterprise Agentic AI Agile Framework v5</a:t>
            </a:r>
          </a:p>
        </p:txBody>
      </p:sp>
      <p:sp>
        <p:nvSpPr>
          <p:cNvPr id="7" name="Slide Number Placeholder 6">
            <a:extLst>
              <a:ext uri="{FF2B5EF4-FFF2-40B4-BE49-F238E27FC236}">
                <a16:creationId xmlns:a16="http://schemas.microsoft.com/office/drawing/2014/main" id="{EC8DF6BA-B96E-585C-FFD0-392DBA9EA483}"/>
              </a:ext>
            </a:extLst>
          </p:cNvPr>
          <p:cNvSpPr>
            <a:spLocks noGrp="1"/>
          </p:cNvSpPr>
          <p:nvPr>
            <p:ph type="sldNum" sz="quarter" idx="12"/>
          </p:nvPr>
        </p:nvSpPr>
        <p:spPr/>
        <p:txBody>
          <a:bodyPr/>
          <a:lstStyle/>
          <a:p>
            <a:fld id="{2F6509D7-F590-784D-A012-512BB5741564}" type="slidenum">
              <a:rPr lang="en-US" smtClean="0"/>
              <a:t>‹#›</a:t>
            </a:fld>
            <a:endParaRPr lang="en-US" dirty="0"/>
          </a:p>
        </p:txBody>
      </p:sp>
    </p:spTree>
    <p:extLst>
      <p:ext uri="{BB962C8B-B14F-4D97-AF65-F5344CB8AC3E}">
        <p14:creationId xmlns:p14="http://schemas.microsoft.com/office/powerpoint/2010/main" val="2239671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19F14-291B-841D-FD27-98FC3B8A6E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DCA358-EDBF-CEDD-38B9-CA38FCEB7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79CD63-0AFC-4A77-BB40-FBCECD42F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55AF9D-24F2-66A1-CC1A-310AF6ECAC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896FE-C871-2224-F934-1C96131D13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2A1306-DCB9-C1AD-E589-3DA1A7CA0C59}"/>
              </a:ext>
            </a:extLst>
          </p:cNvPr>
          <p:cNvSpPr>
            <a:spLocks noGrp="1"/>
          </p:cNvSpPr>
          <p:nvPr>
            <p:ph type="dt" sz="half" idx="10"/>
          </p:nvPr>
        </p:nvSpPr>
        <p:spPr/>
        <p:txBody>
          <a:bodyPr/>
          <a:lstStyle/>
          <a:p>
            <a:fld id="{9D53F2D2-5701-2C47-9A03-BF5344A9290A}" type="datetime1">
              <a:rPr lang="en-US" smtClean="0"/>
              <a:t>6/23/25</a:t>
            </a:fld>
            <a:endParaRPr lang="en-US" dirty="0"/>
          </a:p>
        </p:txBody>
      </p:sp>
      <p:sp>
        <p:nvSpPr>
          <p:cNvPr id="8" name="Footer Placeholder 7">
            <a:extLst>
              <a:ext uri="{FF2B5EF4-FFF2-40B4-BE49-F238E27FC236}">
                <a16:creationId xmlns:a16="http://schemas.microsoft.com/office/drawing/2014/main" id="{A5D70CFD-7742-436E-9B2F-D2FEE4291D8A}"/>
              </a:ext>
            </a:extLst>
          </p:cNvPr>
          <p:cNvSpPr>
            <a:spLocks noGrp="1"/>
          </p:cNvSpPr>
          <p:nvPr>
            <p:ph type="ftr" sz="quarter" idx="11"/>
          </p:nvPr>
        </p:nvSpPr>
        <p:spPr/>
        <p:txBody>
          <a:bodyPr/>
          <a:lstStyle/>
          <a:p>
            <a:r>
              <a:rPr lang="en-US" dirty="0"/>
              <a:t>Enterprise Agentic AI Agile Framework v5</a:t>
            </a:r>
          </a:p>
        </p:txBody>
      </p:sp>
      <p:sp>
        <p:nvSpPr>
          <p:cNvPr id="9" name="Slide Number Placeholder 8">
            <a:extLst>
              <a:ext uri="{FF2B5EF4-FFF2-40B4-BE49-F238E27FC236}">
                <a16:creationId xmlns:a16="http://schemas.microsoft.com/office/drawing/2014/main" id="{8FE9167E-C888-1691-F96F-5DE3E9DCE890}"/>
              </a:ext>
            </a:extLst>
          </p:cNvPr>
          <p:cNvSpPr>
            <a:spLocks noGrp="1"/>
          </p:cNvSpPr>
          <p:nvPr>
            <p:ph type="sldNum" sz="quarter" idx="12"/>
          </p:nvPr>
        </p:nvSpPr>
        <p:spPr/>
        <p:txBody>
          <a:bodyPr/>
          <a:lstStyle/>
          <a:p>
            <a:fld id="{2F6509D7-F590-784D-A012-512BB5741564}" type="slidenum">
              <a:rPr lang="en-US" smtClean="0"/>
              <a:t>‹#›</a:t>
            </a:fld>
            <a:endParaRPr lang="en-US" dirty="0"/>
          </a:p>
        </p:txBody>
      </p:sp>
    </p:spTree>
    <p:extLst>
      <p:ext uri="{BB962C8B-B14F-4D97-AF65-F5344CB8AC3E}">
        <p14:creationId xmlns:p14="http://schemas.microsoft.com/office/powerpoint/2010/main" val="2190548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E9C99-84B5-BE24-10CC-A88B2CE0EA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629AA5-30AE-AB3E-8FA9-FD9EB3FB509C}"/>
              </a:ext>
            </a:extLst>
          </p:cNvPr>
          <p:cNvSpPr>
            <a:spLocks noGrp="1"/>
          </p:cNvSpPr>
          <p:nvPr>
            <p:ph type="dt" sz="half" idx="10"/>
          </p:nvPr>
        </p:nvSpPr>
        <p:spPr/>
        <p:txBody>
          <a:bodyPr/>
          <a:lstStyle/>
          <a:p>
            <a:fld id="{C19A393D-70DD-654E-80F9-A6C6E30AE212}" type="datetime1">
              <a:rPr lang="en-US" smtClean="0"/>
              <a:t>6/23/25</a:t>
            </a:fld>
            <a:endParaRPr lang="en-US" dirty="0"/>
          </a:p>
        </p:txBody>
      </p:sp>
      <p:sp>
        <p:nvSpPr>
          <p:cNvPr id="4" name="Footer Placeholder 3">
            <a:extLst>
              <a:ext uri="{FF2B5EF4-FFF2-40B4-BE49-F238E27FC236}">
                <a16:creationId xmlns:a16="http://schemas.microsoft.com/office/drawing/2014/main" id="{94CA3588-2D6C-50B0-0E20-49C61CE2FEC8}"/>
              </a:ext>
            </a:extLst>
          </p:cNvPr>
          <p:cNvSpPr>
            <a:spLocks noGrp="1"/>
          </p:cNvSpPr>
          <p:nvPr>
            <p:ph type="ftr" sz="quarter" idx="11"/>
          </p:nvPr>
        </p:nvSpPr>
        <p:spPr/>
        <p:txBody>
          <a:bodyPr/>
          <a:lstStyle/>
          <a:p>
            <a:r>
              <a:rPr lang="en-US" dirty="0"/>
              <a:t>Enterprise Agentic AI Agile Framework v5</a:t>
            </a:r>
          </a:p>
        </p:txBody>
      </p:sp>
      <p:sp>
        <p:nvSpPr>
          <p:cNvPr id="5" name="Slide Number Placeholder 4">
            <a:extLst>
              <a:ext uri="{FF2B5EF4-FFF2-40B4-BE49-F238E27FC236}">
                <a16:creationId xmlns:a16="http://schemas.microsoft.com/office/drawing/2014/main" id="{6A4B5585-A57C-D714-2D2B-10C6503DF33B}"/>
              </a:ext>
            </a:extLst>
          </p:cNvPr>
          <p:cNvSpPr>
            <a:spLocks noGrp="1"/>
          </p:cNvSpPr>
          <p:nvPr>
            <p:ph type="sldNum" sz="quarter" idx="12"/>
          </p:nvPr>
        </p:nvSpPr>
        <p:spPr/>
        <p:txBody>
          <a:bodyPr/>
          <a:lstStyle/>
          <a:p>
            <a:fld id="{2F6509D7-F590-784D-A012-512BB5741564}" type="slidenum">
              <a:rPr lang="en-US" smtClean="0"/>
              <a:t>‹#›</a:t>
            </a:fld>
            <a:endParaRPr lang="en-US" dirty="0"/>
          </a:p>
        </p:txBody>
      </p:sp>
    </p:spTree>
    <p:extLst>
      <p:ext uri="{BB962C8B-B14F-4D97-AF65-F5344CB8AC3E}">
        <p14:creationId xmlns:p14="http://schemas.microsoft.com/office/powerpoint/2010/main" val="2149172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6BB91-1CCA-CE92-603D-7D84EAE0663B}"/>
              </a:ext>
            </a:extLst>
          </p:cNvPr>
          <p:cNvSpPr>
            <a:spLocks noGrp="1"/>
          </p:cNvSpPr>
          <p:nvPr>
            <p:ph type="dt" sz="half" idx="10"/>
          </p:nvPr>
        </p:nvSpPr>
        <p:spPr/>
        <p:txBody>
          <a:bodyPr/>
          <a:lstStyle/>
          <a:p>
            <a:fld id="{A5E7C79F-8DC3-434B-8E2C-EEAD3A0286F6}" type="datetime1">
              <a:rPr lang="en-US" smtClean="0"/>
              <a:t>6/23/25</a:t>
            </a:fld>
            <a:endParaRPr lang="en-US" dirty="0"/>
          </a:p>
        </p:txBody>
      </p:sp>
      <p:sp>
        <p:nvSpPr>
          <p:cNvPr id="3" name="Footer Placeholder 2">
            <a:extLst>
              <a:ext uri="{FF2B5EF4-FFF2-40B4-BE49-F238E27FC236}">
                <a16:creationId xmlns:a16="http://schemas.microsoft.com/office/drawing/2014/main" id="{F6B426A8-EC6E-DB23-8A64-D34330C19CC3}"/>
              </a:ext>
            </a:extLst>
          </p:cNvPr>
          <p:cNvSpPr>
            <a:spLocks noGrp="1"/>
          </p:cNvSpPr>
          <p:nvPr>
            <p:ph type="ftr" sz="quarter" idx="11"/>
          </p:nvPr>
        </p:nvSpPr>
        <p:spPr/>
        <p:txBody>
          <a:bodyPr/>
          <a:lstStyle/>
          <a:p>
            <a:r>
              <a:rPr lang="en-US" dirty="0"/>
              <a:t>Enterprise Agentic AI Agile Framework v5</a:t>
            </a:r>
          </a:p>
        </p:txBody>
      </p:sp>
      <p:sp>
        <p:nvSpPr>
          <p:cNvPr id="4" name="Slide Number Placeholder 3">
            <a:extLst>
              <a:ext uri="{FF2B5EF4-FFF2-40B4-BE49-F238E27FC236}">
                <a16:creationId xmlns:a16="http://schemas.microsoft.com/office/drawing/2014/main" id="{7EC01C4B-CE4A-562A-FDAF-054ED5F3864E}"/>
              </a:ext>
            </a:extLst>
          </p:cNvPr>
          <p:cNvSpPr>
            <a:spLocks noGrp="1"/>
          </p:cNvSpPr>
          <p:nvPr>
            <p:ph type="sldNum" sz="quarter" idx="12"/>
          </p:nvPr>
        </p:nvSpPr>
        <p:spPr/>
        <p:txBody>
          <a:bodyPr/>
          <a:lstStyle/>
          <a:p>
            <a:fld id="{2F6509D7-F590-784D-A012-512BB5741564}" type="slidenum">
              <a:rPr lang="en-US" smtClean="0"/>
              <a:t>‹#›</a:t>
            </a:fld>
            <a:endParaRPr lang="en-US" dirty="0"/>
          </a:p>
        </p:txBody>
      </p:sp>
    </p:spTree>
    <p:extLst>
      <p:ext uri="{BB962C8B-B14F-4D97-AF65-F5344CB8AC3E}">
        <p14:creationId xmlns:p14="http://schemas.microsoft.com/office/powerpoint/2010/main" val="33697424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407C5-47AC-40A9-369F-4B8B0E7F48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E3390F-EC77-A071-126A-FD78F2BF93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D763C5-5064-B258-3590-B1CEBE8C8D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9DE66C-DC11-FEDF-FF30-0BFC70E9BC32}"/>
              </a:ext>
            </a:extLst>
          </p:cNvPr>
          <p:cNvSpPr>
            <a:spLocks noGrp="1"/>
          </p:cNvSpPr>
          <p:nvPr>
            <p:ph type="dt" sz="half" idx="10"/>
          </p:nvPr>
        </p:nvSpPr>
        <p:spPr/>
        <p:txBody>
          <a:bodyPr/>
          <a:lstStyle/>
          <a:p>
            <a:fld id="{988839D7-9AFB-A141-97EF-F05DA1870E9F}" type="datetime1">
              <a:rPr lang="en-US" smtClean="0"/>
              <a:t>6/23/25</a:t>
            </a:fld>
            <a:endParaRPr lang="en-US" dirty="0"/>
          </a:p>
        </p:txBody>
      </p:sp>
      <p:sp>
        <p:nvSpPr>
          <p:cNvPr id="6" name="Footer Placeholder 5">
            <a:extLst>
              <a:ext uri="{FF2B5EF4-FFF2-40B4-BE49-F238E27FC236}">
                <a16:creationId xmlns:a16="http://schemas.microsoft.com/office/drawing/2014/main" id="{715ED2AA-E71A-A255-6918-21B580A0F65A}"/>
              </a:ext>
            </a:extLst>
          </p:cNvPr>
          <p:cNvSpPr>
            <a:spLocks noGrp="1"/>
          </p:cNvSpPr>
          <p:nvPr>
            <p:ph type="ftr" sz="quarter" idx="11"/>
          </p:nvPr>
        </p:nvSpPr>
        <p:spPr/>
        <p:txBody>
          <a:bodyPr/>
          <a:lstStyle/>
          <a:p>
            <a:r>
              <a:rPr lang="en-US" dirty="0"/>
              <a:t>Enterprise Agentic AI Agile Framework v5</a:t>
            </a:r>
          </a:p>
        </p:txBody>
      </p:sp>
      <p:sp>
        <p:nvSpPr>
          <p:cNvPr id="7" name="Slide Number Placeholder 6">
            <a:extLst>
              <a:ext uri="{FF2B5EF4-FFF2-40B4-BE49-F238E27FC236}">
                <a16:creationId xmlns:a16="http://schemas.microsoft.com/office/drawing/2014/main" id="{3A63A338-3DA7-2951-E84E-CD7D1D992F16}"/>
              </a:ext>
            </a:extLst>
          </p:cNvPr>
          <p:cNvSpPr>
            <a:spLocks noGrp="1"/>
          </p:cNvSpPr>
          <p:nvPr>
            <p:ph type="sldNum" sz="quarter" idx="12"/>
          </p:nvPr>
        </p:nvSpPr>
        <p:spPr/>
        <p:txBody>
          <a:bodyPr/>
          <a:lstStyle/>
          <a:p>
            <a:fld id="{2F6509D7-F590-784D-A012-512BB5741564}" type="slidenum">
              <a:rPr lang="en-US" smtClean="0"/>
              <a:t>‹#›</a:t>
            </a:fld>
            <a:endParaRPr lang="en-US" dirty="0"/>
          </a:p>
        </p:txBody>
      </p:sp>
    </p:spTree>
    <p:extLst>
      <p:ext uri="{BB962C8B-B14F-4D97-AF65-F5344CB8AC3E}">
        <p14:creationId xmlns:p14="http://schemas.microsoft.com/office/powerpoint/2010/main" val="1512483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A74D-F97D-49CC-5A16-EDCB575A0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94B8D8-BA72-71FD-8FB9-83F7CC017A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794E044-FC7B-0B2F-9BCB-391702DB9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7D27A-2A48-14F0-8475-8438BE59EE92}"/>
              </a:ext>
            </a:extLst>
          </p:cNvPr>
          <p:cNvSpPr>
            <a:spLocks noGrp="1"/>
          </p:cNvSpPr>
          <p:nvPr>
            <p:ph type="dt" sz="half" idx="10"/>
          </p:nvPr>
        </p:nvSpPr>
        <p:spPr/>
        <p:txBody>
          <a:bodyPr/>
          <a:lstStyle/>
          <a:p>
            <a:fld id="{F81A86A9-9485-2C4D-9805-8927D8FFAE61}" type="datetime1">
              <a:rPr lang="en-US" smtClean="0"/>
              <a:t>6/23/25</a:t>
            </a:fld>
            <a:endParaRPr lang="en-US" dirty="0"/>
          </a:p>
        </p:txBody>
      </p:sp>
      <p:sp>
        <p:nvSpPr>
          <p:cNvPr id="6" name="Footer Placeholder 5">
            <a:extLst>
              <a:ext uri="{FF2B5EF4-FFF2-40B4-BE49-F238E27FC236}">
                <a16:creationId xmlns:a16="http://schemas.microsoft.com/office/drawing/2014/main" id="{DDA0A640-AF4A-05AD-C051-80E99E4A1337}"/>
              </a:ext>
            </a:extLst>
          </p:cNvPr>
          <p:cNvSpPr>
            <a:spLocks noGrp="1"/>
          </p:cNvSpPr>
          <p:nvPr>
            <p:ph type="ftr" sz="quarter" idx="11"/>
          </p:nvPr>
        </p:nvSpPr>
        <p:spPr/>
        <p:txBody>
          <a:bodyPr/>
          <a:lstStyle/>
          <a:p>
            <a:r>
              <a:rPr lang="en-US" dirty="0"/>
              <a:t>Enterprise Agentic AI Agile Framework v5</a:t>
            </a:r>
          </a:p>
        </p:txBody>
      </p:sp>
      <p:sp>
        <p:nvSpPr>
          <p:cNvPr id="7" name="Slide Number Placeholder 6">
            <a:extLst>
              <a:ext uri="{FF2B5EF4-FFF2-40B4-BE49-F238E27FC236}">
                <a16:creationId xmlns:a16="http://schemas.microsoft.com/office/drawing/2014/main" id="{04B38484-FF43-476B-18EC-8F058BE70A7C}"/>
              </a:ext>
            </a:extLst>
          </p:cNvPr>
          <p:cNvSpPr>
            <a:spLocks noGrp="1"/>
          </p:cNvSpPr>
          <p:nvPr>
            <p:ph type="sldNum" sz="quarter" idx="12"/>
          </p:nvPr>
        </p:nvSpPr>
        <p:spPr/>
        <p:txBody>
          <a:bodyPr/>
          <a:lstStyle/>
          <a:p>
            <a:fld id="{2F6509D7-F590-784D-A012-512BB5741564}" type="slidenum">
              <a:rPr lang="en-US" smtClean="0"/>
              <a:t>‹#›</a:t>
            </a:fld>
            <a:endParaRPr lang="en-US" dirty="0"/>
          </a:p>
        </p:txBody>
      </p:sp>
    </p:spTree>
    <p:extLst>
      <p:ext uri="{BB962C8B-B14F-4D97-AF65-F5344CB8AC3E}">
        <p14:creationId xmlns:p14="http://schemas.microsoft.com/office/powerpoint/2010/main" val="1626850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23FEA-96AA-C9B8-A436-87666BC88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FB08B4-90A0-A723-C18B-AB40ABAE47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5B530C-44E4-90C5-682C-72F233D6F8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5B916-CCF7-FF4C-9BC3-064A7E3FE7BF}" type="datetime1">
              <a:rPr lang="en-US" smtClean="0"/>
              <a:t>6/23/25</a:t>
            </a:fld>
            <a:endParaRPr lang="en-US" dirty="0"/>
          </a:p>
        </p:txBody>
      </p:sp>
      <p:sp>
        <p:nvSpPr>
          <p:cNvPr id="5" name="Footer Placeholder 4">
            <a:extLst>
              <a:ext uri="{FF2B5EF4-FFF2-40B4-BE49-F238E27FC236}">
                <a16:creationId xmlns:a16="http://schemas.microsoft.com/office/drawing/2014/main" id="{E124F03A-CE35-A763-A35B-15CD75358A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Enterprise Agentic AI Agile Framework v5</a:t>
            </a:r>
          </a:p>
        </p:txBody>
      </p:sp>
      <p:sp>
        <p:nvSpPr>
          <p:cNvPr id="6" name="Slide Number Placeholder 5">
            <a:extLst>
              <a:ext uri="{FF2B5EF4-FFF2-40B4-BE49-F238E27FC236}">
                <a16:creationId xmlns:a16="http://schemas.microsoft.com/office/drawing/2014/main" id="{571A2A8B-2EF9-5F78-F032-D821A75F5F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509D7-F590-784D-A012-512BB5741564}" type="slidenum">
              <a:rPr lang="en-US" smtClean="0"/>
              <a:t>‹#›</a:t>
            </a:fld>
            <a:endParaRPr lang="en-US" dirty="0"/>
          </a:p>
        </p:txBody>
      </p:sp>
    </p:spTree>
    <p:extLst>
      <p:ext uri="{BB962C8B-B14F-4D97-AF65-F5344CB8AC3E}">
        <p14:creationId xmlns:p14="http://schemas.microsoft.com/office/powerpoint/2010/main" val="3425095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hyperlink" Target="https://hal.cs.princeton.edu/" TargetMode="External"/><Relationship Id="rId3" Type="http://schemas.openxmlformats.org/officeDocument/2006/relationships/hyperlink" Target="https://www.mckinsey.com/capabilities/operations/our-insights/how-coos-maximize-operational-impact-from-gen-ai-and-agentic-ai" TargetMode="External"/><Relationship Id="rId7" Type="http://schemas.openxmlformats.org/officeDocument/2006/relationships/hyperlink" Target="https://www.emerald.com/insight/content/doi/10.1108/imds-07-2021-0419/full/html" TargetMode="External"/><Relationship Id="rId2" Type="http://schemas.openxmlformats.org/officeDocument/2006/relationships/hyperlink" Target="https://www.pwc.com/m1/en/publications/documents/2024/agentic-ai-the-new-frontier-%20in-genai-an-executive-playbook.pdf" TargetMode="External"/><Relationship Id="rId1" Type="http://schemas.openxmlformats.org/officeDocument/2006/relationships/slideLayout" Target="../slideLayouts/slideLayout4.xml"/><Relationship Id="rId6" Type="http://schemas.openxmlformats.org/officeDocument/2006/relationships/hyperlink" Target="https://www.moodys.com/web/en/us/creditview/blog/agentic-ai-in-financial-services.html" TargetMode="External"/><Relationship Id="rId5" Type="http://schemas.openxmlformats.org/officeDocument/2006/relationships/hyperlink" Target="https://www2.deloitte.com/content/dam/Deloitte/us/Documents/risk/us-ai-governance-%20for-a-responsible-safe-ai-driven-future-final.pdf" TargetMode="External"/><Relationship Id="rId10" Type="http://schemas.openxmlformats.org/officeDocument/2006/relationships/hyperlink" Target="https://www.boozallen.com/content/dam/home/docs/ai/securing-ai.pdf" TargetMode="External"/><Relationship Id="rId4" Type="http://schemas.openxmlformats.org/officeDocument/2006/relationships/hyperlink" Target="https://www.bcg.com/publications/2025/how-ai-can-be-the-new-all-star-on-your-team" TargetMode="External"/><Relationship Id="rId9" Type="http://schemas.openxmlformats.org/officeDocument/2006/relationships/hyperlink" Target="https://www.reddit.com/r/LocalLLaMA/comments/1cvw3s5/my_personal_guide_for_develo%20ping_software_with_a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3F1AC0C-6610-56CE-AAD4-D8BCA90F05B5}"/>
              </a:ext>
            </a:extLst>
          </p:cNvPr>
          <p:cNvSpPr>
            <a:spLocks noGrp="1"/>
          </p:cNvSpPr>
          <p:nvPr>
            <p:ph type="ctrTitle"/>
          </p:nvPr>
        </p:nvSpPr>
        <p:spPr>
          <a:xfrm>
            <a:off x="1524003" y="1999615"/>
            <a:ext cx="9144000" cy="2764028"/>
          </a:xfrm>
        </p:spPr>
        <p:txBody>
          <a:bodyPr anchor="ctr">
            <a:normAutofit/>
          </a:bodyPr>
          <a:lstStyle/>
          <a:p>
            <a:r>
              <a:rPr lang="en-US" sz="4000" b="1" dirty="0"/>
              <a:t>Enterprise Agentic AI Agile Framework v5</a:t>
            </a:r>
            <a:br>
              <a:rPr lang="en-US" sz="4000" dirty="0"/>
            </a:br>
            <a:r>
              <a:rPr lang="en-US" sz="2900" dirty="0"/>
              <a:t>A Comprehensive “</a:t>
            </a:r>
            <a:r>
              <a:rPr lang="en-US" sz="2900" i="1" dirty="0"/>
              <a:t>People and Process First</a:t>
            </a:r>
            <a:r>
              <a:rPr lang="en-US" sz="2900" dirty="0"/>
              <a:t>” Playbook</a:t>
            </a:r>
            <a:br>
              <a:rPr lang="en-US" sz="4000" dirty="0"/>
            </a:br>
            <a:r>
              <a:rPr lang="en-US" sz="2400" dirty="0"/>
              <a:t>Executive Version for CxOs</a:t>
            </a:r>
          </a:p>
        </p:txBody>
      </p:sp>
      <p:sp>
        <p:nvSpPr>
          <p:cNvPr id="3" name="Subtitle 2">
            <a:extLst>
              <a:ext uri="{FF2B5EF4-FFF2-40B4-BE49-F238E27FC236}">
                <a16:creationId xmlns:a16="http://schemas.microsoft.com/office/drawing/2014/main" id="{B98E5336-C64D-7A82-32FB-E879CDCD743B}"/>
              </a:ext>
            </a:extLst>
          </p:cNvPr>
          <p:cNvSpPr>
            <a:spLocks noGrp="1"/>
          </p:cNvSpPr>
          <p:nvPr>
            <p:ph type="subTitle" idx="1"/>
          </p:nvPr>
        </p:nvSpPr>
        <p:spPr>
          <a:xfrm>
            <a:off x="1966912" y="5645150"/>
            <a:ext cx="8258176" cy="631825"/>
          </a:xfrm>
        </p:spPr>
        <p:txBody>
          <a:bodyPr anchor="ctr">
            <a:normAutofit/>
          </a:bodyPr>
          <a:lstStyle/>
          <a:p>
            <a:pPr marL="0" marR="0">
              <a:spcBef>
                <a:spcPts val="0"/>
              </a:spcBef>
              <a:spcAft>
                <a:spcPts val="600"/>
              </a:spcAf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Release Date: June 2025	License: CC BY 4.0</a:t>
            </a:r>
          </a:p>
          <a:p>
            <a:pPr marL="0" marR="0">
              <a:spcBef>
                <a:spcPts val="0"/>
              </a:spcBef>
              <a:spcAft>
                <a:spcPts val="600"/>
              </a:spcAft>
            </a:pPr>
            <a:r>
              <a:rPr lang="en-US" sz="1400" dirty="0">
                <a:effectLst/>
                <a:latin typeface="Cambria" panose="02040503050406030204" pitchFamily="18" charset="0"/>
                <a:ea typeface="MS Mincho" panose="02020609040205080304" pitchFamily="49" charset="-128"/>
                <a:cs typeface="Times New Roman" panose="02020603050405020304" pitchFamily="18" charset="0"/>
              </a:rPr>
              <a:t>Author: Devashish Saxena (devashishsaxena@gmail.com)</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8547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A41029-B944-28E2-54A5-C72D5BAD1867}"/>
              </a:ext>
            </a:extLst>
          </p:cNvPr>
          <p:cNvSpPr>
            <a:spLocks noGrp="1"/>
          </p:cNvSpPr>
          <p:nvPr>
            <p:ph type="title"/>
          </p:nvPr>
        </p:nvSpPr>
        <p:spPr>
          <a:xfrm>
            <a:off x="706244" y="548640"/>
            <a:ext cx="3735864" cy="5431536"/>
          </a:xfrm>
        </p:spPr>
        <p:txBody>
          <a:bodyPr>
            <a:normAutofit/>
          </a:bodyPr>
          <a:lstStyle/>
          <a:p>
            <a:r>
              <a:rPr lang="en-US" sz="5400" dirty="0"/>
              <a:t>Phase 2a: </a:t>
            </a:r>
            <a:r>
              <a:rPr lang="en-US" sz="5400" b="1" dirty="0"/>
              <a:t>DESIGN</a:t>
            </a:r>
            <a:r>
              <a:rPr lang="en-US" sz="5400" dirty="0"/>
              <a:t> agent interactions, architecture, integrations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A34DF78-58B3-5ABA-50C7-8022EB55E921}"/>
              </a:ext>
            </a:extLst>
          </p:cNvPr>
          <p:cNvSpPr>
            <a:spLocks noGrp="1"/>
          </p:cNvSpPr>
          <p:nvPr>
            <p:ph idx="1"/>
          </p:nvPr>
        </p:nvSpPr>
        <p:spPr>
          <a:xfrm>
            <a:off x="5126418" y="0"/>
            <a:ext cx="6224335" cy="6857999"/>
          </a:xfrm>
        </p:spPr>
        <p:txBody>
          <a:bodyPr anchor="ctr">
            <a:normAutofit fontScale="92500"/>
          </a:bodyPr>
          <a:lstStyle/>
          <a:p>
            <a:pPr marL="0" indent="0">
              <a:buNone/>
            </a:pPr>
            <a:r>
              <a:rPr lang="en-US" sz="1000" b="1" dirty="0"/>
              <a:t>Purpose:</a:t>
            </a:r>
          </a:p>
          <a:p>
            <a:pPr marL="0" indent="0">
              <a:buNone/>
            </a:pPr>
            <a:r>
              <a:rPr lang="en-US" sz="1000" dirty="0">
                <a:effectLst/>
              </a:rPr>
              <a:t>This phase designs the agentic system with built in quality, resilience and preliminary risk mitigation from the start. The Strategic Agent Blueprint from Phase 1 is turned into a detailed, build ready set of artifacts comprising of prompts, memory design, data and tool wiring, security guardrails, and a validated and approved budget forecast. </a:t>
            </a:r>
            <a:r>
              <a:rPr lang="en-US" sz="1000" dirty="0"/>
              <a:t>Portions of the activities below could form the agile design sprints that run ahead of development agile sprints from Phase 2b.</a:t>
            </a:r>
          </a:p>
          <a:p>
            <a:pPr marL="0" indent="0">
              <a:buNone/>
            </a:pPr>
            <a:endParaRPr lang="en-US" sz="1000" dirty="0"/>
          </a:p>
          <a:p>
            <a:pPr marL="0" indent="0">
              <a:buNone/>
            </a:pPr>
            <a:r>
              <a:rPr lang="en-US" sz="1000" b="1" dirty="0"/>
              <a:t>Key Activities:</a:t>
            </a:r>
          </a:p>
          <a:p>
            <a:pPr marL="0" indent="0">
              <a:buNone/>
            </a:pPr>
            <a:r>
              <a:rPr lang="en-US" sz="1000" dirty="0"/>
              <a:t>Agent prompt and policy engineering:</a:t>
            </a:r>
          </a:p>
          <a:p>
            <a:pPr marL="457200" lvl="1" indent="0">
              <a:buNone/>
            </a:pPr>
            <a:r>
              <a:rPr lang="en-US" sz="1000" dirty="0">
                <a:effectLst/>
              </a:rPr>
              <a:t>Draft prompt taxonomy - system prompt, role/persona prompt, task prompt, function/tool wrappers, fallback prompts, tone guide, policy prompts (PII, ethics constraints). Include inline tags for confidence thresholds and escalation cues. An enterprise agentic asset catalog would provide the ability to store and share prompts, wrappers, eval configs – tagged with metadata for searchability.</a:t>
            </a:r>
          </a:p>
          <a:p>
            <a:pPr marL="0" indent="0">
              <a:buNone/>
            </a:pPr>
            <a:r>
              <a:rPr lang="en-US" sz="1000" dirty="0"/>
              <a:t>Agent interaction design:</a:t>
            </a:r>
          </a:p>
          <a:p>
            <a:pPr marL="457200" lvl="1" indent="0">
              <a:buNone/>
            </a:pPr>
            <a:r>
              <a:rPr lang="en-US" sz="1000" dirty="0">
                <a:effectLst/>
              </a:rPr>
              <a:t>Design seamless and effective interactions between end users / humans and agents. This involves designing for both the agent's capabilities and the end user's needs, ensuring transparency, control, and a positive partnership. Exploit opportunities to go beyond text in visually engaging the end user.</a:t>
            </a:r>
            <a:endParaRPr lang="en-US" sz="1000" dirty="0"/>
          </a:p>
          <a:p>
            <a:pPr marL="0" indent="0">
              <a:buNone/>
            </a:pPr>
            <a:r>
              <a:rPr lang="en-US" sz="1000" dirty="0"/>
              <a:t>Agent tool/data integration and memory design:</a:t>
            </a:r>
          </a:p>
          <a:p>
            <a:pPr marL="457200" lvl="1" indent="0">
              <a:buNone/>
            </a:pPr>
            <a:r>
              <a:rPr lang="en-US" sz="1000" dirty="0"/>
              <a:t>Choose cognition pattern (single agent, planner- executor, multi-agent). Define memory tiers (short-term token window, episodic DB, long-term vector DB, audit log) and planning loop/flow. List every external API, data product, or RAG corpus the agent will invoke. Document endpoints, auth, expected latency, cost limits, and observability hooks.</a:t>
            </a:r>
            <a:r>
              <a:rPr lang="en-US" sz="1000" dirty="0">
                <a:effectLst/>
              </a:rPr>
              <a:t> </a:t>
            </a:r>
            <a:endParaRPr lang="en-US" sz="1000" dirty="0"/>
          </a:p>
          <a:p>
            <a:pPr marL="0" indent="0">
              <a:buNone/>
            </a:pPr>
            <a:r>
              <a:rPr lang="en-US" sz="1000" dirty="0"/>
              <a:t>Security and compliance design:</a:t>
            </a:r>
          </a:p>
          <a:p>
            <a:pPr marL="457200" lvl="1" indent="0">
              <a:buNone/>
            </a:pPr>
            <a:r>
              <a:rPr lang="en-US" sz="1000" dirty="0"/>
              <a:t>Define (ongoing) security and compliance plan by t</a:t>
            </a:r>
            <a:r>
              <a:rPr lang="en-US" sz="1000" dirty="0">
                <a:effectLst/>
              </a:rPr>
              <a:t>hreat-modeling the agent: authorization scopes, rate limits, data classification, audit fields (for traceability and compliance). Map to guard-rails and SOC2 / ISO / HIPAA controls as needed.</a:t>
            </a:r>
          </a:p>
          <a:p>
            <a:pPr marL="0" indent="0">
              <a:buNone/>
            </a:pPr>
            <a:r>
              <a:rPr lang="en-US" sz="1000" dirty="0"/>
              <a:t>Build automated evaluation harness(es):</a:t>
            </a:r>
          </a:p>
          <a:p>
            <a:pPr marL="457200" lvl="1" indent="0">
              <a:buNone/>
            </a:pPr>
            <a:r>
              <a:rPr lang="en-US" sz="1000" dirty="0">
                <a:effectLst/>
              </a:rPr>
              <a:t>Build an automated test bed that objectively scores every new agent build against the KPIs and guard-rails defined in Phase 1 - so failures are caught prior to production. Configure open harnesses (agentbench, AutoGen-eval, custom test suites) aligned to KPIs &amp; guard-rails. Draft baseline scenarios (representative inputs/situations agents will be tested against comprising of test input – expected outcome pairs) into a test suite (YAML, JSONL, notebook).</a:t>
            </a:r>
          </a:p>
          <a:p>
            <a:pPr marL="0" indent="0">
              <a:buNone/>
            </a:pPr>
            <a:r>
              <a:rPr lang="en-US" sz="1000" dirty="0"/>
              <a:t>Update cost-to-serve forecast:</a:t>
            </a:r>
          </a:p>
          <a:p>
            <a:pPr marL="457200" lvl="1" indent="0">
              <a:buNone/>
            </a:pPr>
            <a:r>
              <a:rPr lang="en-US" sz="1000" dirty="0"/>
              <a:t>Build a thin vertical slice (happy path only) and run through evaluation harness to sample token usage (if using an LLM), latency (time/call), and infra cost (compute costs, API usage). Iteratively tune prompts / RAG chunking</a:t>
            </a:r>
            <a:r>
              <a:rPr lang="en-US" sz="1000" dirty="0">
                <a:effectLst/>
              </a:rPr>
              <a:t>. Aggregate infra pricing, Ops FTE, 10-20-70 change mix. Verify data-quality readiness and produce “go / fix / defer” recommendation.</a:t>
            </a:r>
          </a:p>
          <a:p>
            <a:pPr marL="0" indent="0">
              <a:buNone/>
            </a:pPr>
            <a:endParaRPr lang="en-US" sz="1000" dirty="0"/>
          </a:p>
          <a:p>
            <a:pPr marL="0" indent="0">
              <a:buNone/>
            </a:pPr>
            <a:r>
              <a:rPr lang="en-US" sz="1000" b="1" dirty="0"/>
              <a:t>Outcome:</a:t>
            </a:r>
          </a:p>
          <a:p>
            <a:pPr marL="0" indent="0">
              <a:buNone/>
            </a:pPr>
            <a:r>
              <a:rPr lang="en-US" sz="1000" dirty="0"/>
              <a:t>A formally approved Agent Interaction, Architecture and Integration deck comprising of interaction design, architecture, integration, cost forecast model, and data quality readiness.</a:t>
            </a:r>
          </a:p>
        </p:txBody>
      </p:sp>
      <p:sp>
        <p:nvSpPr>
          <p:cNvPr id="4" name="Title 1">
            <a:extLst>
              <a:ext uri="{FF2B5EF4-FFF2-40B4-BE49-F238E27FC236}">
                <a16:creationId xmlns:a16="http://schemas.microsoft.com/office/drawing/2014/main" id="{FF1BA93F-D869-1355-4D5A-E9F59BD33C6E}"/>
              </a:ext>
            </a:extLst>
          </p:cNvPr>
          <p:cNvSpPr txBox="1">
            <a:spLocks/>
          </p:cNvSpPr>
          <p:nvPr/>
        </p:nvSpPr>
        <p:spPr>
          <a:xfrm>
            <a:off x="9301851" y="6734104"/>
            <a:ext cx="2943922" cy="123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 b="1" dirty="0"/>
              <a:t>Enterprise Agentic AI Agile Framework v5 | June 2025 | License: CC BY 4.0 | Devashish Saxena (devashishsaxena@gmail.com)</a:t>
            </a:r>
          </a:p>
          <a:p>
            <a:endParaRPr lang="en-US" sz="400" b="1" dirty="0"/>
          </a:p>
          <a:p>
            <a:endParaRPr lang="en-US" sz="400" b="1" dirty="0"/>
          </a:p>
        </p:txBody>
      </p:sp>
    </p:spTree>
    <p:extLst>
      <p:ext uri="{BB962C8B-B14F-4D97-AF65-F5344CB8AC3E}">
        <p14:creationId xmlns:p14="http://schemas.microsoft.com/office/powerpoint/2010/main" val="364837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A41029-B944-28E2-54A5-C72D5BAD1867}"/>
              </a:ext>
            </a:extLst>
          </p:cNvPr>
          <p:cNvSpPr>
            <a:spLocks noGrp="1"/>
          </p:cNvSpPr>
          <p:nvPr>
            <p:ph type="title"/>
          </p:nvPr>
        </p:nvSpPr>
        <p:spPr>
          <a:xfrm>
            <a:off x="841248" y="548640"/>
            <a:ext cx="3600860" cy="5431536"/>
          </a:xfrm>
        </p:spPr>
        <p:txBody>
          <a:bodyPr>
            <a:normAutofit/>
          </a:bodyPr>
          <a:lstStyle/>
          <a:p>
            <a:r>
              <a:rPr lang="en-US" sz="5400" dirty="0"/>
              <a:t>Phase 2b: Iteratively </a:t>
            </a:r>
            <a:r>
              <a:rPr lang="en-US" sz="5400" b="1" dirty="0"/>
              <a:t>DEVELOP</a:t>
            </a:r>
            <a:r>
              <a:rPr lang="en-US" sz="5400" dirty="0"/>
              <a:t> and validate </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A34DF78-58B3-5ABA-50C7-8022EB55E921}"/>
              </a:ext>
            </a:extLst>
          </p:cNvPr>
          <p:cNvSpPr>
            <a:spLocks noGrp="1"/>
          </p:cNvSpPr>
          <p:nvPr>
            <p:ph idx="1"/>
          </p:nvPr>
        </p:nvSpPr>
        <p:spPr>
          <a:xfrm>
            <a:off x="5126418" y="552091"/>
            <a:ext cx="6224335" cy="5431536"/>
          </a:xfrm>
        </p:spPr>
        <p:txBody>
          <a:bodyPr anchor="ctr">
            <a:normAutofit fontScale="92500" lnSpcReduction="10000"/>
          </a:bodyPr>
          <a:lstStyle/>
          <a:p>
            <a:pPr marL="0" indent="0">
              <a:buNone/>
            </a:pPr>
            <a:r>
              <a:rPr lang="en-US" sz="1000" b="1" dirty="0"/>
              <a:t>Purpose:</a:t>
            </a:r>
          </a:p>
          <a:p>
            <a:pPr marL="0" indent="0">
              <a:buNone/>
            </a:pPr>
            <a:r>
              <a:rPr lang="en-US" sz="1000" dirty="0">
                <a:effectLst/>
              </a:rPr>
              <a:t>This phase develops and rigorously validates the agentic system with formal governance review to ensure the agentic system is ready for broader deployment, confirming it meets all predefined criteria. This includes validating agent behavior against functional KPIs and guard-rails in a fully sandboxed, risk- tiered environment before any end-user exposure. </a:t>
            </a:r>
            <a:endParaRPr lang="en-US" sz="1000" dirty="0"/>
          </a:p>
          <a:p>
            <a:pPr marL="0" indent="0">
              <a:buNone/>
            </a:pPr>
            <a:endParaRPr lang="en-US" sz="1000" dirty="0"/>
          </a:p>
          <a:p>
            <a:pPr marL="0" indent="0">
              <a:buNone/>
            </a:pPr>
            <a:r>
              <a:rPr lang="en-US" sz="1000" b="1" dirty="0"/>
              <a:t>Key Activities:</a:t>
            </a:r>
          </a:p>
          <a:p>
            <a:pPr marL="0" indent="0">
              <a:buNone/>
            </a:pPr>
            <a:r>
              <a:rPr lang="en-US" sz="1000" dirty="0"/>
              <a:t>Develop agent components:</a:t>
            </a:r>
          </a:p>
          <a:p>
            <a:pPr marL="457200" lvl="1" indent="0">
              <a:buNone/>
            </a:pPr>
            <a:r>
              <a:rPr lang="en-US" sz="1000" dirty="0"/>
              <a:t>Build all agentic components – agents, tools, data, memory, integrations, front end and more as defined.</a:t>
            </a:r>
            <a:endParaRPr lang="en-US" sz="1000" dirty="0">
              <a:effectLst/>
            </a:endParaRPr>
          </a:p>
          <a:p>
            <a:pPr marL="0" indent="0">
              <a:buNone/>
            </a:pPr>
            <a:r>
              <a:rPr lang="en-US" sz="1000" dirty="0"/>
              <a:t>Continuously test against automated eval harness(es):</a:t>
            </a:r>
          </a:p>
          <a:p>
            <a:pPr marL="457200" lvl="1" indent="0">
              <a:buNone/>
            </a:pPr>
            <a:r>
              <a:rPr lang="en-US" sz="1000" dirty="0"/>
              <a:t>Build a risk tiered test matrix assigning a risk tier (H/M/L) to every tool call, data source and action. Write test cases ensuring they cover common scenarios and edge case and adversarial scenarios. Auto run evaluation harness on a regular basis against all test cases producing key metrics (accuracy, latency, cost/interaction and policy compliance).</a:t>
            </a:r>
          </a:p>
          <a:p>
            <a:pPr marL="0" indent="0">
              <a:buNone/>
            </a:pPr>
            <a:r>
              <a:rPr lang="en-US" sz="1000" dirty="0"/>
              <a:t>Human red-team adversarial blitz, escalation runs:</a:t>
            </a:r>
          </a:p>
          <a:p>
            <a:pPr marL="457200" lvl="1" indent="0">
              <a:buNone/>
            </a:pPr>
            <a:r>
              <a:rPr lang="en-US" sz="1000" dirty="0">
                <a:effectLst/>
              </a:rPr>
              <a:t>To test emergent LLM vulnerabilities that automated testing may miss assemble a human “red team” with the goal of jailbreaking or tricking agent into dangerous/unethical behavior. Validate that the safety net works with accurate escalation by agent and the triggering of the correct fallback action (log, pause, alert).</a:t>
            </a:r>
          </a:p>
          <a:p>
            <a:pPr marL="0" indent="0">
              <a:buNone/>
            </a:pPr>
            <a:r>
              <a:rPr lang="en-US" sz="1000" dirty="0"/>
              <a:t>Reinforcement learning from human feedback (RLHF):</a:t>
            </a:r>
          </a:p>
          <a:p>
            <a:pPr marL="457200" lvl="1" indent="0">
              <a:buNone/>
            </a:pPr>
            <a:r>
              <a:rPr lang="en-US" sz="1000" dirty="0"/>
              <a:t>Use RLHF to improve agentic behavior by using human (SME) judgment ensuring that agent not only is correct but also helpful, matches enterprise style/tone, and adapted to the enterprise’s domain. RLHF recalibrates the agent within the context of the enterprise rather than general LLM basis.</a:t>
            </a:r>
          </a:p>
          <a:p>
            <a:pPr marL="0" indent="0">
              <a:buNone/>
            </a:pPr>
            <a:r>
              <a:rPr lang="en-US" sz="1000" dirty="0"/>
              <a:t>Iterative refinement of agents:</a:t>
            </a:r>
          </a:p>
          <a:p>
            <a:pPr marL="457200" lvl="1" indent="0">
              <a:buNone/>
            </a:pPr>
            <a:r>
              <a:rPr lang="en-US" sz="1000" dirty="0"/>
              <a:t>Based on above iteratively refine the agents and/or other agentic components.</a:t>
            </a:r>
          </a:p>
          <a:p>
            <a:pPr marL="0" indent="0">
              <a:buNone/>
            </a:pPr>
            <a:r>
              <a:rPr lang="en-US" sz="1000" dirty="0"/>
              <a:t>Safety scorecard:</a:t>
            </a:r>
          </a:p>
          <a:p>
            <a:pPr marL="457200" lvl="1" indent="0">
              <a:buNone/>
            </a:pPr>
            <a:r>
              <a:rPr lang="en-US" sz="1000" dirty="0"/>
              <a:t>Consolidate results and build an exec friendly Safety Scorecard that comprises functional accuracy, policy compliance, adversarial resistance, escalation handling, latency, and cost per call. Build a remediation backlog to address prioritized items.</a:t>
            </a:r>
            <a:endParaRPr lang="en-US" sz="1000" dirty="0">
              <a:effectLst/>
            </a:endParaRPr>
          </a:p>
          <a:p>
            <a:pPr marL="0" indent="0">
              <a:buNone/>
            </a:pPr>
            <a:endParaRPr lang="en-US" sz="1000" dirty="0"/>
          </a:p>
          <a:p>
            <a:pPr marL="0" indent="0">
              <a:buNone/>
            </a:pPr>
            <a:r>
              <a:rPr lang="en-US" sz="1000" b="1" dirty="0"/>
              <a:t>Outcome:</a:t>
            </a:r>
          </a:p>
          <a:p>
            <a:pPr marL="0" indent="0">
              <a:buNone/>
            </a:pPr>
            <a:r>
              <a:rPr lang="en-US" sz="1000" dirty="0"/>
              <a:t>Tested, robust &amp; compliant agents that are ready for human-feedback deployment. Signed Ethics-Gate approval plus a Safety Scorecard showing accuracy, policy compliance, latency, and cost all within thresholds.</a:t>
            </a:r>
          </a:p>
        </p:txBody>
      </p:sp>
      <p:sp>
        <p:nvSpPr>
          <p:cNvPr id="4" name="Title 1">
            <a:extLst>
              <a:ext uri="{FF2B5EF4-FFF2-40B4-BE49-F238E27FC236}">
                <a16:creationId xmlns:a16="http://schemas.microsoft.com/office/drawing/2014/main" id="{5DBCA5D7-29C9-47B6-C56E-F927C1CDD95E}"/>
              </a:ext>
            </a:extLst>
          </p:cNvPr>
          <p:cNvSpPr txBox="1">
            <a:spLocks/>
          </p:cNvSpPr>
          <p:nvPr/>
        </p:nvSpPr>
        <p:spPr>
          <a:xfrm>
            <a:off x="9301851" y="6734104"/>
            <a:ext cx="2943922" cy="123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 b="1" dirty="0"/>
              <a:t>Enterprise Agentic AI Agile Framework v5 | June 2025 | License: CC BY 4.0 | Devashish Saxena (devashishsaxena@gmail.com)</a:t>
            </a:r>
          </a:p>
          <a:p>
            <a:endParaRPr lang="en-US" sz="400" b="1" dirty="0"/>
          </a:p>
          <a:p>
            <a:endParaRPr lang="en-US" sz="400" b="1" dirty="0"/>
          </a:p>
        </p:txBody>
      </p:sp>
    </p:spTree>
    <p:extLst>
      <p:ext uri="{BB962C8B-B14F-4D97-AF65-F5344CB8AC3E}">
        <p14:creationId xmlns:p14="http://schemas.microsoft.com/office/powerpoint/2010/main" val="198393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A41029-B944-28E2-54A5-C72D5BAD1867}"/>
              </a:ext>
            </a:extLst>
          </p:cNvPr>
          <p:cNvSpPr>
            <a:spLocks noGrp="1"/>
          </p:cNvSpPr>
          <p:nvPr>
            <p:ph type="title"/>
          </p:nvPr>
        </p:nvSpPr>
        <p:spPr>
          <a:xfrm>
            <a:off x="841248" y="548640"/>
            <a:ext cx="3600860" cy="5431536"/>
          </a:xfrm>
        </p:spPr>
        <p:txBody>
          <a:bodyPr>
            <a:normAutofit/>
          </a:bodyPr>
          <a:lstStyle/>
          <a:p>
            <a:r>
              <a:rPr lang="en-US" sz="5400" dirty="0"/>
              <a:t>Phase 3: </a:t>
            </a:r>
            <a:r>
              <a:rPr lang="en-US" sz="5400" b="1" dirty="0"/>
              <a:t>OPERATE</a:t>
            </a:r>
            <a:r>
              <a:rPr lang="en-US" sz="5400" dirty="0"/>
              <a:t> with human feedback and iterate</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A34DF78-58B3-5ABA-50C7-8022EB55E921}"/>
              </a:ext>
            </a:extLst>
          </p:cNvPr>
          <p:cNvSpPr>
            <a:spLocks noGrp="1"/>
          </p:cNvSpPr>
          <p:nvPr>
            <p:ph idx="1"/>
          </p:nvPr>
        </p:nvSpPr>
        <p:spPr>
          <a:xfrm>
            <a:off x="5126418" y="552091"/>
            <a:ext cx="6224335" cy="5431536"/>
          </a:xfrm>
        </p:spPr>
        <p:txBody>
          <a:bodyPr anchor="ctr">
            <a:normAutofit/>
          </a:bodyPr>
          <a:lstStyle/>
          <a:p>
            <a:pPr marL="0" indent="0">
              <a:buNone/>
            </a:pPr>
            <a:r>
              <a:rPr lang="en-US" sz="1000" b="1" dirty="0"/>
              <a:t>Purpose:</a:t>
            </a:r>
          </a:p>
          <a:p>
            <a:pPr marL="0" indent="0">
              <a:buNone/>
            </a:pPr>
            <a:r>
              <a:rPr lang="en-US" sz="1000" dirty="0">
                <a:effectLst/>
              </a:rPr>
              <a:t>Expose the agentic system to human users in shadow or co-pilot mode, capture subjective trust signals, refine prompts/tools, and prove North-Star KPI lift without compromising safety. This phase is critical in building real human user trust, and where agents evolve from prototype to production-readiness.</a:t>
            </a:r>
            <a:endParaRPr lang="en-US" sz="1000" dirty="0"/>
          </a:p>
          <a:p>
            <a:pPr marL="0" indent="0">
              <a:buNone/>
            </a:pPr>
            <a:endParaRPr lang="en-US" sz="1000" dirty="0"/>
          </a:p>
          <a:p>
            <a:pPr marL="0" indent="0">
              <a:buNone/>
            </a:pPr>
            <a:r>
              <a:rPr lang="en-US" sz="1000" b="1" dirty="0"/>
              <a:t>Key Activities:</a:t>
            </a:r>
          </a:p>
          <a:p>
            <a:pPr marL="0" indent="0">
              <a:buNone/>
            </a:pPr>
            <a:r>
              <a:rPr lang="en-US" sz="1000" dirty="0"/>
              <a:t>Shadow mode launch with humans in production environment:</a:t>
            </a:r>
          </a:p>
          <a:p>
            <a:pPr marL="457200" lvl="1" indent="0">
              <a:buNone/>
            </a:pPr>
            <a:r>
              <a:rPr lang="en-US" sz="1000" dirty="0"/>
              <a:t>Exposes the agents to real world data and flows without affecting production outcomes. The agent can run in the background watching and generating proposed responses allowing side-by-side comparisons with human decisions. Particular attention should be placed to trust UX and providing explainability hooks. Output logs identify trust cues, failure points and opportunities for tuning.</a:t>
            </a:r>
            <a:endParaRPr lang="en-US" sz="1000" dirty="0">
              <a:effectLst/>
            </a:endParaRPr>
          </a:p>
          <a:p>
            <a:pPr marL="0" indent="0">
              <a:buNone/>
            </a:pPr>
            <a:r>
              <a:rPr lang="en-US" sz="1000" dirty="0"/>
              <a:t>User education and training bursts:</a:t>
            </a:r>
          </a:p>
          <a:p>
            <a:pPr marL="457200" lvl="1" indent="0">
              <a:buNone/>
            </a:pPr>
            <a:r>
              <a:rPr lang="en-US" sz="1000" dirty="0">
                <a:effectLst/>
              </a:rPr>
              <a:t>Prepare human users to understand, trust and correctly interact with the agentic system and avoid pilot rejection by creating and executing on training collateral. Focus on helping them understand the “why” tied to the target KPIs and the critical role they play in driving to success.</a:t>
            </a:r>
            <a:endParaRPr lang="en-US" sz="1000" dirty="0"/>
          </a:p>
          <a:p>
            <a:pPr marL="0" indent="0">
              <a:buNone/>
            </a:pPr>
            <a:r>
              <a:rPr lang="en-US" sz="1000" dirty="0"/>
              <a:t>Regular adoption huddle incl. KPI delta review:</a:t>
            </a:r>
          </a:p>
          <a:p>
            <a:pPr marL="457200" lvl="1" indent="0">
              <a:buNone/>
            </a:pPr>
            <a:r>
              <a:rPr lang="en-US" sz="1000" dirty="0"/>
              <a:t>Create a rapid learning loop between user experience and agent behavior tuning and ensure human-in-the-loop feedback continues through rollout.</a:t>
            </a:r>
          </a:p>
          <a:p>
            <a:pPr marL="0" indent="0">
              <a:buNone/>
            </a:pPr>
            <a:r>
              <a:rPr lang="en-US" sz="1000" dirty="0"/>
              <a:t>Agent/Tool refinement feedback:</a:t>
            </a:r>
          </a:p>
          <a:p>
            <a:pPr marL="457200" lvl="1" indent="0">
              <a:buNone/>
            </a:pPr>
            <a:r>
              <a:rPr lang="en-US" sz="1000" dirty="0"/>
              <a:t>Output from regular adoption huddles is a source for prioritized tasks/stories for future iterations</a:t>
            </a:r>
            <a:r>
              <a:rPr lang="en-US" sz="1000" dirty="0">
                <a:effectLst/>
              </a:rPr>
              <a:t>.</a:t>
            </a:r>
          </a:p>
          <a:p>
            <a:pPr marL="0" indent="0">
              <a:buNone/>
            </a:pPr>
            <a:endParaRPr lang="en-US" sz="1000" dirty="0"/>
          </a:p>
          <a:p>
            <a:pPr marL="0" indent="0">
              <a:buNone/>
            </a:pPr>
            <a:r>
              <a:rPr lang="en-US" sz="1000" b="1" dirty="0"/>
              <a:t>Outcome:</a:t>
            </a:r>
          </a:p>
          <a:p>
            <a:pPr marL="0" indent="0">
              <a:buNone/>
            </a:pPr>
            <a:r>
              <a:rPr lang="en-US" sz="1000" dirty="0"/>
              <a:t>Production ready agents with Executive sign-off. Production Go/No-Go decision backed by live SSAT, override, and cost data; updated prompt/tool version frozen for GA rollout.</a:t>
            </a:r>
          </a:p>
        </p:txBody>
      </p:sp>
      <p:sp>
        <p:nvSpPr>
          <p:cNvPr id="4" name="Title 1">
            <a:extLst>
              <a:ext uri="{FF2B5EF4-FFF2-40B4-BE49-F238E27FC236}">
                <a16:creationId xmlns:a16="http://schemas.microsoft.com/office/drawing/2014/main" id="{0A914451-9C6A-C1CC-CB3C-3D0E03582102}"/>
              </a:ext>
            </a:extLst>
          </p:cNvPr>
          <p:cNvSpPr txBox="1">
            <a:spLocks/>
          </p:cNvSpPr>
          <p:nvPr/>
        </p:nvSpPr>
        <p:spPr>
          <a:xfrm>
            <a:off x="9301851" y="6734104"/>
            <a:ext cx="2943922" cy="123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 b="1" dirty="0"/>
              <a:t>Enterprise Agentic AI Agile Framework v5 | June 2025 | License: CC BY 4.0 | Devashish Saxena (devashishsaxena@gmail.com)</a:t>
            </a:r>
          </a:p>
          <a:p>
            <a:endParaRPr lang="en-US" sz="400" b="1" dirty="0"/>
          </a:p>
          <a:p>
            <a:endParaRPr lang="en-US" sz="400" b="1" dirty="0"/>
          </a:p>
        </p:txBody>
      </p:sp>
    </p:spTree>
    <p:extLst>
      <p:ext uri="{BB962C8B-B14F-4D97-AF65-F5344CB8AC3E}">
        <p14:creationId xmlns:p14="http://schemas.microsoft.com/office/powerpoint/2010/main" val="949573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A41029-B944-28E2-54A5-C72D5BAD1867}"/>
              </a:ext>
            </a:extLst>
          </p:cNvPr>
          <p:cNvSpPr>
            <a:spLocks noGrp="1"/>
          </p:cNvSpPr>
          <p:nvPr>
            <p:ph type="title"/>
          </p:nvPr>
        </p:nvSpPr>
        <p:spPr>
          <a:xfrm>
            <a:off x="841248" y="548640"/>
            <a:ext cx="3600860" cy="5431536"/>
          </a:xfrm>
        </p:spPr>
        <p:txBody>
          <a:bodyPr>
            <a:normAutofit/>
          </a:bodyPr>
          <a:lstStyle/>
          <a:p>
            <a:r>
              <a:rPr lang="en-US" sz="5400" dirty="0"/>
              <a:t>Phase 4: </a:t>
            </a:r>
            <a:r>
              <a:rPr lang="en-US" sz="5400" b="1" dirty="0"/>
              <a:t>DEPLOY</a:t>
            </a:r>
            <a:r>
              <a:rPr lang="en-US" sz="5400" dirty="0"/>
              <a:t> with a scaled rollout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A34DF78-58B3-5ABA-50C7-8022EB55E921}"/>
              </a:ext>
            </a:extLst>
          </p:cNvPr>
          <p:cNvSpPr>
            <a:spLocks noGrp="1"/>
          </p:cNvSpPr>
          <p:nvPr>
            <p:ph idx="1"/>
          </p:nvPr>
        </p:nvSpPr>
        <p:spPr>
          <a:xfrm>
            <a:off x="5126418" y="552091"/>
            <a:ext cx="6224335" cy="5431536"/>
          </a:xfrm>
        </p:spPr>
        <p:txBody>
          <a:bodyPr anchor="ctr">
            <a:normAutofit fontScale="92500" lnSpcReduction="20000"/>
          </a:bodyPr>
          <a:lstStyle/>
          <a:p>
            <a:pPr marL="0" indent="0">
              <a:buNone/>
            </a:pPr>
            <a:r>
              <a:rPr lang="en-US" sz="1000" b="1" dirty="0"/>
              <a:t>Purpose:</a:t>
            </a:r>
          </a:p>
          <a:p>
            <a:pPr marL="0" indent="0">
              <a:buNone/>
            </a:pPr>
            <a:r>
              <a:rPr lang="en-US" sz="1000" dirty="0">
                <a:effectLst/>
              </a:rPr>
              <a:t>This phase focuses on the ongoing management of the agent in production, ensuring reliability, detecting and addressing issues, and continuously improving based on live performance and feedback. The goal of Phase 4 is to gradually roll out full autonomy, operate the agent under defined Service Level Objectives (SLOs), and maintain performance through continuous drift detection, value realization reviews, and model lifecycle governance. This phase handles the transition from testing/piloting (Phase 3) to production and ensures the system remains effective and reliable over time. </a:t>
            </a:r>
            <a:endParaRPr lang="en-US" sz="1000" dirty="0"/>
          </a:p>
          <a:p>
            <a:pPr marL="0" indent="0">
              <a:buNone/>
            </a:pPr>
            <a:endParaRPr lang="en-US" sz="1000" dirty="0"/>
          </a:p>
          <a:p>
            <a:pPr marL="0" indent="0">
              <a:buNone/>
            </a:pPr>
            <a:r>
              <a:rPr lang="en-US" sz="1000" b="1" dirty="0"/>
              <a:t>Key Activities:</a:t>
            </a:r>
          </a:p>
          <a:p>
            <a:pPr marL="0" indent="0">
              <a:buNone/>
            </a:pPr>
            <a:r>
              <a:rPr lang="en-US" sz="1000" dirty="0"/>
              <a:t>Implement phased rollout strategy:</a:t>
            </a:r>
          </a:p>
          <a:p>
            <a:pPr marL="457200" lvl="1" indent="0">
              <a:buNone/>
            </a:pPr>
            <a:r>
              <a:rPr lang="en-US" sz="1000" dirty="0">
                <a:effectLst/>
              </a:rPr>
              <a:t>A crucial activity in this phase is executing a plan for increasing traffic to the agent in increments, such as 5% → 25% → 50% → 100% over a specified number of weeks. This process should include rollback checkpoints to allow for a safe retreat if issues arise. </a:t>
            </a:r>
          </a:p>
          <a:p>
            <a:pPr marL="0" indent="0">
              <a:buNone/>
            </a:pPr>
            <a:r>
              <a:rPr lang="en-US" sz="1000" dirty="0"/>
              <a:t>Establish real-time monitoring and observability:</a:t>
            </a:r>
          </a:p>
          <a:p>
            <a:pPr marL="457200" lvl="1" indent="0">
              <a:buNone/>
            </a:pPr>
            <a:r>
              <a:rPr lang="en-US" sz="1000" dirty="0">
                <a:effectLst/>
              </a:rPr>
              <a:t>Build an observability dashboard </a:t>
            </a:r>
            <a:r>
              <a:rPr lang="en-US" sz="1000" dirty="0"/>
              <a:t>to know “at real-time or near real-time how the agentic system is performing” (</a:t>
            </a:r>
            <a:r>
              <a:rPr lang="en-US" sz="1000" dirty="0">
                <a:effectLst/>
              </a:rPr>
              <a:t>using e.g. Grafana/Datadog) monitoring  latency, cost, autonomy score, policy violations. Execute on agreed upon remediation workflows and circuit breakers and ensure that all security, ethics and compliance guardrails are running effectively. Perfor</a:t>
            </a:r>
            <a:r>
              <a:rPr lang="en-US" sz="1000" dirty="0"/>
              <a:t>m a regular test of manual and auto shutdown.</a:t>
            </a:r>
          </a:p>
          <a:p>
            <a:pPr marL="0" indent="0">
              <a:buNone/>
            </a:pPr>
            <a:r>
              <a:rPr lang="en-US" sz="1000" dirty="0"/>
              <a:t>Monitor for drift and value realization:</a:t>
            </a:r>
          </a:p>
          <a:p>
            <a:pPr marL="457200" lvl="1" indent="0">
              <a:buNone/>
            </a:pPr>
            <a:r>
              <a:rPr lang="en-US" sz="1000" dirty="0"/>
              <a:t>Collecting and measuring the model's response through evaluations is ongoing. This includes understanding human preferences and building evaluations that capture these signals.</a:t>
            </a:r>
            <a:r>
              <a:rPr lang="en-US" sz="1000" dirty="0">
                <a:effectLst/>
              </a:rPr>
              <a:t> Regular run of evaluation harness(es) on fresh production data measuring agent accuracy, cost and tone flagging any statistically significant degradation (compared to baseline or agreed KPI level. Conduct a regular and ongoing assessment of KPI vs baseline and targets.</a:t>
            </a:r>
            <a:endParaRPr lang="en-US" sz="1000" dirty="0"/>
          </a:p>
          <a:p>
            <a:pPr marL="0" indent="0">
              <a:buNone/>
            </a:pPr>
            <a:r>
              <a:rPr lang="en-US" sz="1000" dirty="0"/>
              <a:t>Implement incident response and remediation:</a:t>
            </a:r>
          </a:p>
          <a:p>
            <a:pPr marL="457200" lvl="1" indent="0">
              <a:buNone/>
            </a:pPr>
            <a:r>
              <a:rPr lang="en-US" sz="1000" dirty="0">
                <a:effectLst/>
              </a:rPr>
              <a:t>Establish clear processes for detecting and responding to issues in production, including mechanisms like circuit breakers to limit negative impacts. Use monitoring data and incident analysis to inform the remediation backlog.</a:t>
            </a:r>
          </a:p>
          <a:p>
            <a:pPr marL="0" indent="0">
              <a:buNone/>
            </a:pPr>
            <a:r>
              <a:rPr lang="en-US" sz="1000" dirty="0"/>
              <a:t>Collect, prioritize feedback &amp; feed agentic roadmap for future iterations:</a:t>
            </a:r>
          </a:p>
          <a:p>
            <a:pPr marL="457200" lvl="1" indent="0">
              <a:buNone/>
            </a:pPr>
            <a:r>
              <a:rPr lang="en-US" sz="1000" dirty="0"/>
              <a:t>Gather feedback from live usage and users to inform ongoing development efforts. Use monitoring data, evaluation results, and feedback to drive continuous improvement cycles, iterating on the agent and its components (repeating activities from Build/Operate phases). Maintain continuous security monitoring and ensure ongoing compliance in the production environment.</a:t>
            </a:r>
            <a:r>
              <a:rPr lang="en-US" sz="1000" dirty="0">
                <a:effectLst/>
              </a:rPr>
              <a:t> </a:t>
            </a:r>
          </a:p>
          <a:p>
            <a:pPr marL="0" indent="0">
              <a:buNone/>
            </a:pPr>
            <a:endParaRPr lang="en-US" sz="1000" dirty="0"/>
          </a:p>
          <a:p>
            <a:pPr marL="0" indent="0">
              <a:buNone/>
            </a:pPr>
            <a:r>
              <a:rPr lang="en-US" sz="1000" b="1" dirty="0"/>
              <a:t>Outcome:</a:t>
            </a:r>
          </a:p>
          <a:p>
            <a:pPr marL="0" indent="0">
              <a:buNone/>
            </a:pPr>
            <a:r>
              <a:rPr lang="en-US" sz="1000" dirty="0"/>
              <a:t>Agentic AI system in steady-state production with SLOs met, quarterly ROI verified, and active processes in place for drift re-alignment and future model upgrades.</a:t>
            </a:r>
          </a:p>
        </p:txBody>
      </p:sp>
      <p:sp>
        <p:nvSpPr>
          <p:cNvPr id="4" name="Title 1">
            <a:extLst>
              <a:ext uri="{FF2B5EF4-FFF2-40B4-BE49-F238E27FC236}">
                <a16:creationId xmlns:a16="http://schemas.microsoft.com/office/drawing/2014/main" id="{EF15DF74-CEAF-DB37-D351-425F255E98CA}"/>
              </a:ext>
            </a:extLst>
          </p:cNvPr>
          <p:cNvSpPr txBox="1">
            <a:spLocks/>
          </p:cNvSpPr>
          <p:nvPr/>
        </p:nvSpPr>
        <p:spPr>
          <a:xfrm>
            <a:off x="9301851" y="6734104"/>
            <a:ext cx="2943922" cy="123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 b="1" dirty="0"/>
              <a:t>Enterprise Agentic AI Agile Framework v5 | June 2025 | License: CC BY 4.0 | Devashish Saxena (devashishsaxena@gmail.com)</a:t>
            </a:r>
          </a:p>
          <a:p>
            <a:endParaRPr lang="en-US" sz="400" b="1" dirty="0"/>
          </a:p>
          <a:p>
            <a:endParaRPr lang="en-US" sz="400" b="1" dirty="0"/>
          </a:p>
        </p:txBody>
      </p:sp>
    </p:spTree>
    <p:extLst>
      <p:ext uri="{BB962C8B-B14F-4D97-AF65-F5344CB8AC3E}">
        <p14:creationId xmlns:p14="http://schemas.microsoft.com/office/powerpoint/2010/main" val="1072336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5947C-FDDE-5644-30C9-F60A7157C849}"/>
              </a:ext>
            </a:extLst>
          </p:cNvPr>
          <p:cNvSpPr>
            <a:spLocks noGrp="1"/>
          </p:cNvSpPr>
          <p:nvPr>
            <p:ph type="title"/>
          </p:nvPr>
        </p:nvSpPr>
        <p:spPr>
          <a:xfrm>
            <a:off x="838199" y="65447"/>
            <a:ext cx="10515600" cy="330965"/>
          </a:xfrm>
        </p:spPr>
        <p:txBody>
          <a:bodyPr>
            <a:normAutofit fontScale="90000"/>
          </a:bodyPr>
          <a:lstStyle/>
          <a:p>
            <a:r>
              <a:rPr lang="en-US" sz="2000" b="1" dirty="0"/>
              <a:t>Key Roles Across Phases</a:t>
            </a:r>
          </a:p>
        </p:txBody>
      </p:sp>
      <p:graphicFrame>
        <p:nvGraphicFramePr>
          <p:cNvPr id="5" name="Table 4">
            <a:extLst>
              <a:ext uri="{FF2B5EF4-FFF2-40B4-BE49-F238E27FC236}">
                <a16:creationId xmlns:a16="http://schemas.microsoft.com/office/drawing/2014/main" id="{4EFE47F2-164D-2FF9-65D5-E5721CF590CD}"/>
              </a:ext>
            </a:extLst>
          </p:cNvPr>
          <p:cNvGraphicFramePr>
            <a:graphicFrameLocks noGrp="1"/>
          </p:cNvGraphicFramePr>
          <p:nvPr>
            <p:extLst>
              <p:ext uri="{D42A27DB-BD31-4B8C-83A1-F6EECF244321}">
                <p14:modId xmlns:p14="http://schemas.microsoft.com/office/powerpoint/2010/main" val="3667645472"/>
              </p:ext>
            </p:extLst>
          </p:nvPr>
        </p:nvGraphicFramePr>
        <p:xfrm>
          <a:off x="1208953" y="451218"/>
          <a:ext cx="9774091" cy="6228080"/>
        </p:xfrm>
        <a:graphic>
          <a:graphicData uri="http://schemas.openxmlformats.org/drawingml/2006/table">
            <a:tbl>
              <a:tblPr firstRow="1" bandRow="1">
                <a:tableStyleId>{9DCAF9ED-07DC-4A11-8D7F-57B35C25682E}</a:tableStyleId>
              </a:tblPr>
              <a:tblGrid>
                <a:gridCol w="2536952">
                  <a:extLst>
                    <a:ext uri="{9D8B030D-6E8A-4147-A177-3AD203B41FA5}">
                      <a16:colId xmlns:a16="http://schemas.microsoft.com/office/drawing/2014/main" val="2036944812"/>
                    </a:ext>
                  </a:extLst>
                </a:gridCol>
                <a:gridCol w="7237139">
                  <a:extLst>
                    <a:ext uri="{9D8B030D-6E8A-4147-A177-3AD203B41FA5}">
                      <a16:colId xmlns:a16="http://schemas.microsoft.com/office/drawing/2014/main" val="1384108740"/>
                    </a:ext>
                  </a:extLst>
                </a:gridCol>
              </a:tblGrid>
              <a:tr h="370840">
                <a:tc>
                  <a:txBody>
                    <a:bodyPr/>
                    <a:lstStyle/>
                    <a:p>
                      <a:r>
                        <a:rPr lang="en-US" sz="1400" dirty="0"/>
                        <a:t>Role</a:t>
                      </a:r>
                    </a:p>
                  </a:txBody>
                  <a:tcPr anchor="ctr"/>
                </a:tc>
                <a:tc>
                  <a:txBody>
                    <a:bodyPr/>
                    <a:lstStyle/>
                    <a:p>
                      <a:r>
                        <a:rPr lang="en-US" sz="1400" dirty="0"/>
                        <a:t>Short Description</a:t>
                      </a:r>
                    </a:p>
                  </a:txBody>
                  <a:tcPr anchor="ctr"/>
                </a:tc>
                <a:extLst>
                  <a:ext uri="{0D108BD9-81ED-4DB2-BD59-A6C34878D82A}">
                    <a16:rowId xmlns:a16="http://schemas.microsoft.com/office/drawing/2014/main" val="2953417564"/>
                  </a:ext>
                </a:extLst>
              </a:tr>
              <a:tr h="370840">
                <a:tc>
                  <a:txBody>
                    <a:bodyPr/>
                    <a:lstStyle/>
                    <a:p>
                      <a:r>
                        <a:rPr lang="en-US" sz="1400" dirty="0"/>
                        <a:t>Product Owner</a:t>
                      </a:r>
                    </a:p>
                  </a:txBody>
                  <a:tcPr/>
                </a:tc>
                <a:tc>
                  <a:txBody>
                    <a:bodyPr/>
                    <a:lstStyle/>
                    <a:p>
                      <a:r>
                        <a:rPr lang="en-US" sz="1400" dirty="0"/>
                        <a:t>Leads overall agent vision, prioritization, and value delivery; connects AI agents to business outcomes</a:t>
                      </a:r>
                    </a:p>
                  </a:txBody>
                  <a:tcPr/>
                </a:tc>
                <a:extLst>
                  <a:ext uri="{0D108BD9-81ED-4DB2-BD59-A6C34878D82A}">
                    <a16:rowId xmlns:a16="http://schemas.microsoft.com/office/drawing/2014/main" val="520019376"/>
                  </a:ext>
                </a:extLst>
              </a:tr>
              <a:tr h="370840">
                <a:tc>
                  <a:txBody>
                    <a:bodyPr/>
                    <a:lstStyle/>
                    <a:p>
                      <a:r>
                        <a:rPr lang="en-US" sz="1400" b="0" u="none" strike="noStrike" kern="1200" dirty="0">
                          <a:solidFill>
                            <a:schemeClr val="dk1"/>
                          </a:solidFill>
                          <a:effectLst/>
                        </a:rPr>
                        <a:t>Process Owner</a:t>
                      </a:r>
                      <a:endParaRPr lang="en-US" sz="1400" dirty="0"/>
                    </a:p>
                  </a:txBody>
                  <a:tcPr/>
                </a:tc>
                <a:tc>
                  <a:txBody>
                    <a:bodyPr/>
                    <a:lstStyle/>
                    <a:p>
                      <a:r>
                        <a:rPr lang="en-US" sz="1400" b="0" u="none" strike="noStrike" kern="1200" dirty="0">
                          <a:solidFill>
                            <a:schemeClr val="dk1"/>
                          </a:solidFill>
                          <a:effectLst/>
                        </a:rPr>
                        <a:t>Deep SME on the target workflow; ensures process redesign, adoption, and human-in-the-loop alignment</a:t>
                      </a:r>
                      <a:endParaRPr lang="en-US" sz="1400" dirty="0"/>
                    </a:p>
                  </a:txBody>
                  <a:tcPr/>
                </a:tc>
                <a:extLst>
                  <a:ext uri="{0D108BD9-81ED-4DB2-BD59-A6C34878D82A}">
                    <a16:rowId xmlns:a16="http://schemas.microsoft.com/office/drawing/2014/main" val="1476002919"/>
                  </a:ext>
                </a:extLst>
              </a:tr>
              <a:tr h="370840">
                <a:tc>
                  <a:txBody>
                    <a:bodyPr/>
                    <a:lstStyle/>
                    <a:p>
                      <a:r>
                        <a:rPr lang="en-US" sz="1400" b="0" u="none" strike="noStrike" kern="1200" dirty="0">
                          <a:solidFill>
                            <a:schemeClr val="dk1"/>
                          </a:solidFill>
                          <a:effectLst/>
                        </a:rPr>
                        <a:t>AI/Agent Architect</a:t>
                      </a:r>
                      <a:endParaRPr lang="en-US" sz="1400" dirty="0"/>
                    </a:p>
                  </a:txBody>
                  <a:tcPr/>
                </a:tc>
                <a:tc>
                  <a:txBody>
                    <a:bodyPr/>
                    <a:lstStyle/>
                    <a:p>
                      <a:r>
                        <a:rPr lang="en-US" sz="1400" b="0" u="none" strike="noStrike" kern="1200" dirty="0">
                          <a:solidFill>
                            <a:schemeClr val="dk1"/>
                          </a:solidFill>
                          <a:effectLst/>
                        </a:rPr>
                        <a:t>Designs agent architecture: planner, memory, tools, integrations, performance tuning</a:t>
                      </a:r>
                      <a:endParaRPr lang="en-US" sz="1400" dirty="0"/>
                    </a:p>
                  </a:txBody>
                  <a:tcPr/>
                </a:tc>
                <a:extLst>
                  <a:ext uri="{0D108BD9-81ED-4DB2-BD59-A6C34878D82A}">
                    <a16:rowId xmlns:a16="http://schemas.microsoft.com/office/drawing/2014/main" val="2493637181"/>
                  </a:ext>
                </a:extLst>
              </a:tr>
              <a:tr h="370840">
                <a:tc>
                  <a:txBody>
                    <a:bodyPr/>
                    <a:lstStyle/>
                    <a:p>
                      <a:r>
                        <a:rPr lang="en-US" sz="1400" b="0" u="none" strike="noStrike" kern="1200" dirty="0">
                          <a:solidFill>
                            <a:schemeClr val="dk1"/>
                          </a:solidFill>
                          <a:effectLst/>
                        </a:rPr>
                        <a:t>Prompt Engineer</a:t>
                      </a:r>
                      <a:endParaRPr lang="en-US" sz="1400" dirty="0"/>
                    </a:p>
                  </a:txBody>
                  <a:tcPr/>
                </a:tc>
                <a:tc>
                  <a:txBody>
                    <a:bodyPr/>
                    <a:lstStyle/>
                    <a:p>
                      <a:r>
                        <a:rPr lang="en-US" sz="1400" b="0" u="none" strike="noStrike" kern="1200" dirty="0">
                          <a:solidFill>
                            <a:schemeClr val="dk1"/>
                          </a:solidFill>
                          <a:effectLst/>
                        </a:rPr>
                        <a:t>Crafts and refines prompts, tool wrappers, and escalation logic to optimize agent behavior</a:t>
                      </a:r>
                      <a:endParaRPr lang="en-US" sz="1400" dirty="0"/>
                    </a:p>
                  </a:txBody>
                  <a:tcPr/>
                </a:tc>
                <a:extLst>
                  <a:ext uri="{0D108BD9-81ED-4DB2-BD59-A6C34878D82A}">
                    <a16:rowId xmlns:a16="http://schemas.microsoft.com/office/drawing/2014/main" val="365058744"/>
                  </a:ext>
                </a:extLst>
              </a:tr>
              <a:tr h="370840">
                <a:tc>
                  <a:txBody>
                    <a:bodyPr/>
                    <a:lstStyle/>
                    <a:p>
                      <a:r>
                        <a:rPr lang="en-US" sz="1400" b="0" u="none" strike="noStrike" kern="1200" dirty="0">
                          <a:solidFill>
                            <a:schemeClr val="dk1"/>
                          </a:solidFill>
                          <a:effectLst/>
                        </a:rPr>
                        <a:t>AgentOps Lead</a:t>
                      </a:r>
                      <a:endParaRPr lang="en-US" sz="1400" dirty="0"/>
                    </a:p>
                  </a:txBody>
                  <a:tcPr/>
                </a:tc>
                <a:tc>
                  <a:txBody>
                    <a:bodyPr/>
                    <a:lstStyle/>
                    <a:p>
                      <a:r>
                        <a:rPr lang="en-US" sz="1400" b="0" u="none" strike="noStrike" kern="1200" dirty="0">
                          <a:solidFill>
                            <a:schemeClr val="dk1"/>
                          </a:solidFill>
                          <a:effectLst/>
                        </a:rPr>
                        <a:t>Owns day-to-day reliability, observability, guardrail compliance, and ongoing tuning after launch</a:t>
                      </a:r>
                      <a:endParaRPr lang="en-US" sz="1400" dirty="0"/>
                    </a:p>
                  </a:txBody>
                  <a:tcPr/>
                </a:tc>
                <a:extLst>
                  <a:ext uri="{0D108BD9-81ED-4DB2-BD59-A6C34878D82A}">
                    <a16:rowId xmlns:a16="http://schemas.microsoft.com/office/drawing/2014/main" val="2207643311"/>
                  </a:ext>
                </a:extLst>
              </a:tr>
              <a:tr h="370840">
                <a:tc>
                  <a:txBody>
                    <a:bodyPr/>
                    <a:lstStyle/>
                    <a:p>
                      <a:r>
                        <a:rPr lang="en-US" sz="1400" b="0" u="none" strike="noStrike" kern="1200" dirty="0">
                          <a:solidFill>
                            <a:schemeClr val="dk1"/>
                          </a:solidFill>
                          <a:effectLst/>
                        </a:rPr>
                        <a:t>Security Architect</a:t>
                      </a:r>
                      <a:endParaRPr lang="en-US" sz="1400" dirty="0"/>
                    </a:p>
                  </a:txBody>
                  <a:tcPr/>
                </a:tc>
                <a:tc>
                  <a:txBody>
                    <a:bodyPr/>
                    <a:lstStyle/>
                    <a:p>
                      <a:r>
                        <a:rPr lang="en-US" sz="1400" b="0" u="none" strike="noStrike" kern="1200" dirty="0">
                          <a:solidFill>
                            <a:schemeClr val="dk1"/>
                          </a:solidFill>
                          <a:effectLst/>
                        </a:rPr>
                        <a:t>Designs security posture: auth, rate limits, data protection, threat models</a:t>
                      </a:r>
                      <a:endParaRPr lang="en-US" sz="1400" dirty="0"/>
                    </a:p>
                  </a:txBody>
                  <a:tcPr/>
                </a:tc>
                <a:extLst>
                  <a:ext uri="{0D108BD9-81ED-4DB2-BD59-A6C34878D82A}">
                    <a16:rowId xmlns:a16="http://schemas.microsoft.com/office/drawing/2014/main" val="152489701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UX / UI Designer</a:t>
                      </a:r>
                    </a:p>
                  </a:txBody>
                  <a:tcPr/>
                </a:tc>
                <a:tc>
                  <a:txBody>
                    <a:bodyPr/>
                    <a:lstStyle/>
                    <a:p>
                      <a:r>
                        <a:rPr lang="en-US" sz="1400" dirty="0"/>
                        <a:t>Designs explainability and trust features in the agent-facing interface</a:t>
                      </a:r>
                    </a:p>
                  </a:txBody>
                  <a:tcPr/>
                </a:tc>
                <a:extLst>
                  <a:ext uri="{0D108BD9-81ED-4DB2-BD59-A6C34878D82A}">
                    <a16:rowId xmlns:a16="http://schemas.microsoft.com/office/drawing/2014/main" val="2563266374"/>
                  </a:ext>
                </a:extLst>
              </a:tr>
              <a:tr h="370840">
                <a:tc>
                  <a:txBody>
                    <a:bodyPr/>
                    <a:lstStyle/>
                    <a:p>
                      <a:r>
                        <a:rPr lang="en-US" sz="1400" b="0" u="none" strike="noStrike" kern="1200" dirty="0">
                          <a:solidFill>
                            <a:schemeClr val="dk1"/>
                          </a:solidFill>
                          <a:effectLst/>
                        </a:rPr>
                        <a:t>Ethics Partner</a:t>
                      </a:r>
                      <a:endParaRPr lang="en-US" sz="1400" dirty="0"/>
                    </a:p>
                  </a:txBody>
                  <a:tcPr/>
                </a:tc>
                <a:tc>
                  <a:txBody>
                    <a:bodyPr/>
                    <a:lstStyle/>
                    <a:p>
                      <a:r>
                        <a:rPr lang="en-US" sz="1400" b="0" u="none" strike="noStrike" kern="1200" dirty="0">
                          <a:solidFill>
                            <a:schemeClr val="dk1"/>
                          </a:solidFill>
                          <a:effectLst/>
                        </a:rPr>
                        <a:t>Ensures fairness, transparency, and compliance with enterprise ethics and regulatory frameworks</a:t>
                      </a:r>
                      <a:endParaRPr lang="en-US" sz="1400" dirty="0"/>
                    </a:p>
                  </a:txBody>
                  <a:tcPr/>
                </a:tc>
                <a:extLst>
                  <a:ext uri="{0D108BD9-81ED-4DB2-BD59-A6C34878D82A}">
                    <a16:rowId xmlns:a16="http://schemas.microsoft.com/office/drawing/2014/main" val="3444711403"/>
                  </a:ext>
                </a:extLst>
              </a:tr>
              <a:tr h="370840">
                <a:tc>
                  <a:txBody>
                    <a:bodyPr/>
                    <a:lstStyle/>
                    <a:p>
                      <a:r>
                        <a:rPr lang="en-US" sz="1400" b="0" u="none" strike="noStrike" kern="1200" dirty="0">
                          <a:solidFill>
                            <a:schemeClr val="dk1"/>
                          </a:solidFill>
                          <a:effectLst/>
                        </a:rPr>
                        <a:t>Test Engineer</a:t>
                      </a:r>
                      <a:endParaRPr lang="en-US" sz="1400" dirty="0"/>
                    </a:p>
                  </a:txBody>
                  <a:tcPr/>
                </a:tc>
                <a:tc>
                  <a:txBody>
                    <a:bodyPr/>
                    <a:lstStyle/>
                    <a:p>
                      <a:r>
                        <a:rPr lang="en-US" sz="1400" b="0" u="none" strike="noStrike" kern="1200" dirty="0">
                          <a:solidFill>
                            <a:schemeClr val="dk1"/>
                          </a:solidFill>
                          <a:effectLst/>
                        </a:rPr>
                        <a:t>Builds evaluation harness, manages behavioral testing and safety validation</a:t>
                      </a:r>
                      <a:endParaRPr lang="en-US" sz="1400" dirty="0"/>
                    </a:p>
                  </a:txBody>
                  <a:tcPr/>
                </a:tc>
                <a:extLst>
                  <a:ext uri="{0D108BD9-81ED-4DB2-BD59-A6C34878D82A}">
                    <a16:rowId xmlns:a16="http://schemas.microsoft.com/office/drawing/2014/main" val="881303532"/>
                  </a:ext>
                </a:extLst>
              </a:tr>
              <a:tr h="370840">
                <a:tc>
                  <a:txBody>
                    <a:bodyPr/>
                    <a:lstStyle/>
                    <a:p>
                      <a:r>
                        <a:rPr lang="en-US" sz="1400" b="0" u="none" strike="noStrike" kern="1200" dirty="0">
                          <a:solidFill>
                            <a:schemeClr val="dk1"/>
                          </a:solidFill>
                          <a:effectLst/>
                        </a:rPr>
                        <a:t>Data Engineer</a:t>
                      </a:r>
                      <a:endParaRPr lang="en-US" sz="1400" dirty="0"/>
                    </a:p>
                  </a:txBody>
                  <a:tcPr/>
                </a:tc>
                <a:tc>
                  <a:txBody>
                    <a:bodyPr/>
                    <a:lstStyle/>
                    <a:p>
                      <a:r>
                        <a:rPr lang="en-US" sz="1400" b="0" u="none" strike="noStrike" kern="1200" dirty="0">
                          <a:solidFill>
                            <a:schemeClr val="dk1"/>
                          </a:solidFill>
                          <a:effectLst/>
                        </a:rPr>
                        <a:t>Prepares data sources, RAG corpora, and supports memory tier management</a:t>
                      </a:r>
                      <a:endParaRPr lang="en-US" sz="1400" dirty="0"/>
                    </a:p>
                  </a:txBody>
                  <a:tcPr/>
                </a:tc>
                <a:extLst>
                  <a:ext uri="{0D108BD9-81ED-4DB2-BD59-A6C34878D82A}">
                    <a16:rowId xmlns:a16="http://schemas.microsoft.com/office/drawing/2014/main" val="2033309817"/>
                  </a:ext>
                </a:extLst>
              </a:tr>
              <a:tr h="370840">
                <a:tc>
                  <a:txBody>
                    <a:bodyPr/>
                    <a:lstStyle/>
                    <a:p>
                      <a:r>
                        <a:rPr lang="en-US" sz="1400" b="0" u="none" strike="noStrike" kern="1200" dirty="0">
                          <a:solidFill>
                            <a:schemeClr val="dk1"/>
                          </a:solidFill>
                          <a:effectLst/>
                        </a:rPr>
                        <a:t>Change Enablement Lead</a:t>
                      </a:r>
                      <a:endParaRPr lang="en-US" sz="1400" dirty="0"/>
                    </a:p>
                  </a:txBody>
                  <a:tcPr/>
                </a:tc>
                <a:tc>
                  <a:txBody>
                    <a:bodyPr/>
                    <a:lstStyle/>
                    <a:p>
                      <a:r>
                        <a:rPr lang="en-US" sz="1400" b="0" u="none" strike="noStrike" kern="1200" dirty="0">
                          <a:solidFill>
                            <a:schemeClr val="dk1"/>
                          </a:solidFill>
                          <a:effectLst/>
                        </a:rPr>
                        <a:t>Drives user training, change management, and adoption across impacted teams</a:t>
                      </a:r>
                      <a:endParaRPr lang="en-US" sz="1400" dirty="0"/>
                    </a:p>
                  </a:txBody>
                  <a:tcPr/>
                </a:tc>
                <a:extLst>
                  <a:ext uri="{0D108BD9-81ED-4DB2-BD59-A6C34878D82A}">
                    <a16:rowId xmlns:a16="http://schemas.microsoft.com/office/drawing/2014/main" val="3310158076"/>
                  </a:ext>
                </a:extLst>
              </a:tr>
              <a:tr h="370840">
                <a:tc>
                  <a:txBody>
                    <a:bodyPr/>
                    <a:lstStyle/>
                    <a:p>
                      <a:r>
                        <a:rPr lang="en-US" sz="1400" b="0" u="none" strike="noStrike" kern="1200" dirty="0">
                          <a:solidFill>
                            <a:schemeClr val="dk1"/>
                          </a:solidFill>
                          <a:effectLst/>
                        </a:rPr>
                        <a:t>Red Team Member</a:t>
                      </a:r>
                      <a:endParaRPr lang="en-US" sz="1400" dirty="0"/>
                    </a:p>
                  </a:txBody>
                  <a:tcPr/>
                </a:tc>
                <a:tc>
                  <a:txBody>
                    <a:bodyPr/>
                    <a:lstStyle/>
                    <a:p>
                      <a:r>
                        <a:rPr lang="en-US" sz="1400" b="0" u="none" strike="noStrike" kern="1200" dirty="0">
                          <a:solidFill>
                            <a:schemeClr val="dk1"/>
                          </a:solidFill>
                          <a:effectLst/>
                        </a:rPr>
                        <a:t>Conducts adversarial testing to uncover vulnerabilities and alignment risks</a:t>
                      </a:r>
                      <a:endParaRPr lang="en-US" sz="1400" dirty="0"/>
                    </a:p>
                  </a:txBody>
                  <a:tcPr/>
                </a:tc>
                <a:extLst>
                  <a:ext uri="{0D108BD9-81ED-4DB2-BD59-A6C34878D82A}">
                    <a16:rowId xmlns:a16="http://schemas.microsoft.com/office/drawing/2014/main" val="4112019700"/>
                  </a:ext>
                </a:extLst>
              </a:tr>
              <a:tr h="370840">
                <a:tc>
                  <a:txBody>
                    <a:bodyPr/>
                    <a:lstStyle/>
                    <a:p>
                      <a:r>
                        <a:rPr lang="en-US" sz="1400" b="0" u="none" strike="noStrike" kern="1200" dirty="0">
                          <a:solidFill>
                            <a:schemeClr val="dk1"/>
                          </a:solidFill>
                          <a:effectLst/>
                        </a:rPr>
                        <a:t>Program PMO</a:t>
                      </a:r>
                      <a:endParaRPr lang="en-US" sz="1400" dirty="0"/>
                    </a:p>
                  </a:txBody>
                  <a:tcPr/>
                </a:tc>
                <a:tc>
                  <a:txBody>
                    <a:bodyPr/>
                    <a:lstStyle/>
                    <a:p>
                      <a:r>
                        <a:rPr lang="en-US" sz="1400" b="0" u="none" strike="noStrike" kern="1200" dirty="0">
                          <a:solidFill>
                            <a:schemeClr val="dk1"/>
                          </a:solidFill>
                          <a:effectLst/>
                        </a:rPr>
                        <a:t>Oversees execution timelines, cross-phase gates, budget, and governance tracking</a:t>
                      </a:r>
                      <a:endParaRPr lang="en-US" sz="1400" dirty="0"/>
                    </a:p>
                  </a:txBody>
                  <a:tcPr/>
                </a:tc>
                <a:extLst>
                  <a:ext uri="{0D108BD9-81ED-4DB2-BD59-A6C34878D82A}">
                    <a16:rowId xmlns:a16="http://schemas.microsoft.com/office/drawing/2014/main" val="2802784990"/>
                  </a:ext>
                </a:extLst>
              </a:tr>
              <a:tr h="370840">
                <a:tc>
                  <a:txBody>
                    <a:bodyPr/>
                    <a:lstStyle/>
                    <a:p>
                      <a:r>
                        <a:rPr lang="en-US" sz="1400" b="0" u="none" strike="noStrike" kern="1200" dirty="0">
                          <a:solidFill>
                            <a:schemeClr val="dk1"/>
                          </a:solidFill>
                          <a:effectLst/>
                        </a:rPr>
                        <a:t>Executive Sponsor</a:t>
                      </a:r>
                      <a:endParaRPr lang="en-US" sz="1400" dirty="0"/>
                    </a:p>
                  </a:txBody>
                  <a:tcPr/>
                </a:tc>
                <a:tc>
                  <a:txBody>
                    <a:bodyPr/>
                    <a:lstStyle/>
                    <a:p>
                      <a:r>
                        <a:rPr lang="en-US" sz="1400" b="0" u="none" strike="noStrike" kern="1200" dirty="0">
                          <a:solidFill>
                            <a:schemeClr val="dk1"/>
                          </a:solidFill>
                          <a:effectLst/>
                        </a:rPr>
                        <a:t>Provides executive air cover, drives alignment with enterprise priorities, clears blockers</a:t>
                      </a:r>
                      <a:endParaRPr lang="en-US" sz="1400" dirty="0"/>
                    </a:p>
                  </a:txBody>
                  <a:tcPr/>
                </a:tc>
                <a:extLst>
                  <a:ext uri="{0D108BD9-81ED-4DB2-BD59-A6C34878D82A}">
                    <a16:rowId xmlns:a16="http://schemas.microsoft.com/office/drawing/2014/main" val="2977004824"/>
                  </a:ext>
                </a:extLst>
              </a:tr>
              <a:tr h="370840">
                <a:tc>
                  <a:txBody>
                    <a:bodyPr/>
                    <a:lstStyle/>
                    <a:p>
                      <a:r>
                        <a:rPr lang="en-US" sz="1400" b="0" u="none" strike="noStrike" kern="1200" dirty="0">
                          <a:solidFill>
                            <a:schemeClr val="dk1"/>
                          </a:solidFill>
                          <a:effectLst/>
                        </a:rPr>
                        <a:t>CFO / Finance Partner</a:t>
                      </a:r>
                      <a:endParaRPr lang="en-US" sz="1400" dirty="0"/>
                    </a:p>
                  </a:txBody>
                  <a:tcPr/>
                </a:tc>
                <a:tc>
                  <a:txBody>
                    <a:bodyPr/>
                    <a:lstStyle/>
                    <a:p>
                      <a:r>
                        <a:rPr lang="en-US" sz="1400" b="0" u="none" strike="noStrike" kern="1200" dirty="0">
                          <a:solidFill>
                            <a:schemeClr val="dk1"/>
                          </a:solidFill>
                          <a:effectLst/>
                        </a:rPr>
                        <a:t>Ensures financial viability of agent programs; reviews cost-to-serve and ROI metrics</a:t>
                      </a:r>
                      <a:endParaRPr lang="en-US" sz="1400" dirty="0"/>
                    </a:p>
                  </a:txBody>
                  <a:tcPr/>
                </a:tc>
                <a:extLst>
                  <a:ext uri="{0D108BD9-81ED-4DB2-BD59-A6C34878D82A}">
                    <a16:rowId xmlns:a16="http://schemas.microsoft.com/office/drawing/2014/main" val="1947797275"/>
                  </a:ext>
                </a:extLst>
              </a:tr>
            </a:tbl>
          </a:graphicData>
        </a:graphic>
      </p:graphicFrame>
      <p:sp>
        <p:nvSpPr>
          <p:cNvPr id="6" name="Title 1">
            <a:extLst>
              <a:ext uri="{FF2B5EF4-FFF2-40B4-BE49-F238E27FC236}">
                <a16:creationId xmlns:a16="http://schemas.microsoft.com/office/drawing/2014/main" id="{6B1C5F30-56DF-6F85-6CA5-E934BC44B927}"/>
              </a:ext>
            </a:extLst>
          </p:cNvPr>
          <p:cNvSpPr txBox="1">
            <a:spLocks/>
          </p:cNvSpPr>
          <p:nvPr/>
        </p:nvSpPr>
        <p:spPr>
          <a:xfrm>
            <a:off x="9301851" y="6734104"/>
            <a:ext cx="2943922" cy="123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 b="1" dirty="0"/>
              <a:t>Enterprise Agentic AI Agile Framework v5 | June 2025 | License: CC BY 4.0 | Devashish Saxena (devashishsaxena@gmail.com)</a:t>
            </a:r>
          </a:p>
          <a:p>
            <a:endParaRPr lang="en-US" sz="400" b="1" dirty="0"/>
          </a:p>
          <a:p>
            <a:endParaRPr lang="en-US" sz="400" b="1" dirty="0"/>
          </a:p>
        </p:txBody>
      </p:sp>
    </p:spTree>
    <p:extLst>
      <p:ext uri="{BB962C8B-B14F-4D97-AF65-F5344CB8AC3E}">
        <p14:creationId xmlns:p14="http://schemas.microsoft.com/office/powerpoint/2010/main" val="1520515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03FD-1677-CD9A-AB67-AB719CC17C10}"/>
              </a:ext>
            </a:extLst>
          </p:cNvPr>
          <p:cNvSpPr>
            <a:spLocks noGrp="1"/>
          </p:cNvSpPr>
          <p:nvPr>
            <p:ph type="title"/>
          </p:nvPr>
        </p:nvSpPr>
        <p:spPr/>
        <p:txBody>
          <a:bodyPr/>
          <a:lstStyle/>
          <a:p>
            <a:r>
              <a:rPr lang="en-US" dirty="0"/>
              <a:t>Appendix</a:t>
            </a:r>
          </a:p>
        </p:txBody>
      </p:sp>
    </p:spTree>
    <p:extLst>
      <p:ext uri="{BB962C8B-B14F-4D97-AF65-F5344CB8AC3E}">
        <p14:creationId xmlns:p14="http://schemas.microsoft.com/office/powerpoint/2010/main" val="135795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F487E-A1A0-88A5-2802-3D79B8668B76}"/>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91BB104-E31C-701C-0B8D-95B99318A901}"/>
              </a:ext>
            </a:extLst>
          </p:cNvPr>
          <p:cNvSpPr>
            <a:spLocks noGrp="1"/>
          </p:cNvSpPr>
          <p:nvPr>
            <p:ph sz="half" idx="1"/>
          </p:nvPr>
        </p:nvSpPr>
        <p:spPr/>
        <p:txBody>
          <a:bodyPr>
            <a:normAutofit fontScale="47500" lnSpcReduction="20000"/>
          </a:bodyPr>
          <a:lstStyle/>
          <a:p>
            <a:pPr marL="514350" indent="-514350">
              <a:buFont typeface="+mj-lt"/>
              <a:buAutoNum type="arabicPeriod"/>
            </a:pPr>
            <a:r>
              <a:rPr lang="en-US" dirty="0"/>
              <a:t>PwC (2024) Agentic AI: The New Frontier (</a:t>
            </a:r>
            <a:r>
              <a:rPr lang="en-US" dirty="0">
                <a:hlinkClick r:id="rId2"/>
              </a:rPr>
              <a:t>https://www.pwc.com/m1/en/publications/documents/2024/agentic-ai-the-new-frontier- in-genai-an-executive-playbook.pdf</a:t>
            </a:r>
            <a:r>
              <a:rPr lang="en-US" dirty="0"/>
              <a:t>)</a:t>
            </a:r>
          </a:p>
          <a:p>
            <a:pPr marL="514350" indent="-514350">
              <a:buFont typeface="+mj-lt"/>
              <a:buAutoNum type="arabicPeriod"/>
            </a:pPr>
            <a:r>
              <a:rPr lang="en-US" dirty="0"/>
              <a:t>McKinsey (2025) How COOs maximize operational impact from gen AI and agentic AI (</a:t>
            </a:r>
            <a:r>
              <a:rPr lang="en-US" dirty="0">
                <a:hlinkClick r:id="rId3"/>
              </a:rPr>
              <a:t>https://www.mckinsey.com/capabilities/operations/our-insights/how-coos-maximize-operational-impact-from-gen-ai-and-agentic-ai</a:t>
            </a:r>
            <a:r>
              <a:rPr lang="en-US" dirty="0"/>
              <a:t>)</a:t>
            </a:r>
          </a:p>
          <a:p>
            <a:pPr marL="514350" indent="-514350">
              <a:buFont typeface="+mj-lt"/>
              <a:buAutoNum type="arabicPeriod"/>
            </a:pPr>
            <a:r>
              <a:rPr lang="en-US" dirty="0"/>
              <a:t>BCG (2025) AI Agents Can Be the New All-Stars on Your Team (</a:t>
            </a:r>
            <a:r>
              <a:rPr lang="en-US" dirty="0">
                <a:hlinkClick r:id="rId4"/>
              </a:rPr>
              <a:t>https://www.bcg.com/publications/2025/how-ai-can-be-the-new-all-star-on-your-team</a:t>
            </a:r>
            <a:r>
              <a:rPr lang="en-US" dirty="0"/>
              <a:t>)</a:t>
            </a:r>
          </a:p>
          <a:p>
            <a:pPr marL="514350" indent="-514350">
              <a:buFont typeface="+mj-lt"/>
              <a:buAutoNum type="arabicPeriod"/>
            </a:pPr>
            <a:r>
              <a:rPr lang="en-US" dirty="0"/>
              <a:t>Agent Oriented Software Engineering (AOSE) literature (Wooldridge et al.)</a:t>
            </a:r>
          </a:p>
          <a:p>
            <a:pPr marL="514350" indent="-514350">
              <a:buFont typeface="+mj-lt"/>
              <a:buAutoNum type="arabicPeriod"/>
            </a:pPr>
            <a:r>
              <a:rPr lang="en-US" dirty="0"/>
              <a:t>OSS tool communities – LangChain, CrewAI, AutoGen, agentbench</a:t>
            </a:r>
          </a:p>
          <a:p>
            <a:pPr marL="514350" indent="-514350">
              <a:buFont typeface="+mj-lt"/>
              <a:buAutoNum type="arabicPeriod"/>
            </a:pPr>
            <a:r>
              <a:rPr lang="en-US" dirty="0"/>
              <a:t>Deloitte (2021) AI governance for a responsible, safe AI-driven future (</a:t>
            </a:r>
            <a:r>
              <a:rPr lang="en-US" dirty="0">
                <a:hlinkClick r:id="rId5"/>
              </a:rPr>
              <a:t>https://www2.deloitte.com/content/dam/Deloitte/us/Documents/risk/us-ai-governance- for-a-responsible-safe-ai-driven-future-final.pdf</a:t>
            </a:r>
            <a:r>
              <a:rPr lang="en-US" dirty="0"/>
              <a:t>)</a:t>
            </a:r>
          </a:p>
          <a:p>
            <a:pPr marL="514350" indent="-514350">
              <a:buFont typeface="+mj-lt"/>
              <a:buAutoNum type="arabicPeriod"/>
            </a:pPr>
            <a:r>
              <a:rPr lang="en-US" dirty="0"/>
              <a:t>Moody’s (2025) The rise of agentic AI in financial services: from automation to autonomy (</a:t>
            </a:r>
            <a:r>
              <a:rPr lang="en-US" dirty="0">
                <a:hlinkClick r:id="rId6"/>
              </a:rPr>
              <a:t>https://www.moodys.com/web/en/us/creditview/blog/agentic-ai-in-financial-services.html</a:t>
            </a:r>
            <a:r>
              <a:rPr lang="en-US" dirty="0"/>
              <a:t>)</a:t>
            </a:r>
          </a:p>
          <a:p>
            <a:pPr marL="514350" indent="-514350">
              <a:buFont typeface="+mj-lt"/>
              <a:buAutoNum type="arabicPeriod"/>
            </a:pPr>
            <a:endParaRPr lang="en-US" dirty="0"/>
          </a:p>
          <a:p>
            <a:pPr marL="514350" indent="-514350">
              <a:buFont typeface="+mj-lt"/>
              <a:buAutoNum type="arabicPeriod"/>
            </a:pPr>
            <a:endParaRPr lang="en-US" dirty="0"/>
          </a:p>
        </p:txBody>
      </p:sp>
      <p:sp>
        <p:nvSpPr>
          <p:cNvPr id="4" name="Content Placeholder 3">
            <a:extLst>
              <a:ext uri="{FF2B5EF4-FFF2-40B4-BE49-F238E27FC236}">
                <a16:creationId xmlns:a16="http://schemas.microsoft.com/office/drawing/2014/main" id="{CA3A54DE-F250-EB15-D9B2-9D6F873DF522}"/>
              </a:ext>
            </a:extLst>
          </p:cNvPr>
          <p:cNvSpPr>
            <a:spLocks noGrp="1"/>
          </p:cNvSpPr>
          <p:nvPr>
            <p:ph sz="half" idx="2"/>
          </p:nvPr>
        </p:nvSpPr>
        <p:spPr/>
        <p:txBody>
          <a:bodyPr>
            <a:normAutofit fontScale="47500" lnSpcReduction="20000"/>
          </a:bodyPr>
          <a:lstStyle/>
          <a:p>
            <a:pPr marL="514350" indent="-514350">
              <a:buFont typeface="+mj-lt"/>
              <a:buAutoNum type="arabicPeriod" startAt="8"/>
            </a:pPr>
            <a:r>
              <a:rPr lang="en-US" dirty="0"/>
              <a:t>Wang, Yue, &amp; Chung, Sai Ho, Industrial Management &amp; Data Systems (2022) Artificial intelligence in safety-critical systems: a systematic review (</a:t>
            </a:r>
            <a:r>
              <a:rPr lang="en-US" dirty="0">
                <a:hlinkClick r:id="rId7"/>
              </a:rPr>
              <a:t>https://www.emerald.com/insight/content/doi/10.1108/imds-07-2021-0419/full/html</a:t>
            </a:r>
            <a:r>
              <a:rPr lang="en-US" dirty="0"/>
              <a:t>)</a:t>
            </a:r>
          </a:p>
          <a:p>
            <a:pPr marL="514350" indent="-514350">
              <a:buFont typeface="+mj-lt"/>
              <a:buAutoNum type="arabicPeriod" startAt="8"/>
            </a:pPr>
            <a:r>
              <a:rPr lang="en-US" dirty="0"/>
              <a:t>Princeton University HAL: Holistic Agent Leaderboard (</a:t>
            </a:r>
            <a:r>
              <a:rPr lang="en-US" dirty="0">
                <a:hlinkClick r:id="rId8"/>
              </a:rPr>
              <a:t>https://hal.cs.princeton.edu</a:t>
            </a:r>
            <a:r>
              <a:rPr lang="en-US" dirty="0"/>
              <a:t>)</a:t>
            </a:r>
          </a:p>
          <a:p>
            <a:pPr marL="514350" indent="-514350">
              <a:buFont typeface="+mj-lt"/>
              <a:buAutoNum type="arabicPeriod" startAt="8"/>
            </a:pPr>
            <a:r>
              <a:rPr lang="en-US" dirty="0"/>
              <a:t>r/LocalLLaMa (2024) SomeOddCodeGuy My personal guide for developing software with AI assistance (</a:t>
            </a:r>
            <a:r>
              <a:rPr lang="en-US" dirty="0">
                <a:hlinkClick r:id="rId9"/>
              </a:rPr>
              <a:t>https://www.reddit.com/r/LocalLLaMA/comments/1cvw3s5/my_personal_guide_for_develo ping_software_with_ai/</a:t>
            </a:r>
            <a:r>
              <a:rPr lang="en-US" dirty="0"/>
              <a:t>)</a:t>
            </a:r>
          </a:p>
          <a:p>
            <a:pPr marL="514350" indent="-514350">
              <a:buFont typeface="+mj-lt"/>
              <a:buAutoNum type="arabicPeriod" startAt="8"/>
            </a:pPr>
            <a:r>
              <a:rPr lang="en-US" dirty="0"/>
              <a:t>Booz Allen (2024) Securing Artificial Intelligence (</a:t>
            </a:r>
            <a:r>
              <a:rPr lang="en-US" dirty="0">
                <a:hlinkClick r:id="rId10"/>
              </a:rPr>
              <a:t>https://www.boozallen.com/content/dam/home/docs/ai/securing-ai.pdf</a:t>
            </a:r>
            <a:r>
              <a:rPr lang="en-US" dirty="0"/>
              <a:t>)</a:t>
            </a:r>
          </a:p>
        </p:txBody>
      </p:sp>
    </p:spTree>
    <p:extLst>
      <p:ext uri="{BB962C8B-B14F-4D97-AF65-F5344CB8AC3E}">
        <p14:creationId xmlns:p14="http://schemas.microsoft.com/office/powerpoint/2010/main" val="382023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07FA4-31B0-B00E-8E4A-0EB4F4778366}"/>
              </a:ext>
            </a:extLst>
          </p:cNvPr>
          <p:cNvSpPr txBox="1"/>
          <p:nvPr/>
        </p:nvSpPr>
        <p:spPr>
          <a:xfrm>
            <a:off x="870856" y="399570"/>
            <a:ext cx="10296605" cy="584775"/>
          </a:xfrm>
          <a:prstGeom prst="rect">
            <a:avLst/>
          </a:prstGeom>
          <a:noFill/>
        </p:spPr>
        <p:txBody>
          <a:bodyPr wrap="square" rtlCol="0">
            <a:spAutoFit/>
          </a:bodyPr>
          <a:lstStyle/>
          <a:p>
            <a:r>
              <a:rPr lang="en-US" b="0" i="0" u="none" strike="noStrike" dirty="0">
                <a:solidFill>
                  <a:srgbClr val="2D3041"/>
                </a:solidFill>
                <a:effectLst/>
              </a:rPr>
              <a:t>“That whole part of using Agentic AI to revolutionize the way we work inside companies, that’s just starting.”</a:t>
            </a:r>
          </a:p>
          <a:p>
            <a:pPr algn="r"/>
            <a:r>
              <a:rPr lang="en-US" sz="1400" b="0" i="0" u="none" strike="noStrike" dirty="0">
                <a:solidFill>
                  <a:schemeClr val="bg2">
                    <a:lumMod val="90000"/>
                  </a:schemeClr>
                </a:solidFill>
                <a:effectLst/>
              </a:rPr>
              <a:t>Jensen Huang, CEO, </a:t>
            </a:r>
            <a:r>
              <a:rPr lang="en-US" sz="1400" b="1" i="0" u="none" strike="noStrike" dirty="0">
                <a:solidFill>
                  <a:schemeClr val="bg2">
                    <a:lumMod val="90000"/>
                  </a:schemeClr>
                </a:solidFill>
                <a:effectLst/>
              </a:rPr>
              <a:t>NVIDIA</a:t>
            </a:r>
            <a:r>
              <a:rPr lang="en-US" sz="1400" b="0" i="0" u="none" strike="noStrike" dirty="0">
                <a:solidFill>
                  <a:schemeClr val="bg2">
                    <a:lumMod val="90000"/>
                  </a:schemeClr>
                </a:solidFill>
                <a:effectLst/>
              </a:rPr>
              <a:t>, February 25, 2025</a:t>
            </a:r>
            <a:endParaRPr lang="en-US" sz="1400" dirty="0">
              <a:solidFill>
                <a:schemeClr val="bg2">
                  <a:lumMod val="90000"/>
                </a:schemeClr>
              </a:solidFill>
            </a:endParaRPr>
          </a:p>
        </p:txBody>
      </p:sp>
      <p:sp>
        <p:nvSpPr>
          <p:cNvPr id="3" name="TextBox 2">
            <a:extLst>
              <a:ext uri="{FF2B5EF4-FFF2-40B4-BE49-F238E27FC236}">
                <a16:creationId xmlns:a16="http://schemas.microsoft.com/office/drawing/2014/main" id="{C887994E-4F6B-A1E9-C7BC-E30F177EB0F5}"/>
              </a:ext>
            </a:extLst>
          </p:cNvPr>
          <p:cNvSpPr txBox="1"/>
          <p:nvPr/>
        </p:nvSpPr>
        <p:spPr>
          <a:xfrm>
            <a:off x="870857" y="1179032"/>
            <a:ext cx="10296604" cy="861774"/>
          </a:xfrm>
          <a:prstGeom prst="rect">
            <a:avLst/>
          </a:prstGeom>
          <a:noFill/>
        </p:spPr>
        <p:txBody>
          <a:bodyPr wrap="square" rtlCol="0">
            <a:spAutoFit/>
          </a:bodyPr>
          <a:lstStyle/>
          <a:p>
            <a:r>
              <a:rPr lang="en-US" b="0" i="0" u="none" strike="noStrike" dirty="0">
                <a:solidFill>
                  <a:srgbClr val="2F3033"/>
                </a:solidFill>
                <a:effectLst/>
              </a:rPr>
              <a:t>“Generative AI is going to reinvent virtually every customer experience we know, and enable altogether new ones about which we’ve only fantasized.”</a:t>
            </a:r>
          </a:p>
          <a:p>
            <a:pPr algn="r"/>
            <a:r>
              <a:rPr lang="en-US" sz="1400" dirty="0">
                <a:solidFill>
                  <a:schemeClr val="bg2">
                    <a:lumMod val="90000"/>
                  </a:schemeClr>
                </a:solidFill>
              </a:rPr>
              <a:t>Andy Jassy’s Letter to Shareholders, CEO, Amazon, April 10, 2025</a:t>
            </a:r>
          </a:p>
        </p:txBody>
      </p:sp>
      <p:sp>
        <p:nvSpPr>
          <p:cNvPr id="4" name="TextBox 3">
            <a:extLst>
              <a:ext uri="{FF2B5EF4-FFF2-40B4-BE49-F238E27FC236}">
                <a16:creationId xmlns:a16="http://schemas.microsoft.com/office/drawing/2014/main" id="{BD9DA0CB-D70A-89F1-D8CF-3C68B75A7C68}"/>
              </a:ext>
            </a:extLst>
          </p:cNvPr>
          <p:cNvSpPr txBox="1"/>
          <p:nvPr/>
        </p:nvSpPr>
        <p:spPr>
          <a:xfrm>
            <a:off x="870857" y="2235493"/>
            <a:ext cx="10296605" cy="1415772"/>
          </a:xfrm>
          <a:prstGeom prst="rect">
            <a:avLst/>
          </a:prstGeom>
          <a:noFill/>
        </p:spPr>
        <p:txBody>
          <a:bodyPr wrap="square" rtlCol="0">
            <a:spAutoFit/>
          </a:bodyPr>
          <a:lstStyle/>
          <a:p>
            <a:r>
              <a:rPr lang="en-US" dirty="0"/>
              <a:t>Unlocking (</a:t>
            </a:r>
            <a:r>
              <a:rPr lang="en-US" i="1" dirty="0"/>
              <a:t>Agentic AI’s</a:t>
            </a:r>
            <a:r>
              <a:rPr lang="en-US" dirty="0"/>
              <a:t>) transformative power requires a strategic, focused approach based on a company’s overall business objectives. It also means that the 10–20–70 rule —10% of the effort should be focused on algorithms, 20% on technology and data, and the remaining 70% on people and processes—is more relevant than ever.</a:t>
            </a:r>
          </a:p>
          <a:p>
            <a:pPr algn="r"/>
            <a:r>
              <a:rPr lang="en-US" sz="1400" dirty="0">
                <a:solidFill>
                  <a:schemeClr val="bg2">
                    <a:lumMod val="90000"/>
                  </a:schemeClr>
                </a:solidFill>
              </a:rPr>
              <a:t>BCG, May 2025</a:t>
            </a:r>
          </a:p>
        </p:txBody>
      </p:sp>
      <p:sp>
        <p:nvSpPr>
          <p:cNvPr id="5" name="TextBox 4">
            <a:extLst>
              <a:ext uri="{FF2B5EF4-FFF2-40B4-BE49-F238E27FC236}">
                <a16:creationId xmlns:a16="http://schemas.microsoft.com/office/drawing/2014/main" id="{D73CDE2F-AEA4-17B2-CA2C-7D7172CB44AC}"/>
              </a:ext>
            </a:extLst>
          </p:cNvPr>
          <p:cNvSpPr txBox="1"/>
          <p:nvPr/>
        </p:nvSpPr>
        <p:spPr>
          <a:xfrm>
            <a:off x="870857" y="3845952"/>
            <a:ext cx="10296607" cy="861774"/>
          </a:xfrm>
          <a:prstGeom prst="rect">
            <a:avLst/>
          </a:prstGeom>
          <a:noFill/>
        </p:spPr>
        <p:txBody>
          <a:bodyPr wrap="square" rtlCol="0">
            <a:spAutoFit/>
          </a:bodyPr>
          <a:lstStyle/>
          <a:p>
            <a:r>
              <a:rPr lang="en-US" dirty="0"/>
              <a:t>Nearly eight in ten companies report using gen AI—yet just as many report no significant bottom-line impact. Think of it as the “gen AI paradox.”</a:t>
            </a:r>
          </a:p>
          <a:p>
            <a:pPr algn="r"/>
            <a:r>
              <a:rPr lang="en-US" sz="1400" dirty="0">
                <a:solidFill>
                  <a:schemeClr val="bg2">
                    <a:lumMod val="90000"/>
                  </a:schemeClr>
                </a:solidFill>
              </a:rPr>
              <a:t>McKinsey, April 2025</a:t>
            </a:r>
          </a:p>
        </p:txBody>
      </p:sp>
      <p:sp>
        <p:nvSpPr>
          <p:cNvPr id="6" name="TextBox 5">
            <a:extLst>
              <a:ext uri="{FF2B5EF4-FFF2-40B4-BE49-F238E27FC236}">
                <a16:creationId xmlns:a16="http://schemas.microsoft.com/office/drawing/2014/main" id="{5F6E2192-E1AB-D18F-0931-93C97B3566CC}"/>
              </a:ext>
            </a:extLst>
          </p:cNvPr>
          <p:cNvSpPr txBox="1"/>
          <p:nvPr/>
        </p:nvSpPr>
        <p:spPr>
          <a:xfrm>
            <a:off x="870857" y="4902414"/>
            <a:ext cx="10296607" cy="1692771"/>
          </a:xfrm>
          <a:prstGeom prst="rect">
            <a:avLst/>
          </a:prstGeom>
          <a:noFill/>
        </p:spPr>
        <p:txBody>
          <a:bodyPr wrap="square" rtlCol="0">
            <a:spAutoFit/>
          </a:bodyPr>
          <a:lstStyle/>
          <a:p>
            <a:r>
              <a:rPr lang="en-US" dirty="0"/>
              <a:t>What is different about Agentic AI systems at the Enterprise level? Agentic AI systems are 𝗻𝗼𝗻-𝗱𝗲𝘁𝗲𝗿𝗺𝗶𝗻𝗶𝘀𝘁𝗶𝗰. This means that its outcomes vary in an unpredictable manner. This will require a "holistic re-haul" of how software is built and deployed in the enterprise. And most companies don’t understand the size of the change that they need to go through to capture meaningful impact from the deployment of agentic AI based systems.</a:t>
            </a:r>
          </a:p>
          <a:p>
            <a:pPr algn="r"/>
            <a:r>
              <a:rPr lang="en-US" sz="1400" dirty="0">
                <a:solidFill>
                  <a:schemeClr val="bg2">
                    <a:lumMod val="90000"/>
                  </a:schemeClr>
                </a:solidFill>
              </a:rPr>
              <a:t>Devashish Saxena’s LinkedIn Post, May 2025</a:t>
            </a:r>
          </a:p>
        </p:txBody>
      </p:sp>
      <p:pic>
        <p:nvPicPr>
          <p:cNvPr id="8" name="Picture 7">
            <a:extLst>
              <a:ext uri="{FF2B5EF4-FFF2-40B4-BE49-F238E27FC236}">
                <a16:creationId xmlns:a16="http://schemas.microsoft.com/office/drawing/2014/main" id="{2F562538-FBEE-5327-767C-C11F6DA96AB6}"/>
              </a:ext>
            </a:extLst>
          </p:cNvPr>
          <p:cNvPicPr>
            <a:picLocks noChangeAspect="1"/>
          </p:cNvPicPr>
          <p:nvPr/>
        </p:nvPicPr>
        <p:blipFill>
          <a:blip r:embed="rId2"/>
          <a:stretch>
            <a:fillRect/>
          </a:stretch>
        </p:blipFill>
        <p:spPr>
          <a:xfrm>
            <a:off x="9310061" y="6720023"/>
            <a:ext cx="2946400" cy="139700"/>
          </a:xfrm>
          <a:prstGeom prst="rect">
            <a:avLst/>
          </a:prstGeom>
        </p:spPr>
      </p:pic>
    </p:spTree>
    <p:extLst>
      <p:ext uri="{BB962C8B-B14F-4D97-AF65-F5344CB8AC3E}">
        <p14:creationId xmlns:p14="http://schemas.microsoft.com/office/powerpoint/2010/main" val="2517935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3C76FF5-A4B6-3184-3CBC-93797294D08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Purpose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E46E036-8804-17A9-353B-448D4985F6C5}"/>
              </a:ext>
            </a:extLst>
          </p:cNvPr>
          <p:cNvSpPr>
            <a:spLocks noGrp="1"/>
          </p:cNvSpPr>
          <p:nvPr>
            <p:ph idx="1"/>
          </p:nvPr>
        </p:nvSpPr>
        <p:spPr>
          <a:xfrm>
            <a:off x="4447308" y="544490"/>
            <a:ext cx="6906491" cy="5585619"/>
          </a:xfrm>
        </p:spPr>
        <p:txBody>
          <a:bodyPr anchor="ctr">
            <a:normAutofit fontScale="62500" lnSpcReduction="20000"/>
          </a:bodyPr>
          <a:lstStyle/>
          <a:p>
            <a:pPr marL="0" indent="0">
              <a:buNone/>
            </a:pPr>
            <a:r>
              <a:rPr lang="en-US" sz="2100" dirty="0"/>
              <a:t>End‑to‑end operating model for conceiving, designing, testing, and governing enterprise‑grade agentic AI systems. Assumes the critical step of </a:t>
            </a:r>
            <a:r>
              <a:rPr lang="en-US" sz="2100" b="1" dirty="0"/>
              <a:t>prioritization of business use cases based on potential impact </a:t>
            </a:r>
            <a:r>
              <a:rPr lang="en-US" sz="2100" dirty="0"/>
              <a:t>has already been done as a separate and prior exercise.</a:t>
            </a:r>
          </a:p>
          <a:p>
            <a:pPr marL="0" indent="0">
              <a:buNone/>
            </a:pPr>
            <a:r>
              <a:rPr lang="en-US" sz="2100" dirty="0"/>
              <a:t>This framework primarily focuses on scaled deployment of agentic AI systems at the enterprise level. The intention is to provide practitioners with a comprehensive playbook from which they can adapt their approach based on the context of their specific use case, and the business environment at the enterprise. As such this framework is designed to be modular and scalable, recognizing that agentic AI systems vary widely in complexity, risk, and context of use. While some projects may only need lightweight, LLM-assisted development, others require full-scale, cross-functional governance and rigorous testing.</a:t>
            </a:r>
          </a:p>
          <a:p>
            <a:pPr marL="0" indent="0">
              <a:buNone/>
            </a:pPr>
            <a:endParaRPr lang="en-US" sz="2100" dirty="0"/>
          </a:p>
          <a:p>
            <a:pPr marL="0" indent="0">
              <a:buNone/>
            </a:pPr>
            <a:r>
              <a:rPr lang="en-US" sz="2100" dirty="0"/>
              <a:t>To support teams in choosing the right path, consider the following Use Mode Spectrum:</a:t>
            </a:r>
          </a:p>
          <a:p>
            <a:pPr marL="0" indent="0">
              <a:buNone/>
            </a:pPr>
            <a:r>
              <a:rPr lang="en-US" sz="2100" b="1" dirty="0"/>
              <a:t>Mode		When to Use			Characteristics</a:t>
            </a:r>
          </a:p>
          <a:p>
            <a:pPr marL="0" indent="0">
              <a:buNone/>
            </a:pPr>
            <a:r>
              <a:rPr lang="en-US" sz="1600" dirty="0"/>
              <a:t>Lean XP Mode		Small, internal, low-risk agents		Simple user statements, LLM pair 						programming, fast iteration</a:t>
            </a:r>
          </a:p>
          <a:p>
            <a:pPr marL="0" indent="0">
              <a:buNone/>
            </a:pPr>
            <a:r>
              <a:rPr lang="en-US" sz="1600" dirty="0"/>
              <a:t>Agile Pilot Mode		Focused pilots seeking measurable value	Select core phases (0, 2, 4), light 						team coordination</a:t>
            </a:r>
          </a:p>
          <a:p>
            <a:pPr marL="0" indent="0">
              <a:buNone/>
            </a:pPr>
            <a:r>
              <a:rPr lang="en-US" sz="1600" dirty="0"/>
              <a:t>Enterprise Trust Mode	Regulated, scaled, or user-facing agents	Full framework: guardrails, ethics 						gate, observability, drift detection</a:t>
            </a:r>
          </a:p>
          <a:p>
            <a:pPr marL="0" indent="0">
              <a:buNone/>
            </a:pPr>
            <a:r>
              <a:rPr lang="en-US" sz="2100" i="1" dirty="0"/>
              <a:t>Note: This document focuses entirely on the Enterprise Trust Mode.</a:t>
            </a:r>
          </a:p>
          <a:p>
            <a:pPr marL="0" indent="0">
              <a:buNone/>
            </a:pPr>
            <a:endParaRPr lang="en-US" sz="2100" dirty="0"/>
          </a:p>
          <a:p>
            <a:pPr marL="0" indent="0">
              <a:buNone/>
            </a:pPr>
            <a:r>
              <a:rPr lang="en-US" sz="2100" dirty="0"/>
              <a:t>It is intended for enterprise leaders and builders working in contexts where trust, compliance, impact measurement, and organizational integration are non-negotiable.</a:t>
            </a:r>
          </a:p>
          <a:p>
            <a:pPr marL="0" indent="0">
              <a:buNone/>
            </a:pPr>
            <a:r>
              <a:rPr lang="en-US" sz="2100" dirty="0"/>
              <a:t>For experimentation or lean use cases, teams may selectively adapt portions of this framework — especially Phase 0 (Human-Centric Discovery), Agentic Epics, and KPI alignment — but are encouraged to evolve toward Enterprise Trust Mode for long-term sustainability.</a:t>
            </a:r>
          </a:p>
          <a:p>
            <a:pPr marL="0" indent="0">
              <a:buNone/>
            </a:pPr>
            <a:endParaRPr lang="en-US" sz="2100" dirty="0"/>
          </a:p>
          <a:p>
            <a:pPr marL="0" marR="0" indent="0">
              <a:spcBef>
                <a:spcPts val="0"/>
              </a:spcBef>
              <a:spcAft>
                <a:spcPts val="1000"/>
              </a:spcAft>
              <a:buNone/>
            </a:pPr>
            <a:r>
              <a:rPr lang="en-US" sz="2100" b="1" dirty="0">
                <a:effectLst/>
                <a:latin typeface="Cambria" panose="02040503050406030204" pitchFamily="18" charset="0"/>
                <a:ea typeface="MS Mincho" panose="02020609040205080304" pitchFamily="49" charset="-128"/>
                <a:cs typeface="Times New Roman" panose="02020603050405020304" pitchFamily="18" charset="0"/>
              </a:rPr>
              <a:t>Audience: </a:t>
            </a:r>
            <a:endParaRPr lang="en-US" sz="21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indent="0">
              <a:spcBef>
                <a:spcPts val="0"/>
              </a:spcBef>
              <a:spcAft>
                <a:spcPts val="1000"/>
              </a:spcAft>
              <a:buNone/>
            </a:pPr>
            <a:r>
              <a:rPr lang="en-US" sz="2100" dirty="0">
                <a:effectLst/>
                <a:latin typeface="Cambria" panose="02040503050406030204" pitchFamily="18" charset="0"/>
                <a:ea typeface="MS Mincho" panose="02020609040205080304" pitchFamily="49" charset="-128"/>
                <a:cs typeface="Times New Roman" panose="02020603050405020304" pitchFamily="18" charset="0"/>
              </a:rPr>
              <a:t>CDO, CIO, CTO, CAIO, CDAIO, Product &amp; Engineering Leaders, Transformation PMOs.</a:t>
            </a:r>
          </a:p>
        </p:txBody>
      </p:sp>
      <p:sp>
        <p:nvSpPr>
          <p:cNvPr id="5" name="Title 1">
            <a:extLst>
              <a:ext uri="{FF2B5EF4-FFF2-40B4-BE49-F238E27FC236}">
                <a16:creationId xmlns:a16="http://schemas.microsoft.com/office/drawing/2014/main" id="{76AF8E06-6C7F-86FC-D6C2-16CB372C476B}"/>
              </a:ext>
            </a:extLst>
          </p:cNvPr>
          <p:cNvSpPr txBox="1">
            <a:spLocks/>
          </p:cNvSpPr>
          <p:nvPr/>
        </p:nvSpPr>
        <p:spPr>
          <a:xfrm>
            <a:off x="9301851" y="6734104"/>
            <a:ext cx="2943922" cy="123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 b="1" dirty="0"/>
              <a:t>Enterprise Agentic AI Agile Framework v5 | June 2025 | License: CC BY 4.0 | Devashish Saxena (devashishsaxena@gmail.com)</a:t>
            </a:r>
          </a:p>
          <a:p>
            <a:endParaRPr lang="en-US" sz="400" b="1" dirty="0"/>
          </a:p>
          <a:p>
            <a:endParaRPr lang="en-US" sz="400" b="1" dirty="0"/>
          </a:p>
        </p:txBody>
      </p:sp>
      <p:cxnSp>
        <p:nvCxnSpPr>
          <p:cNvPr id="4" name="Straight Connector 3">
            <a:extLst>
              <a:ext uri="{FF2B5EF4-FFF2-40B4-BE49-F238E27FC236}">
                <a16:creationId xmlns:a16="http://schemas.microsoft.com/office/drawing/2014/main" id="{C9D9B8A9-A9E9-A128-8F81-203B49A16D27}"/>
              </a:ext>
            </a:extLst>
          </p:cNvPr>
          <p:cNvCxnSpPr>
            <a:cxnSpLocks/>
          </p:cNvCxnSpPr>
          <p:nvPr/>
        </p:nvCxnSpPr>
        <p:spPr>
          <a:xfrm>
            <a:off x="4548948" y="2928032"/>
            <a:ext cx="6804851"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0813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2C2DD30-053F-0909-1824-A0BA925EAE90}"/>
              </a:ext>
            </a:extLst>
          </p:cNvPr>
          <p:cNvSpPr>
            <a:spLocks noGrp="1"/>
          </p:cNvSpPr>
          <p:nvPr>
            <p:ph type="title"/>
          </p:nvPr>
        </p:nvSpPr>
        <p:spPr>
          <a:xfrm>
            <a:off x="838200" y="1412488"/>
            <a:ext cx="2899189" cy="4363844"/>
          </a:xfrm>
        </p:spPr>
        <p:txBody>
          <a:bodyPr anchor="t">
            <a:normAutofit/>
          </a:bodyPr>
          <a:lstStyle/>
          <a:p>
            <a:r>
              <a:rPr lang="en-US" sz="4000" dirty="0">
                <a:solidFill>
                  <a:srgbClr val="FFFFFF"/>
                </a:solidFill>
              </a:rPr>
              <a:t>Executive Summary</a:t>
            </a:r>
          </a:p>
        </p:txBody>
      </p:sp>
      <p:sp>
        <p:nvSpPr>
          <p:cNvPr id="3" name="Content Placeholder 2">
            <a:extLst>
              <a:ext uri="{FF2B5EF4-FFF2-40B4-BE49-F238E27FC236}">
                <a16:creationId xmlns:a16="http://schemas.microsoft.com/office/drawing/2014/main" id="{020F810E-D88B-3AF7-C81C-1424D732216A}"/>
              </a:ext>
            </a:extLst>
          </p:cNvPr>
          <p:cNvSpPr>
            <a:spLocks noGrp="1"/>
          </p:cNvSpPr>
          <p:nvPr>
            <p:ph sz="half" idx="1"/>
          </p:nvPr>
        </p:nvSpPr>
        <p:spPr>
          <a:xfrm>
            <a:off x="4455197" y="854927"/>
            <a:ext cx="3427283" cy="4363844"/>
          </a:xfrm>
        </p:spPr>
        <p:txBody>
          <a:bodyPr>
            <a:noAutofit/>
          </a:bodyPr>
          <a:lstStyle/>
          <a:p>
            <a:pPr marL="0" marR="0" indent="0">
              <a:spcBef>
                <a:spcPts val="0"/>
              </a:spcBef>
              <a:spcAft>
                <a:spcPts val="1000"/>
              </a:spcAft>
              <a:buNone/>
            </a:pPr>
            <a:r>
              <a:rPr lang="en-US" sz="900" dirty="0">
                <a:effectLst/>
                <a:latin typeface="Cambria" panose="02040503050406030204" pitchFamily="18" charset="0"/>
                <a:ea typeface="MS Mincho" panose="02020609040205080304" pitchFamily="49" charset="-128"/>
                <a:cs typeface="Times New Roman" panose="02020603050405020304" pitchFamily="18" charset="0"/>
              </a:rPr>
              <a:t>The landscape of artificial intelligence is rapidly evolving, with agentic AI systems moving beyond simple tasks to orchestrate complex workflows and business processes and deliver significant business value. </a:t>
            </a:r>
            <a:r>
              <a:rPr lang="en-US" sz="900" b="1" dirty="0">
                <a:effectLst/>
                <a:latin typeface="Cambria" panose="02040503050406030204" pitchFamily="18" charset="0"/>
                <a:ea typeface="MS Mincho" panose="02020609040205080304" pitchFamily="49" charset="-128"/>
                <a:cs typeface="Times New Roman" panose="02020603050405020304" pitchFamily="18" charset="0"/>
              </a:rPr>
              <a:t>Embracing agentic AI isn't just an option; it's rapidly becoming table stakes for organizational effectiveness, offering a path to create an enduring advantage in a competitive landscape.</a:t>
            </a:r>
            <a:r>
              <a:rPr lang="en-US" sz="900" dirty="0">
                <a:effectLst/>
                <a:latin typeface="Cambria" panose="02040503050406030204" pitchFamily="18" charset="0"/>
                <a:ea typeface="MS Mincho" panose="02020609040205080304" pitchFamily="49" charset="-128"/>
                <a:cs typeface="Times New Roman" panose="02020603050405020304" pitchFamily="18" charset="0"/>
              </a:rPr>
              <a:t> These systems, capable of operating with a degree of independence and adapting based on feedback, are poised to </a:t>
            </a:r>
            <a:r>
              <a:rPr lang="en-US" sz="900" b="1" dirty="0">
                <a:effectLst/>
                <a:latin typeface="Cambria" panose="02040503050406030204" pitchFamily="18" charset="0"/>
                <a:ea typeface="MS Mincho" panose="02020609040205080304" pitchFamily="49" charset="-128"/>
                <a:cs typeface="Times New Roman" panose="02020603050405020304" pitchFamily="18" charset="0"/>
              </a:rPr>
              <a:t>transform core business functions</a:t>
            </a:r>
            <a:r>
              <a:rPr lang="en-US" sz="900" dirty="0">
                <a:effectLst/>
                <a:latin typeface="Cambria" panose="02040503050406030204" pitchFamily="18" charset="0"/>
                <a:ea typeface="MS Mincho" panose="02020609040205080304" pitchFamily="49" charset="-128"/>
                <a:cs typeface="Times New Roman" panose="02020603050405020304" pitchFamily="18" charset="0"/>
              </a:rPr>
              <a:t>, from accelerating efficiency in research and development to automating tasks in procurement and dramatically improving customer experiences.</a:t>
            </a:r>
          </a:p>
          <a:p>
            <a:pPr marL="0" marR="0" indent="0">
              <a:spcBef>
                <a:spcPts val="0"/>
              </a:spcBef>
              <a:spcAft>
                <a:spcPts val="1000"/>
              </a:spcAft>
              <a:buNone/>
            </a:pPr>
            <a:r>
              <a:rPr lang="en-US" sz="900" dirty="0">
                <a:effectLst/>
                <a:latin typeface="Cambria" panose="02040503050406030204" pitchFamily="18" charset="0"/>
                <a:ea typeface="MS Mincho" panose="02020609040205080304" pitchFamily="49" charset="-128"/>
                <a:cs typeface="Times New Roman" panose="02020603050405020304" pitchFamily="18" charset="0"/>
              </a:rPr>
              <a:t>Unlocking this potential, however, requires a deliberate and structured approach. While many organizations face the challenge of moving GenAI pilots to production, and analysts predict a significant percentage of projects will be abandoned, this framework, the Enterprise Agentic AI Agile Framework v5, provides the </a:t>
            </a:r>
            <a:r>
              <a:rPr lang="en-US" sz="900" b="1" dirty="0">
                <a:effectLst/>
                <a:latin typeface="Cambria" panose="02040503050406030204" pitchFamily="18" charset="0"/>
                <a:ea typeface="MS Mincho" panose="02020609040205080304" pitchFamily="49" charset="-128"/>
                <a:cs typeface="Times New Roman" panose="02020603050405020304" pitchFamily="18" charset="0"/>
              </a:rPr>
              <a:t>structured operating model needed to overcome these hurdles</a:t>
            </a:r>
            <a:r>
              <a:rPr lang="en-US" sz="900" dirty="0">
                <a:effectLst/>
                <a:latin typeface="Cambria" panose="02040503050406030204" pitchFamily="18" charset="0"/>
                <a:ea typeface="MS Mincho" panose="02020609040205080304" pitchFamily="49" charset="-128"/>
                <a:cs typeface="Times New Roman" panose="02020603050405020304" pitchFamily="18" charset="0"/>
              </a:rPr>
              <a:t>. It guides organizations through the complete lifecycle of identifying, building, and deploying agentic solutions that integrate securely with existing systems, manage context effectively (e.g., leveraging techniques like RAG), and scale reliably to production. This framework is designed to help you achieve </a:t>
            </a:r>
            <a:r>
              <a:rPr lang="en-US" sz="900" b="1" dirty="0">
                <a:effectLst/>
                <a:latin typeface="Cambria" panose="02040503050406030204" pitchFamily="18" charset="0"/>
                <a:ea typeface="MS Mincho" panose="02020609040205080304" pitchFamily="49" charset="-128"/>
                <a:cs typeface="Times New Roman" panose="02020603050405020304" pitchFamily="18" charset="0"/>
              </a:rPr>
              <a:t>real, ambitious ROI</a:t>
            </a:r>
            <a:r>
              <a:rPr lang="en-US" sz="900" dirty="0">
                <a:effectLst/>
                <a:latin typeface="Cambria" panose="02040503050406030204" pitchFamily="18" charset="0"/>
                <a:ea typeface="MS Mincho" panose="02020609040205080304" pitchFamily="49" charset="-128"/>
                <a:cs typeface="Times New Roman" panose="02020603050405020304" pitchFamily="18" charset="0"/>
              </a:rPr>
              <a:t> by focusing on tangible business outcomes. It is built on a foundation of a </a:t>
            </a:r>
            <a:r>
              <a:rPr lang="en-US" sz="900" b="1" dirty="0">
                <a:effectLst/>
                <a:latin typeface="Cambria" panose="02040503050406030204" pitchFamily="18" charset="0"/>
                <a:ea typeface="MS Mincho" panose="02020609040205080304" pitchFamily="49" charset="-128"/>
                <a:cs typeface="Times New Roman" panose="02020603050405020304" pitchFamily="18" charset="0"/>
              </a:rPr>
              <a:t>pluggable and adaptable architecture</a:t>
            </a:r>
            <a:r>
              <a:rPr lang="en-US" sz="900" dirty="0">
                <a:effectLst/>
                <a:latin typeface="Cambria" panose="02040503050406030204" pitchFamily="18" charset="0"/>
                <a:ea typeface="MS Mincho" panose="02020609040205080304" pitchFamily="49" charset="-128"/>
                <a:cs typeface="Times New Roman" panose="02020603050405020304" pitchFamily="18" charset="0"/>
              </a:rPr>
              <a:t>, preparing the organization for future advancements in this rapidly changing space.</a:t>
            </a:r>
          </a:p>
          <a:p>
            <a:pPr marL="0" marR="0" indent="0">
              <a:spcBef>
                <a:spcPts val="0"/>
              </a:spcBef>
              <a:spcAft>
                <a:spcPts val="1000"/>
              </a:spcAft>
              <a:buNone/>
            </a:pPr>
            <a:r>
              <a:rPr lang="en-US" sz="900" dirty="0">
                <a:effectLst/>
                <a:latin typeface="Cambria" panose="02040503050406030204" pitchFamily="18" charset="0"/>
                <a:ea typeface="MS Mincho" panose="02020609040205080304" pitchFamily="49" charset="-128"/>
                <a:cs typeface="Times New Roman" panose="02020603050405020304" pitchFamily="18" charset="0"/>
              </a:rPr>
              <a:t>Crucially, this framework is built on a foundation of </a:t>
            </a:r>
            <a:r>
              <a:rPr lang="en-US" sz="900" b="1" dirty="0">
                <a:effectLst/>
                <a:latin typeface="Cambria" panose="02040503050406030204" pitchFamily="18" charset="0"/>
                <a:ea typeface="MS Mincho" panose="02020609040205080304" pitchFamily="49" charset="-128"/>
                <a:cs typeface="Times New Roman" panose="02020603050405020304" pitchFamily="18" charset="0"/>
              </a:rPr>
              <a:t>robust risk management essential for systems capable of taking action</a:t>
            </a:r>
            <a:r>
              <a:rPr lang="en-US" sz="900" dirty="0">
                <a:effectLst/>
                <a:latin typeface="Cambria" panose="02040503050406030204" pitchFamily="18" charset="0"/>
                <a:ea typeface="MS Mincho" panose="02020609040205080304" pitchFamily="49" charset="-128"/>
                <a:cs typeface="Times New Roman" panose="02020603050405020304" pitchFamily="18" charset="0"/>
              </a:rPr>
              <a:t>. Deploying agentic systems demands necessary guardrails to prevent costly errors and ensure trust. Agentic systems can be inconsistent and unreliable, making continuous testing and evaluation crucial. The framework mandates proactive measures including preemptive risk evaluations, enforcement mechanisms like sandboxing, and continuous observability for real-time monitoring.</a:t>
            </a:r>
          </a:p>
          <a:p>
            <a:pPr marL="0" indent="0">
              <a:buNone/>
            </a:pPr>
            <a:endParaRPr lang="en-US" sz="9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2D5E1B7-5347-91F3-B081-F846F8A22AAA}"/>
              </a:ext>
            </a:extLst>
          </p:cNvPr>
          <p:cNvSpPr>
            <a:spLocks noGrp="1"/>
          </p:cNvSpPr>
          <p:nvPr>
            <p:ph sz="half" idx="2"/>
          </p:nvPr>
        </p:nvSpPr>
        <p:spPr>
          <a:xfrm>
            <a:off x="8525946" y="854927"/>
            <a:ext cx="3197701" cy="4363844"/>
          </a:xfrm>
        </p:spPr>
        <p:txBody>
          <a:bodyPr>
            <a:noAutofit/>
          </a:bodyPr>
          <a:lstStyle/>
          <a:p>
            <a:pPr marL="0" marR="0" indent="0">
              <a:spcBef>
                <a:spcPts val="0"/>
              </a:spcBef>
              <a:spcAft>
                <a:spcPts val="1000"/>
              </a:spcAft>
              <a:buNone/>
            </a:pPr>
            <a:r>
              <a:rPr lang="en-US" sz="900" dirty="0">
                <a:effectLst/>
                <a:latin typeface="Cambria" panose="02040503050406030204" pitchFamily="18" charset="0"/>
                <a:ea typeface="MS Mincho" panose="02020609040205080304" pitchFamily="49" charset="-128"/>
                <a:cs typeface="Times New Roman" panose="02020603050405020304" pitchFamily="18" charset="0"/>
              </a:rPr>
              <a:t>By incorporating human oversight and control points – a </a:t>
            </a:r>
            <a:r>
              <a:rPr lang="en-US" sz="900" b="1" dirty="0">
                <a:effectLst/>
                <a:latin typeface="Cambria" panose="02040503050406030204" pitchFamily="18" charset="0"/>
                <a:ea typeface="MS Mincho" panose="02020609040205080304" pitchFamily="49" charset="-128"/>
                <a:cs typeface="Times New Roman" panose="02020603050405020304" pitchFamily="18" charset="0"/>
              </a:rPr>
              <a:t>"semi-agentic" design</a:t>
            </a:r>
            <a:r>
              <a:rPr lang="en-US" sz="900" dirty="0">
                <a:effectLst/>
                <a:latin typeface="Cambria" panose="02040503050406030204" pitchFamily="18" charset="0"/>
                <a:ea typeface="MS Mincho" panose="02020609040205080304" pitchFamily="49" charset="-128"/>
                <a:cs typeface="Times New Roman" panose="02020603050405020304" pitchFamily="18" charset="0"/>
              </a:rPr>
              <a:t>– the framework directly mitigates risks, especially in high-stakes environments, recognizing that full autonomy is not yet universally trusted. Continuous testing and evaluation are integral to ensuring accuracy and performance and are framed as crucial </a:t>
            </a:r>
            <a:r>
              <a:rPr lang="en-US" sz="900" b="1" dirty="0">
                <a:effectLst/>
                <a:latin typeface="Cambria" panose="02040503050406030204" pitchFamily="18" charset="0"/>
                <a:ea typeface="MS Mincho" panose="02020609040205080304" pitchFamily="49" charset="-128"/>
                <a:cs typeface="Times New Roman" panose="02020603050405020304" pitchFamily="18" charset="0"/>
              </a:rPr>
              <a:t>"intellectual property"</a:t>
            </a:r>
            <a:r>
              <a:rPr lang="en-US" sz="900" dirty="0">
                <a:effectLst/>
                <a:latin typeface="Cambria" panose="02040503050406030204" pitchFamily="18" charset="0"/>
                <a:ea typeface="MS Mincho" panose="02020609040205080304" pitchFamily="49" charset="-128"/>
                <a:cs typeface="Times New Roman" panose="02020603050405020304" pitchFamily="18" charset="0"/>
              </a:rPr>
              <a:t> for competitive navigation of the AI landscape. Guardrails are non-optional and should be coded in, running in parallel to prevent issues like prompt injection and manage output in high-risk scenarios. The framework incorporates specific checkpoints, such as a production go/no-go review based on live performance data, override counts, user trust signals, and cost data.</a:t>
            </a:r>
          </a:p>
          <a:p>
            <a:pPr marL="0" marR="0" indent="0">
              <a:spcBef>
                <a:spcPts val="0"/>
              </a:spcBef>
              <a:spcAft>
                <a:spcPts val="1000"/>
              </a:spcAft>
              <a:buNone/>
            </a:pPr>
            <a:r>
              <a:rPr lang="en-US" sz="900" dirty="0">
                <a:effectLst/>
                <a:latin typeface="Cambria" panose="02040503050406030204" pitchFamily="18" charset="0"/>
                <a:ea typeface="MS Mincho" panose="02020609040205080304" pitchFamily="49" charset="-128"/>
                <a:cs typeface="Times New Roman" panose="02020603050405020304" pitchFamily="18" charset="0"/>
              </a:rPr>
              <a:t>At its core, the Enterprise Agentic AI Framework v5 is a </a:t>
            </a:r>
            <a:r>
              <a:rPr lang="en-US" sz="900" b="1" dirty="0">
                <a:effectLst/>
                <a:latin typeface="Cambria" panose="02040503050406030204" pitchFamily="18" charset="0"/>
                <a:ea typeface="MS Mincho" panose="02020609040205080304" pitchFamily="49" charset="-128"/>
                <a:cs typeface="Times New Roman" panose="02020603050405020304" pitchFamily="18" charset="0"/>
              </a:rPr>
              <a:t>"People and Process-First" operating model</a:t>
            </a:r>
            <a:r>
              <a:rPr lang="en-US" sz="900" dirty="0">
                <a:effectLst/>
                <a:latin typeface="Cambria" panose="02040503050406030204" pitchFamily="18" charset="0"/>
                <a:ea typeface="MS Mincho" panose="02020609040205080304" pitchFamily="49" charset="-128"/>
                <a:cs typeface="Times New Roman" panose="02020603050405020304" pitchFamily="18" charset="0"/>
              </a:rPr>
              <a:t>. It emphasizes the vital importance of scoping problems effectively by defining "jobs to be done", fostering the necessary cross-functional collaboration between domain experts and technical teams, and ensuring education and handholding for business units to drive adoption and realize value. It deliberately avoids relying solely on tools, instead focusing on establishing the processes, roles, and evaluations needed to build trust and competence across the organization, preparing the team to move fast and deal with the inherent ambiguity of this technology.</a:t>
            </a:r>
          </a:p>
          <a:p>
            <a:pPr marL="0" marR="0" indent="0">
              <a:spcBef>
                <a:spcPts val="0"/>
              </a:spcBef>
              <a:spcAft>
                <a:spcPts val="1000"/>
              </a:spcAft>
              <a:buNone/>
            </a:pPr>
            <a:r>
              <a:rPr lang="en-US" sz="900" dirty="0">
                <a:effectLst/>
                <a:latin typeface="Cambria" panose="02040503050406030204" pitchFamily="18" charset="0"/>
                <a:ea typeface="MS Mincho" panose="02020609040205080304" pitchFamily="49" charset="-128"/>
                <a:cs typeface="Times New Roman" panose="02020603050405020304" pitchFamily="18" charset="0"/>
              </a:rPr>
              <a:t>In summary, the Enterprise Agentic AI Framework v5 provides the </a:t>
            </a:r>
            <a:r>
              <a:rPr lang="en-US" sz="900" b="1" dirty="0">
                <a:effectLst/>
                <a:latin typeface="Cambria" panose="02040503050406030204" pitchFamily="18" charset="0"/>
                <a:ea typeface="MS Mincho" panose="02020609040205080304" pitchFamily="49" charset="-128"/>
                <a:cs typeface="Times New Roman" panose="02020603050405020304" pitchFamily="18" charset="0"/>
              </a:rPr>
              <a:t>essential blueprint</a:t>
            </a:r>
            <a:r>
              <a:rPr lang="en-US" sz="900" dirty="0">
                <a:effectLst/>
                <a:latin typeface="Cambria" panose="02040503050406030204" pitchFamily="18" charset="0"/>
                <a:ea typeface="MS Mincho" panose="02020609040205080304" pitchFamily="49" charset="-128"/>
                <a:cs typeface="Times New Roman" panose="02020603050405020304" pitchFamily="18" charset="0"/>
              </a:rPr>
              <a:t> for organizations to </a:t>
            </a:r>
            <a:r>
              <a:rPr lang="en-US" sz="900" b="1" dirty="0">
                <a:effectLst/>
                <a:latin typeface="Cambria" panose="02040503050406030204" pitchFamily="18" charset="0"/>
                <a:ea typeface="MS Mincho" panose="02020609040205080304" pitchFamily="49" charset="-128"/>
                <a:cs typeface="Times New Roman" panose="02020603050405020304" pitchFamily="18" charset="0"/>
              </a:rPr>
              <a:t>responsibly and effectively harness the power of agentic AI</a:t>
            </a:r>
            <a:r>
              <a:rPr lang="en-US" sz="900" dirty="0">
                <a:effectLst/>
                <a:latin typeface="Cambria" panose="02040503050406030204" pitchFamily="18" charset="0"/>
                <a:ea typeface="MS Mincho" panose="02020609040205080304" pitchFamily="49" charset="-128"/>
                <a:cs typeface="Times New Roman" panose="02020603050405020304" pitchFamily="18" charset="0"/>
              </a:rPr>
              <a:t>, transforming pilot projects into production-ready systems that deliver </a:t>
            </a:r>
            <a:r>
              <a:rPr lang="en-US" sz="900" b="1" dirty="0">
                <a:effectLst/>
                <a:latin typeface="Cambria" panose="02040503050406030204" pitchFamily="18" charset="0"/>
                <a:ea typeface="MS Mincho" panose="02020609040205080304" pitchFamily="49" charset="-128"/>
                <a:cs typeface="Times New Roman" panose="02020603050405020304" pitchFamily="18" charset="0"/>
              </a:rPr>
              <a:t>measurable business impact</a:t>
            </a:r>
            <a:r>
              <a:rPr lang="en-US" sz="900" dirty="0">
                <a:effectLst/>
                <a:latin typeface="Cambria" panose="02040503050406030204" pitchFamily="18" charset="0"/>
                <a:ea typeface="MS Mincho" panose="02020609040205080304" pitchFamily="49" charset="-128"/>
                <a:cs typeface="Times New Roman" panose="02020603050405020304" pitchFamily="18" charset="0"/>
              </a:rPr>
              <a:t> while proactively managing the associated risks.</a:t>
            </a:r>
          </a:p>
          <a:p>
            <a:pPr marL="0" indent="0">
              <a:buNone/>
            </a:pPr>
            <a:endParaRPr lang="en-US" sz="900" dirty="0"/>
          </a:p>
        </p:txBody>
      </p:sp>
      <p:sp>
        <p:nvSpPr>
          <p:cNvPr id="6" name="Title 1">
            <a:extLst>
              <a:ext uri="{FF2B5EF4-FFF2-40B4-BE49-F238E27FC236}">
                <a16:creationId xmlns:a16="http://schemas.microsoft.com/office/drawing/2014/main" id="{7B470D46-4946-A852-3F17-8634C996A923}"/>
              </a:ext>
            </a:extLst>
          </p:cNvPr>
          <p:cNvSpPr txBox="1">
            <a:spLocks/>
          </p:cNvSpPr>
          <p:nvPr/>
        </p:nvSpPr>
        <p:spPr>
          <a:xfrm>
            <a:off x="9301851" y="6734104"/>
            <a:ext cx="2943922" cy="123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 b="1" dirty="0"/>
              <a:t>Enterprise Agentic AI Agile Framework v5 | June 2025 | License: CC BY 4.0 | Devashish Saxena (devashishsaxena@gmail.com)</a:t>
            </a:r>
          </a:p>
          <a:p>
            <a:endParaRPr lang="en-US" sz="400" b="1" dirty="0"/>
          </a:p>
        </p:txBody>
      </p:sp>
    </p:spTree>
    <p:extLst>
      <p:ext uri="{BB962C8B-B14F-4D97-AF65-F5344CB8AC3E}">
        <p14:creationId xmlns:p14="http://schemas.microsoft.com/office/powerpoint/2010/main" val="580864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584AC-3A1B-F9CC-DC6F-A6AC45C4A405}"/>
              </a:ext>
            </a:extLst>
          </p:cNvPr>
          <p:cNvSpPr>
            <a:spLocks noGrp="1"/>
          </p:cNvSpPr>
          <p:nvPr>
            <p:ph type="title"/>
          </p:nvPr>
        </p:nvSpPr>
        <p:spPr>
          <a:xfrm>
            <a:off x="652527" y="126587"/>
            <a:ext cx="10515600" cy="335208"/>
          </a:xfrm>
        </p:spPr>
        <p:txBody>
          <a:bodyPr>
            <a:noAutofit/>
          </a:bodyPr>
          <a:lstStyle/>
          <a:p>
            <a:pPr algn="ctr"/>
            <a:r>
              <a:rPr lang="en-US" sz="2800" b="1" dirty="0"/>
              <a:t>Key </a:t>
            </a:r>
            <a:r>
              <a:rPr lang="en-US" sz="2400" b="1" dirty="0"/>
              <a:t>Agentic</a:t>
            </a:r>
            <a:r>
              <a:rPr lang="en-US" sz="2800" b="1" dirty="0"/>
              <a:t> AI Concepts</a:t>
            </a:r>
          </a:p>
        </p:txBody>
      </p:sp>
      <p:sp>
        <p:nvSpPr>
          <p:cNvPr id="3" name="Round Diagonal Corner Rectangle 2">
            <a:extLst>
              <a:ext uri="{FF2B5EF4-FFF2-40B4-BE49-F238E27FC236}">
                <a16:creationId xmlns:a16="http://schemas.microsoft.com/office/drawing/2014/main" id="{B9599FF3-7AB1-9DDD-7A67-E6A771E15E87}"/>
              </a:ext>
            </a:extLst>
          </p:cNvPr>
          <p:cNvSpPr/>
          <p:nvPr/>
        </p:nvSpPr>
        <p:spPr>
          <a:xfrm>
            <a:off x="4700093" y="1554099"/>
            <a:ext cx="2420470" cy="1260531"/>
          </a:xfrm>
          <a:prstGeom prst="round2DiagRect">
            <a:avLst/>
          </a:prstGeom>
          <a:solidFill>
            <a:schemeClr val="accent1">
              <a:lumMod val="20000"/>
              <a:lumOff val="8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85000"/>
                    <a:lumOff val="15000"/>
                  </a:schemeClr>
                </a:solidFill>
              </a:rPr>
              <a:t>AI Agent Core</a:t>
            </a:r>
          </a:p>
          <a:p>
            <a:pPr algn="ctr"/>
            <a:r>
              <a:rPr lang="en-US" sz="900" dirty="0">
                <a:solidFill>
                  <a:schemeClr val="tx1">
                    <a:lumMod val="85000"/>
                    <a:lumOff val="15000"/>
                  </a:schemeClr>
                </a:solidFill>
              </a:rPr>
              <a:t>The ”brain” or orchestrator of the system</a:t>
            </a:r>
          </a:p>
        </p:txBody>
      </p:sp>
      <p:sp>
        <p:nvSpPr>
          <p:cNvPr id="4" name="Rectangle 3">
            <a:extLst>
              <a:ext uri="{FF2B5EF4-FFF2-40B4-BE49-F238E27FC236}">
                <a16:creationId xmlns:a16="http://schemas.microsoft.com/office/drawing/2014/main" id="{8DB7461C-DAA5-CB77-9D97-A40F2FD7B1C3}"/>
              </a:ext>
            </a:extLst>
          </p:cNvPr>
          <p:cNvSpPr/>
          <p:nvPr/>
        </p:nvSpPr>
        <p:spPr>
          <a:xfrm>
            <a:off x="4700093" y="2891122"/>
            <a:ext cx="2420469" cy="553251"/>
          </a:xfrm>
          <a:prstGeom prst="rect">
            <a:avLst/>
          </a:prstGeom>
          <a:solidFill>
            <a:schemeClr val="accent1">
              <a:lumMod val="40000"/>
              <a:lumOff val="6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85000"/>
                    <a:lumOff val="15000"/>
                  </a:schemeClr>
                </a:solidFill>
              </a:rPr>
              <a:t>LLM</a:t>
            </a:r>
          </a:p>
        </p:txBody>
      </p:sp>
      <p:sp>
        <p:nvSpPr>
          <p:cNvPr id="6" name="Rectangle 5">
            <a:extLst>
              <a:ext uri="{FF2B5EF4-FFF2-40B4-BE49-F238E27FC236}">
                <a16:creationId xmlns:a16="http://schemas.microsoft.com/office/drawing/2014/main" id="{3EF3F714-74CB-FB2A-BFBE-BEEF2A5F867B}"/>
              </a:ext>
            </a:extLst>
          </p:cNvPr>
          <p:cNvSpPr/>
          <p:nvPr/>
        </p:nvSpPr>
        <p:spPr>
          <a:xfrm>
            <a:off x="2895059" y="2891121"/>
            <a:ext cx="1735880" cy="553251"/>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Memory</a:t>
            </a:r>
          </a:p>
        </p:txBody>
      </p:sp>
      <p:sp>
        <p:nvSpPr>
          <p:cNvPr id="7" name="Pentagon 6">
            <a:extLst>
              <a:ext uri="{FF2B5EF4-FFF2-40B4-BE49-F238E27FC236}">
                <a16:creationId xmlns:a16="http://schemas.microsoft.com/office/drawing/2014/main" id="{2464DE50-3E3D-25CF-42E3-52AE916CE360}"/>
              </a:ext>
            </a:extLst>
          </p:cNvPr>
          <p:cNvSpPr/>
          <p:nvPr/>
        </p:nvSpPr>
        <p:spPr>
          <a:xfrm>
            <a:off x="7220454" y="1554099"/>
            <a:ext cx="3110547" cy="1260531"/>
          </a:xfrm>
          <a:prstGeom prst="homePlate">
            <a:avLst>
              <a:gd name="adj" fmla="val 21613"/>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Tools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Calibri" panose="020F0502020204030204"/>
                <a:ea typeface="+mn-ea"/>
                <a:cs typeface="+mn-cs"/>
              </a:rPr>
              <a:t>Interact with other enterprise systems or external capabilities to perform actions via e.g. MCP</a:t>
            </a:r>
          </a:p>
        </p:txBody>
      </p:sp>
      <p:sp>
        <p:nvSpPr>
          <p:cNvPr id="8" name="Pentagon 7">
            <a:extLst>
              <a:ext uri="{FF2B5EF4-FFF2-40B4-BE49-F238E27FC236}">
                <a16:creationId xmlns:a16="http://schemas.microsoft.com/office/drawing/2014/main" id="{E47B4A24-02B0-EF1B-9C7C-AAF2F30D9BAE}"/>
              </a:ext>
            </a:extLst>
          </p:cNvPr>
          <p:cNvSpPr/>
          <p:nvPr/>
        </p:nvSpPr>
        <p:spPr>
          <a:xfrm flipH="1">
            <a:off x="1626237" y="1554099"/>
            <a:ext cx="2985725" cy="1260531"/>
          </a:xfrm>
          <a:prstGeom prst="homePlate">
            <a:avLst>
              <a:gd name="adj" fmla="val 21613"/>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white"/>
                </a:solidFill>
                <a:effectLst/>
                <a:uLnTx/>
                <a:uFillTx/>
                <a:latin typeface="Calibri" panose="020F0502020204030204"/>
                <a:ea typeface="+mn-ea"/>
                <a:cs typeface="+mn-cs"/>
              </a:rPr>
              <a:t>Access to internal or external, structured or unstructured data via e.g. RAG</a:t>
            </a:r>
          </a:p>
        </p:txBody>
      </p:sp>
      <p:pic>
        <p:nvPicPr>
          <p:cNvPr id="11" name="Graphic 10" descr="Document with solid fill">
            <a:extLst>
              <a:ext uri="{FF2B5EF4-FFF2-40B4-BE49-F238E27FC236}">
                <a16:creationId xmlns:a16="http://schemas.microsoft.com/office/drawing/2014/main" id="{15476B71-8973-1570-5BF7-8EC6DEEEFC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5620" y="4246364"/>
            <a:ext cx="722376" cy="722376"/>
          </a:xfrm>
          <a:prstGeom prst="rect">
            <a:avLst/>
          </a:prstGeom>
        </p:spPr>
      </p:pic>
      <p:pic>
        <p:nvPicPr>
          <p:cNvPr id="13" name="Graphic 12" descr="Video camera with solid fill">
            <a:extLst>
              <a:ext uri="{FF2B5EF4-FFF2-40B4-BE49-F238E27FC236}">
                <a16:creationId xmlns:a16="http://schemas.microsoft.com/office/drawing/2014/main" id="{7DC65CA3-67A7-001A-82F2-4FA1DB8893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5620" y="3385489"/>
            <a:ext cx="722376" cy="722376"/>
          </a:xfrm>
          <a:prstGeom prst="rect">
            <a:avLst/>
          </a:prstGeom>
        </p:spPr>
      </p:pic>
      <p:pic>
        <p:nvPicPr>
          <p:cNvPr id="15" name="Graphic 14" descr="Email with solid fill">
            <a:extLst>
              <a:ext uri="{FF2B5EF4-FFF2-40B4-BE49-F238E27FC236}">
                <a16:creationId xmlns:a16="http://schemas.microsoft.com/office/drawing/2014/main" id="{CB641986-406F-9F37-360C-75A4AE25EA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5620" y="2524614"/>
            <a:ext cx="722376" cy="722376"/>
          </a:xfrm>
          <a:prstGeom prst="rect">
            <a:avLst/>
          </a:prstGeom>
        </p:spPr>
      </p:pic>
      <p:pic>
        <p:nvPicPr>
          <p:cNvPr id="17" name="Graphic 16" descr="Podcast with solid fill">
            <a:extLst>
              <a:ext uri="{FF2B5EF4-FFF2-40B4-BE49-F238E27FC236}">
                <a16:creationId xmlns:a16="http://schemas.microsoft.com/office/drawing/2014/main" id="{F93A121B-5F53-139F-F369-AFD19C8690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35620" y="1663739"/>
            <a:ext cx="722376" cy="722376"/>
          </a:xfrm>
          <a:prstGeom prst="rect">
            <a:avLst/>
          </a:prstGeom>
        </p:spPr>
      </p:pic>
      <p:pic>
        <p:nvPicPr>
          <p:cNvPr id="19" name="Graphic 18" descr="Images with solid fill">
            <a:extLst>
              <a:ext uri="{FF2B5EF4-FFF2-40B4-BE49-F238E27FC236}">
                <a16:creationId xmlns:a16="http://schemas.microsoft.com/office/drawing/2014/main" id="{AF195E74-A082-DE44-7E83-6F0A0FF25D9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5620" y="802864"/>
            <a:ext cx="722376" cy="722376"/>
          </a:xfrm>
          <a:prstGeom prst="rect">
            <a:avLst/>
          </a:prstGeom>
        </p:spPr>
      </p:pic>
      <p:grpSp>
        <p:nvGrpSpPr>
          <p:cNvPr id="22" name="Group 21">
            <a:extLst>
              <a:ext uri="{FF2B5EF4-FFF2-40B4-BE49-F238E27FC236}">
                <a16:creationId xmlns:a16="http://schemas.microsoft.com/office/drawing/2014/main" id="{663F545C-60C8-0E36-78F9-E018635F337B}"/>
              </a:ext>
            </a:extLst>
          </p:cNvPr>
          <p:cNvGrpSpPr/>
          <p:nvPr/>
        </p:nvGrpSpPr>
        <p:grpSpPr>
          <a:xfrm>
            <a:off x="667783" y="5107240"/>
            <a:ext cx="858050" cy="1119307"/>
            <a:chOff x="1335803" y="5296675"/>
            <a:chExt cx="858050" cy="1119307"/>
          </a:xfrm>
          <a:solidFill>
            <a:schemeClr val="accent1">
              <a:lumMod val="60000"/>
              <a:lumOff val="40000"/>
            </a:schemeClr>
          </a:solidFill>
        </p:grpSpPr>
        <p:sp>
          <p:nvSpPr>
            <p:cNvPr id="9" name="Can 8">
              <a:extLst>
                <a:ext uri="{FF2B5EF4-FFF2-40B4-BE49-F238E27FC236}">
                  <a16:creationId xmlns:a16="http://schemas.microsoft.com/office/drawing/2014/main" id="{1BF5012C-3F34-2C1C-B509-422E5ED887D1}"/>
                </a:ext>
              </a:extLst>
            </p:cNvPr>
            <p:cNvSpPr/>
            <p:nvPr/>
          </p:nvSpPr>
          <p:spPr>
            <a:xfrm>
              <a:off x="1335803" y="5296675"/>
              <a:ext cx="553250" cy="814507"/>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Can 19">
              <a:extLst>
                <a:ext uri="{FF2B5EF4-FFF2-40B4-BE49-F238E27FC236}">
                  <a16:creationId xmlns:a16="http://schemas.microsoft.com/office/drawing/2014/main" id="{512CC507-56E3-6E98-F322-9D6BD5A790B2}"/>
                </a:ext>
              </a:extLst>
            </p:cNvPr>
            <p:cNvSpPr/>
            <p:nvPr/>
          </p:nvSpPr>
          <p:spPr>
            <a:xfrm>
              <a:off x="1488203" y="5449075"/>
              <a:ext cx="553250" cy="814507"/>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an 20">
              <a:extLst>
                <a:ext uri="{FF2B5EF4-FFF2-40B4-BE49-F238E27FC236}">
                  <a16:creationId xmlns:a16="http://schemas.microsoft.com/office/drawing/2014/main" id="{5761F85A-F236-07D9-C4BF-941D6B780605}"/>
                </a:ext>
              </a:extLst>
            </p:cNvPr>
            <p:cNvSpPr/>
            <p:nvPr/>
          </p:nvSpPr>
          <p:spPr>
            <a:xfrm>
              <a:off x="1640603" y="5601475"/>
              <a:ext cx="553250" cy="814507"/>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4" name="Graphic 23" descr="Vlog with solid fill">
            <a:extLst>
              <a:ext uri="{FF2B5EF4-FFF2-40B4-BE49-F238E27FC236}">
                <a16:creationId xmlns:a16="http://schemas.microsoft.com/office/drawing/2014/main" id="{ADC4A30D-017A-2AF1-97CB-A351D65A2CE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541361" y="2771368"/>
            <a:ext cx="722376" cy="722376"/>
          </a:xfrm>
          <a:prstGeom prst="rect">
            <a:avLst/>
          </a:prstGeom>
        </p:spPr>
      </p:pic>
      <p:pic>
        <p:nvPicPr>
          <p:cNvPr id="26" name="Graphic 25" descr="Programmer male with solid fill">
            <a:extLst>
              <a:ext uri="{FF2B5EF4-FFF2-40B4-BE49-F238E27FC236}">
                <a16:creationId xmlns:a16="http://schemas.microsoft.com/office/drawing/2014/main" id="{BC1B9806-B932-2AA0-D207-A23D601622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541361" y="4270303"/>
            <a:ext cx="722376" cy="722376"/>
          </a:xfrm>
          <a:prstGeom prst="rect">
            <a:avLst/>
          </a:prstGeom>
        </p:spPr>
      </p:pic>
      <p:pic>
        <p:nvPicPr>
          <p:cNvPr id="28" name="Graphic 27" descr="Cmd Terminal with solid fill">
            <a:extLst>
              <a:ext uri="{FF2B5EF4-FFF2-40B4-BE49-F238E27FC236}">
                <a16:creationId xmlns:a16="http://schemas.microsoft.com/office/drawing/2014/main" id="{C8F4B342-0994-EA9D-2132-58703320176B}"/>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41361" y="1272433"/>
            <a:ext cx="722376" cy="722376"/>
          </a:xfrm>
          <a:prstGeom prst="rect">
            <a:avLst/>
          </a:prstGeom>
        </p:spPr>
      </p:pic>
      <p:sp>
        <p:nvSpPr>
          <p:cNvPr id="29" name="TextBox 28">
            <a:extLst>
              <a:ext uri="{FF2B5EF4-FFF2-40B4-BE49-F238E27FC236}">
                <a16:creationId xmlns:a16="http://schemas.microsoft.com/office/drawing/2014/main" id="{A8D693EC-9DC3-4AF3-F21C-FA01FB95D12C}"/>
              </a:ext>
            </a:extLst>
          </p:cNvPr>
          <p:cNvSpPr txBox="1"/>
          <p:nvPr/>
        </p:nvSpPr>
        <p:spPr>
          <a:xfrm>
            <a:off x="10566560" y="653321"/>
            <a:ext cx="671979" cy="461665"/>
          </a:xfrm>
          <a:prstGeom prst="rect">
            <a:avLst/>
          </a:prstGeom>
          <a:noFill/>
        </p:spPr>
        <p:txBody>
          <a:bodyPr wrap="none" rtlCol="0">
            <a:spAutoFit/>
          </a:bodyPr>
          <a:lstStyle/>
          <a:p>
            <a:r>
              <a:rPr lang="en-US" sz="2400" b="1" dirty="0"/>
              <a:t>ERP</a:t>
            </a:r>
          </a:p>
        </p:txBody>
      </p:sp>
      <p:sp>
        <p:nvSpPr>
          <p:cNvPr id="30" name="TextBox 29">
            <a:extLst>
              <a:ext uri="{FF2B5EF4-FFF2-40B4-BE49-F238E27FC236}">
                <a16:creationId xmlns:a16="http://schemas.microsoft.com/office/drawing/2014/main" id="{B4E98542-86BF-8BA2-76F3-63908CFDBF8C}"/>
              </a:ext>
            </a:extLst>
          </p:cNvPr>
          <p:cNvSpPr txBox="1"/>
          <p:nvPr/>
        </p:nvSpPr>
        <p:spPr>
          <a:xfrm>
            <a:off x="10507249" y="2152256"/>
            <a:ext cx="790601" cy="461665"/>
          </a:xfrm>
          <a:prstGeom prst="rect">
            <a:avLst/>
          </a:prstGeom>
          <a:noFill/>
        </p:spPr>
        <p:txBody>
          <a:bodyPr wrap="none" rtlCol="0">
            <a:spAutoFit/>
          </a:bodyPr>
          <a:lstStyle/>
          <a:p>
            <a:r>
              <a:rPr lang="en-US" sz="2400" b="1" dirty="0"/>
              <a:t>CRM</a:t>
            </a:r>
          </a:p>
        </p:txBody>
      </p:sp>
      <p:sp>
        <p:nvSpPr>
          <p:cNvPr id="31" name="TextBox 30">
            <a:extLst>
              <a:ext uri="{FF2B5EF4-FFF2-40B4-BE49-F238E27FC236}">
                <a16:creationId xmlns:a16="http://schemas.microsoft.com/office/drawing/2014/main" id="{617C159E-3662-1F6F-148F-DCFBBAB5F6E6}"/>
              </a:ext>
            </a:extLst>
          </p:cNvPr>
          <p:cNvSpPr txBox="1"/>
          <p:nvPr/>
        </p:nvSpPr>
        <p:spPr>
          <a:xfrm>
            <a:off x="10445575" y="3656238"/>
            <a:ext cx="1047082" cy="461665"/>
          </a:xfrm>
          <a:prstGeom prst="rect">
            <a:avLst/>
          </a:prstGeom>
          <a:noFill/>
        </p:spPr>
        <p:txBody>
          <a:bodyPr wrap="none" rtlCol="0">
            <a:spAutoFit/>
          </a:bodyPr>
          <a:lstStyle/>
          <a:p>
            <a:r>
              <a:rPr lang="en-US" sz="2400" b="1" dirty="0"/>
              <a:t>Pricing</a:t>
            </a:r>
          </a:p>
        </p:txBody>
      </p:sp>
      <p:pic>
        <p:nvPicPr>
          <p:cNvPr id="34" name="Graphic 33" descr="User with solid fill">
            <a:extLst>
              <a:ext uri="{FF2B5EF4-FFF2-40B4-BE49-F238E27FC236}">
                <a16:creationId xmlns:a16="http://schemas.microsoft.com/office/drawing/2014/main" id="{2576C13A-F6C3-6A8C-DCE8-CFB273C279C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533311" y="917413"/>
            <a:ext cx="722376" cy="722376"/>
          </a:xfrm>
          <a:prstGeom prst="rect">
            <a:avLst/>
          </a:prstGeom>
        </p:spPr>
      </p:pic>
      <p:sp>
        <p:nvSpPr>
          <p:cNvPr id="35" name="TextBox 34">
            <a:extLst>
              <a:ext uri="{FF2B5EF4-FFF2-40B4-BE49-F238E27FC236}">
                <a16:creationId xmlns:a16="http://schemas.microsoft.com/office/drawing/2014/main" id="{8CB2C98A-C519-CFFB-B5E0-248081937C68}"/>
              </a:ext>
            </a:extLst>
          </p:cNvPr>
          <p:cNvSpPr txBox="1"/>
          <p:nvPr/>
        </p:nvSpPr>
        <p:spPr>
          <a:xfrm>
            <a:off x="5474352" y="725920"/>
            <a:ext cx="840295" cy="307777"/>
          </a:xfrm>
          <a:prstGeom prst="rect">
            <a:avLst/>
          </a:prstGeom>
          <a:noFill/>
        </p:spPr>
        <p:txBody>
          <a:bodyPr wrap="none" rtlCol="0">
            <a:spAutoFit/>
          </a:bodyPr>
          <a:lstStyle/>
          <a:p>
            <a:r>
              <a:rPr lang="en-US" sz="1400" dirty="0"/>
              <a:t>End User</a:t>
            </a:r>
          </a:p>
        </p:txBody>
      </p:sp>
      <p:sp>
        <p:nvSpPr>
          <p:cNvPr id="36" name="Down Arrow 35">
            <a:extLst>
              <a:ext uri="{FF2B5EF4-FFF2-40B4-BE49-F238E27FC236}">
                <a16:creationId xmlns:a16="http://schemas.microsoft.com/office/drawing/2014/main" id="{E0B73954-655D-936C-4012-83F3652E3E48}"/>
              </a:ext>
            </a:extLst>
          </p:cNvPr>
          <p:cNvSpPr/>
          <p:nvPr/>
        </p:nvSpPr>
        <p:spPr>
          <a:xfrm>
            <a:off x="5701552" y="1587227"/>
            <a:ext cx="368833" cy="316579"/>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72ECE7E2-CB24-810C-8A99-C38C01255EFC}"/>
              </a:ext>
            </a:extLst>
          </p:cNvPr>
          <p:cNvSpPr/>
          <p:nvPr/>
        </p:nvSpPr>
        <p:spPr>
          <a:xfrm>
            <a:off x="7220455" y="2895154"/>
            <a:ext cx="1735880" cy="553251"/>
          </a:xfrm>
          <a:prstGeom prst="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Memory</a:t>
            </a:r>
          </a:p>
        </p:txBody>
      </p:sp>
      <p:sp>
        <p:nvSpPr>
          <p:cNvPr id="38" name="Up Arrow Callout 37">
            <a:extLst>
              <a:ext uri="{FF2B5EF4-FFF2-40B4-BE49-F238E27FC236}">
                <a16:creationId xmlns:a16="http://schemas.microsoft.com/office/drawing/2014/main" id="{625930CE-4514-9A7D-305B-7AF619FF6779}"/>
              </a:ext>
            </a:extLst>
          </p:cNvPr>
          <p:cNvSpPr/>
          <p:nvPr/>
        </p:nvSpPr>
        <p:spPr>
          <a:xfrm>
            <a:off x="2319953" y="4395737"/>
            <a:ext cx="2304437" cy="1119307"/>
          </a:xfrm>
          <a:prstGeom prst="upArrowCallout">
            <a:avLst/>
          </a:prstGeom>
          <a:solidFill>
            <a:schemeClr val="bg1">
              <a:lumMod val="7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Human Oversight &amp; Collaboration</a:t>
            </a:r>
          </a:p>
        </p:txBody>
      </p:sp>
      <p:sp>
        <p:nvSpPr>
          <p:cNvPr id="39" name="Up Arrow Callout 38">
            <a:extLst>
              <a:ext uri="{FF2B5EF4-FFF2-40B4-BE49-F238E27FC236}">
                <a16:creationId xmlns:a16="http://schemas.microsoft.com/office/drawing/2014/main" id="{171F7B98-6F61-FA66-9109-68D855B78488}"/>
              </a:ext>
            </a:extLst>
          </p:cNvPr>
          <p:cNvSpPr/>
          <p:nvPr/>
        </p:nvSpPr>
        <p:spPr>
          <a:xfrm>
            <a:off x="4782780" y="4395737"/>
            <a:ext cx="2304437" cy="1119307"/>
          </a:xfrm>
          <a:prstGeom prst="upArrowCallout">
            <a:avLst/>
          </a:prstGeom>
          <a:solidFill>
            <a:schemeClr val="bg1">
              <a:lumMod val="7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Governance, Security &amp; Reliability</a:t>
            </a:r>
          </a:p>
        </p:txBody>
      </p:sp>
      <p:sp>
        <p:nvSpPr>
          <p:cNvPr id="40" name="Up Arrow Callout 39">
            <a:extLst>
              <a:ext uri="{FF2B5EF4-FFF2-40B4-BE49-F238E27FC236}">
                <a16:creationId xmlns:a16="http://schemas.microsoft.com/office/drawing/2014/main" id="{3A42734C-1B51-915E-9859-0EB757C187DC}"/>
              </a:ext>
            </a:extLst>
          </p:cNvPr>
          <p:cNvSpPr/>
          <p:nvPr/>
        </p:nvSpPr>
        <p:spPr>
          <a:xfrm>
            <a:off x="7245606" y="4384679"/>
            <a:ext cx="2456837" cy="1119307"/>
          </a:xfrm>
          <a:prstGeom prst="upArrowCallout">
            <a:avLst/>
          </a:prstGeom>
          <a:solidFill>
            <a:schemeClr val="bg1">
              <a:lumMod val="75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Observability: Evaluation &amp; Monitoring</a:t>
            </a:r>
          </a:p>
        </p:txBody>
      </p:sp>
      <p:sp>
        <p:nvSpPr>
          <p:cNvPr id="41" name="TextBox 40">
            <a:extLst>
              <a:ext uri="{FF2B5EF4-FFF2-40B4-BE49-F238E27FC236}">
                <a16:creationId xmlns:a16="http://schemas.microsoft.com/office/drawing/2014/main" id="{743FA0B0-A8F8-0AC5-9CE8-29870A1351A3}"/>
              </a:ext>
            </a:extLst>
          </p:cNvPr>
          <p:cNvSpPr txBox="1"/>
          <p:nvPr/>
        </p:nvSpPr>
        <p:spPr>
          <a:xfrm>
            <a:off x="2880632" y="3485747"/>
            <a:ext cx="1750307" cy="646331"/>
          </a:xfrm>
          <a:prstGeom prst="rect">
            <a:avLst/>
          </a:prstGeom>
          <a:noFill/>
        </p:spPr>
        <p:txBody>
          <a:bodyPr wrap="square" rtlCol="0">
            <a:spAutoFit/>
          </a:bodyPr>
          <a:lstStyle/>
          <a:p>
            <a:r>
              <a:rPr lang="en-US" sz="900" dirty="0"/>
              <a:t>Allow agents to retain context over extended interactions and use past information for future decisions</a:t>
            </a:r>
          </a:p>
        </p:txBody>
      </p:sp>
      <p:sp>
        <p:nvSpPr>
          <p:cNvPr id="42" name="TextBox 41">
            <a:extLst>
              <a:ext uri="{FF2B5EF4-FFF2-40B4-BE49-F238E27FC236}">
                <a16:creationId xmlns:a16="http://schemas.microsoft.com/office/drawing/2014/main" id="{BAAD3DFC-B682-09A2-E9FB-4A3CD15E740C}"/>
              </a:ext>
            </a:extLst>
          </p:cNvPr>
          <p:cNvSpPr txBox="1"/>
          <p:nvPr/>
        </p:nvSpPr>
        <p:spPr>
          <a:xfrm>
            <a:off x="4700093" y="3485747"/>
            <a:ext cx="2420469" cy="784830"/>
          </a:xfrm>
          <a:prstGeom prst="rect">
            <a:avLst/>
          </a:prstGeom>
          <a:noFill/>
        </p:spPr>
        <p:txBody>
          <a:bodyPr wrap="square" rtlCol="0">
            <a:spAutoFit/>
          </a:bodyPr>
          <a:lstStyle/>
          <a:p>
            <a:r>
              <a:rPr lang="en-US" sz="900" dirty="0"/>
              <a:t>The intelligence core that provides capabilities for reasoning, planning, and understanding/generating human-like text, which allows the agent to direct its own actions and perform complex tasks</a:t>
            </a:r>
          </a:p>
        </p:txBody>
      </p:sp>
      <p:sp>
        <p:nvSpPr>
          <p:cNvPr id="43" name="TextBox 42">
            <a:extLst>
              <a:ext uri="{FF2B5EF4-FFF2-40B4-BE49-F238E27FC236}">
                <a16:creationId xmlns:a16="http://schemas.microsoft.com/office/drawing/2014/main" id="{B6BC9482-171E-7A2C-A4CE-DA319EE833D1}"/>
              </a:ext>
            </a:extLst>
          </p:cNvPr>
          <p:cNvSpPr txBox="1"/>
          <p:nvPr/>
        </p:nvSpPr>
        <p:spPr>
          <a:xfrm>
            <a:off x="7220455" y="3485747"/>
            <a:ext cx="1750307" cy="646331"/>
          </a:xfrm>
          <a:prstGeom prst="rect">
            <a:avLst/>
          </a:prstGeom>
          <a:noFill/>
        </p:spPr>
        <p:txBody>
          <a:bodyPr wrap="square" rtlCol="0">
            <a:spAutoFit/>
          </a:bodyPr>
          <a:lstStyle/>
          <a:p>
            <a:r>
              <a:rPr lang="en-US" sz="900" dirty="0"/>
              <a:t>Allow agents to retain context over extended interactions and use past information for future decisions</a:t>
            </a:r>
          </a:p>
        </p:txBody>
      </p:sp>
      <p:grpSp>
        <p:nvGrpSpPr>
          <p:cNvPr id="44" name="Group 43">
            <a:extLst>
              <a:ext uri="{FF2B5EF4-FFF2-40B4-BE49-F238E27FC236}">
                <a16:creationId xmlns:a16="http://schemas.microsoft.com/office/drawing/2014/main" id="{23AAE09F-3F86-991E-B154-848BD04554CB}"/>
              </a:ext>
            </a:extLst>
          </p:cNvPr>
          <p:cNvGrpSpPr/>
          <p:nvPr/>
        </p:nvGrpSpPr>
        <p:grpSpPr>
          <a:xfrm>
            <a:off x="10540091" y="5150127"/>
            <a:ext cx="858050" cy="1119307"/>
            <a:chOff x="1335803" y="5296675"/>
            <a:chExt cx="858050" cy="1119307"/>
          </a:xfrm>
          <a:solidFill>
            <a:schemeClr val="accent1">
              <a:lumMod val="60000"/>
              <a:lumOff val="40000"/>
            </a:schemeClr>
          </a:solidFill>
        </p:grpSpPr>
        <p:sp>
          <p:nvSpPr>
            <p:cNvPr id="45" name="Can 44">
              <a:extLst>
                <a:ext uri="{FF2B5EF4-FFF2-40B4-BE49-F238E27FC236}">
                  <a16:creationId xmlns:a16="http://schemas.microsoft.com/office/drawing/2014/main" id="{F0F7563E-79B6-6B27-1FAA-AB463F639EF5}"/>
                </a:ext>
              </a:extLst>
            </p:cNvPr>
            <p:cNvSpPr/>
            <p:nvPr/>
          </p:nvSpPr>
          <p:spPr>
            <a:xfrm>
              <a:off x="1335803" y="5296675"/>
              <a:ext cx="553250" cy="814507"/>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Can 45">
              <a:extLst>
                <a:ext uri="{FF2B5EF4-FFF2-40B4-BE49-F238E27FC236}">
                  <a16:creationId xmlns:a16="http://schemas.microsoft.com/office/drawing/2014/main" id="{7951B299-E4C8-E4A5-26CC-012CA8F38156}"/>
                </a:ext>
              </a:extLst>
            </p:cNvPr>
            <p:cNvSpPr/>
            <p:nvPr/>
          </p:nvSpPr>
          <p:spPr>
            <a:xfrm>
              <a:off x="1488203" y="5449075"/>
              <a:ext cx="553250" cy="814507"/>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Can 46">
              <a:extLst>
                <a:ext uri="{FF2B5EF4-FFF2-40B4-BE49-F238E27FC236}">
                  <a16:creationId xmlns:a16="http://schemas.microsoft.com/office/drawing/2014/main" id="{3C122101-5FC3-A7ED-B17C-F13BBCD01773}"/>
                </a:ext>
              </a:extLst>
            </p:cNvPr>
            <p:cNvSpPr/>
            <p:nvPr/>
          </p:nvSpPr>
          <p:spPr>
            <a:xfrm>
              <a:off x="1640603" y="5601475"/>
              <a:ext cx="553250" cy="814507"/>
            </a:xfrm>
            <a:prstGeom prst="ca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1DDC1B28-B29F-3509-ECD2-A55C95486B03}"/>
              </a:ext>
            </a:extLst>
          </p:cNvPr>
          <p:cNvSpPr txBox="1"/>
          <p:nvPr/>
        </p:nvSpPr>
        <p:spPr>
          <a:xfrm>
            <a:off x="2319952" y="5611798"/>
            <a:ext cx="2304437" cy="646331"/>
          </a:xfrm>
          <a:prstGeom prst="rect">
            <a:avLst/>
          </a:prstGeom>
          <a:noFill/>
        </p:spPr>
        <p:txBody>
          <a:bodyPr wrap="square" rtlCol="0">
            <a:spAutoFit/>
          </a:bodyPr>
          <a:lstStyle/>
          <a:p>
            <a:r>
              <a:rPr lang="en-US" sz="900" dirty="0"/>
              <a:t>”Semi-agentic" designs incorporate human-in-the-loop decision-making, allowing agents to seek human input when unsure or in high-stakes situations</a:t>
            </a:r>
          </a:p>
        </p:txBody>
      </p:sp>
      <p:sp>
        <p:nvSpPr>
          <p:cNvPr id="50" name="TextBox 49">
            <a:extLst>
              <a:ext uri="{FF2B5EF4-FFF2-40B4-BE49-F238E27FC236}">
                <a16:creationId xmlns:a16="http://schemas.microsoft.com/office/drawing/2014/main" id="{B1FE1002-9A91-2430-EFF8-BE1FEF727E61}"/>
              </a:ext>
            </a:extLst>
          </p:cNvPr>
          <p:cNvSpPr txBox="1"/>
          <p:nvPr/>
        </p:nvSpPr>
        <p:spPr>
          <a:xfrm>
            <a:off x="4782780" y="5611798"/>
            <a:ext cx="2304437" cy="507831"/>
          </a:xfrm>
          <a:prstGeom prst="rect">
            <a:avLst/>
          </a:prstGeom>
          <a:noFill/>
        </p:spPr>
        <p:txBody>
          <a:bodyPr wrap="square" rtlCol="0">
            <a:spAutoFit/>
          </a:bodyPr>
          <a:lstStyle/>
          <a:p>
            <a:r>
              <a:rPr lang="en-US" sz="900" dirty="0"/>
              <a:t>Critical for responsible AI use comprising of non-optional guardrails, risk management and reliability</a:t>
            </a:r>
          </a:p>
        </p:txBody>
      </p:sp>
      <p:sp>
        <p:nvSpPr>
          <p:cNvPr id="51" name="TextBox 50">
            <a:extLst>
              <a:ext uri="{FF2B5EF4-FFF2-40B4-BE49-F238E27FC236}">
                <a16:creationId xmlns:a16="http://schemas.microsoft.com/office/drawing/2014/main" id="{8677941F-30E7-8ADD-23B3-59493E35827A}"/>
              </a:ext>
            </a:extLst>
          </p:cNvPr>
          <p:cNvSpPr txBox="1"/>
          <p:nvPr/>
        </p:nvSpPr>
        <p:spPr>
          <a:xfrm>
            <a:off x="7245607" y="5611798"/>
            <a:ext cx="2456836" cy="507831"/>
          </a:xfrm>
          <a:prstGeom prst="rect">
            <a:avLst/>
          </a:prstGeom>
          <a:noFill/>
        </p:spPr>
        <p:txBody>
          <a:bodyPr wrap="square" rtlCol="0">
            <a:spAutoFit/>
          </a:bodyPr>
          <a:lstStyle/>
          <a:p>
            <a:r>
              <a:rPr lang="en-US" sz="900" dirty="0"/>
              <a:t>Observability is vital for understanding agent behavior in real-time, debugging problems, and iterating improvements via continuous evals</a:t>
            </a:r>
          </a:p>
        </p:txBody>
      </p:sp>
      <p:sp>
        <p:nvSpPr>
          <p:cNvPr id="52" name="Title 1">
            <a:extLst>
              <a:ext uri="{FF2B5EF4-FFF2-40B4-BE49-F238E27FC236}">
                <a16:creationId xmlns:a16="http://schemas.microsoft.com/office/drawing/2014/main" id="{79ABA0A3-D2BB-99E4-54A9-D1B14E04DB26}"/>
              </a:ext>
            </a:extLst>
          </p:cNvPr>
          <p:cNvSpPr txBox="1">
            <a:spLocks/>
          </p:cNvSpPr>
          <p:nvPr/>
        </p:nvSpPr>
        <p:spPr>
          <a:xfrm>
            <a:off x="9301851" y="6734104"/>
            <a:ext cx="2943922" cy="123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 b="1" dirty="0"/>
              <a:t>Enterprise Agentic AI Agile Framework v5 | June 2025 | License: CC BY 4.0 | Devashish Saxena (devashishsaxena@gmail.com)</a:t>
            </a:r>
          </a:p>
          <a:p>
            <a:endParaRPr lang="en-US" sz="400" b="1" dirty="0"/>
          </a:p>
        </p:txBody>
      </p:sp>
      <p:cxnSp>
        <p:nvCxnSpPr>
          <p:cNvPr id="53" name="Straight Connector 52">
            <a:extLst>
              <a:ext uri="{FF2B5EF4-FFF2-40B4-BE49-F238E27FC236}">
                <a16:creationId xmlns:a16="http://schemas.microsoft.com/office/drawing/2014/main" id="{7F1578FA-2131-4735-C0C3-413BA4E742EE}"/>
              </a:ext>
            </a:extLst>
          </p:cNvPr>
          <p:cNvCxnSpPr>
            <a:cxnSpLocks/>
          </p:cNvCxnSpPr>
          <p:nvPr/>
        </p:nvCxnSpPr>
        <p:spPr>
          <a:xfrm>
            <a:off x="4203166" y="473916"/>
            <a:ext cx="3419395"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890467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FE84B7-355B-BC4B-BDD1-8F07F6F01029}"/>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Ensuring Trust in Agentic AI Systems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853A0C4-D794-75C5-6024-1C287E048FD3}"/>
              </a:ext>
            </a:extLst>
          </p:cNvPr>
          <p:cNvSpPr>
            <a:spLocks noGrp="1"/>
          </p:cNvSpPr>
          <p:nvPr>
            <p:ph idx="1"/>
          </p:nvPr>
        </p:nvSpPr>
        <p:spPr>
          <a:xfrm>
            <a:off x="4447308" y="591344"/>
            <a:ext cx="6906491" cy="5585619"/>
          </a:xfrm>
        </p:spPr>
        <p:txBody>
          <a:bodyPr anchor="ctr">
            <a:normAutofit/>
          </a:bodyPr>
          <a:lstStyle/>
          <a:p>
            <a:pPr marL="0" marR="0" indent="0">
              <a:spcBef>
                <a:spcPts val="0"/>
              </a:spcBef>
              <a:spcAft>
                <a:spcPts val="1000"/>
              </a:spcAft>
              <a:buNone/>
            </a:pPr>
            <a:r>
              <a:rPr lang="en-US" sz="1300" dirty="0">
                <a:effectLst/>
                <a:latin typeface="Cambria" panose="02040503050406030204" pitchFamily="18" charset="0"/>
                <a:ea typeface="MS Mincho" panose="02020609040205080304" pitchFamily="49" charset="-128"/>
                <a:cs typeface="Times New Roman" panose="02020603050405020304" pitchFamily="18" charset="0"/>
              </a:rPr>
              <a:t>Given that agentic AI systems operate with a degree of autonomy and will often interact with real-world systems, data, and potentially critical decisions – it is critical that in enterprise applications there is a strong focus on:</a:t>
            </a:r>
          </a:p>
          <a:p>
            <a:pPr marL="342900" marR="0" lvl="0" indent="-342900">
              <a:spcBef>
                <a:spcPts val="0"/>
              </a:spcBef>
              <a:spcAft>
                <a:spcPts val="0"/>
              </a:spcAft>
              <a:buFont typeface="+mj-lt"/>
              <a:buAutoNum type="arabicParenR"/>
            </a:pPr>
            <a:r>
              <a:rPr lang="en-US" sz="1300" b="1" dirty="0">
                <a:effectLst/>
                <a:latin typeface="Cambria" panose="02040503050406030204" pitchFamily="18" charset="0"/>
                <a:ea typeface="MS Mincho" panose="02020609040205080304" pitchFamily="49" charset="-128"/>
                <a:cs typeface="Times New Roman" panose="02020603050405020304" pitchFamily="18" charset="0"/>
              </a:rPr>
              <a:t>Security</a:t>
            </a:r>
            <a:r>
              <a:rPr lang="en-US" sz="1300" dirty="0">
                <a:effectLst/>
                <a:latin typeface="Cambria" panose="02040503050406030204" pitchFamily="18" charset="0"/>
                <a:ea typeface="MS Mincho" panose="02020609040205080304" pitchFamily="49" charset="-128"/>
                <a:cs typeface="Times New Roman" panose="02020603050405020304" pitchFamily="18" charset="0"/>
              </a:rPr>
              <a:t>: how is the system protected against malicious attacks (e.g. adversarial attacks, data poisoning, prompt injection), unauthorized access and data breaches.</a:t>
            </a:r>
          </a:p>
          <a:p>
            <a:pPr marL="342900" marR="0" lvl="0" indent="-342900">
              <a:spcBef>
                <a:spcPts val="0"/>
              </a:spcBef>
              <a:spcAft>
                <a:spcPts val="0"/>
              </a:spcAft>
              <a:buFont typeface="+mj-lt"/>
              <a:buAutoNum type="arabicParenR"/>
            </a:pPr>
            <a:r>
              <a:rPr lang="en-US" sz="1300" b="1" dirty="0">
                <a:effectLst/>
                <a:latin typeface="Cambria" panose="02040503050406030204" pitchFamily="18" charset="0"/>
                <a:ea typeface="MS Mincho" panose="02020609040205080304" pitchFamily="49" charset="-128"/>
                <a:cs typeface="Times New Roman" panose="02020603050405020304" pitchFamily="18" charset="0"/>
              </a:rPr>
              <a:t>Reliability and Robustness</a:t>
            </a:r>
            <a:r>
              <a:rPr lang="en-US" sz="1300" dirty="0">
                <a:effectLst/>
                <a:latin typeface="Cambria" panose="02040503050406030204" pitchFamily="18" charset="0"/>
                <a:ea typeface="MS Mincho" panose="02020609040205080304" pitchFamily="49" charset="-128"/>
                <a:cs typeface="Times New Roman" panose="02020603050405020304" pitchFamily="18" charset="0"/>
              </a:rPr>
              <a:t>: how will the system operate consistently, accurately, predictably, and handle unexpected inputs or failures gracefully.</a:t>
            </a:r>
          </a:p>
          <a:p>
            <a:pPr marL="342900" marR="0" lvl="0" indent="-342900">
              <a:spcBef>
                <a:spcPts val="0"/>
              </a:spcBef>
              <a:spcAft>
                <a:spcPts val="0"/>
              </a:spcAft>
              <a:buFont typeface="+mj-lt"/>
              <a:buAutoNum type="arabicParenR"/>
            </a:pPr>
            <a:r>
              <a:rPr lang="en-US" sz="1300" b="1" dirty="0">
                <a:effectLst/>
                <a:latin typeface="Cambria" panose="02040503050406030204" pitchFamily="18" charset="0"/>
                <a:ea typeface="MS Mincho" panose="02020609040205080304" pitchFamily="49" charset="-128"/>
                <a:cs typeface="Times New Roman" panose="02020603050405020304" pitchFamily="18" charset="0"/>
              </a:rPr>
              <a:t>Bias and Fairness</a:t>
            </a:r>
            <a:r>
              <a:rPr lang="en-US" sz="1300" dirty="0">
                <a:effectLst/>
                <a:latin typeface="Cambria" panose="02040503050406030204" pitchFamily="18" charset="0"/>
                <a:ea typeface="MS Mincho" panose="02020609040205080304" pitchFamily="49" charset="-128"/>
                <a:cs typeface="Times New Roman" panose="02020603050405020304" pitchFamily="18" charset="0"/>
              </a:rPr>
              <a:t>: how does the system mitigate unintended biases in data or algorithms that could lead to unfair or discriminatory outcomes.</a:t>
            </a:r>
          </a:p>
          <a:p>
            <a:pPr marL="342900" marR="0" lvl="0" indent="-342900">
              <a:spcBef>
                <a:spcPts val="0"/>
              </a:spcBef>
              <a:spcAft>
                <a:spcPts val="0"/>
              </a:spcAft>
              <a:buFont typeface="+mj-lt"/>
              <a:buAutoNum type="arabicParenR"/>
            </a:pPr>
            <a:r>
              <a:rPr lang="en-US" sz="1300" b="1" dirty="0">
                <a:effectLst/>
                <a:latin typeface="Cambria" panose="02040503050406030204" pitchFamily="18" charset="0"/>
                <a:ea typeface="MS Mincho" panose="02020609040205080304" pitchFamily="49" charset="-128"/>
                <a:cs typeface="Times New Roman" panose="02020603050405020304" pitchFamily="18" charset="0"/>
              </a:rPr>
              <a:t>Transparency and Explainability</a:t>
            </a:r>
            <a:r>
              <a:rPr lang="en-US" sz="1300" dirty="0">
                <a:effectLst/>
                <a:latin typeface="Cambria" panose="02040503050406030204" pitchFamily="18" charset="0"/>
                <a:ea typeface="MS Mincho" panose="02020609040205080304" pitchFamily="49" charset="-128"/>
                <a:cs typeface="Times New Roman" panose="02020603050405020304" pitchFamily="18" charset="0"/>
              </a:rPr>
              <a:t>: how does the end user of such a system understand how an agent arrived at its decisions esp. in certain regulatory applications such as healthcare or financial.</a:t>
            </a:r>
          </a:p>
          <a:p>
            <a:pPr marL="342900" marR="0" lvl="0" indent="-342900">
              <a:spcBef>
                <a:spcPts val="0"/>
              </a:spcBef>
              <a:spcAft>
                <a:spcPts val="0"/>
              </a:spcAft>
              <a:buFont typeface="+mj-lt"/>
              <a:buAutoNum type="arabicParenR"/>
            </a:pPr>
            <a:r>
              <a:rPr lang="en-US" sz="1300" b="1" dirty="0">
                <a:effectLst/>
                <a:latin typeface="Cambria" panose="02040503050406030204" pitchFamily="18" charset="0"/>
                <a:ea typeface="MS Mincho" panose="02020609040205080304" pitchFamily="49" charset="-128"/>
                <a:cs typeface="Times New Roman" panose="02020603050405020304" pitchFamily="18" charset="0"/>
              </a:rPr>
              <a:t>Data Privacy and Protection</a:t>
            </a:r>
            <a:r>
              <a:rPr lang="en-US" sz="1300" dirty="0">
                <a:effectLst/>
                <a:latin typeface="Cambria" panose="02040503050406030204" pitchFamily="18" charset="0"/>
                <a:ea typeface="MS Mincho" panose="02020609040205080304" pitchFamily="49" charset="-128"/>
                <a:cs typeface="Times New Roman" panose="02020603050405020304" pitchFamily="18" charset="0"/>
              </a:rPr>
              <a:t>: how does the system handle sensitive data such as PII.</a:t>
            </a:r>
          </a:p>
          <a:p>
            <a:pPr marL="342900" marR="0" lvl="0" indent="-342900">
              <a:spcBef>
                <a:spcPts val="0"/>
              </a:spcBef>
              <a:spcAft>
                <a:spcPts val="0"/>
              </a:spcAft>
              <a:buFont typeface="+mj-lt"/>
              <a:buAutoNum type="arabicParenR"/>
            </a:pPr>
            <a:r>
              <a:rPr lang="en-US" sz="1300" b="1" dirty="0">
                <a:effectLst/>
                <a:latin typeface="Cambria" panose="02040503050406030204" pitchFamily="18" charset="0"/>
                <a:ea typeface="MS Mincho" panose="02020609040205080304" pitchFamily="49" charset="-128"/>
                <a:cs typeface="Times New Roman" panose="02020603050405020304" pitchFamily="18" charset="0"/>
              </a:rPr>
              <a:t>Accountability</a:t>
            </a:r>
            <a:r>
              <a:rPr lang="en-US" sz="1300" dirty="0">
                <a:effectLst/>
                <a:latin typeface="Cambria" panose="02040503050406030204" pitchFamily="18" charset="0"/>
                <a:ea typeface="MS Mincho" panose="02020609040205080304" pitchFamily="49" charset="-128"/>
                <a:cs typeface="Times New Roman" panose="02020603050405020304" pitchFamily="18" charset="0"/>
              </a:rPr>
              <a:t>: who is accountable and responsible for the outcomes of an agentic system? Which human will be held responsible? In traditional systems in the enterprise, IT is often held accountable for performance, reliability, robustness of a system – how does this evolve for agentic systems that are built on a non-deterministic foundation.</a:t>
            </a:r>
          </a:p>
          <a:p>
            <a:pPr marL="342900" marR="0" lvl="0" indent="-342900">
              <a:spcBef>
                <a:spcPts val="0"/>
              </a:spcBef>
              <a:spcAft>
                <a:spcPts val="1000"/>
              </a:spcAft>
              <a:buFont typeface="+mj-lt"/>
              <a:buAutoNum type="arabicParenR"/>
            </a:pPr>
            <a:r>
              <a:rPr lang="en-US" sz="1300" b="1" dirty="0">
                <a:effectLst/>
                <a:latin typeface="Cambria" panose="02040503050406030204" pitchFamily="18" charset="0"/>
                <a:ea typeface="MS Mincho" panose="02020609040205080304" pitchFamily="49" charset="-128"/>
                <a:cs typeface="Times New Roman" panose="02020603050405020304" pitchFamily="18" charset="0"/>
              </a:rPr>
              <a:t>Ethical Considerations</a:t>
            </a:r>
            <a:r>
              <a:rPr lang="en-US" sz="1300" dirty="0">
                <a:effectLst/>
                <a:latin typeface="Cambria" panose="02040503050406030204" pitchFamily="18" charset="0"/>
                <a:ea typeface="MS Mincho" panose="02020609040205080304" pitchFamily="49" charset="-128"/>
                <a:cs typeface="Times New Roman" panose="02020603050405020304" pitchFamily="18" charset="0"/>
              </a:rPr>
              <a:t>: Adherence to ethical guidelines will play a critical role esp. in use cases in health care e.g.</a:t>
            </a:r>
          </a:p>
          <a:p>
            <a:pPr marL="0" marR="0" indent="0">
              <a:spcBef>
                <a:spcPts val="0"/>
              </a:spcBef>
              <a:spcAft>
                <a:spcPts val="1000"/>
              </a:spcAft>
              <a:buNone/>
            </a:pPr>
            <a:endParaRPr lang="en-US" sz="1300" dirty="0">
              <a:effectLst/>
              <a:latin typeface="Cambria" panose="02040503050406030204" pitchFamily="18" charset="0"/>
              <a:ea typeface="MS Mincho" panose="02020609040205080304" pitchFamily="49" charset="-128"/>
              <a:cs typeface="Times New Roman" panose="02020603050405020304" pitchFamily="18" charset="0"/>
            </a:endParaRPr>
          </a:p>
          <a:p>
            <a:pPr marL="0" marR="0" indent="0">
              <a:spcBef>
                <a:spcPts val="0"/>
              </a:spcBef>
              <a:spcAft>
                <a:spcPts val="1000"/>
              </a:spcAft>
              <a:buNone/>
            </a:pPr>
            <a:r>
              <a:rPr lang="en-US" sz="1300" dirty="0">
                <a:effectLst/>
                <a:latin typeface="Cambria" panose="02040503050406030204" pitchFamily="18" charset="0"/>
                <a:ea typeface="MS Mincho" panose="02020609040205080304" pitchFamily="49" charset="-128"/>
                <a:cs typeface="Times New Roman" panose="02020603050405020304" pitchFamily="18" charset="0"/>
              </a:rPr>
              <a:t>As an example, an enterprise trust posture could be reflected as following. However, these could vary based on enterprise and/or use case specific trust needs.</a:t>
            </a:r>
          </a:p>
          <a:p>
            <a:pPr marL="342900" marR="0" lvl="0" indent="-342900">
              <a:spcBef>
                <a:spcPts val="0"/>
              </a:spcBef>
              <a:spcAft>
                <a:spcPts val="0"/>
              </a:spcAft>
              <a:buFont typeface="Symbol" pitchFamily="2" charset="2"/>
              <a:buChar char=""/>
            </a:pPr>
            <a:r>
              <a:rPr lang="en-US" sz="1300" dirty="0">
                <a:effectLst/>
                <a:latin typeface="Cambria" panose="02040503050406030204" pitchFamily="18" charset="0"/>
                <a:ea typeface="MS Mincho" panose="02020609040205080304" pitchFamily="49" charset="-128"/>
                <a:cs typeface="Times New Roman" panose="02020603050405020304" pitchFamily="18" charset="0"/>
              </a:rPr>
              <a:t>Security grade: </a:t>
            </a:r>
            <a:r>
              <a:rPr lang="en-US" sz="1300" b="1" dirty="0">
                <a:effectLst/>
                <a:latin typeface="Cambria" panose="02040503050406030204" pitchFamily="18" charset="0"/>
                <a:ea typeface="MS Mincho" panose="02020609040205080304" pitchFamily="49" charset="-128"/>
                <a:cs typeface="Times New Roman" panose="02020603050405020304" pitchFamily="18" charset="0"/>
              </a:rPr>
              <a:t>ISO 27001 mapped</a:t>
            </a:r>
            <a:r>
              <a:rPr lang="en-US" sz="1300" dirty="0">
                <a:effectLst/>
                <a:latin typeface="Cambria" panose="02040503050406030204" pitchFamily="18" charset="0"/>
                <a:ea typeface="MS Mincho" panose="02020609040205080304" pitchFamily="49" charset="-128"/>
                <a:cs typeface="Times New Roman" panose="02020603050405020304" pitchFamily="18" charset="0"/>
              </a:rPr>
              <a:t>, zero hard‑coded secrets.</a:t>
            </a:r>
          </a:p>
          <a:p>
            <a:pPr marL="342900" marR="0" lvl="0" indent="-342900">
              <a:spcBef>
                <a:spcPts val="0"/>
              </a:spcBef>
              <a:spcAft>
                <a:spcPts val="0"/>
              </a:spcAft>
              <a:buFont typeface="Symbol" pitchFamily="2" charset="2"/>
              <a:buChar char=""/>
            </a:pPr>
            <a:r>
              <a:rPr lang="en-US" sz="1300" dirty="0">
                <a:effectLst/>
                <a:latin typeface="Cambria" panose="02040503050406030204" pitchFamily="18" charset="0"/>
                <a:ea typeface="MS Mincho" panose="02020609040205080304" pitchFamily="49" charset="-128"/>
                <a:cs typeface="Times New Roman" panose="02020603050405020304" pitchFamily="18" charset="0"/>
              </a:rPr>
              <a:t>Privacy: </a:t>
            </a:r>
            <a:r>
              <a:rPr lang="en-US" sz="1300" b="1" dirty="0">
                <a:effectLst/>
                <a:latin typeface="Cambria" panose="02040503050406030204" pitchFamily="18" charset="0"/>
                <a:ea typeface="MS Mincho" panose="02020609040205080304" pitchFamily="49" charset="-128"/>
                <a:cs typeface="Times New Roman" panose="02020603050405020304" pitchFamily="18" charset="0"/>
              </a:rPr>
              <a:t>PII redacted at RAG retrieval</a:t>
            </a:r>
            <a:r>
              <a:rPr lang="en-US" sz="1300" dirty="0">
                <a:effectLst/>
                <a:latin typeface="Cambria" panose="02040503050406030204" pitchFamily="18" charset="0"/>
                <a:ea typeface="MS Mincho" panose="02020609040205080304" pitchFamily="49" charset="-128"/>
                <a:cs typeface="Times New Roman" panose="02020603050405020304" pitchFamily="18" charset="0"/>
              </a:rPr>
              <a:t>; row‑level ACL.</a:t>
            </a:r>
          </a:p>
          <a:p>
            <a:pPr marL="342900" marR="0" lvl="0" indent="-342900">
              <a:spcBef>
                <a:spcPts val="0"/>
              </a:spcBef>
              <a:spcAft>
                <a:spcPts val="0"/>
              </a:spcAft>
              <a:buFont typeface="Symbol" pitchFamily="2" charset="2"/>
              <a:buChar char=""/>
            </a:pPr>
            <a:r>
              <a:rPr lang="en-US" sz="1300" dirty="0">
                <a:effectLst/>
                <a:latin typeface="Cambria" panose="02040503050406030204" pitchFamily="18" charset="0"/>
                <a:ea typeface="MS Mincho" panose="02020609040205080304" pitchFamily="49" charset="-128"/>
                <a:cs typeface="Times New Roman" panose="02020603050405020304" pitchFamily="18" charset="0"/>
              </a:rPr>
              <a:t>Kill‑switch SLA: </a:t>
            </a:r>
            <a:r>
              <a:rPr lang="en-US" sz="1300" b="1" dirty="0">
                <a:effectLst/>
                <a:latin typeface="Cambria" panose="02040503050406030204" pitchFamily="18" charset="0"/>
                <a:ea typeface="MS Mincho" panose="02020609040205080304" pitchFamily="49" charset="-128"/>
                <a:cs typeface="Times New Roman" panose="02020603050405020304" pitchFamily="18" charset="0"/>
              </a:rPr>
              <a:t>&lt; 30 s</a:t>
            </a:r>
            <a:r>
              <a:rPr lang="en-US" sz="1300" dirty="0">
                <a:effectLst/>
                <a:latin typeface="Cambria" panose="02040503050406030204" pitchFamily="18" charset="0"/>
                <a:ea typeface="MS Mincho" panose="02020609040205080304" pitchFamily="49" charset="-128"/>
                <a:cs typeface="Times New Roman" panose="02020603050405020304" pitchFamily="18" charset="0"/>
              </a:rPr>
              <a:t> tested quarterly.</a:t>
            </a:r>
          </a:p>
          <a:p>
            <a:pPr marL="342900" marR="0" lvl="0" indent="-342900">
              <a:spcBef>
                <a:spcPts val="0"/>
              </a:spcBef>
              <a:spcAft>
                <a:spcPts val="1000"/>
              </a:spcAft>
              <a:buFont typeface="Symbol" pitchFamily="2" charset="2"/>
              <a:buChar char=""/>
            </a:pPr>
            <a:r>
              <a:rPr lang="en-US" sz="1300" dirty="0">
                <a:effectLst/>
                <a:latin typeface="Cambria" panose="02040503050406030204" pitchFamily="18" charset="0"/>
                <a:ea typeface="MS Mincho" panose="02020609040205080304" pitchFamily="49" charset="-128"/>
                <a:cs typeface="Times New Roman" panose="02020603050405020304" pitchFamily="18" charset="0"/>
              </a:rPr>
              <a:t>Model lifecycle: registry with upgrade checklist.</a:t>
            </a:r>
          </a:p>
        </p:txBody>
      </p:sp>
      <p:sp>
        <p:nvSpPr>
          <p:cNvPr id="5" name="Title 1">
            <a:extLst>
              <a:ext uri="{FF2B5EF4-FFF2-40B4-BE49-F238E27FC236}">
                <a16:creationId xmlns:a16="http://schemas.microsoft.com/office/drawing/2014/main" id="{493A5581-A152-A94A-D264-443050584C52}"/>
              </a:ext>
            </a:extLst>
          </p:cNvPr>
          <p:cNvSpPr txBox="1">
            <a:spLocks/>
          </p:cNvSpPr>
          <p:nvPr/>
        </p:nvSpPr>
        <p:spPr>
          <a:xfrm>
            <a:off x="9301851" y="6734104"/>
            <a:ext cx="2943922" cy="123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 b="1" dirty="0"/>
              <a:t>Enterprise Agentic AI Agile Framework v5 | June 2025 | License: CC BY 4.0 | Devashish Saxena (devashishsaxena@gmail.com)</a:t>
            </a:r>
          </a:p>
          <a:p>
            <a:endParaRPr lang="en-US" sz="400" b="1" dirty="0"/>
          </a:p>
          <a:p>
            <a:endParaRPr lang="en-US" sz="400" b="1" dirty="0"/>
          </a:p>
        </p:txBody>
      </p:sp>
    </p:spTree>
    <p:extLst>
      <p:ext uri="{BB962C8B-B14F-4D97-AF65-F5344CB8AC3E}">
        <p14:creationId xmlns:p14="http://schemas.microsoft.com/office/powerpoint/2010/main" val="187234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a:extLst>
              <a:ext uri="{FF2B5EF4-FFF2-40B4-BE49-F238E27FC236}">
                <a16:creationId xmlns:a16="http://schemas.microsoft.com/office/drawing/2014/main" id="{D22914A7-5555-83BB-7DB0-7386F8FA3D44}"/>
              </a:ext>
            </a:extLst>
          </p:cNvPr>
          <p:cNvSpPr/>
          <p:nvPr/>
        </p:nvSpPr>
        <p:spPr>
          <a:xfrm>
            <a:off x="29725" y="944134"/>
            <a:ext cx="1970049" cy="817756"/>
          </a:xfrm>
          <a:prstGeom prst="homePlate">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DISCOVERY</a:t>
            </a:r>
          </a:p>
          <a:p>
            <a:pPr algn="ctr"/>
            <a:r>
              <a:rPr lang="en-US" sz="1100" dirty="0">
                <a:solidFill>
                  <a:sysClr val="windowText" lastClr="000000"/>
                </a:solidFill>
              </a:rPr>
              <a:t>Human-centric</a:t>
            </a:r>
          </a:p>
        </p:txBody>
      </p:sp>
      <p:sp>
        <p:nvSpPr>
          <p:cNvPr id="3" name="Pentagon 2">
            <a:extLst>
              <a:ext uri="{FF2B5EF4-FFF2-40B4-BE49-F238E27FC236}">
                <a16:creationId xmlns:a16="http://schemas.microsoft.com/office/drawing/2014/main" id="{CD5F4654-C210-C74E-D2C5-740D08368E18}"/>
              </a:ext>
            </a:extLst>
          </p:cNvPr>
          <p:cNvSpPr/>
          <p:nvPr/>
        </p:nvSpPr>
        <p:spPr>
          <a:xfrm>
            <a:off x="10192213" y="944134"/>
            <a:ext cx="1970049" cy="817756"/>
          </a:xfrm>
          <a:prstGeom prst="homePlate">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DEPLOY</a:t>
            </a:r>
          </a:p>
          <a:p>
            <a:pPr algn="ctr"/>
            <a:r>
              <a:rPr lang="en-US" sz="1100" dirty="0">
                <a:solidFill>
                  <a:sysClr val="windowText" lastClr="000000"/>
                </a:solidFill>
              </a:rPr>
              <a:t>Scaled rollout</a:t>
            </a:r>
          </a:p>
        </p:txBody>
      </p:sp>
      <p:sp>
        <p:nvSpPr>
          <p:cNvPr id="4" name="Pentagon 3">
            <a:extLst>
              <a:ext uri="{FF2B5EF4-FFF2-40B4-BE49-F238E27FC236}">
                <a16:creationId xmlns:a16="http://schemas.microsoft.com/office/drawing/2014/main" id="{55FDEF90-31CF-B1F7-A5E8-DBA30F404C6E}"/>
              </a:ext>
            </a:extLst>
          </p:cNvPr>
          <p:cNvSpPr/>
          <p:nvPr/>
        </p:nvSpPr>
        <p:spPr>
          <a:xfrm>
            <a:off x="8159717" y="944134"/>
            <a:ext cx="1970049" cy="817756"/>
          </a:xfrm>
          <a:prstGeom prst="homePlate">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OPERATE</a:t>
            </a:r>
          </a:p>
          <a:p>
            <a:pPr algn="ctr"/>
            <a:r>
              <a:rPr lang="en-US" sz="1100" dirty="0">
                <a:solidFill>
                  <a:sysClr val="windowText" lastClr="000000"/>
                </a:solidFill>
              </a:rPr>
              <a:t>Human feedback &amp; iteration</a:t>
            </a:r>
          </a:p>
        </p:txBody>
      </p:sp>
      <p:sp>
        <p:nvSpPr>
          <p:cNvPr id="5" name="Pentagon 4">
            <a:extLst>
              <a:ext uri="{FF2B5EF4-FFF2-40B4-BE49-F238E27FC236}">
                <a16:creationId xmlns:a16="http://schemas.microsoft.com/office/drawing/2014/main" id="{25A2803A-2817-10FC-74B0-6DFC82781997}"/>
              </a:ext>
            </a:extLst>
          </p:cNvPr>
          <p:cNvSpPr/>
          <p:nvPr/>
        </p:nvSpPr>
        <p:spPr>
          <a:xfrm>
            <a:off x="6127219" y="944134"/>
            <a:ext cx="1970049" cy="817756"/>
          </a:xfrm>
          <a:prstGeom prst="homePlate">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DEVELOP</a:t>
            </a:r>
          </a:p>
          <a:p>
            <a:pPr algn="ctr"/>
            <a:r>
              <a:rPr lang="en-US" sz="1100" dirty="0">
                <a:solidFill>
                  <a:sysClr val="windowText" lastClr="000000"/>
                </a:solidFill>
              </a:rPr>
              <a:t>Iteratively develop and validate</a:t>
            </a:r>
          </a:p>
        </p:txBody>
      </p:sp>
      <p:sp>
        <p:nvSpPr>
          <p:cNvPr id="6" name="Pentagon 5">
            <a:extLst>
              <a:ext uri="{FF2B5EF4-FFF2-40B4-BE49-F238E27FC236}">
                <a16:creationId xmlns:a16="http://schemas.microsoft.com/office/drawing/2014/main" id="{DF9E5042-8393-BC16-7E60-88455C4E3C05}"/>
              </a:ext>
            </a:extLst>
          </p:cNvPr>
          <p:cNvSpPr/>
          <p:nvPr/>
        </p:nvSpPr>
        <p:spPr>
          <a:xfrm>
            <a:off x="4094721" y="944134"/>
            <a:ext cx="1970049" cy="817756"/>
          </a:xfrm>
          <a:prstGeom prst="homePlate">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DESIGN</a:t>
            </a:r>
          </a:p>
          <a:p>
            <a:pPr algn="ctr"/>
            <a:r>
              <a:rPr lang="en-US" sz="1100" dirty="0">
                <a:solidFill>
                  <a:sysClr val="windowText" lastClr="000000"/>
                </a:solidFill>
              </a:rPr>
              <a:t>Agent architecture, interactions &amp; integrations</a:t>
            </a:r>
          </a:p>
        </p:txBody>
      </p:sp>
      <p:sp>
        <p:nvSpPr>
          <p:cNvPr id="7" name="Pentagon 6">
            <a:extLst>
              <a:ext uri="{FF2B5EF4-FFF2-40B4-BE49-F238E27FC236}">
                <a16:creationId xmlns:a16="http://schemas.microsoft.com/office/drawing/2014/main" id="{B19259CE-033C-AAA0-20EE-F2F954DB0961}"/>
              </a:ext>
            </a:extLst>
          </p:cNvPr>
          <p:cNvSpPr/>
          <p:nvPr/>
        </p:nvSpPr>
        <p:spPr>
          <a:xfrm>
            <a:off x="2062223" y="944134"/>
            <a:ext cx="1970049" cy="817756"/>
          </a:xfrm>
          <a:prstGeom prst="homePlate">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DEFINE</a:t>
            </a:r>
          </a:p>
          <a:p>
            <a:pPr algn="ctr"/>
            <a:r>
              <a:rPr lang="en-US" sz="1100" dirty="0">
                <a:solidFill>
                  <a:sysClr val="windowText" lastClr="000000"/>
                </a:solidFill>
              </a:rPr>
              <a:t>Agent Blueprint</a:t>
            </a:r>
          </a:p>
        </p:txBody>
      </p:sp>
      <p:sp>
        <p:nvSpPr>
          <p:cNvPr id="8" name="Pentagon 7">
            <a:extLst>
              <a:ext uri="{FF2B5EF4-FFF2-40B4-BE49-F238E27FC236}">
                <a16:creationId xmlns:a16="http://schemas.microsoft.com/office/drawing/2014/main" id="{D3323828-8BE3-4E82-4A13-59DAB8932C0E}"/>
              </a:ext>
            </a:extLst>
          </p:cNvPr>
          <p:cNvSpPr/>
          <p:nvPr/>
        </p:nvSpPr>
        <p:spPr>
          <a:xfrm>
            <a:off x="4094720" y="520388"/>
            <a:ext cx="4002548" cy="345688"/>
          </a:xfrm>
          <a:prstGeom prst="homePlate">
            <a:avLst>
              <a:gd name="adj" fmla="val 116667"/>
            </a:avLst>
          </a:prstGeom>
          <a:solidFill>
            <a:schemeClr val="bg2"/>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BUILD</a:t>
            </a:r>
            <a:endParaRPr lang="en-US" sz="1100" dirty="0">
              <a:solidFill>
                <a:sysClr val="windowText" lastClr="000000"/>
              </a:solidFill>
            </a:endParaRPr>
          </a:p>
        </p:txBody>
      </p:sp>
      <p:sp>
        <p:nvSpPr>
          <p:cNvPr id="9" name="TextBox 8">
            <a:extLst>
              <a:ext uri="{FF2B5EF4-FFF2-40B4-BE49-F238E27FC236}">
                <a16:creationId xmlns:a16="http://schemas.microsoft.com/office/drawing/2014/main" id="{0245FFB7-5812-583B-3BB2-018A4BE2E66E}"/>
              </a:ext>
            </a:extLst>
          </p:cNvPr>
          <p:cNvSpPr txBox="1"/>
          <p:nvPr/>
        </p:nvSpPr>
        <p:spPr>
          <a:xfrm>
            <a:off x="23773" y="1947738"/>
            <a:ext cx="1970049" cy="3210585"/>
          </a:xfrm>
          <a:prstGeom prst="rect">
            <a:avLst/>
          </a:prstGeom>
          <a:noFill/>
        </p:spPr>
        <p:txBody>
          <a:bodyPr wrap="square" rtlCol="0">
            <a:noAutofit/>
          </a:bodyPr>
          <a:lstStyle/>
          <a:p>
            <a:pPr marL="285750" indent="-285750">
              <a:buFont typeface="Arial" panose="020B0604020202020204" pitchFamily="34" charset="0"/>
              <a:buChar char="•"/>
            </a:pPr>
            <a:r>
              <a:rPr lang="en-US" sz="1400" dirty="0"/>
              <a:t>End-user journey mapping</a:t>
            </a:r>
          </a:p>
          <a:p>
            <a:pPr marL="285750" indent="-285750">
              <a:buFont typeface="Arial" panose="020B0604020202020204" pitchFamily="34" charset="0"/>
              <a:buChar char="•"/>
            </a:pPr>
            <a:r>
              <a:rPr lang="en-US" sz="1400" dirty="0"/>
              <a:t>Current state process map including internal stakeholder roles and responsibilities</a:t>
            </a:r>
          </a:p>
          <a:p>
            <a:pPr marL="285750" indent="-285750">
              <a:buFont typeface="Arial" panose="020B0604020202020204" pitchFamily="34" charset="0"/>
              <a:buChar char="•"/>
            </a:pPr>
            <a:r>
              <a:rPr lang="en-US" sz="1400" dirty="0"/>
              <a:t>Baseline KPIs including north star KPI</a:t>
            </a:r>
          </a:p>
          <a:p>
            <a:pPr marL="285750" indent="-285750">
              <a:buFont typeface="Arial" panose="020B0604020202020204" pitchFamily="34" charset="0"/>
              <a:buChar char="•"/>
            </a:pPr>
            <a:r>
              <a:rPr lang="en-US" sz="1400" dirty="0"/>
              <a:t>Target state process including updated stakeholder roles and responsibilities</a:t>
            </a:r>
          </a:p>
        </p:txBody>
      </p:sp>
      <p:sp>
        <p:nvSpPr>
          <p:cNvPr id="15" name="TextBox 14">
            <a:extLst>
              <a:ext uri="{FF2B5EF4-FFF2-40B4-BE49-F238E27FC236}">
                <a16:creationId xmlns:a16="http://schemas.microsoft.com/office/drawing/2014/main" id="{F5D80929-C20A-F95C-741C-D2476E0370D6}"/>
              </a:ext>
            </a:extLst>
          </p:cNvPr>
          <p:cNvSpPr txBox="1"/>
          <p:nvPr/>
        </p:nvSpPr>
        <p:spPr>
          <a:xfrm>
            <a:off x="2099101" y="1947738"/>
            <a:ext cx="1917998" cy="3210585"/>
          </a:xfrm>
          <a:prstGeom prst="rect">
            <a:avLst/>
          </a:prstGeom>
          <a:noFill/>
        </p:spPr>
        <p:txBody>
          <a:bodyPr wrap="square" rtlCol="0">
            <a:noAutofit/>
          </a:bodyPr>
          <a:lstStyle/>
          <a:p>
            <a:pPr marL="285750" indent="-285750">
              <a:buFont typeface="Arial" panose="020B0604020202020204" pitchFamily="34" charset="0"/>
              <a:buChar char="•"/>
            </a:pPr>
            <a:r>
              <a:rPr lang="en-US" sz="1400" dirty="0"/>
              <a:t>Identify &amp; validate high impact business problems </a:t>
            </a:r>
            <a:r>
              <a:rPr lang="en-US" sz="1400" dirty="0">
                <a:sym typeface="Wingdings" pitchFamily="2" charset="2"/>
              </a:rPr>
              <a:t> focus for </a:t>
            </a:r>
            <a:r>
              <a:rPr lang="en-US" sz="1400" i="1" dirty="0">
                <a:sym typeface="Wingdings" pitchFamily="2" charset="2"/>
              </a:rPr>
              <a:t>agentic</a:t>
            </a:r>
          </a:p>
          <a:p>
            <a:pPr marL="285750" indent="-285750">
              <a:buFont typeface="Arial" panose="020B0604020202020204" pitchFamily="34" charset="0"/>
              <a:buChar char="•"/>
            </a:pPr>
            <a:r>
              <a:rPr lang="en-US" sz="1400" dirty="0">
                <a:sym typeface="Wingdings" pitchFamily="2" charset="2"/>
              </a:rPr>
              <a:t>Define target success KPIs (incl. north star)</a:t>
            </a:r>
          </a:p>
          <a:p>
            <a:pPr marL="285750" indent="-285750">
              <a:buFont typeface="Arial" panose="020B0604020202020204" pitchFamily="34" charset="0"/>
              <a:buChar char="•"/>
            </a:pPr>
            <a:r>
              <a:rPr lang="en-US" sz="1400" dirty="0">
                <a:sym typeface="Wingdings" pitchFamily="2" charset="2"/>
              </a:rPr>
              <a:t>Establish non-neg. risk guardrails</a:t>
            </a:r>
          </a:p>
          <a:p>
            <a:pPr marL="285750" indent="-285750">
              <a:buFont typeface="Arial" panose="020B0604020202020204" pitchFamily="34" charset="0"/>
              <a:buChar char="•"/>
            </a:pPr>
            <a:r>
              <a:rPr lang="en-US" sz="1400" dirty="0">
                <a:sym typeface="Wingdings" pitchFamily="2" charset="2"/>
              </a:rPr>
              <a:t>Build agentic epics</a:t>
            </a:r>
          </a:p>
          <a:p>
            <a:pPr marL="285750" indent="-285750">
              <a:buFont typeface="Arial" panose="020B0604020202020204" pitchFamily="34" charset="0"/>
              <a:buChar char="•"/>
            </a:pPr>
            <a:r>
              <a:rPr lang="en-US" sz="1400" dirty="0">
                <a:sym typeface="Wingdings" pitchFamily="2" charset="2"/>
              </a:rPr>
              <a:t>Preliminary – solution arch, tech feasibility, resource and budgets</a:t>
            </a:r>
            <a:endParaRPr lang="en-US" sz="1400" dirty="0"/>
          </a:p>
        </p:txBody>
      </p:sp>
      <p:sp>
        <p:nvSpPr>
          <p:cNvPr id="16" name="TextBox 15">
            <a:extLst>
              <a:ext uri="{FF2B5EF4-FFF2-40B4-BE49-F238E27FC236}">
                <a16:creationId xmlns:a16="http://schemas.microsoft.com/office/drawing/2014/main" id="{533CA869-6D16-A8BA-312A-C43E1CAF8ED4}"/>
              </a:ext>
            </a:extLst>
          </p:cNvPr>
          <p:cNvSpPr txBox="1"/>
          <p:nvPr/>
        </p:nvSpPr>
        <p:spPr>
          <a:xfrm>
            <a:off x="4122378" y="1947738"/>
            <a:ext cx="1917998" cy="3210585"/>
          </a:xfrm>
          <a:prstGeom prst="rect">
            <a:avLst/>
          </a:prstGeom>
          <a:noFill/>
        </p:spPr>
        <p:txBody>
          <a:bodyPr wrap="square" rtlCol="0">
            <a:noAutofit/>
          </a:bodyPr>
          <a:lstStyle/>
          <a:p>
            <a:pPr marL="285750" indent="-285750">
              <a:buFont typeface="Arial" panose="020B0604020202020204" pitchFamily="34" charset="0"/>
              <a:buChar char="•"/>
            </a:pPr>
            <a:r>
              <a:rPr lang="en-US" sz="1400" dirty="0"/>
              <a:t>Agent prompt, policy engineering</a:t>
            </a:r>
          </a:p>
          <a:p>
            <a:pPr marL="285750" indent="-285750">
              <a:buFont typeface="Arial" panose="020B0604020202020204" pitchFamily="34" charset="0"/>
              <a:buChar char="•"/>
            </a:pPr>
            <a:r>
              <a:rPr lang="en-US" sz="1400" dirty="0"/>
              <a:t>Agent interaction design</a:t>
            </a:r>
          </a:p>
          <a:p>
            <a:pPr marL="285750" indent="-285750">
              <a:buFont typeface="Arial" panose="020B0604020202020204" pitchFamily="34" charset="0"/>
              <a:buChar char="•"/>
            </a:pPr>
            <a:r>
              <a:rPr lang="en-US" sz="1400" dirty="0"/>
              <a:t>Agent tool/data integration, memory design</a:t>
            </a:r>
          </a:p>
          <a:p>
            <a:pPr marL="285750" indent="-285750">
              <a:buFont typeface="Arial" panose="020B0604020202020204" pitchFamily="34" charset="0"/>
              <a:buChar char="•"/>
            </a:pPr>
            <a:r>
              <a:rPr lang="en-US" sz="1400" dirty="0"/>
              <a:t>Security &amp; compliance design</a:t>
            </a:r>
          </a:p>
          <a:p>
            <a:pPr marL="285750" indent="-285750">
              <a:buFont typeface="Arial" panose="020B0604020202020204" pitchFamily="34" charset="0"/>
              <a:buChar char="•"/>
            </a:pPr>
            <a:r>
              <a:rPr lang="en-US" sz="1400" dirty="0"/>
              <a:t>Build automated evaluation harness(es)</a:t>
            </a:r>
          </a:p>
          <a:p>
            <a:pPr marL="285750" indent="-285750">
              <a:buFont typeface="Arial" panose="020B0604020202020204" pitchFamily="34" charset="0"/>
              <a:buChar char="•"/>
            </a:pPr>
            <a:r>
              <a:rPr lang="en-US" sz="1400" dirty="0"/>
              <a:t>Update Cost-to-serve forecast</a:t>
            </a:r>
          </a:p>
        </p:txBody>
      </p:sp>
      <p:sp>
        <p:nvSpPr>
          <p:cNvPr id="17" name="TextBox 16">
            <a:extLst>
              <a:ext uri="{FF2B5EF4-FFF2-40B4-BE49-F238E27FC236}">
                <a16:creationId xmlns:a16="http://schemas.microsoft.com/office/drawing/2014/main" id="{423257FF-BFAF-35A2-6CEE-10DD51DBF505}"/>
              </a:ext>
            </a:extLst>
          </p:cNvPr>
          <p:cNvSpPr txBox="1"/>
          <p:nvPr/>
        </p:nvSpPr>
        <p:spPr>
          <a:xfrm>
            <a:off x="6145655" y="1947738"/>
            <a:ext cx="1917998" cy="3210585"/>
          </a:xfrm>
          <a:prstGeom prst="rect">
            <a:avLst/>
          </a:prstGeom>
          <a:noFill/>
        </p:spPr>
        <p:txBody>
          <a:bodyPr wrap="square" rtlCol="0">
            <a:noAutofit/>
          </a:bodyPr>
          <a:lstStyle/>
          <a:p>
            <a:pPr marL="285750" indent="-285750">
              <a:buFont typeface="Arial" panose="020B0604020202020204" pitchFamily="34" charset="0"/>
              <a:buChar char="•"/>
            </a:pPr>
            <a:r>
              <a:rPr lang="en-US" sz="1400" dirty="0"/>
              <a:t>Develop agent components</a:t>
            </a:r>
          </a:p>
          <a:p>
            <a:pPr marL="285750" indent="-285750">
              <a:buFont typeface="Arial" panose="020B0604020202020204" pitchFamily="34" charset="0"/>
              <a:buChar char="•"/>
            </a:pPr>
            <a:r>
              <a:rPr lang="en-US" sz="1400" dirty="0"/>
              <a:t>Continuously test against automated eval harness(es)</a:t>
            </a:r>
          </a:p>
          <a:p>
            <a:pPr marL="285750" indent="-285750">
              <a:buFont typeface="Arial" panose="020B0604020202020204" pitchFamily="34" charset="0"/>
              <a:buChar char="•"/>
            </a:pPr>
            <a:r>
              <a:rPr lang="en-US" sz="1400" dirty="0"/>
              <a:t>Iterative refinement of agents</a:t>
            </a:r>
          </a:p>
          <a:p>
            <a:pPr marL="285750" indent="-285750">
              <a:buFont typeface="Arial" panose="020B0604020202020204" pitchFamily="34" charset="0"/>
              <a:buChar char="•"/>
            </a:pPr>
            <a:r>
              <a:rPr lang="en-US" sz="1400" dirty="0"/>
              <a:t>Human red-team adversarial blitz, escalation runs</a:t>
            </a:r>
          </a:p>
          <a:p>
            <a:pPr marL="285750" indent="-285750">
              <a:buFont typeface="Arial" panose="020B0604020202020204" pitchFamily="34" charset="0"/>
              <a:buChar char="•"/>
            </a:pPr>
            <a:r>
              <a:rPr lang="en-US" sz="1400" dirty="0"/>
              <a:t>Reinforcement learning / human feedback (RLHF)</a:t>
            </a:r>
          </a:p>
          <a:p>
            <a:pPr marL="285750" indent="-285750">
              <a:buFont typeface="Arial" panose="020B0604020202020204" pitchFamily="34" charset="0"/>
              <a:buChar char="•"/>
            </a:pPr>
            <a:r>
              <a:rPr lang="en-US" sz="1400" dirty="0"/>
              <a:t>Safety scorecard</a:t>
            </a:r>
          </a:p>
        </p:txBody>
      </p:sp>
      <p:sp>
        <p:nvSpPr>
          <p:cNvPr id="18" name="TextBox 17">
            <a:extLst>
              <a:ext uri="{FF2B5EF4-FFF2-40B4-BE49-F238E27FC236}">
                <a16:creationId xmlns:a16="http://schemas.microsoft.com/office/drawing/2014/main" id="{7094A32A-3B10-0832-84B4-85E6EFB32FF3}"/>
              </a:ext>
            </a:extLst>
          </p:cNvPr>
          <p:cNvSpPr txBox="1"/>
          <p:nvPr/>
        </p:nvSpPr>
        <p:spPr>
          <a:xfrm>
            <a:off x="8168932" y="1947738"/>
            <a:ext cx="1917998" cy="3210585"/>
          </a:xfrm>
          <a:prstGeom prst="rect">
            <a:avLst/>
          </a:prstGeom>
          <a:noFill/>
        </p:spPr>
        <p:txBody>
          <a:bodyPr wrap="square" rtlCol="0">
            <a:noAutofit/>
          </a:bodyPr>
          <a:lstStyle/>
          <a:p>
            <a:pPr marL="285750" indent="-285750">
              <a:buFont typeface="Arial" panose="020B0604020202020204" pitchFamily="34" charset="0"/>
              <a:buChar char="•"/>
            </a:pPr>
            <a:r>
              <a:rPr lang="en-US" sz="1400" dirty="0"/>
              <a:t>Shadow mode launch w/ humans in prod</a:t>
            </a:r>
          </a:p>
          <a:p>
            <a:pPr marL="285750" indent="-285750">
              <a:buFont typeface="Arial" panose="020B0604020202020204" pitchFamily="34" charset="0"/>
              <a:buChar char="•"/>
            </a:pPr>
            <a:r>
              <a:rPr lang="en-US" sz="1400" dirty="0"/>
              <a:t>User education and training bursts</a:t>
            </a:r>
          </a:p>
          <a:p>
            <a:pPr marL="285750" indent="-285750">
              <a:buFont typeface="Arial" panose="020B0604020202020204" pitchFamily="34" charset="0"/>
              <a:buChar char="•"/>
            </a:pPr>
            <a:r>
              <a:rPr lang="en-US" sz="1400" dirty="0"/>
              <a:t>Regular adoption huddle incl. KPI delta review</a:t>
            </a:r>
          </a:p>
          <a:p>
            <a:pPr marL="285750" indent="-285750">
              <a:buFont typeface="Arial" panose="020B0604020202020204" pitchFamily="34" charset="0"/>
              <a:buChar char="•"/>
            </a:pPr>
            <a:r>
              <a:rPr lang="en-US" sz="1400" dirty="0"/>
              <a:t>Agent/Tool refinement feedback</a:t>
            </a:r>
          </a:p>
        </p:txBody>
      </p:sp>
      <p:sp>
        <p:nvSpPr>
          <p:cNvPr id="19" name="TextBox 18">
            <a:extLst>
              <a:ext uri="{FF2B5EF4-FFF2-40B4-BE49-F238E27FC236}">
                <a16:creationId xmlns:a16="http://schemas.microsoft.com/office/drawing/2014/main" id="{7F6D2E94-F5C4-F146-BDFD-EC402E0D21EC}"/>
              </a:ext>
            </a:extLst>
          </p:cNvPr>
          <p:cNvSpPr txBox="1"/>
          <p:nvPr/>
        </p:nvSpPr>
        <p:spPr>
          <a:xfrm>
            <a:off x="10192209" y="1947738"/>
            <a:ext cx="1917998" cy="3210585"/>
          </a:xfrm>
          <a:prstGeom prst="rect">
            <a:avLst/>
          </a:prstGeom>
          <a:noFill/>
        </p:spPr>
        <p:txBody>
          <a:bodyPr wrap="square" rtlCol="0">
            <a:noAutofit/>
          </a:bodyPr>
          <a:lstStyle/>
          <a:p>
            <a:pPr marL="285750" indent="-285750">
              <a:buFont typeface="Arial" panose="020B0604020202020204" pitchFamily="34" charset="0"/>
              <a:buChar char="•"/>
            </a:pPr>
            <a:r>
              <a:rPr lang="en-US" sz="1400" dirty="0"/>
              <a:t>Implement phased rollout strategy</a:t>
            </a:r>
          </a:p>
          <a:p>
            <a:pPr marL="285750" indent="-285750">
              <a:buFont typeface="Arial" panose="020B0604020202020204" pitchFamily="34" charset="0"/>
              <a:buChar char="•"/>
            </a:pPr>
            <a:r>
              <a:rPr lang="en-US" sz="1400" dirty="0"/>
              <a:t>Establish real-time monitoring and observability</a:t>
            </a:r>
          </a:p>
          <a:p>
            <a:pPr marL="285750" indent="-285750">
              <a:buFont typeface="Arial" panose="020B0604020202020204" pitchFamily="34" charset="0"/>
              <a:buChar char="•"/>
            </a:pPr>
            <a:r>
              <a:rPr lang="en-US" sz="1400" dirty="0"/>
              <a:t>Monitor for drift and value realization</a:t>
            </a:r>
          </a:p>
          <a:p>
            <a:pPr marL="285750" indent="-285750">
              <a:buFont typeface="Arial" panose="020B0604020202020204" pitchFamily="34" charset="0"/>
              <a:buChar char="•"/>
            </a:pPr>
            <a:r>
              <a:rPr lang="en-US" sz="1400" dirty="0"/>
              <a:t>Implement incident response and remediation</a:t>
            </a:r>
          </a:p>
          <a:p>
            <a:pPr marL="285750" indent="-285750">
              <a:buFont typeface="Arial" panose="020B0604020202020204" pitchFamily="34" charset="0"/>
              <a:buChar char="•"/>
            </a:pPr>
            <a:r>
              <a:rPr lang="en-US" sz="1400" dirty="0"/>
              <a:t>Collect, prioritize feedback &amp; feed agentic roadmap for future iterations</a:t>
            </a:r>
          </a:p>
        </p:txBody>
      </p:sp>
      <p:sp>
        <p:nvSpPr>
          <p:cNvPr id="20" name="TextBox 19">
            <a:extLst>
              <a:ext uri="{FF2B5EF4-FFF2-40B4-BE49-F238E27FC236}">
                <a16:creationId xmlns:a16="http://schemas.microsoft.com/office/drawing/2014/main" id="{FD3B52A9-16F9-43BD-A52E-060F8922173F}"/>
              </a:ext>
            </a:extLst>
          </p:cNvPr>
          <p:cNvSpPr txBox="1"/>
          <p:nvPr/>
        </p:nvSpPr>
        <p:spPr>
          <a:xfrm>
            <a:off x="23773" y="5354440"/>
            <a:ext cx="1970049" cy="1327004"/>
          </a:xfrm>
          <a:prstGeom prst="rect">
            <a:avLst/>
          </a:prstGeom>
          <a:noFill/>
        </p:spPr>
        <p:txBody>
          <a:bodyPr wrap="square" rtlCol="0">
            <a:noAutofit/>
          </a:bodyPr>
          <a:lstStyle/>
          <a:p>
            <a:pPr marL="285750" indent="-285750">
              <a:buFont typeface="Wingdings" pitchFamily="2" charset="2"/>
              <a:buChar char="Ø"/>
            </a:pPr>
            <a:r>
              <a:rPr lang="en-US" sz="1400" dirty="0"/>
              <a:t>Human-first, process focused charter w/ baseline KPIs (incl. north star)</a:t>
            </a:r>
          </a:p>
        </p:txBody>
      </p:sp>
      <p:sp>
        <p:nvSpPr>
          <p:cNvPr id="22" name="TextBox 21">
            <a:extLst>
              <a:ext uri="{FF2B5EF4-FFF2-40B4-BE49-F238E27FC236}">
                <a16:creationId xmlns:a16="http://schemas.microsoft.com/office/drawing/2014/main" id="{29C6CD5E-BCF6-7AB5-9688-13CC061DC936}"/>
              </a:ext>
            </a:extLst>
          </p:cNvPr>
          <p:cNvSpPr txBox="1"/>
          <p:nvPr/>
        </p:nvSpPr>
        <p:spPr>
          <a:xfrm>
            <a:off x="2062223" y="5354440"/>
            <a:ext cx="1970049" cy="1327004"/>
          </a:xfrm>
          <a:prstGeom prst="rect">
            <a:avLst/>
          </a:prstGeom>
          <a:noFill/>
        </p:spPr>
        <p:txBody>
          <a:bodyPr wrap="square" rtlCol="0">
            <a:noAutofit/>
          </a:bodyPr>
          <a:lstStyle/>
          <a:p>
            <a:pPr marL="285750" indent="-285750">
              <a:buFont typeface="Wingdings" pitchFamily="2" charset="2"/>
              <a:buChar char="Ø"/>
            </a:pPr>
            <a:r>
              <a:rPr lang="en-US" sz="1400" dirty="0"/>
              <a:t>Agent blueprint (agentic epics, target KPIs, guardrails, solution arch, tech feasibility &amp; est. budget)</a:t>
            </a:r>
          </a:p>
        </p:txBody>
      </p:sp>
      <p:sp>
        <p:nvSpPr>
          <p:cNvPr id="23" name="TextBox 22">
            <a:extLst>
              <a:ext uri="{FF2B5EF4-FFF2-40B4-BE49-F238E27FC236}">
                <a16:creationId xmlns:a16="http://schemas.microsoft.com/office/drawing/2014/main" id="{D72D1077-DC9D-BED5-20A3-3FC7C0698598}"/>
              </a:ext>
            </a:extLst>
          </p:cNvPr>
          <p:cNvSpPr txBox="1"/>
          <p:nvPr/>
        </p:nvSpPr>
        <p:spPr>
          <a:xfrm>
            <a:off x="4090990" y="5354440"/>
            <a:ext cx="1970049" cy="1327004"/>
          </a:xfrm>
          <a:prstGeom prst="rect">
            <a:avLst/>
          </a:prstGeom>
          <a:noFill/>
        </p:spPr>
        <p:txBody>
          <a:bodyPr wrap="square" rtlCol="0">
            <a:noAutofit/>
          </a:bodyPr>
          <a:lstStyle/>
          <a:p>
            <a:pPr marL="285750" indent="-285750">
              <a:buFont typeface="Wingdings" pitchFamily="2" charset="2"/>
              <a:buChar char="Ø"/>
            </a:pPr>
            <a:r>
              <a:rPr lang="en-US" sz="1400" dirty="0"/>
              <a:t>Agent interaction, architecture &amp; integration definition</a:t>
            </a:r>
          </a:p>
        </p:txBody>
      </p:sp>
      <p:sp>
        <p:nvSpPr>
          <p:cNvPr id="24" name="TextBox 23">
            <a:extLst>
              <a:ext uri="{FF2B5EF4-FFF2-40B4-BE49-F238E27FC236}">
                <a16:creationId xmlns:a16="http://schemas.microsoft.com/office/drawing/2014/main" id="{B6D79F58-0292-156B-2986-D8842B80336D}"/>
              </a:ext>
            </a:extLst>
          </p:cNvPr>
          <p:cNvSpPr txBox="1"/>
          <p:nvPr/>
        </p:nvSpPr>
        <p:spPr>
          <a:xfrm>
            <a:off x="6127219" y="5354440"/>
            <a:ext cx="1970049" cy="1327004"/>
          </a:xfrm>
          <a:prstGeom prst="rect">
            <a:avLst/>
          </a:prstGeom>
          <a:noFill/>
        </p:spPr>
        <p:txBody>
          <a:bodyPr wrap="square" rtlCol="0">
            <a:noAutofit/>
          </a:bodyPr>
          <a:lstStyle/>
          <a:p>
            <a:pPr marL="285750" indent="-285750">
              <a:buFont typeface="Wingdings" pitchFamily="2" charset="2"/>
              <a:buChar char="Ø"/>
            </a:pPr>
            <a:r>
              <a:rPr lang="en-US" sz="1400" dirty="0"/>
              <a:t>Tested, robust &amp; compliant agents</a:t>
            </a:r>
          </a:p>
          <a:p>
            <a:pPr marL="285750" indent="-285750">
              <a:buFont typeface="Wingdings" pitchFamily="2" charset="2"/>
              <a:buChar char="Ø"/>
            </a:pPr>
            <a:r>
              <a:rPr lang="en-US" sz="1400" dirty="0"/>
              <a:t>Ethics approval &amp; safety scorecard</a:t>
            </a:r>
          </a:p>
        </p:txBody>
      </p:sp>
      <p:sp>
        <p:nvSpPr>
          <p:cNvPr id="25" name="TextBox 24">
            <a:extLst>
              <a:ext uri="{FF2B5EF4-FFF2-40B4-BE49-F238E27FC236}">
                <a16:creationId xmlns:a16="http://schemas.microsoft.com/office/drawing/2014/main" id="{B59AA129-B885-A097-941A-41962C99AF40}"/>
              </a:ext>
            </a:extLst>
          </p:cNvPr>
          <p:cNvSpPr txBox="1"/>
          <p:nvPr/>
        </p:nvSpPr>
        <p:spPr>
          <a:xfrm>
            <a:off x="8159716" y="5354440"/>
            <a:ext cx="1970049" cy="1327004"/>
          </a:xfrm>
          <a:prstGeom prst="rect">
            <a:avLst/>
          </a:prstGeom>
          <a:noFill/>
        </p:spPr>
        <p:txBody>
          <a:bodyPr wrap="square" rtlCol="0">
            <a:noAutofit/>
          </a:bodyPr>
          <a:lstStyle/>
          <a:p>
            <a:pPr marL="285750" indent="-285750">
              <a:buFont typeface="Wingdings" pitchFamily="2" charset="2"/>
              <a:buChar char="Ø"/>
            </a:pPr>
            <a:r>
              <a:rPr lang="en-US" sz="1400" dirty="0"/>
              <a:t>Production ready agents with Executive sign-off</a:t>
            </a:r>
          </a:p>
        </p:txBody>
      </p:sp>
      <p:sp>
        <p:nvSpPr>
          <p:cNvPr id="26" name="TextBox 25">
            <a:extLst>
              <a:ext uri="{FF2B5EF4-FFF2-40B4-BE49-F238E27FC236}">
                <a16:creationId xmlns:a16="http://schemas.microsoft.com/office/drawing/2014/main" id="{C0EE799A-0FF0-249E-72D3-1A3C3504AC1E}"/>
              </a:ext>
            </a:extLst>
          </p:cNvPr>
          <p:cNvSpPr txBox="1"/>
          <p:nvPr/>
        </p:nvSpPr>
        <p:spPr>
          <a:xfrm>
            <a:off x="10166183" y="5354440"/>
            <a:ext cx="1970049" cy="1327004"/>
          </a:xfrm>
          <a:prstGeom prst="rect">
            <a:avLst/>
          </a:prstGeom>
          <a:noFill/>
        </p:spPr>
        <p:txBody>
          <a:bodyPr wrap="square" rtlCol="0">
            <a:noAutofit/>
          </a:bodyPr>
          <a:lstStyle/>
          <a:p>
            <a:pPr marL="285750" indent="-285750">
              <a:buFont typeface="Wingdings" pitchFamily="2" charset="2"/>
              <a:buChar char="Ø"/>
            </a:pPr>
            <a:r>
              <a:rPr lang="en-US" sz="1400" dirty="0"/>
              <a:t>Agentic system in steady-state production w/ SLOs met, KPI validation, drift realignment &amp; future LLM upgrades</a:t>
            </a:r>
          </a:p>
        </p:txBody>
      </p:sp>
      <p:pic>
        <p:nvPicPr>
          <p:cNvPr id="29" name="Graphic 28" descr="Arrow circle outline">
            <a:extLst>
              <a:ext uri="{FF2B5EF4-FFF2-40B4-BE49-F238E27FC236}">
                <a16:creationId xmlns:a16="http://schemas.microsoft.com/office/drawing/2014/main" id="{901F7024-D474-73E1-9D9B-74697C5BF5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43346" y="508779"/>
            <a:ext cx="345688" cy="345688"/>
          </a:xfrm>
          <a:prstGeom prst="rect">
            <a:avLst/>
          </a:prstGeom>
        </p:spPr>
      </p:pic>
      <p:pic>
        <p:nvPicPr>
          <p:cNvPr id="30" name="Graphic 29" descr="Arrow circle outline">
            <a:extLst>
              <a:ext uri="{FF2B5EF4-FFF2-40B4-BE49-F238E27FC236}">
                <a16:creationId xmlns:a16="http://schemas.microsoft.com/office/drawing/2014/main" id="{BC1A3A5E-78A4-0829-8F20-0AC946360F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49464" y="508779"/>
            <a:ext cx="345688" cy="345688"/>
          </a:xfrm>
          <a:prstGeom prst="rect">
            <a:avLst/>
          </a:prstGeom>
        </p:spPr>
      </p:pic>
      <p:pic>
        <p:nvPicPr>
          <p:cNvPr id="31" name="Graphic 30" descr="Arrow circle outline">
            <a:extLst>
              <a:ext uri="{FF2B5EF4-FFF2-40B4-BE49-F238E27FC236}">
                <a16:creationId xmlns:a16="http://schemas.microsoft.com/office/drawing/2014/main" id="{AF0D6E7D-2DE5-B0EB-494F-707EB08E92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5582" y="508779"/>
            <a:ext cx="345688" cy="345688"/>
          </a:xfrm>
          <a:prstGeom prst="rect">
            <a:avLst/>
          </a:prstGeom>
        </p:spPr>
      </p:pic>
      <p:pic>
        <p:nvPicPr>
          <p:cNvPr id="32" name="Graphic 31" descr="Arrow circle outline">
            <a:extLst>
              <a:ext uri="{FF2B5EF4-FFF2-40B4-BE49-F238E27FC236}">
                <a16:creationId xmlns:a16="http://schemas.microsoft.com/office/drawing/2014/main" id="{A3BE8B7C-2AB5-13D7-E967-B7416900DB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61700" y="508779"/>
            <a:ext cx="345688" cy="345688"/>
          </a:xfrm>
          <a:prstGeom prst="rect">
            <a:avLst/>
          </a:prstGeom>
        </p:spPr>
      </p:pic>
      <p:pic>
        <p:nvPicPr>
          <p:cNvPr id="33" name="Graphic 32" descr="Arrow circle outline">
            <a:extLst>
              <a:ext uri="{FF2B5EF4-FFF2-40B4-BE49-F238E27FC236}">
                <a16:creationId xmlns:a16="http://schemas.microsoft.com/office/drawing/2014/main" id="{6B9EAEE4-CB78-2202-AC70-3F05C62CEE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67818" y="508779"/>
            <a:ext cx="345688" cy="345688"/>
          </a:xfrm>
          <a:prstGeom prst="rect">
            <a:avLst/>
          </a:prstGeom>
        </p:spPr>
      </p:pic>
      <p:pic>
        <p:nvPicPr>
          <p:cNvPr id="34" name="Graphic 33" descr="Arrow circle outline">
            <a:extLst>
              <a:ext uri="{FF2B5EF4-FFF2-40B4-BE49-F238E27FC236}">
                <a16:creationId xmlns:a16="http://schemas.microsoft.com/office/drawing/2014/main" id="{62636E86-C516-E5E0-B1B8-44A2591484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3936" y="508779"/>
            <a:ext cx="345688" cy="345688"/>
          </a:xfrm>
          <a:prstGeom prst="rect">
            <a:avLst/>
          </a:prstGeom>
        </p:spPr>
      </p:pic>
      <p:pic>
        <p:nvPicPr>
          <p:cNvPr id="35" name="Graphic 34" descr="Arrow circle outline">
            <a:extLst>
              <a:ext uri="{FF2B5EF4-FFF2-40B4-BE49-F238E27FC236}">
                <a16:creationId xmlns:a16="http://schemas.microsoft.com/office/drawing/2014/main" id="{E3F0C3DE-EF20-EB8B-D207-A36C9D8DCB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80055" y="508779"/>
            <a:ext cx="345688" cy="345688"/>
          </a:xfrm>
          <a:prstGeom prst="rect">
            <a:avLst/>
          </a:prstGeom>
        </p:spPr>
      </p:pic>
      <p:pic>
        <p:nvPicPr>
          <p:cNvPr id="36" name="Graphic 35" descr="Arrow circle outline">
            <a:extLst>
              <a:ext uri="{FF2B5EF4-FFF2-40B4-BE49-F238E27FC236}">
                <a16:creationId xmlns:a16="http://schemas.microsoft.com/office/drawing/2014/main" id="{10F82E08-0269-3FAF-BBDD-37963CFFEC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86174" y="508779"/>
            <a:ext cx="345688" cy="345688"/>
          </a:xfrm>
          <a:prstGeom prst="rect">
            <a:avLst/>
          </a:prstGeom>
        </p:spPr>
      </p:pic>
      <p:pic>
        <p:nvPicPr>
          <p:cNvPr id="37" name="Graphic 36" descr="Arrow circle outline">
            <a:extLst>
              <a:ext uri="{FF2B5EF4-FFF2-40B4-BE49-F238E27FC236}">
                <a16:creationId xmlns:a16="http://schemas.microsoft.com/office/drawing/2014/main" id="{9A89E59A-EF08-015E-7BC3-A3488E1B57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292293" y="508779"/>
            <a:ext cx="345688" cy="345688"/>
          </a:xfrm>
          <a:prstGeom prst="rect">
            <a:avLst/>
          </a:prstGeom>
        </p:spPr>
      </p:pic>
      <p:pic>
        <p:nvPicPr>
          <p:cNvPr id="38" name="Graphic 37" descr="Arrow circle outline">
            <a:extLst>
              <a:ext uri="{FF2B5EF4-FFF2-40B4-BE49-F238E27FC236}">
                <a16:creationId xmlns:a16="http://schemas.microsoft.com/office/drawing/2014/main" id="{58B93052-A1AD-41A8-A351-A59C316C59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98412" y="508779"/>
            <a:ext cx="345688" cy="345688"/>
          </a:xfrm>
          <a:prstGeom prst="rect">
            <a:avLst/>
          </a:prstGeom>
        </p:spPr>
      </p:pic>
      <p:pic>
        <p:nvPicPr>
          <p:cNvPr id="39" name="Graphic 38" descr="Arrow circle outline">
            <a:extLst>
              <a:ext uri="{FF2B5EF4-FFF2-40B4-BE49-F238E27FC236}">
                <a16:creationId xmlns:a16="http://schemas.microsoft.com/office/drawing/2014/main" id="{B0DC81DE-4AD8-BBF7-9922-2A651A1BAB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4531" y="508779"/>
            <a:ext cx="345688" cy="345688"/>
          </a:xfrm>
          <a:prstGeom prst="rect">
            <a:avLst/>
          </a:prstGeom>
        </p:spPr>
      </p:pic>
      <p:pic>
        <p:nvPicPr>
          <p:cNvPr id="40" name="Graphic 39" descr="Arrow circle outline">
            <a:extLst>
              <a:ext uri="{FF2B5EF4-FFF2-40B4-BE49-F238E27FC236}">
                <a16:creationId xmlns:a16="http://schemas.microsoft.com/office/drawing/2014/main" id="{ED410060-6E01-8229-35A5-07D7FB8BD4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10650" y="508779"/>
            <a:ext cx="345688" cy="345688"/>
          </a:xfrm>
          <a:prstGeom prst="rect">
            <a:avLst/>
          </a:prstGeom>
        </p:spPr>
      </p:pic>
      <p:pic>
        <p:nvPicPr>
          <p:cNvPr id="41" name="Graphic 40" descr="Arrow circle outline">
            <a:extLst>
              <a:ext uri="{FF2B5EF4-FFF2-40B4-BE49-F238E27FC236}">
                <a16:creationId xmlns:a16="http://schemas.microsoft.com/office/drawing/2014/main" id="{6B24703B-C5FD-D999-C949-88705DB1C1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16769" y="508779"/>
            <a:ext cx="345688" cy="345688"/>
          </a:xfrm>
          <a:prstGeom prst="rect">
            <a:avLst/>
          </a:prstGeom>
        </p:spPr>
      </p:pic>
      <p:pic>
        <p:nvPicPr>
          <p:cNvPr id="42" name="Graphic 41" descr="Arrow circle outline">
            <a:extLst>
              <a:ext uri="{FF2B5EF4-FFF2-40B4-BE49-F238E27FC236}">
                <a16:creationId xmlns:a16="http://schemas.microsoft.com/office/drawing/2014/main" id="{FF4D051E-74C6-1D02-2FA0-633ABBD337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22888" y="508779"/>
            <a:ext cx="345688" cy="345688"/>
          </a:xfrm>
          <a:prstGeom prst="rect">
            <a:avLst/>
          </a:prstGeom>
        </p:spPr>
      </p:pic>
      <p:pic>
        <p:nvPicPr>
          <p:cNvPr id="43" name="Graphic 42" descr="Arrow circle outline">
            <a:extLst>
              <a:ext uri="{FF2B5EF4-FFF2-40B4-BE49-F238E27FC236}">
                <a16:creationId xmlns:a16="http://schemas.microsoft.com/office/drawing/2014/main" id="{7C49FAA3-DF29-B4E4-B391-509A78DC8A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29007" y="508779"/>
            <a:ext cx="345688" cy="345688"/>
          </a:xfrm>
          <a:prstGeom prst="rect">
            <a:avLst/>
          </a:prstGeom>
        </p:spPr>
      </p:pic>
      <p:pic>
        <p:nvPicPr>
          <p:cNvPr id="45" name="Graphic 44" descr="Arrow circle outline">
            <a:extLst>
              <a:ext uri="{FF2B5EF4-FFF2-40B4-BE49-F238E27FC236}">
                <a16:creationId xmlns:a16="http://schemas.microsoft.com/office/drawing/2014/main" id="{B5C329E8-71E4-2549-3737-9DC75720FB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741242" y="508779"/>
            <a:ext cx="345688" cy="345688"/>
          </a:xfrm>
          <a:prstGeom prst="rect">
            <a:avLst/>
          </a:prstGeom>
        </p:spPr>
      </p:pic>
      <p:sp>
        <p:nvSpPr>
          <p:cNvPr id="46" name="TextBox 45">
            <a:extLst>
              <a:ext uri="{FF2B5EF4-FFF2-40B4-BE49-F238E27FC236}">
                <a16:creationId xmlns:a16="http://schemas.microsoft.com/office/drawing/2014/main" id="{B5AB2E65-8183-6226-84A3-C7A1CCCF6F66}"/>
              </a:ext>
            </a:extLst>
          </p:cNvPr>
          <p:cNvSpPr txBox="1"/>
          <p:nvPr/>
        </p:nvSpPr>
        <p:spPr>
          <a:xfrm>
            <a:off x="9435123" y="307602"/>
            <a:ext cx="343364" cy="369332"/>
          </a:xfrm>
          <a:prstGeom prst="rect">
            <a:avLst/>
          </a:prstGeom>
          <a:noFill/>
        </p:spPr>
        <p:txBody>
          <a:bodyPr wrap="none" rtlCol="0">
            <a:spAutoFit/>
          </a:bodyPr>
          <a:lstStyle/>
          <a:p>
            <a:r>
              <a:rPr lang="en-US" dirty="0"/>
              <a:t>…</a:t>
            </a:r>
          </a:p>
        </p:txBody>
      </p:sp>
      <p:sp>
        <p:nvSpPr>
          <p:cNvPr id="47" name="TextBox 46">
            <a:extLst>
              <a:ext uri="{FF2B5EF4-FFF2-40B4-BE49-F238E27FC236}">
                <a16:creationId xmlns:a16="http://schemas.microsoft.com/office/drawing/2014/main" id="{9E84FC2E-B544-22FE-8232-6D09EF383639}"/>
              </a:ext>
            </a:extLst>
          </p:cNvPr>
          <p:cNvSpPr txBox="1"/>
          <p:nvPr/>
        </p:nvSpPr>
        <p:spPr>
          <a:xfrm>
            <a:off x="-28265" y="5137170"/>
            <a:ext cx="651140" cy="230832"/>
          </a:xfrm>
          <a:prstGeom prst="rect">
            <a:avLst/>
          </a:prstGeom>
          <a:noFill/>
        </p:spPr>
        <p:txBody>
          <a:bodyPr wrap="none" rtlCol="0">
            <a:spAutoFit/>
          </a:bodyPr>
          <a:lstStyle/>
          <a:p>
            <a:r>
              <a:rPr lang="en-US" sz="900" dirty="0">
                <a:ln>
                  <a:solidFill>
                    <a:schemeClr val="accent2">
                      <a:lumMod val="75000"/>
                    </a:schemeClr>
                  </a:solidFill>
                </a:ln>
              </a:rPr>
              <a:t>Outcome:</a:t>
            </a:r>
          </a:p>
        </p:txBody>
      </p:sp>
      <p:sp>
        <p:nvSpPr>
          <p:cNvPr id="48" name="TextBox 47">
            <a:extLst>
              <a:ext uri="{FF2B5EF4-FFF2-40B4-BE49-F238E27FC236}">
                <a16:creationId xmlns:a16="http://schemas.microsoft.com/office/drawing/2014/main" id="{4C16A421-10A5-1266-0EFA-27D0594CDE59}"/>
              </a:ext>
            </a:extLst>
          </p:cNvPr>
          <p:cNvSpPr txBox="1"/>
          <p:nvPr/>
        </p:nvSpPr>
        <p:spPr>
          <a:xfrm>
            <a:off x="-28265" y="1782064"/>
            <a:ext cx="840295" cy="230832"/>
          </a:xfrm>
          <a:prstGeom prst="rect">
            <a:avLst/>
          </a:prstGeom>
          <a:noFill/>
        </p:spPr>
        <p:txBody>
          <a:bodyPr wrap="none" rtlCol="0">
            <a:spAutoFit/>
          </a:bodyPr>
          <a:lstStyle/>
          <a:p>
            <a:r>
              <a:rPr lang="en-US" sz="900" dirty="0">
                <a:ln>
                  <a:solidFill>
                    <a:schemeClr val="accent2">
                      <a:lumMod val="75000"/>
                    </a:schemeClr>
                  </a:solidFill>
                </a:ln>
              </a:rPr>
              <a:t>Key Activities:</a:t>
            </a:r>
          </a:p>
        </p:txBody>
      </p:sp>
      <p:cxnSp>
        <p:nvCxnSpPr>
          <p:cNvPr id="50" name="Straight Connector 49">
            <a:extLst>
              <a:ext uri="{FF2B5EF4-FFF2-40B4-BE49-F238E27FC236}">
                <a16:creationId xmlns:a16="http://schemas.microsoft.com/office/drawing/2014/main" id="{6E0D0812-0A8B-1D01-FCFC-D3E99411896B}"/>
              </a:ext>
            </a:extLst>
          </p:cNvPr>
          <p:cNvCxnSpPr>
            <a:cxnSpLocks/>
          </p:cNvCxnSpPr>
          <p:nvPr/>
        </p:nvCxnSpPr>
        <p:spPr>
          <a:xfrm flipV="1">
            <a:off x="44962" y="5324704"/>
            <a:ext cx="12032154" cy="29472"/>
          </a:xfrm>
          <a:prstGeom prst="line">
            <a:avLst/>
          </a:prstGeom>
        </p:spPr>
        <p:style>
          <a:lnRef idx="1">
            <a:schemeClr val="accent2"/>
          </a:lnRef>
          <a:fillRef idx="0">
            <a:schemeClr val="accent2"/>
          </a:fillRef>
          <a:effectRef idx="0">
            <a:schemeClr val="accent2"/>
          </a:effectRef>
          <a:fontRef idx="minor">
            <a:schemeClr val="tx1"/>
          </a:fontRef>
        </p:style>
      </p:cxnSp>
      <p:cxnSp>
        <p:nvCxnSpPr>
          <p:cNvPr id="52" name="Straight Connector 51">
            <a:extLst>
              <a:ext uri="{FF2B5EF4-FFF2-40B4-BE49-F238E27FC236}">
                <a16:creationId xmlns:a16="http://schemas.microsoft.com/office/drawing/2014/main" id="{18297C41-CFFC-A086-CAE0-44E9F86023A7}"/>
              </a:ext>
            </a:extLst>
          </p:cNvPr>
          <p:cNvCxnSpPr>
            <a:cxnSpLocks/>
          </p:cNvCxnSpPr>
          <p:nvPr/>
        </p:nvCxnSpPr>
        <p:spPr>
          <a:xfrm flipV="1">
            <a:off x="44962" y="1952159"/>
            <a:ext cx="12032154" cy="29472"/>
          </a:xfrm>
          <a:prstGeom prst="line">
            <a:avLst/>
          </a:prstGeom>
        </p:spPr>
        <p:style>
          <a:lnRef idx="1">
            <a:schemeClr val="accent2"/>
          </a:lnRef>
          <a:fillRef idx="0">
            <a:schemeClr val="accent2"/>
          </a:fillRef>
          <a:effectRef idx="0">
            <a:schemeClr val="accent2"/>
          </a:effectRef>
          <a:fontRef idx="minor">
            <a:schemeClr val="tx1"/>
          </a:fontRef>
        </p:style>
      </p:cxnSp>
      <p:sp>
        <p:nvSpPr>
          <p:cNvPr id="53" name="Title 1">
            <a:extLst>
              <a:ext uri="{FF2B5EF4-FFF2-40B4-BE49-F238E27FC236}">
                <a16:creationId xmlns:a16="http://schemas.microsoft.com/office/drawing/2014/main" id="{CB35F10F-5704-70C0-1814-BB569885E23A}"/>
              </a:ext>
            </a:extLst>
          </p:cNvPr>
          <p:cNvSpPr txBox="1">
            <a:spLocks/>
          </p:cNvSpPr>
          <p:nvPr/>
        </p:nvSpPr>
        <p:spPr>
          <a:xfrm>
            <a:off x="10565" y="13914"/>
            <a:ext cx="5414281" cy="32778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Enterprise Agentic AI Agile Framework v5</a:t>
            </a:r>
          </a:p>
        </p:txBody>
      </p:sp>
      <p:sp>
        <p:nvSpPr>
          <p:cNvPr id="54" name="Title 1">
            <a:extLst>
              <a:ext uri="{FF2B5EF4-FFF2-40B4-BE49-F238E27FC236}">
                <a16:creationId xmlns:a16="http://schemas.microsoft.com/office/drawing/2014/main" id="{C940A3A9-B2C8-9911-380E-75BEB7176BA6}"/>
              </a:ext>
            </a:extLst>
          </p:cNvPr>
          <p:cNvSpPr txBox="1">
            <a:spLocks/>
          </p:cNvSpPr>
          <p:nvPr/>
        </p:nvSpPr>
        <p:spPr>
          <a:xfrm>
            <a:off x="9301851" y="6734104"/>
            <a:ext cx="2943922" cy="123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 b="1" dirty="0"/>
              <a:t>Enterprise Agentic AI Agile Framework v5 | June 2025 | License: CC BY 4.0 | Devashish Saxena (devashishsaxena@gmail.com)</a:t>
            </a:r>
          </a:p>
          <a:p>
            <a:endParaRPr lang="en-US" sz="400" b="1" dirty="0"/>
          </a:p>
          <a:p>
            <a:endParaRPr lang="en-US" sz="400" b="1" dirty="0"/>
          </a:p>
        </p:txBody>
      </p:sp>
      <p:sp>
        <p:nvSpPr>
          <p:cNvPr id="57" name="Title 1">
            <a:extLst>
              <a:ext uri="{FF2B5EF4-FFF2-40B4-BE49-F238E27FC236}">
                <a16:creationId xmlns:a16="http://schemas.microsoft.com/office/drawing/2014/main" id="{7C381879-028D-94A3-F899-A87AB12A4EE7}"/>
              </a:ext>
            </a:extLst>
          </p:cNvPr>
          <p:cNvSpPr txBox="1">
            <a:spLocks/>
          </p:cNvSpPr>
          <p:nvPr/>
        </p:nvSpPr>
        <p:spPr>
          <a:xfrm>
            <a:off x="10045034" y="582694"/>
            <a:ext cx="1683762" cy="1755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 b="1" dirty="0"/>
              <a:t>Agile Sprints</a:t>
            </a:r>
          </a:p>
        </p:txBody>
      </p:sp>
      <p:sp>
        <p:nvSpPr>
          <p:cNvPr id="58" name="TextBox 57">
            <a:extLst>
              <a:ext uri="{FF2B5EF4-FFF2-40B4-BE49-F238E27FC236}">
                <a16:creationId xmlns:a16="http://schemas.microsoft.com/office/drawing/2014/main" id="{462E164E-9ADD-6C30-31E4-EB857DF0F865}"/>
              </a:ext>
            </a:extLst>
          </p:cNvPr>
          <p:cNvSpPr txBox="1"/>
          <p:nvPr/>
        </p:nvSpPr>
        <p:spPr>
          <a:xfrm>
            <a:off x="-32171" y="912504"/>
            <a:ext cx="447558" cy="184666"/>
          </a:xfrm>
          <a:prstGeom prst="rect">
            <a:avLst/>
          </a:prstGeom>
          <a:noFill/>
        </p:spPr>
        <p:txBody>
          <a:bodyPr wrap="none" rtlCol="0">
            <a:spAutoFit/>
          </a:bodyPr>
          <a:lstStyle/>
          <a:p>
            <a:r>
              <a:rPr lang="en-US" sz="600" dirty="0">
                <a:ln>
                  <a:solidFill>
                    <a:schemeClr val="accent1"/>
                  </a:solidFill>
                </a:ln>
                <a:solidFill>
                  <a:schemeClr val="accent1"/>
                </a:solidFill>
              </a:rPr>
              <a:t>Phase 0:</a:t>
            </a:r>
          </a:p>
        </p:txBody>
      </p:sp>
      <p:sp>
        <p:nvSpPr>
          <p:cNvPr id="59" name="TextBox 58">
            <a:extLst>
              <a:ext uri="{FF2B5EF4-FFF2-40B4-BE49-F238E27FC236}">
                <a16:creationId xmlns:a16="http://schemas.microsoft.com/office/drawing/2014/main" id="{1B41DF37-B3DD-9E98-6ACA-CD9E2FF707C0}"/>
              </a:ext>
            </a:extLst>
          </p:cNvPr>
          <p:cNvSpPr txBox="1"/>
          <p:nvPr/>
        </p:nvSpPr>
        <p:spPr>
          <a:xfrm>
            <a:off x="2007822" y="912504"/>
            <a:ext cx="447558" cy="184666"/>
          </a:xfrm>
          <a:prstGeom prst="rect">
            <a:avLst/>
          </a:prstGeom>
          <a:noFill/>
        </p:spPr>
        <p:txBody>
          <a:bodyPr wrap="none" rtlCol="0">
            <a:spAutoFit/>
          </a:bodyPr>
          <a:lstStyle/>
          <a:p>
            <a:r>
              <a:rPr lang="en-US" sz="600" dirty="0">
                <a:ln>
                  <a:solidFill>
                    <a:schemeClr val="accent1"/>
                  </a:solidFill>
                </a:ln>
                <a:solidFill>
                  <a:schemeClr val="accent1"/>
                </a:solidFill>
              </a:rPr>
              <a:t>Phase 1:</a:t>
            </a:r>
          </a:p>
        </p:txBody>
      </p:sp>
      <p:sp>
        <p:nvSpPr>
          <p:cNvPr id="60" name="TextBox 59">
            <a:extLst>
              <a:ext uri="{FF2B5EF4-FFF2-40B4-BE49-F238E27FC236}">
                <a16:creationId xmlns:a16="http://schemas.microsoft.com/office/drawing/2014/main" id="{9DEFC239-C07E-D96A-5DEE-699568CDD69B}"/>
              </a:ext>
            </a:extLst>
          </p:cNvPr>
          <p:cNvSpPr txBox="1"/>
          <p:nvPr/>
        </p:nvSpPr>
        <p:spPr>
          <a:xfrm>
            <a:off x="4040320" y="912504"/>
            <a:ext cx="492443" cy="184666"/>
          </a:xfrm>
          <a:prstGeom prst="rect">
            <a:avLst/>
          </a:prstGeom>
          <a:noFill/>
        </p:spPr>
        <p:txBody>
          <a:bodyPr wrap="none" rtlCol="0">
            <a:spAutoFit/>
          </a:bodyPr>
          <a:lstStyle/>
          <a:p>
            <a:r>
              <a:rPr lang="en-US" sz="600" dirty="0">
                <a:ln>
                  <a:solidFill>
                    <a:schemeClr val="accent1"/>
                  </a:solidFill>
                </a:ln>
                <a:solidFill>
                  <a:schemeClr val="accent1"/>
                </a:solidFill>
              </a:rPr>
              <a:t>Phase 2A:</a:t>
            </a:r>
          </a:p>
        </p:txBody>
      </p:sp>
      <p:sp>
        <p:nvSpPr>
          <p:cNvPr id="61" name="TextBox 60">
            <a:extLst>
              <a:ext uri="{FF2B5EF4-FFF2-40B4-BE49-F238E27FC236}">
                <a16:creationId xmlns:a16="http://schemas.microsoft.com/office/drawing/2014/main" id="{0C8F47FC-AD45-E989-5DD6-58881BF311F8}"/>
              </a:ext>
            </a:extLst>
          </p:cNvPr>
          <p:cNvSpPr txBox="1"/>
          <p:nvPr/>
        </p:nvSpPr>
        <p:spPr>
          <a:xfrm>
            <a:off x="6072818" y="912504"/>
            <a:ext cx="489236" cy="184666"/>
          </a:xfrm>
          <a:prstGeom prst="rect">
            <a:avLst/>
          </a:prstGeom>
          <a:noFill/>
        </p:spPr>
        <p:txBody>
          <a:bodyPr wrap="none" rtlCol="0">
            <a:spAutoFit/>
          </a:bodyPr>
          <a:lstStyle/>
          <a:p>
            <a:r>
              <a:rPr lang="en-US" sz="600" dirty="0">
                <a:ln>
                  <a:solidFill>
                    <a:schemeClr val="accent1"/>
                  </a:solidFill>
                </a:ln>
                <a:solidFill>
                  <a:schemeClr val="accent1"/>
                </a:solidFill>
              </a:rPr>
              <a:t>Phase 2B:</a:t>
            </a:r>
          </a:p>
        </p:txBody>
      </p:sp>
      <p:sp>
        <p:nvSpPr>
          <p:cNvPr id="62" name="TextBox 61">
            <a:extLst>
              <a:ext uri="{FF2B5EF4-FFF2-40B4-BE49-F238E27FC236}">
                <a16:creationId xmlns:a16="http://schemas.microsoft.com/office/drawing/2014/main" id="{E5834088-FEEC-1131-C99B-1E5A8F5BC82E}"/>
              </a:ext>
            </a:extLst>
          </p:cNvPr>
          <p:cNvSpPr txBox="1"/>
          <p:nvPr/>
        </p:nvSpPr>
        <p:spPr>
          <a:xfrm>
            <a:off x="8105316" y="912504"/>
            <a:ext cx="447558" cy="184666"/>
          </a:xfrm>
          <a:prstGeom prst="rect">
            <a:avLst/>
          </a:prstGeom>
          <a:noFill/>
        </p:spPr>
        <p:txBody>
          <a:bodyPr wrap="none" rtlCol="0">
            <a:spAutoFit/>
          </a:bodyPr>
          <a:lstStyle/>
          <a:p>
            <a:r>
              <a:rPr lang="en-US" sz="600" dirty="0">
                <a:ln>
                  <a:solidFill>
                    <a:schemeClr val="accent1"/>
                  </a:solidFill>
                </a:ln>
                <a:solidFill>
                  <a:schemeClr val="accent1"/>
                </a:solidFill>
              </a:rPr>
              <a:t>Phase 3:</a:t>
            </a:r>
          </a:p>
        </p:txBody>
      </p:sp>
      <p:sp>
        <p:nvSpPr>
          <p:cNvPr id="63" name="TextBox 62">
            <a:extLst>
              <a:ext uri="{FF2B5EF4-FFF2-40B4-BE49-F238E27FC236}">
                <a16:creationId xmlns:a16="http://schemas.microsoft.com/office/drawing/2014/main" id="{908DE16F-E28F-DF34-99BB-0C2BD0B5CCD1}"/>
              </a:ext>
            </a:extLst>
          </p:cNvPr>
          <p:cNvSpPr txBox="1"/>
          <p:nvPr/>
        </p:nvSpPr>
        <p:spPr>
          <a:xfrm>
            <a:off x="10137814" y="912504"/>
            <a:ext cx="447558" cy="184666"/>
          </a:xfrm>
          <a:prstGeom prst="rect">
            <a:avLst/>
          </a:prstGeom>
          <a:noFill/>
        </p:spPr>
        <p:txBody>
          <a:bodyPr wrap="none" rtlCol="0">
            <a:spAutoFit/>
          </a:bodyPr>
          <a:lstStyle/>
          <a:p>
            <a:r>
              <a:rPr lang="en-US" sz="600" dirty="0">
                <a:ln>
                  <a:solidFill>
                    <a:schemeClr val="accent1"/>
                  </a:solidFill>
                </a:ln>
                <a:solidFill>
                  <a:schemeClr val="accent1"/>
                </a:solidFill>
              </a:rPr>
              <a:t>Phase 4:</a:t>
            </a:r>
          </a:p>
        </p:txBody>
      </p:sp>
      <p:cxnSp>
        <p:nvCxnSpPr>
          <p:cNvPr id="65" name="Straight Connector 64">
            <a:extLst>
              <a:ext uri="{FF2B5EF4-FFF2-40B4-BE49-F238E27FC236}">
                <a16:creationId xmlns:a16="http://schemas.microsoft.com/office/drawing/2014/main" id="{F12CEF0D-3A00-1DB5-7785-3A3288A94BBF}"/>
              </a:ext>
            </a:extLst>
          </p:cNvPr>
          <p:cNvCxnSpPr>
            <a:cxnSpLocks/>
          </p:cNvCxnSpPr>
          <p:nvPr/>
        </p:nvCxnSpPr>
        <p:spPr>
          <a:xfrm>
            <a:off x="103079" y="349131"/>
            <a:ext cx="4398948" cy="0"/>
          </a:xfrm>
          <a:prstGeom prst="line">
            <a:avLst/>
          </a:prstGeom>
          <a:ln w="1905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610672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0">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A41029-B944-28E2-54A5-C72D5BAD1867}"/>
              </a:ext>
            </a:extLst>
          </p:cNvPr>
          <p:cNvSpPr>
            <a:spLocks noGrp="1"/>
          </p:cNvSpPr>
          <p:nvPr>
            <p:ph type="title"/>
          </p:nvPr>
        </p:nvSpPr>
        <p:spPr>
          <a:xfrm>
            <a:off x="841248" y="548640"/>
            <a:ext cx="3600860" cy="5431536"/>
          </a:xfrm>
        </p:spPr>
        <p:txBody>
          <a:bodyPr>
            <a:normAutofit/>
          </a:bodyPr>
          <a:lstStyle/>
          <a:p>
            <a:r>
              <a:rPr lang="en-US" sz="5400" dirty="0"/>
              <a:t>Phase 0: Human-centric </a:t>
            </a:r>
            <a:r>
              <a:rPr lang="en-US" sz="5400" b="1" dirty="0"/>
              <a:t>DISCOVERY</a:t>
            </a:r>
          </a:p>
        </p:txBody>
      </p:sp>
      <p:sp>
        <p:nvSpPr>
          <p:cNvPr id="23"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A34DF78-58B3-5ABA-50C7-8022EB55E921}"/>
              </a:ext>
            </a:extLst>
          </p:cNvPr>
          <p:cNvSpPr>
            <a:spLocks noGrp="1"/>
          </p:cNvSpPr>
          <p:nvPr>
            <p:ph idx="1"/>
          </p:nvPr>
        </p:nvSpPr>
        <p:spPr>
          <a:xfrm>
            <a:off x="5126418" y="552091"/>
            <a:ext cx="6224335" cy="5431536"/>
          </a:xfrm>
        </p:spPr>
        <p:txBody>
          <a:bodyPr anchor="ctr">
            <a:normAutofit lnSpcReduction="10000"/>
          </a:bodyPr>
          <a:lstStyle/>
          <a:p>
            <a:pPr marL="0" indent="0">
              <a:buNone/>
            </a:pPr>
            <a:r>
              <a:rPr lang="en-US" sz="1000" b="1" dirty="0"/>
              <a:t>Purpose:</a:t>
            </a:r>
          </a:p>
          <a:p>
            <a:pPr marL="0" indent="0">
              <a:buNone/>
            </a:pPr>
            <a:r>
              <a:rPr lang="en-US" sz="1000" dirty="0">
                <a:effectLst/>
              </a:rPr>
              <a:t>Deeply understand the current state: who are the end users, who are the internal actors, what is the current process, how does it perform today, what works well, where are the friction points? Keep in mind the overall objective is to reimagine the process, build agentic AI based automation and drive the </a:t>
            </a:r>
            <a:r>
              <a:rPr lang="en-US" sz="1000" b="1" dirty="0">
                <a:effectLst/>
              </a:rPr>
              <a:t>impact </a:t>
            </a:r>
            <a:r>
              <a:rPr lang="en-US" sz="1000" dirty="0">
                <a:effectLst/>
              </a:rPr>
              <a:t>the business seeks, by </a:t>
            </a:r>
            <a:r>
              <a:rPr lang="en-US" sz="1000" i="1" dirty="0">
                <a:effectLst/>
              </a:rPr>
              <a:t>removing the friction points </a:t>
            </a:r>
            <a:r>
              <a:rPr lang="en-US" sz="1000" dirty="0">
                <a:effectLst/>
              </a:rPr>
              <a:t>for the end users and the internal actors – the humans. </a:t>
            </a:r>
            <a:endParaRPr lang="en-US" sz="1000" dirty="0"/>
          </a:p>
          <a:p>
            <a:pPr marL="0" indent="0">
              <a:buNone/>
            </a:pPr>
            <a:endParaRPr lang="en-US" sz="1000" dirty="0"/>
          </a:p>
          <a:p>
            <a:pPr marL="0" indent="0">
              <a:buNone/>
            </a:pPr>
            <a:r>
              <a:rPr lang="en-US" sz="1000" b="1" dirty="0"/>
              <a:t>Key Activities:</a:t>
            </a:r>
          </a:p>
          <a:p>
            <a:pPr marL="0" indent="0">
              <a:buNone/>
            </a:pPr>
            <a:r>
              <a:rPr lang="en-US" sz="1000" dirty="0"/>
              <a:t>End-user journey mapping:</a:t>
            </a:r>
          </a:p>
          <a:p>
            <a:pPr marL="457200" lvl="1" indent="0">
              <a:buNone/>
            </a:pPr>
            <a:r>
              <a:rPr lang="en-US" sz="1000" dirty="0">
                <a:effectLst/>
              </a:rPr>
              <a:t>For customer facing use cases (e.g. customer support) define current end user journey and understand the different personas and especially where the current friction points are. </a:t>
            </a:r>
          </a:p>
          <a:p>
            <a:pPr marL="0" indent="0">
              <a:buNone/>
            </a:pPr>
            <a:r>
              <a:rPr lang="en-US" sz="1000" dirty="0"/>
              <a:t>Current state process map including internal stakeholder roles and responsibilities:</a:t>
            </a:r>
          </a:p>
          <a:p>
            <a:pPr marL="457200" lvl="1" indent="0">
              <a:buNone/>
            </a:pPr>
            <a:r>
              <a:rPr lang="en-US" sz="1000" dirty="0">
                <a:effectLst/>
              </a:rPr>
              <a:t>Build a common visual baseline of the current business process(es) capturing clearly who (internally) touches each step and their incentives/KPIs.</a:t>
            </a:r>
            <a:endParaRPr lang="en-US" sz="1000" dirty="0"/>
          </a:p>
          <a:p>
            <a:pPr marL="0" indent="0">
              <a:buNone/>
            </a:pPr>
            <a:r>
              <a:rPr lang="en-US" sz="1000" dirty="0"/>
              <a:t>Baseline KPIs including north star KPI:</a:t>
            </a:r>
          </a:p>
          <a:p>
            <a:pPr marL="457200" lvl="1" indent="0">
              <a:buNone/>
            </a:pPr>
            <a:r>
              <a:rPr lang="en-US" sz="1000" dirty="0"/>
              <a:t>P</a:t>
            </a:r>
            <a:r>
              <a:rPr lang="en-US" sz="1000" dirty="0">
                <a:effectLst/>
              </a:rPr>
              <a:t>ull in baseline hard numbers, understand trends of current “impact” metrics – revenue, NPS or outcome satisfac</a:t>
            </a:r>
            <a:r>
              <a:rPr lang="en-US" sz="1000" dirty="0"/>
              <a:t>tion and unit service cost.</a:t>
            </a:r>
            <a:r>
              <a:rPr lang="en-US" sz="1000" dirty="0">
                <a:effectLst/>
              </a:rPr>
              <a:t> </a:t>
            </a:r>
            <a:endParaRPr lang="en-US" sz="1000" dirty="0"/>
          </a:p>
          <a:p>
            <a:pPr marL="0" indent="0">
              <a:buNone/>
            </a:pPr>
            <a:r>
              <a:rPr lang="en-US" sz="1000" dirty="0"/>
              <a:t>Target state process including updated stakeholder roles and responsibilities:</a:t>
            </a:r>
          </a:p>
          <a:p>
            <a:pPr marL="457200" lvl="1" indent="0">
              <a:buNone/>
            </a:pPr>
            <a:r>
              <a:rPr lang="en-US" sz="1000" dirty="0">
                <a:effectLst/>
              </a:rPr>
              <a:t>Design a reimagined future- state process that agents and humans will co-inhabit that removes wasteful steps and is built to take advantage of the strengths of agents and humans mapped to the biggest impact opportunities. This is a first step towards understanding the various agents that could be part of the target process.</a:t>
            </a:r>
          </a:p>
          <a:p>
            <a:pPr marL="0" indent="0">
              <a:buNone/>
            </a:pPr>
            <a:r>
              <a:rPr lang="en-US" sz="1000" dirty="0"/>
              <a:t>Agent platform – buy vs build decision (optional):</a:t>
            </a:r>
          </a:p>
          <a:p>
            <a:pPr marL="457200" lvl="1" indent="0">
              <a:buNone/>
            </a:pPr>
            <a:r>
              <a:rPr lang="en-US" sz="1000" dirty="0"/>
              <a:t>Evaluate commercial / OSS agent frameworks (e.g. CrewAI, LangGraph, AutoGen) vs. build option. This may be seen as an enterprise decision or a by agentic product decision tied to specific guardrails, latency, extensibility and TCO goals.</a:t>
            </a:r>
            <a:endParaRPr lang="en-US" sz="1000" dirty="0">
              <a:effectLst/>
            </a:endParaRPr>
          </a:p>
          <a:p>
            <a:pPr marL="0" indent="0">
              <a:buNone/>
            </a:pPr>
            <a:endParaRPr lang="en-US" sz="1000" dirty="0"/>
          </a:p>
          <a:p>
            <a:pPr marL="0" indent="0">
              <a:buNone/>
            </a:pPr>
            <a:r>
              <a:rPr lang="en-US" sz="1000" b="1" dirty="0"/>
              <a:t>Outcome:</a:t>
            </a:r>
          </a:p>
          <a:p>
            <a:pPr marL="0" indent="0">
              <a:buNone/>
            </a:pPr>
            <a:r>
              <a:rPr lang="en-US" sz="1000" dirty="0"/>
              <a:t>Human-first, process focused charter w/ baseline KPIs (incl. north star)</a:t>
            </a:r>
          </a:p>
        </p:txBody>
      </p:sp>
      <p:sp>
        <p:nvSpPr>
          <p:cNvPr id="4" name="Title 1">
            <a:extLst>
              <a:ext uri="{FF2B5EF4-FFF2-40B4-BE49-F238E27FC236}">
                <a16:creationId xmlns:a16="http://schemas.microsoft.com/office/drawing/2014/main" id="{57282027-3864-9B5B-9E90-6136C071DC6D}"/>
              </a:ext>
            </a:extLst>
          </p:cNvPr>
          <p:cNvSpPr txBox="1">
            <a:spLocks/>
          </p:cNvSpPr>
          <p:nvPr/>
        </p:nvSpPr>
        <p:spPr>
          <a:xfrm>
            <a:off x="9301851" y="6734104"/>
            <a:ext cx="2943922" cy="123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 b="1" dirty="0"/>
              <a:t>Enterprise Agentic AI Agile Framework v5 | June 2025 | License: CC BY 4.0 | Devashish Saxena (devashishsaxena@gmail.com)</a:t>
            </a:r>
          </a:p>
          <a:p>
            <a:endParaRPr lang="en-US" sz="400" b="1" dirty="0"/>
          </a:p>
          <a:p>
            <a:endParaRPr lang="en-US" sz="400" b="1" dirty="0"/>
          </a:p>
        </p:txBody>
      </p:sp>
    </p:spTree>
    <p:extLst>
      <p:ext uri="{BB962C8B-B14F-4D97-AF65-F5344CB8AC3E}">
        <p14:creationId xmlns:p14="http://schemas.microsoft.com/office/powerpoint/2010/main" val="391246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A41029-B944-28E2-54A5-C72D5BAD1867}"/>
              </a:ext>
            </a:extLst>
          </p:cNvPr>
          <p:cNvSpPr>
            <a:spLocks noGrp="1"/>
          </p:cNvSpPr>
          <p:nvPr>
            <p:ph type="title"/>
          </p:nvPr>
        </p:nvSpPr>
        <p:spPr>
          <a:xfrm>
            <a:off x="841248" y="548640"/>
            <a:ext cx="3600860" cy="5431536"/>
          </a:xfrm>
        </p:spPr>
        <p:txBody>
          <a:bodyPr>
            <a:normAutofit/>
          </a:bodyPr>
          <a:lstStyle/>
          <a:p>
            <a:r>
              <a:rPr lang="en-US" sz="5400" dirty="0"/>
              <a:t>Phase 1: </a:t>
            </a:r>
            <a:r>
              <a:rPr lang="en-US" sz="5400" b="1" dirty="0"/>
              <a:t>DEFINE</a:t>
            </a:r>
            <a:r>
              <a:rPr lang="en-US" sz="5400" dirty="0"/>
              <a:t> a strategic agent(ic) blueprint</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A34DF78-58B3-5ABA-50C7-8022EB55E921}"/>
              </a:ext>
            </a:extLst>
          </p:cNvPr>
          <p:cNvSpPr>
            <a:spLocks noGrp="1"/>
          </p:cNvSpPr>
          <p:nvPr>
            <p:ph idx="1"/>
          </p:nvPr>
        </p:nvSpPr>
        <p:spPr>
          <a:xfrm>
            <a:off x="5126418" y="282497"/>
            <a:ext cx="6224335" cy="6252117"/>
          </a:xfrm>
        </p:spPr>
        <p:txBody>
          <a:bodyPr anchor="ctr">
            <a:normAutofit lnSpcReduction="10000"/>
          </a:bodyPr>
          <a:lstStyle/>
          <a:p>
            <a:pPr marL="0" indent="0">
              <a:buNone/>
            </a:pPr>
            <a:r>
              <a:rPr lang="en-US" sz="1000" b="1" dirty="0"/>
              <a:t>Purpose:</a:t>
            </a:r>
          </a:p>
          <a:p>
            <a:pPr marL="0" indent="0">
              <a:buNone/>
            </a:pPr>
            <a:r>
              <a:rPr lang="en-US" sz="1000" dirty="0">
                <a:effectLst/>
              </a:rPr>
              <a:t>This phase is about establishing the fundamental "why" and "what" for the agentic system, ensuring alignment on business value and identifying critical constraints from the outset. The “Human First Charter” from Phase 0 is turned into a crystal clear, metrics anchored direction for the first set of agents to be built – defining their purpose, scope and how they will deliver value whilst adhering to ethical, risk and legal guardrails with clear escalation paths in place for humans as needed.</a:t>
            </a:r>
          </a:p>
          <a:p>
            <a:pPr marL="0" indent="0">
              <a:buNone/>
            </a:pPr>
            <a:endParaRPr lang="en-US" sz="1000" dirty="0"/>
          </a:p>
          <a:p>
            <a:pPr marL="0" indent="0">
              <a:buNone/>
            </a:pPr>
            <a:r>
              <a:rPr lang="en-US" sz="1000" b="1" dirty="0"/>
              <a:t>Key Activities:</a:t>
            </a:r>
          </a:p>
          <a:p>
            <a:pPr marL="0" indent="0">
              <a:buNone/>
            </a:pPr>
            <a:r>
              <a:rPr lang="en-US" sz="1000" dirty="0"/>
              <a:t>Identify &amp; validate high impact business problems:</a:t>
            </a:r>
          </a:p>
          <a:p>
            <a:pPr marL="457200" lvl="1" indent="0">
              <a:buNone/>
            </a:pPr>
            <a:r>
              <a:rPr lang="en-US" sz="1000" dirty="0">
                <a:effectLst/>
              </a:rPr>
              <a:t>Clearly articulate the specific, meaningful business problem the agent will solve, focusing on areas where automation or agentic capabilities offer significant ROI or strategic advantage. Ensure this problem resonates across relevant stakeholders. </a:t>
            </a:r>
          </a:p>
          <a:p>
            <a:pPr marL="0" indent="0">
              <a:buNone/>
            </a:pPr>
            <a:r>
              <a:rPr lang="en-US" sz="1000" dirty="0"/>
              <a:t>Define concrete, business-aligned target success KPIs (incl. north star):</a:t>
            </a:r>
          </a:p>
          <a:p>
            <a:pPr marL="457200" lvl="1" indent="0">
              <a:buNone/>
            </a:pPr>
            <a:r>
              <a:rPr lang="en-US" sz="1000" dirty="0">
                <a:effectLst/>
              </a:rPr>
              <a:t>Establish clear, measurable target metrics including the North-Star KPI (revenue, cost, risk or customer/stakeholder experience). Select 2-4 supporting/operating KPIs (e.g. cost-per-unit, SSAT, error rate). Determine how these metrics will be collected and measured.</a:t>
            </a:r>
            <a:endParaRPr lang="en-US" sz="1000" dirty="0"/>
          </a:p>
          <a:p>
            <a:pPr marL="0" indent="0">
              <a:buNone/>
            </a:pPr>
            <a:r>
              <a:rPr lang="en-US" sz="1000" dirty="0"/>
              <a:t>Establish non-negotiable risk and ethics guardrails:</a:t>
            </a:r>
          </a:p>
          <a:p>
            <a:pPr marL="457200" lvl="1" indent="0">
              <a:buNone/>
            </a:pPr>
            <a:r>
              <a:rPr lang="en-US" sz="1000" dirty="0"/>
              <a:t>Define critical constraints established as guard rails clearly documenting policy, legal, ethical, safety, brand/tone and performance/cost constraints (e.g., no PII spill). This includes determining requirements for human oversight, intervention, and escalation rules, particularly for external or high-stakes applications where full-autonomy may not be trusted or used.</a:t>
            </a:r>
            <a:r>
              <a:rPr lang="en-US" sz="1000" dirty="0">
                <a:effectLst/>
              </a:rPr>
              <a:t> Proactively identify security risks </a:t>
            </a:r>
            <a:r>
              <a:rPr lang="en-US" sz="1000" dirty="0"/>
              <a:t>associated with agent actions and data handling. </a:t>
            </a:r>
            <a:r>
              <a:rPr lang="en-US" sz="1000" dirty="0">
                <a:effectLst/>
              </a:rPr>
              <a:t>Align with ethics regarding bias, fairness and compliance.</a:t>
            </a:r>
            <a:endParaRPr lang="en-US" sz="1000" dirty="0"/>
          </a:p>
          <a:p>
            <a:pPr marL="0" indent="0">
              <a:buNone/>
            </a:pPr>
            <a:r>
              <a:rPr lang="en-US" sz="1000" dirty="0"/>
              <a:t>Build agentic epics:</a:t>
            </a:r>
          </a:p>
          <a:p>
            <a:pPr marL="457200" lvl="1" indent="0">
              <a:buNone/>
            </a:pPr>
            <a:r>
              <a:rPr lang="en-US" sz="1000" dirty="0">
                <a:effectLst/>
              </a:rPr>
              <a:t>For each (potential) agent from target state process build an agentic epic 1-pager that includes: role (sales-assist agent), goal (qualify and route inbound leads), tools (CRM API), data (pricing DB), constraints (privacy tier, SLA), north star KPI (lead conversion rate), optimization metric (cycle time). For each epic assign agent owner (accountable exec), human-on-call (real time override), and failure action (auto-pause, reroute).</a:t>
            </a:r>
            <a:endParaRPr lang="en-US" sz="1000" dirty="0"/>
          </a:p>
          <a:p>
            <a:pPr marL="0" indent="0">
              <a:buNone/>
            </a:pPr>
            <a:r>
              <a:rPr lang="en-US" sz="1000" dirty="0"/>
              <a:t>Build preliminary solution architecture, tech feasibility, required resource and budgets:</a:t>
            </a:r>
          </a:p>
          <a:p>
            <a:pPr marL="457200" lvl="1" indent="0">
              <a:buNone/>
            </a:pPr>
            <a:r>
              <a:rPr lang="en-US" sz="1000" dirty="0"/>
              <a:t>Align on high-level architecture (single agent vs multi-agent, RAG vs no-RAG, required tool integrations). Quick spike to confirm technical viability and token cost ballpark. Map required FTEs, sprint counts and infra spend. Ensure 10-20-70 resource mix is still sensible (ensuring estimate effectively reflects ongoing change/adoption activities).</a:t>
            </a:r>
            <a:endParaRPr lang="en-US" sz="1400" dirty="0">
              <a:effectLst/>
            </a:endParaRPr>
          </a:p>
          <a:p>
            <a:pPr marL="0" indent="0">
              <a:buNone/>
            </a:pPr>
            <a:endParaRPr lang="en-US" sz="1000" dirty="0"/>
          </a:p>
          <a:p>
            <a:pPr marL="0" indent="0">
              <a:buNone/>
            </a:pPr>
            <a:r>
              <a:rPr lang="en-US" sz="1000" b="1" dirty="0"/>
              <a:t>Outcome:</a:t>
            </a:r>
          </a:p>
          <a:p>
            <a:pPr marL="0" indent="0">
              <a:buNone/>
            </a:pPr>
            <a:r>
              <a:rPr lang="en-US" sz="1000" dirty="0"/>
              <a:t>A formally approved Strategic Agent Blueprint comprising of agentic epic 1-pagers, target KPIs, key guardrails, responsibility contracts, solution architecture, technical feasibility, resource, and budget ballparks.</a:t>
            </a:r>
          </a:p>
        </p:txBody>
      </p:sp>
      <p:sp>
        <p:nvSpPr>
          <p:cNvPr id="4" name="Title 1">
            <a:extLst>
              <a:ext uri="{FF2B5EF4-FFF2-40B4-BE49-F238E27FC236}">
                <a16:creationId xmlns:a16="http://schemas.microsoft.com/office/drawing/2014/main" id="{474B8C32-6B47-DEFE-706E-C3818F7B28BE}"/>
              </a:ext>
            </a:extLst>
          </p:cNvPr>
          <p:cNvSpPr txBox="1">
            <a:spLocks/>
          </p:cNvSpPr>
          <p:nvPr/>
        </p:nvSpPr>
        <p:spPr>
          <a:xfrm>
            <a:off x="9301851" y="6734104"/>
            <a:ext cx="2943922" cy="12389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 b="1" dirty="0"/>
              <a:t>Enterprise Agentic AI Agile Framework v5 | June 2025 | License: CC BY 4.0 | Devashish Saxena (devashishsaxena@gmail.com)</a:t>
            </a:r>
          </a:p>
          <a:p>
            <a:endParaRPr lang="en-US" sz="400" b="1" dirty="0"/>
          </a:p>
          <a:p>
            <a:endParaRPr lang="en-US" sz="400" b="1" dirty="0"/>
          </a:p>
        </p:txBody>
      </p:sp>
    </p:spTree>
    <p:extLst>
      <p:ext uri="{BB962C8B-B14F-4D97-AF65-F5344CB8AC3E}">
        <p14:creationId xmlns:p14="http://schemas.microsoft.com/office/powerpoint/2010/main" val="1262407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4683</TotalTime>
  <Words>5514</Words>
  <Application>Microsoft Macintosh PowerPoint</Application>
  <PresentationFormat>Widescreen</PresentationFormat>
  <Paragraphs>303</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vt:lpstr>
      <vt:lpstr>Symbol</vt:lpstr>
      <vt:lpstr>Wingdings</vt:lpstr>
      <vt:lpstr>Office Theme</vt:lpstr>
      <vt:lpstr>Enterprise Agentic AI Agile Framework v5 A Comprehensive “People and Process First” Playbook Executive Version for CxOs</vt:lpstr>
      <vt:lpstr>PowerPoint Presentation</vt:lpstr>
      <vt:lpstr>Purpose</vt:lpstr>
      <vt:lpstr>Executive Summary</vt:lpstr>
      <vt:lpstr>Key Agentic AI Concepts</vt:lpstr>
      <vt:lpstr>Ensuring Trust in Agentic AI Systems</vt:lpstr>
      <vt:lpstr>PowerPoint Presentation</vt:lpstr>
      <vt:lpstr>Phase 0: Human-centric DISCOVERY</vt:lpstr>
      <vt:lpstr>Phase 1: DEFINE a strategic agent(ic) blueprint</vt:lpstr>
      <vt:lpstr>Phase 2a: DESIGN agent interactions, architecture, integrations</vt:lpstr>
      <vt:lpstr>Phase 2b: Iteratively DEVELOP and validate </vt:lpstr>
      <vt:lpstr>Phase 3: OPERATE with human feedback and iterate</vt:lpstr>
      <vt:lpstr>Phase 4: DEPLOY with a scaled rollout</vt:lpstr>
      <vt:lpstr>Key Roles Across Phases</vt:lpstr>
      <vt:lpstr>Appendix</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Agentic AI Agile Framework v2.0 A Comprehensive “People and Process First” Playbook Executive Version for CxOs</dc:title>
  <dc:creator>Renu Saxena</dc:creator>
  <cp:lastModifiedBy>Renu Saxena</cp:lastModifiedBy>
  <cp:revision>17</cp:revision>
  <cp:lastPrinted>2025-06-24T18:15:47Z</cp:lastPrinted>
  <dcterms:created xsi:type="dcterms:W3CDTF">2025-06-18T17:33:11Z</dcterms:created>
  <dcterms:modified xsi:type="dcterms:W3CDTF">2025-06-24T18:39:19Z</dcterms:modified>
</cp:coreProperties>
</file>