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256" r:id="rId2"/>
    <p:sldId id="281" r:id="rId3"/>
    <p:sldId id="270" r:id="rId4"/>
    <p:sldId id="271" r:id="rId5"/>
    <p:sldId id="272" r:id="rId6"/>
    <p:sldId id="273" r:id="rId7"/>
    <p:sldId id="300" r:id="rId8"/>
    <p:sldId id="301" r:id="rId9"/>
    <p:sldId id="274" r:id="rId10"/>
    <p:sldId id="299" r:id="rId11"/>
    <p:sldId id="282" r:id="rId12"/>
    <p:sldId id="283" r:id="rId13"/>
    <p:sldId id="284" r:id="rId14"/>
    <p:sldId id="285" r:id="rId15"/>
    <p:sldId id="286" r:id="rId16"/>
    <p:sldId id="287" r:id="rId17"/>
    <p:sldId id="288" r:id="rId18"/>
    <p:sldId id="289" r:id="rId19"/>
    <p:sldId id="290" r:id="rId20"/>
    <p:sldId id="292" r:id="rId21"/>
    <p:sldId id="293" r:id="rId22"/>
    <p:sldId id="291" r:id="rId23"/>
    <p:sldId id="295" r:id="rId24"/>
    <p:sldId id="296" r:id="rId25"/>
    <p:sldId id="297" r:id="rId26"/>
    <p:sldId id="298" r:id="rId27"/>
    <p:sldId id="276" r:id="rId28"/>
    <p:sldId id="277" r:id="rId29"/>
    <p:sldId id="279" r:id="rId30"/>
    <p:sldId id="280"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63" d="100"/>
          <a:sy n="63" d="100"/>
        </p:scale>
        <p:origin x="804" y="6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7501" y="4314328"/>
            <a:ext cx="2910082" cy="374642"/>
          </a:xfrm>
        </p:spPr>
        <p:txBody>
          <a:bodyPr/>
          <a:lstStyle/>
          <a:p>
            <a:fld id="{48A87A34-81AB-432B-8DAE-1953F412C126}" type="datetimeFigureOut">
              <a:rPr lang="en-US" dirty="0"/>
              <a:t>5/13/2022</a:t>
            </a:fld>
            <a:endParaRPr lang="en-US" dirty="0"/>
          </a:p>
        </p:txBody>
      </p:sp>
      <p:sp>
        <p:nvSpPr>
          <p:cNvPr id="5" name="Footer Placeholder 4"/>
          <p:cNvSpPr>
            <a:spLocks noGrp="1"/>
          </p:cNvSpPr>
          <p:nvPr>
            <p:ph type="ftr" sz="quarter" idx="11"/>
          </p:nvPr>
        </p:nvSpPr>
        <p:spPr>
          <a:xfrm>
            <a:off x="1371243" y="4323846"/>
            <a:ext cx="6399133" cy="365125"/>
          </a:xfrm>
        </p:spPr>
        <p:txBody>
          <a:bodyPr/>
          <a:lstStyle/>
          <a:p>
            <a:endParaRPr lang="en-US" dirty="0"/>
          </a:p>
        </p:txBody>
      </p:sp>
      <p:sp>
        <p:nvSpPr>
          <p:cNvPr id="6" name="Slide Number Placeholder 5"/>
          <p:cNvSpPr>
            <a:spLocks noGrp="1"/>
          </p:cNvSpPr>
          <p:nvPr>
            <p:ph type="sldNum" sz="quarter" idx="12"/>
          </p:nvPr>
        </p:nvSpPr>
        <p:spPr>
          <a:xfrm>
            <a:off x="8075096" y="1430867"/>
            <a:ext cx="2742486"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05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34484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9AFE8FB1-0A7A-443E-AAF7-31D4FA1AA312}" type="datetimeFigureOut">
              <a:rPr lang="en-US" smtClean="0"/>
              <a:pPr/>
              <a:t>5/13/2022</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endParaRPr lang="en-US" dirty="0"/>
          </a:p>
        </p:txBody>
      </p:sp>
      <p:sp>
        <p:nvSpPr>
          <p:cNvPr id="7" name="Slide Number Placeholder 6"/>
          <p:cNvSpPr>
            <a:spLocks noGrp="1"/>
          </p:cNvSpPr>
          <p:nvPr>
            <p:ph type="sldNum" sz="quarter" idx="12"/>
          </p:nvPr>
        </p:nvSpPr>
        <p:spPr>
          <a:xfrm>
            <a:off x="10859623" y="381001"/>
            <a:ext cx="643580" cy="365125"/>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93094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9AFE8FB1-0A7A-443E-AAF7-31D4FA1AA312}" type="datetimeFigureOut">
              <a:rPr lang="en-US" smtClean="0"/>
              <a:pPr/>
              <a:t>5/13/2022</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endParaRPr lang="en-US" dirty="0"/>
          </a:p>
        </p:txBody>
      </p:sp>
      <p:sp>
        <p:nvSpPr>
          <p:cNvPr id="7" name="Slide Number Placeholder 6"/>
          <p:cNvSpPr>
            <a:spLocks noGrp="1"/>
          </p:cNvSpPr>
          <p:nvPr>
            <p:ph type="sldNum" sz="quarter" idx="12"/>
          </p:nvPr>
        </p:nvSpPr>
        <p:spPr>
          <a:xfrm>
            <a:off x="10859623" y="381001"/>
            <a:ext cx="643580" cy="365125"/>
          </a:xfrm>
        </p:spPr>
        <p:txBody>
          <a:bodyPr/>
          <a:lstStyle/>
          <a:p>
            <a:fld id="{25BA54BD-C84D-46CE-8B72-31BFB26ABA43}" type="slidenum">
              <a:rPr lang="en-US" smtClean="0"/>
              <a:pPr/>
              <a:t>‹#›</a:t>
            </a:fld>
            <a:endParaRPr lang="en-US"/>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82718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fld id="{9AFE8FB1-0A7A-443E-AAF7-31D4FA1AA312}" type="datetimeFigureOut">
              <a:rPr lang="en-US" smtClean="0"/>
              <a:pPr/>
              <a:t>5/13/2022</a:t>
            </a:fld>
            <a:endParaRPr lang="en-US" dirty="0"/>
          </a:p>
        </p:txBody>
      </p:sp>
      <p:sp>
        <p:nvSpPr>
          <p:cNvPr id="6" name="Footer Placeholder 5"/>
          <p:cNvSpPr>
            <a:spLocks noGrp="1"/>
          </p:cNvSpPr>
          <p:nvPr>
            <p:ph type="ftr" sz="quarter" idx="11"/>
          </p:nvPr>
        </p:nvSpPr>
        <p:spPr>
          <a:xfrm>
            <a:off x="685622" y="378884"/>
            <a:ext cx="6989671" cy="365125"/>
          </a:xfrm>
        </p:spPr>
        <p:txBody>
          <a:bodyPr/>
          <a:lstStyle/>
          <a:p>
            <a:endParaRPr lang="en-US" dirty="0"/>
          </a:p>
        </p:txBody>
      </p:sp>
      <p:sp>
        <p:nvSpPr>
          <p:cNvPr id="7" name="Slide Number Placeholder 6"/>
          <p:cNvSpPr>
            <a:spLocks noGrp="1"/>
          </p:cNvSpPr>
          <p:nvPr>
            <p:ph type="sldNum" sz="quarter" idx="12"/>
          </p:nvPr>
        </p:nvSpPr>
        <p:spPr>
          <a:xfrm>
            <a:off x="10859623" y="381001"/>
            <a:ext cx="643580" cy="365125"/>
          </a:xfrm>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91527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AFE8FB1-0A7A-443E-AAF7-31D4FA1AA312}" type="datetimeFigureOut">
              <a:rPr lang="en-US" smtClean="0"/>
              <a:pPr/>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621389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AFE8FB1-0A7A-443E-AAF7-31D4FA1AA312}" type="datetimeFigureOut">
              <a:rPr lang="en-US" smtClean="0"/>
              <a:pPr/>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3396247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79690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fld id="{9AFE8FB1-0A7A-443E-AAF7-31D4FA1AA312}" type="datetimeFigureOut">
              <a:rPr lang="en-US" smtClean="0"/>
              <a:t>5/13/2022</a:t>
            </a:fld>
            <a:endParaRPr lang="en-US"/>
          </a:p>
        </p:txBody>
      </p:sp>
      <p:sp>
        <p:nvSpPr>
          <p:cNvPr id="5" name="Footer Placeholder 4"/>
          <p:cNvSpPr>
            <a:spLocks noGrp="1"/>
          </p:cNvSpPr>
          <p:nvPr>
            <p:ph type="ftr" sz="quarter" idx="11"/>
          </p:nvPr>
        </p:nvSpPr>
        <p:spPr>
          <a:xfrm>
            <a:off x="685622" y="381001"/>
            <a:ext cx="6989671" cy="365125"/>
          </a:xfrm>
        </p:spPr>
        <p:txBody>
          <a:bodyPr/>
          <a:lstStyle/>
          <a:p>
            <a:endParaRPr lang="en-IN"/>
          </a:p>
        </p:txBody>
      </p:sp>
      <p:sp>
        <p:nvSpPr>
          <p:cNvPr id="6" name="Slide Number Placeholder 5"/>
          <p:cNvSpPr>
            <a:spLocks noGrp="1"/>
          </p:cNvSpPr>
          <p:nvPr>
            <p:ph type="sldNum" sz="quarter" idx="12"/>
          </p:nvPr>
        </p:nvSpPr>
        <p:spPr>
          <a:xfrm>
            <a:off x="10859623" y="381001"/>
            <a:ext cx="643580" cy="365125"/>
          </a:xfrm>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8782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dirty="0"/>
          </a:p>
        </p:txBody>
      </p:sp>
    </p:spTree>
    <p:extLst>
      <p:ext uri="{BB962C8B-B14F-4D97-AF65-F5344CB8AC3E}">
        <p14:creationId xmlns:p14="http://schemas.microsoft.com/office/powerpoint/2010/main" val="40820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en-US" smtClean="0"/>
              <a:t>Click to edit Master title style</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fld id="{9AFE8FB1-0A7A-443E-AAF7-31D4FA1AA312}" type="datetimeFigureOut">
              <a:rPr lang="en-US" smtClean="0"/>
              <a:t>5/13/2022</a:t>
            </a:fld>
            <a:endParaRPr lang="en-US"/>
          </a:p>
        </p:txBody>
      </p:sp>
      <p:sp>
        <p:nvSpPr>
          <p:cNvPr id="5" name="Footer Placeholder 4"/>
          <p:cNvSpPr>
            <a:spLocks noGrp="1"/>
          </p:cNvSpPr>
          <p:nvPr>
            <p:ph type="ftr" sz="quarter" idx="11"/>
          </p:nvPr>
        </p:nvSpPr>
        <p:spPr>
          <a:xfrm>
            <a:off x="685622" y="381002"/>
            <a:ext cx="6989671" cy="364065"/>
          </a:xfrm>
        </p:spPr>
        <p:txBody>
          <a:bodyPr/>
          <a:lstStyle/>
          <a:p>
            <a:endParaRPr lang="en-IN"/>
          </a:p>
        </p:txBody>
      </p:sp>
      <p:sp>
        <p:nvSpPr>
          <p:cNvPr id="6" name="Slide Number Placeholder 5"/>
          <p:cNvSpPr>
            <a:spLocks noGrp="1"/>
          </p:cNvSpPr>
          <p:nvPr>
            <p:ph type="sldNum" sz="quarter" idx="12"/>
          </p:nvPr>
        </p:nvSpPr>
        <p:spPr>
          <a:xfrm>
            <a:off x="10859623" y="381001"/>
            <a:ext cx="643580" cy="365125"/>
          </a:xfrm>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9351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45328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622" y="3132667"/>
            <a:ext cx="5310392"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3132667"/>
            <a:ext cx="5332611"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92472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31646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27868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en-US" smtClean="0"/>
              <a:t>Click to edit Master title style</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57443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401498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FE8FB1-0A7A-443E-AAF7-31D4FA1AA312}" type="datetimeFigureOut">
              <a:rPr lang="en-US" smtClean="0"/>
              <a:pPr/>
              <a:t>5/13/2022</a:t>
            </a:fld>
            <a:endParaRPr lang="en-US" dirty="0"/>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18463896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243" y="2348880"/>
            <a:ext cx="9907745" cy="1279621"/>
          </a:xfrm>
        </p:spPr>
        <p:txBody>
          <a:bodyPr>
            <a:normAutofit/>
          </a:bodyPr>
          <a:lstStyle/>
          <a:p>
            <a:r>
              <a:rPr lang="en-US" sz="3900" dirty="0" smtClean="0">
                <a:latin typeface="Bahnschrift SemiBold" panose="020B0502040204020203" pitchFamily="34" charset="0"/>
              </a:rPr>
              <a:t>ERP SYSTEM FOR COLLEGE MANAGEMENT</a:t>
            </a:r>
            <a:endParaRPr lang="en-US" sz="3900" dirty="0">
              <a:latin typeface="Bahnschrift SemiBold" panose="020B0502040204020203" pitchFamily="34" charset="0"/>
            </a:endParaRPr>
          </a:p>
        </p:txBody>
      </p:sp>
      <p:sp>
        <p:nvSpPr>
          <p:cNvPr id="3" name="Subtitle 2"/>
          <p:cNvSpPr>
            <a:spLocks noGrp="1"/>
          </p:cNvSpPr>
          <p:nvPr>
            <p:ph type="subTitle" idx="1"/>
          </p:nvPr>
        </p:nvSpPr>
        <p:spPr>
          <a:xfrm>
            <a:off x="8974732" y="5105400"/>
            <a:ext cx="1691680" cy="627856"/>
          </a:xfrm>
        </p:spPr>
        <p:txBody>
          <a:bodyPr/>
          <a:lstStyle/>
          <a:p>
            <a:r>
              <a:rPr lang="en-US" dirty="0" smtClean="0">
                <a:latin typeface="Bahnschrift SemiBold" panose="020B0502040204020203" pitchFamily="34" charset="0"/>
              </a:rPr>
              <a:t>Group-3</a:t>
            </a:r>
            <a:endParaRPr lang="en-US" dirty="0">
              <a:latin typeface="Bahnschrift SemiBold" panose="020B0502040204020203" pitchFamily="34"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3016" y="288417"/>
            <a:ext cx="8608358" cy="1105631"/>
          </a:xfrm>
        </p:spPr>
        <p:txBody>
          <a:bodyPr/>
          <a:lstStyle/>
          <a:p>
            <a:r>
              <a:rPr lang="en-IN" dirty="0">
                <a:latin typeface="Bahnschrift SemiBold" panose="020B0502040204020203" pitchFamily="34" charset="0"/>
              </a:rPr>
              <a:t>Tools and </a:t>
            </a:r>
            <a:r>
              <a:rPr lang="en-IN" dirty="0" smtClean="0">
                <a:latin typeface="Bahnschrift SemiBold" panose="020B0502040204020203" pitchFamily="34" charset="0"/>
              </a:rPr>
              <a:t>Technologies</a:t>
            </a:r>
            <a:endParaRPr lang="en-IN" dirty="0">
              <a:latin typeface="Bahnschrift SemiBold" panose="020B0502040204020203" pitchFamily="34" charset="0"/>
            </a:endParaRPr>
          </a:p>
        </p:txBody>
      </p:sp>
      <p:sp>
        <p:nvSpPr>
          <p:cNvPr id="3" name="Content Placeholder 2"/>
          <p:cNvSpPr>
            <a:spLocks noGrp="1"/>
          </p:cNvSpPr>
          <p:nvPr>
            <p:ph idx="1"/>
          </p:nvPr>
        </p:nvSpPr>
        <p:spPr>
          <a:xfrm>
            <a:off x="477788" y="1603180"/>
            <a:ext cx="11503203" cy="4663439"/>
          </a:xfrm>
        </p:spPr>
        <p:txBody>
          <a:bodyPr>
            <a:normAutofit/>
          </a:bodyPr>
          <a:lstStyle/>
          <a:p>
            <a:pPr algn="just"/>
            <a:r>
              <a:rPr lang="en-US" dirty="0">
                <a:latin typeface="Bahnschrift SemiBold" panose="020B0502040204020203" pitchFamily="34" charset="0"/>
                <a:cs typeface="Times New Roman" panose="02020603050405020304" pitchFamily="18" charset="0"/>
              </a:rPr>
              <a:t>Front end: Angular</a:t>
            </a:r>
          </a:p>
          <a:p>
            <a:pPr algn="just"/>
            <a:r>
              <a:rPr lang="en-US" dirty="0">
                <a:latin typeface="Bahnschrift SemiBold" panose="020B0502040204020203" pitchFamily="34" charset="0"/>
                <a:cs typeface="Times New Roman" panose="02020603050405020304" pitchFamily="18" charset="0"/>
              </a:rPr>
              <a:t>Server Side: Spring Boot</a:t>
            </a:r>
          </a:p>
          <a:p>
            <a:pPr algn="just"/>
            <a:r>
              <a:rPr lang="en-US" dirty="0">
                <a:latin typeface="Bahnschrift SemiBold" panose="020B0502040204020203" pitchFamily="34" charset="0"/>
                <a:cs typeface="Times New Roman" panose="02020603050405020304" pitchFamily="18" charset="0"/>
              </a:rPr>
              <a:t>Back-end: </a:t>
            </a:r>
            <a:r>
              <a:rPr lang="en-US" dirty="0" smtClean="0">
                <a:latin typeface="Bahnschrift SemiBold" panose="020B0502040204020203" pitchFamily="34" charset="0"/>
                <a:cs typeface="Times New Roman" panose="02020603050405020304" pitchFamily="18" charset="0"/>
              </a:rPr>
              <a:t>Hibernate, </a:t>
            </a:r>
            <a:r>
              <a:rPr lang="en-US" dirty="0">
                <a:latin typeface="Bahnschrift SemiBold" panose="020B0502040204020203" pitchFamily="34" charset="0"/>
                <a:cs typeface="Times New Roman" panose="02020603050405020304" pitchFamily="18" charset="0"/>
              </a:rPr>
              <a:t>MY SQL</a:t>
            </a:r>
          </a:p>
          <a:p>
            <a:pPr algn="just"/>
            <a:r>
              <a:rPr lang="en-US" dirty="0">
                <a:latin typeface="Bahnschrift SemiBold" panose="020B0502040204020203" pitchFamily="34" charset="0"/>
                <a:cs typeface="Times New Roman" panose="02020603050405020304" pitchFamily="18" charset="0"/>
              </a:rPr>
              <a:t>Server: Tomcat </a:t>
            </a:r>
            <a:r>
              <a:rPr lang="en-US" dirty="0" smtClean="0">
                <a:latin typeface="Bahnschrift SemiBold" panose="020B0502040204020203" pitchFamily="34" charset="0"/>
                <a:cs typeface="Times New Roman" panose="02020603050405020304" pitchFamily="18" charset="0"/>
              </a:rPr>
              <a:t>8.0</a:t>
            </a:r>
          </a:p>
          <a:p>
            <a:pPr algn="just"/>
            <a:r>
              <a:rPr lang="en-US" dirty="0" smtClean="0">
                <a:latin typeface="Bahnschrift SemiBold" panose="020B0502040204020203" pitchFamily="34" charset="0"/>
                <a:cs typeface="Times New Roman" panose="02020603050405020304" pitchFamily="18" charset="0"/>
              </a:rPr>
              <a:t>API platform : Postman</a:t>
            </a:r>
          </a:p>
          <a:p>
            <a:pPr algn="just"/>
            <a:endParaRPr lang="en-US" dirty="0">
              <a:latin typeface="Bahnschrift SemiBold" panose="020B0502040204020203" pitchFamily="34" charset="0"/>
              <a:cs typeface="Times New Roman" panose="02020603050405020304" pitchFamily="18" charset="0"/>
            </a:endParaRPr>
          </a:p>
          <a:p>
            <a:pPr algn="just"/>
            <a:r>
              <a:rPr lang="en-IN" sz="2800" dirty="0">
                <a:latin typeface="Bahnschrift SemiBold" panose="020B0502040204020203" pitchFamily="34" charset="0"/>
              </a:rPr>
              <a:t>P</a:t>
            </a:r>
            <a:r>
              <a:rPr lang="en-IN" sz="2800" dirty="0" smtClean="0">
                <a:latin typeface="Bahnschrift SemiBold" panose="020B0502040204020203" pitchFamily="34" charset="0"/>
              </a:rPr>
              <a:t>rogramming </a:t>
            </a:r>
            <a:r>
              <a:rPr lang="en-IN" sz="2800" dirty="0">
                <a:latin typeface="Bahnschrift SemiBold" panose="020B0502040204020203" pitchFamily="34" charset="0"/>
              </a:rPr>
              <a:t>language</a:t>
            </a:r>
            <a:endParaRPr lang="en-US" sz="2800" dirty="0" smtClean="0">
              <a:latin typeface="Bahnschrift SemiBold" panose="020B0502040204020203" pitchFamily="34" charset="0"/>
              <a:cs typeface="Times New Roman" panose="02020603050405020304" pitchFamily="18" charset="0"/>
            </a:endParaRPr>
          </a:p>
          <a:p>
            <a:pPr marL="0" indent="0" algn="just">
              <a:buNone/>
            </a:pPr>
            <a:endParaRPr lang="en-US" dirty="0">
              <a:latin typeface="Bahnschrift SemiBold" panose="020B0502040204020203" pitchFamily="34" charset="0"/>
              <a:cs typeface="Times New Roman" panose="02020603050405020304" pitchFamily="18" charset="0"/>
            </a:endParaRPr>
          </a:p>
          <a:p>
            <a:pPr marL="0" indent="0" algn="just">
              <a:buNone/>
            </a:pPr>
            <a:r>
              <a:rPr lang="en-US" dirty="0" smtClean="0">
                <a:latin typeface="Bahnschrift SemiBold" panose="020B0502040204020203" pitchFamily="34" charset="0"/>
                <a:cs typeface="Times New Roman" panose="02020603050405020304" pitchFamily="18" charset="0"/>
              </a:rPr>
              <a:t>  </a:t>
            </a:r>
            <a:r>
              <a:rPr lang="en-US" sz="2800" dirty="0" smtClean="0">
                <a:latin typeface="Bahnschrift SemiBold" panose="020B0502040204020203" pitchFamily="34" charset="0"/>
                <a:cs typeface="Times New Roman" panose="02020603050405020304" pitchFamily="18" charset="0"/>
              </a:rPr>
              <a:t>Code Editor &amp; IDE User</a:t>
            </a:r>
            <a:endParaRPr lang="en-US" sz="2800" dirty="0">
              <a:latin typeface="Bahnschrift SemiBold" panose="020B0502040204020203" pitchFamily="34" charset="0"/>
              <a:cs typeface="Times New Roman" panose="02020603050405020304" pitchFamily="18" charset="0"/>
            </a:endParaRPr>
          </a:p>
          <a:p>
            <a:pPr lvl="1"/>
            <a:r>
              <a:rPr lang="en-US" dirty="0" err="1" smtClean="0">
                <a:latin typeface="Bahnschrift SemiBold" panose="020B0502040204020203" pitchFamily="34" charset="0"/>
              </a:rPr>
              <a:t>VisualStudio</a:t>
            </a:r>
            <a:r>
              <a:rPr lang="en-US" dirty="0" smtClean="0">
                <a:latin typeface="Bahnschrift SemiBold" panose="020B0502040204020203" pitchFamily="34" charset="0"/>
              </a:rPr>
              <a:t> Code</a:t>
            </a:r>
          </a:p>
          <a:p>
            <a:pPr lvl="1"/>
            <a:r>
              <a:rPr lang="en-US" dirty="0" smtClean="0">
                <a:latin typeface="Bahnschrift SemiBold" panose="020B0502040204020203" pitchFamily="34" charset="0"/>
              </a:rPr>
              <a:t>Eclipse IDE</a:t>
            </a:r>
            <a:endParaRPr lang="en-IN"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10631420" y="1347260"/>
            <a:ext cx="1091952" cy="1091952"/>
          </a:xfrm>
          <a:prstGeom prst="rect">
            <a:avLst/>
          </a:prstGeom>
        </p:spPr>
      </p:pic>
      <p:pic>
        <p:nvPicPr>
          <p:cNvPr id="6" name="Picture 5"/>
          <p:cNvPicPr>
            <a:picLocks noChangeAspect="1"/>
          </p:cNvPicPr>
          <p:nvPr/>
        </p:nvPicPr>
        <p:blipFill>
          <a:blip r:embed="rId3"/>
          <a:stretch>
            <a:fillRect/>
          </a:stretch>
        </p:blipFill>
        <p:spPr>
          <a:xfrm>
            <a:off x="8832633" y="2422113"/>
            <a:ext cx="1060325" cy="1060325"/>
          </a:xfrm>
          <a:prstGeom prst="rect">
            <a:avLst/>
          </a:prstGeom>
        </p:spPr>
      </p:pic>
      <p:pic>
        <p:nvPicPr>
          <p:cNvPr id="7" name="Picture 6"/>
          <p:cNvPicPr>
            <a:picLocks noChangeAspect="1"/>
          </p:cNvPicPr>
          <p:nvPr/>
        </p:nvPicPr>
        <p:blipFill>
          <a:blip r:embed="rId4"/>
          <a:stretch>
            <a:fillRect/>
          </a:stretch>
        </p:blipFill>
        <p:spPr>
          <a:xfrm>
            <a:off x="10279225" y="2519761"/>
            <a:ext cx="1104342" cy="810323"/>
          </a:xfrm>
          <a:prstGeom prst="rect">
            <a:avLst/>
          </a:prstGeom>
        </p:spPr>
      </p:pic>
      <p:pic>
        <p:nvPicPr>
          <p:cNvPr id="8" name="Picture 7"/>
          <p:cNvPicPr>
            <a:picLocks noChangeAspect="1"/>
          </p:cNvPicPr>
          <p:nvPr/>
        </p:nvPicPr>
        <p:blipFill>
          <a:blip r:embed="rId5"/>
          <a:stretch>
            <a:fillRect/>
          </a:stretch>
        </p:blipFill>
        <p:spPr>
          <a:xfrm>
            <a:off x="6885631" y="1406229"/>
            <a:ext cx="1152127" cy="100811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06689" y="4581750"/>
            <a:ext cx="1127634" cy="112763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3135" y="1549931"/>
            <a:ext cx="2277531" cy="686609"/>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02475" y="4750241"/>
            <a:ext cx="1707512" cy="790652"/>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37080" y="3180388"/>
            <a:ext cx="2367044" cy="1259268"/>
          </a:xfrm>
          <a:prstGeom prst="rect">
            <a:avLst/>
          </a:prstGeom>
        </p:spPr>
      </p:pic>
      <p:pic>
        <p:nvPicPr>
          <p:cNvPr id="5" name="Picture 4"/>
          <p:cNvPicPr>
            <a:picLocks noChangeAspect="1"/>
          </p:cNvPicPr>
          <p:nvPr/>
        </p:nvPicPr>
        <p:blipFill rotWithShape="1">
          <a:blip r:embed="rId10" cstate="print">
            <a:extLst>
              <a:ext uri="{28A0092B-C50C-407E-A947-70E740481C1C}">
                <a14:useLocalDpi xmlns:a14="http://schemas.microsoft.com/office/drawing/2010/main" val="0"/>
              </a:ext>
            </a:extLst>
          </a:blip>
          <a:srcRect r="58230"/>
          <a:stretch/>
        </p:blipFill>
        <p:spPr>
          <a:xfrm>
            <a:off x="7709241" y="2509403"/>
            <a:ext cx="867788" cy="843098"/>
          </a:xfrm>
          <a:prstGeom prst="rect">
            <a:avLst/>
          </a:prstGeom>
        </p:spPr>
      </p:pic>
    </p:spTree>
    <p:extLst>
      <p:ext uri="{BB962C8B-B14F-4D97-AF65-F5344CB8AC3E}">
        <p14:creationId xmlns:p14="http://schemas.microsoft.com/office/powerpoint/2010/main" val="234939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Angular + Spring boot Crud Full stack </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685800" y="2395202"/>
            <a:ext cx="10817225" cy="3621758"/>
          </a:xfrm>
          <a:prstGeom prst="rect">
            <a:avLst/>
          </a:prstGeom>
        </p:spPr>
      </p:pic>
    </p:spTree>
    <p:extLst>
      <p:ext uri="{BB962C8B-B14F-4D97-AF65-F5344CB8AC3E}">
        <p14:creationId xmlns:p14="http://schemas.microsoft.com/office/powerpoint/2010/main" val="370742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103" y="235100"/>
            <a:ext cx="8608358" cy="1293028"/>
          </a:xfrm>
        </p:spPr>
        <p:txBody>
          <a:bodyPr/>
          <a:lstStyle/>
          <a:p>
            <a:r>
              <a:rPr lang="en-US" dirty="0" smtClean="0">
                <a:latin typeface="Bahnschrift SemiBold" panose="020B0502040204020203" pitchFamily="34" charset="0"/>
              </a:rPr>
              <a:t>Home-PAGE</a:t>
            </a:r>
            <a:endParaRPr lang="en-IN" dirty="0">
              <a:latin typeface="Bahnschrift SemiBold" panose="020B0502040204020203" pitchFamily="34" charset="0"/>
            </a:endParaRPr>
          </a:p>
        </p:txBody>
      </p:sp>
      <p:pic>
        <p:nvPicPr>
          <p:cNvPr id="5" name="Content Placeholder 4"/>
          <p:cNvPicPr>
            <a:picLocks noGrp="1" noChangeAspect="1"/>
          </p:cNvPicPr>
          <p:nvPr>
            <p:ph idx="1"/>
          </p:nvPr>
        </p:nvPicPr>
        <p:blipFill>
          <a:blip r:embed="rId2"/>
          <a:stretch>
            <a:fillRect/>
          </a:stretch>
        </p:blipFill>
        <p:spPr>
          <a:xfrm>
            <a:off x="1053852" y="1556792"/>
            <a:ext cx="10126860" cy="4829734"/>
          </a:xfrm>
          <a:prstGeom prst="rect">
            <a:avLst/>
          </a:prstGeom>
        </p:spPr>
      </p:pic>
    </p:spTree>
    <p:extLst>
      <p:ext uri="{BB962C8B-B14F-4D97-AF65-F5344CB8AC3E}">
        <p14:creationId xmlns:p14="http://schemas.microsoft.com/office/powerpoint/2010/main" val="134424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ahnschrift SemiBold" panose="020B0502040204020203" pitchFamily="34" charset="0"/>
              </a:rPr>
              <a:t>LoGin</a:t>
            </a:r>
            <a:r>
              <a:rPr lang="en-US" dirty="0" smtClean="0">
                <a:latin typeface="Bahnschrift SemiBold" panose="020B0502040204020203" pitchFamily="34" charset="0"/>
              </a:rPr>
              <a:t> Pages </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rotWithShape="1">
          <a:blip r:embed="rId2"/>
          <a:srcRect l="5521"/>
          <a:stretch/>
        </p:blipFill>
        <p:spPr>
          <a:xfrm>
            <a:off x="621804" y="2311530"/>
            <a:ext cx="3696502" cy="4024313"/>
          </a:xfrm>
          <a:prstGeom prst="rect">
            <a:avLst/>
          </a:prstGeom>
        </p:spPr>
      </p:pic>
      <p:pic>
        <p:nvPicPr>
          <p:cNvPr id="5" name="Picture 4"/>
          <p:cNvPicPr>
            <a:picLocks noChangeAspect="1"/>
          </p:cNvPicPr>
          <p:nvPr/>
        </p:nvPicPr>
        <p:blipFill>
          <a:blip r:embed="rId3"/>
          <a:stretch>
            <a:fillRect/>
          </a:stretch>
        </p:blipFill>
        <p:spPr>
          <a:xfrm>
            <a:off x="4510236" y="2353436"/>
            <a:ext cx="3464503" cy="3972495"/>
          </a:xfrm>
          <a:prstGeom prst="rect">
            <a:avLst/>
          </a:prstGeom>
        </p:spPr>
      </p:pic>
      <p:pic>
        <p:nvPicPr>
          <p:cNvPr id="6" name="Picture 5"/>
          <p:cNvPicPr>
            <a:picLocks noChangeAspect="1"/>
          </p:cNvPicPr>
          <p:nvPr/>
        </p:nvPicPr>
        <p:blipFill>
          <a:blip r:embed="rId4"/>
          <a:stretch>
            <a:fillRect/>
          </a:stretch>
        </p:blipFill>
        <p:spPr>
          <a:xfrm>
            <a:off x="8166669" y="2363348"/>
            <a:ext cx="3711000" cy="3972495"/>
          </a:xfrm>
          <a:prstGeom prst="rect">
            <a:avLst/>
          </a:prstGeom>
        </p:spPr>
      </p:pic>
    </p:spTree>
    <p:extLst>
      <p:ext uri="{BB962C8B-B14F-4D97-AF65-F5344CB8AC3E}">
        <p14:creationId xmlns:p14="http://schemas.microsoft.com/office/powerpoint/2010/main" val="102900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012" y="0"/>
            <a:ext cx="8608358" cy="1293028"/>
          </a:xfrm>
        </p:spPr>
        <p:txBody>
          <a:bodyPr/>
          <a:lstStyle/>
          <a:p>
            <a:r>
              <a:rPr lang="en-US" dirty="0" smtClean="0">
                <a:latin typeface="Bahnschrift SemiBold" panose="020B0502040204020203" pitchFamily="34" charset="0"/>
              </a:rPr>
              <a:t>Admin Home </a:t>
            </a:r>
            <a:r>
              <a:rPr lang="en-US" dirty="0" err="1" smtClean="0">
                <a:latin typeface="Bahnschrift SemiBold" panose="020B0502040204020203" pitchFamily="34" charset="0"/>
              </a:rPr>
              <a:t>PAge</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1485900" y="1412776"/>
            <a:ext cx="10217017" cy="4805462"/>
          </a:xfrm>
          <a:prstGeom prst="rect">
            <a:avLst/>
          </a:prstGeom>
        </p:spPr>
      </p:pic>
    </p:spTree>
    <p:extLst>
      <p:ext uri="{BB962C8B-B14F-4D97-AF65-F5344CB8AC3E}">
        <p14:creationId xmlns:p14="http://schemas.microsoft.com/office/powerpoint/2010/main" val="367787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996" y="0"/>
            <a:ext cx="8608358" cy="1293028"/>
          </a:xfrm>
        </p:spPr>
        <p:txBody>
          <a:bodyPr/>
          <a:lstStyle/>
          <a:p>
            <a:r>
              <a:rPr lang="en-US" dirty="0" smtClean="0">
                <a:latin typeface="Bahnschrift SemiBold" panose="020B0502040204020203" pitchFamily="34" charset="0"/>
              </a:rPr>
              <a:t>Add student</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rotWithShape="1">
          <a:blip r:embed="rId2"/>
          <a:srcRect r="17830"/>
          <a:stretch/>
        </p:blipFill>
        <p:spPr>
          <a:xfrm>
            <a:off x="1125861" y="1484784"/>
            <a:ext cx="8640960" cy="5013176"/>
          </a:xfrm>
          <a:prstGeom prst="rect">
            <a:avLst/>
          </a:prstGeom>
        </p:spPr>
      </p:pic>
    </p:spTree>
    <p:extLst>
      <p:ext uri="{BB962C8B-B14F-4D97-AF65-F5344CB8AC3E}">
        <p14:creationId xmlns:p14="http://schemas.microsoft.com/office/powerpoint/2010/main" val="327307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233" y="0"/>
            <a:ext cx="8608358" cy="1293028"/>
          </a:xfrm>
        </p:spPr>
        <p:txBody>
          <a:bodyPr/>
          <a:lstStyle/>
          <a:p>
            <a:r>
              <a:rPr lang="en-US" dirty="0">
                <a:latin typeface="Bahnschrift SemiBold" panose="020B0502040204020203" pitchFamily="34" charset="0"/>
              </a:rPr>
              <a:t>Add </a:t>
            </a:r>
            <a:r>
              <a:rPr lang="en-US" dirty="0" smtClean="0">
                <a:latin typeface="Bahnschrift SemiBold" panose="020B0502040204020203" pitchFamily="34" charset="0"/>
              </a:rPr>
              <a:t>Faculty</a:t>
            </a:r>
            <a:endParaRPr lang="en-IN" dirty="0"/>
          </a:p>
        </p:txBody>
      </p:sp>
      <p:pic>
        <p:nvPicPr>
          <p:cNvPr id="4" name="Content Placeholder 3"/>
          <p:cNvPicPr>
            <a:picLocks noGrp="1" noChangeAspect="1"/>
          </p:cNvPicPr>
          <p:nvPr>
            <p:ph idx="1"/>
          </p:nvPr>
        </p:nvPicPr>
        <p:blipFill rotWithShape="1">
          <a:blip r:embed="rId2"/>
          <a:srcRect r="16068"/>
          <a:stretch/>
        </p:blipFill>
        <p:spPr>
          <a:xfrm>
            <a:off x="1269876" y="1484784"/>
            <a:ext cx="8856983" cy="5021486"/>
          </a:xfrm>
          <a:prstGeom prst="rect">
            <a:avLst/>
          </a:prstGeom>
        </p:spPr>
      </p:pic>
    </p:spTree>
    <p:extLst>
      <p:ext uri="{BB962C8B-B14F-4D97-AF65-F5344CB8AC3E}">
        <p14:creationId xmlns:p14="http://schemas.microsoft.com/office/powerpoint/2010/main" val="8386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988" y="12864"/>
            <a:ext cx="8608358" cy="1293028"/>
          </a:xfrm>
        </p:spPr>
        <p:txBody>
          <a:bodyPr/>
          <a:lstStyle/>
          <a:p>
            <a:r>
              <a:rPr lang="en-US" dirty="0" smtClean="0">
                <a:latin typeface="Bahnschrift SemiBold" panose="020B0502040204020203" pitchFamily="34" charset="0"/>
              </a:rPr>
              <a:t>View Student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828" y="1628800"/>
            <a:ext cx="10958048" cy="5021486"/>
          </a:xfrm>
        </p:spPr>
      </p:pic>
    </p:spTree>
    <p:extLst>
      <p:ext uri="{BB962C8B-B14F-4D97-AF65-F5344CB8AC3E}">
        <p14:creationId xmlns:p14="http://schemas.microsoft.com/office/powerpoint/2010/main" val="239082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rPr>
              <a:t>View </a:t>
            </a:r>
            <a:r>
              <a:rPr lang="en-US" dirty="0" smtClean="0">
                <a:latin typeface="Bahnschrift SemiBold" panose="020B0502040204020203" pitchFamily="34" charset="0"/>
              </a:rPr>
              <a:t>Faculty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852" y="1772816"/>
            <a:ext cx="10216096" cy="4517430"/>
          </a:xfrm>
        </p:spPr>
      </p:pic>
    </p:spTree>
    <p:extLst>
      <p:ext uri="{BB962C8B-B14F-4D97-AF65-F5344CB8AC3E}">
        <p14:creationId xmlns:p14="http://schemas.microsoft.com/office/powerpoint/2010/main" val="40950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004" y="0"/>
            <a:ext cx="8784976" cy="1409660"/>
          </a:xfrm>
        </p:spPr>
        <p:txBody>
          <a:bodyPr/>
          <a:lstStyle/>
          <a:p>
            <a:r>
              <a:rPr lang="en-US" dirty="0" smtClean="0">
                <a:latin typeface="Bahnschrift SemiBold" panose="020B0502040204020203" pitchFamily="34" charset="0"/>
              </a:rPr>
              <a:t>Student Home Page</a:t>
            </a:r>
            <a:endParaRPr lang="en-IN" dirty="0"/>
          </a:p>
        </p:txBody>
      </p:sp>
      <p:pic>
        <p:nvPicPr>
          <p:cNvPr id="4" name="Content Placeholder 3"/>
          <p:cNvPicPr>
            <a:picLocks noGrp="1" noChangeAspect="1"/>
          </p:cNvPicPr>
          <p:nvPr>
            <p:ph idx="1"/>
          </p:nvPr>
        </p:nvPicPr>
        <p:blipFill>
          <a:blip r:embed="rId2"/>
          <a:stretch>
            <a:fillRect/>
          </a:stretch>
        </p:blipFill>
        <p:spPr>
          <a:xfrm>
            <a:off x="909836" y="1484784"/>
            <a:ext cx="10996125" cy="5093494"/>
          </a:xfrm>
          <a:prstGeom prst="rect">
            <a:avLst/>
          </a:prstGeom>
        </p:spPr>
      </p:pic>
    </p:spTree>
    <p:extLst>
      <p:ext uri="{BB962C8B-B14F-4D97-AF65-F5344CB8AC3E}">
        <p14:creationId xmlns:p14="http://schemas.microsoft.com/office/powerpoint/2010/main" val="396256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622" y="764704"/>
            <a:ext cx="10560764" cy="1293028"/>
          </a:xfrm>
        </p:spPr>
        <p:txBody>
          <a:bodyPr/>
          <a:lstStyle/>
          <a:p>
            <a:pPr algn="ctr"/>
            <a:r>
              <a:rPr lang="en-US" dirty="0" smtClean="0">
                <a:latin typeface="Bahnschrift SemiBold" panose="020B0502040204020203" pitchFamily="34" charset="0"/>
              </a:rPr>
              <a:t>Team Members</a:t>
            </a:r>
            <a:endParaRPr lang="en-IN" dirty="0">
              <a:latin typeface="Bahnschrift SemiBold" panose="020B0502040204020203"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69207519"/>
              </p:ext>
            </p:extLst>
          </p:nvPr>
        </p:nvGraphicFramePr>
        <p:xfrm>
          <a:off x="2205980" y="2057735"/>
          <a:ext cx="8064896" cy="4152313"/>
        </p:xfrm>
        <a:graphic>
          <a:graphicData uri="http://schemas.openxmlformats.org/drawingml/2006/table">
            <a:tbl>
              <a:tblPr firstRow="1" bandRow="1">
                <a:tableStyleId>{85BE263C-DBD7-4A20-BB59-AAB30ACAA65A}</a:tableStyleId>
              </a:tblPr>
              <a:tblGrid>
                <a:gridCol w="2153425">
                  <a:extLst>
                    <a:ext uri="{9D8B030D-6E8A-4147-A177-3AD203B41FA5}">
                      <a16:colId xmlns:a16="http://schemas.microsoft.com/office/drawing/2014/main" val="20000"/>
                    </a:ext>
                  </a:extLst>
                </a:gridCol>
                <a:gridCol w="5911471">
                  <a:extLst>
                    <a:ext uri="{9D8B030D-6E8A-4147-A177-3AD203B41FA5}">
                      <a16:colId xmlns:a16="http://schemas.microsoft.com/office/drawing/2014/main" val="20001"/>
                    </a:ext>
                  </a:extLst>
                </a:gridCol>
              </a:tblGrid>
              <a:tr h="435161">
                <a:tc>
                  <a:txBody>
                    <a:bodyPr/>
                    <a:lstStyle/>
                    <a:p>
                      <a:pPr algn="ctr"/>
                      <a:r>
                        <a:rPr lang="en-US" dirty="0" smtClean="0"/>
                        <a:t>    </a:t>
                      </a:r>
                      <a:r>
                        <a:rPr lang="en-US" dirty="0" smtClean="0">
                          <a:latin typeface="Bahnschrift SemiBold" panose="020B0502040204020203" pitchFamily="34" charset="0"/>
                        </a:rPr>
                        <a:t>Employee Id</a:t>
                      </a:r>
                      <a:endParaRPr lang="en-IN" dirty="0">
                        <a:latin typeface="Bahnschrift SemiBold" panose="020B0502040204020203" pitchFamily="34" charset="0"/>
                      </a:endParaRPr>
                    </a:p>
                  </a:txBody>
                  <a:tcPr>
                    <a:cell3D prstMaterial="dkEdge">
                      <a:bevel prst="slope"/>
                      <a:lightRig rig="flood" dir="t"/>
                    </a:cell3D>
                  </a:tcPr>
                </a:tc>
                <a:tc>
                  <a:txBody>
                    <a:bodyPr/>
                    <a:lstStyle/>
                    <a:p>
                      <a:pPr algn="ctr"/>
                      <a:r>
                        <a:rPr lang="en-US" dirty="0" smtClean="0">
                          <a:latin typeface="Bahnschrift SemiBold" panose="020B0502040204020203" pitchFamily="34" charset="0"/>
                        </a:rPr>
                        <a:t>Names</a:t>
                      </a:r>
                      <a:endParaRPr lang="en-IN" dirty="0">
                        <a:latin typeface="Bahnschrift SemiBold" panose="020B0502040204020203" pitchFamily="34" charset="0"/>
                      </a:endParaRPr>
                    </a:p>
                  </a:txBody>
                  <a:tcPr>
                    <a:cell3D prstMaterial="dkEdge">
                      <a:bevel prst="convex"/>
                      <a:lightRig rig="flood" dir="t"/>
                    </a:cell3D>
                  </a:tcPr>
                </a:tc>
                <a:extLst>
                  <a:ext uri="{0D108BD9-81ED-4DB2-BD59-A6C34878D82A}">
                    <a16:rowId xmlns:a16="http://schemas.microsoft.com/office/drawing/2014/main" val="10000"/>
                  </a:ext>
                </a:extLst>
              </a:tr>
              <a:tr h="360040">
                <a:tc>
                  <a:txBody>
                    <a:bodyPr/>
                    <a:lstStyle/>
                    <a:p>
                      <a:pPr algn="just"/>
                      <a:r>
                        <a:rPr lang="en-US" dirty="0" smtClean="0">
                          <a:latin typeface="Bahnschrift SemiBold" panose="020B0502040204020203" pitchFamily="34" charset="0"/>
                        </a:rPr>
                        <a:t>        2496232</a:t>
                      </a:r>
                    </a:p>
                  </a:txBody>
                  <a:tcPr/>
                </a:tc>
                <a:tc>
                  <a:txBody>
                    <a:bodyPr/>
                    <a:lstStyle/>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latin typeface="Bahnschrift SemiBold" panose="020B0502040204020203" pitchFamily="34" charset="0"/>
                        </a:rPr>
                        <a:t>Devashish Sinha(Team</a:t>
                      </a:r>
                      <a:r>
                        <a:rPr lang="en-US" baseline="0" dirty="0" smtClean="0">
                          <a:latin typeface="Bahnschrift SemiBold" panose="020B0502040204020203" pitchFamily="34" charset="0"/>
                        </a:rPr>
                        <a:t> Lead)</a:t>
                      </a:r>
                      <a:endParaRPr lang="en-US" dirty="0" smtClean="0">
                        <a:latin typeface="Bahnschrift SemiBold" panose="020B0502040204020203" pitchFamily="34" charset="0"/>
                      </a:endParaRPr>
                    </a:p>
                  </a:txBody>
                  <a:tcPr>
                    <a:solidFill>
                      <a:schemeClr val="dk1">
                        <a:tint val="20000"/>
                      </a:schemeClr>
                    </a:solidFill>
                  </a:tcPr>
                </a:tc>
                <a:extLst>
                  <a:ext uri="{0D108BD9-81ED-4DB2-BD59-A6C34878D82A}">
                    <a16:rowId xmlns:a16="http://schemas.microsoft.com/office/drawing/2014/main" val="10001"/>
                  </a:ext>
                </a:extLst>
              </a:tr>
              <a:tr h="426455">
                <a:tc>
                  <a:txBody>
                    <a:bodyPr/>
                    <a:lstStyle/>
                    <a:p>
                      <a:pPr algn="just"/>
                      <a:r>
                        <a:rPr lang="en-US" dirty="0" smtClean="0">
                          <a:latin typeface="Bahnschrift SemiBold" panose="020B0502040204020203" pitchFamily="34" charset="0"/>
                        </a:rPr>
                        <a:t>        2495296</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V Narayanan(Back-End Lead)</a:t>
                      </a:r>
                      <a:endParaRPr lang="en-IN" dirty="0">
                        <a:latin typeface="Bahnschrift SemiBold" panose="020B0502040204020203" pitchFamily="34" charset="0"/>
                      </a:endParaRPr>
                    </a:p>
                  </a:txBody>
                  <a:tcPr/>
                </a:tc>
                <a:extLst>
                  <a:ext uri="{0D108BD9-81ED-4DB2-BD59-A6C34878D82A}">
                    <a16:rowId xmlns:a16="http://schemas.microsoft.com/office/drawing/2014/main" val="10002"/>
                  </a:ext>
                </a:extLst>
              </a:tr>
              <a:tr h="360040">
                <a:tc>
                  <a:txBody>
                    <a:bodyPr/>
                    <a:lstStyle/>
                    <a:p>
                      <a:pPr algn="l"/>
                      <a:r>
                        <a:rPr lang="en-IN" dirty="0" smtClean="0">
                          <a:latin typeface="Bahnschrift SemiBold" panose="020B0502040204020203" pitchFamily="34" charset="0"/>
                        </a:rPr>
                        <a:t>        2495772</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N </a:t>
                      </a:r>
                      <a:r>
                        <a:rPr lang="en-US" dirty="0" err="1" smtClean="0">
                          <a:latin typeface="Bahnschrift SemiBold" panose="020B0502040204020203" pitchFamily="34" charset="0"/>
                        </a:rPr>
                        <a:t>Smruti</a:t>
                      </a:r>
                      <a:r>
                        <a:rPr lang="en-US" dirty="0" smtClean="0">
                          <a:latin typeface="Bahnschrift SemiBold" panose="020B0502040204020203" pitchFamily="34" charset="0"/>
                        </a:rPr>
                        <a:t> </a:t>
                      </a:r>
                      <a:r>
                        <a:rPr lang="en-US" dirty="0" err="1" smtClean="0">
                          <a:latin typeface="Bahnschrift SemiBold" panose="020B0502040204020203" pitchFamily="34" charset="0"/>
                        </a:rPr>
                        <a:t>Ranjan</a:t>
                      </a:r>
                      <a:r>
                        <a:rPr lang="en-US" dirty="0" smtClean="0">
                          <a:latin typeface="Bahnschrift SemiBold" panose="020B0502040204020203" pitchFamily="34" charset="0"/>
                        </a:rPr>
                        <a:t> Reddy (Front-End Lead)</a:t>
                      </a:r>
                      <a:endParaRPr lang="en-IN" dirty="0">
                        <a:latin typeface="Bahnschrift SemiBold" panose="020B0502040204020203" pitchFamily="34" charset="0"/>
                      </a:endParaRPr>
                    </a:p>
                  </a:txBody>
                  <a:tcPr/>
                </a:tc>
                <a:extLst>
                  <a:ext uri="{0D108BD9-81ED-4DB2-BD59-A6C34878D82A}">
                    <a16:rowId xmlns:a16="http://schemas.microsoft.com/office/drawing/2014/main" val="10003"/>
                  </a:ext>
                </a:extLst>
              </a:tr>
              <a:tr h="362598">
                <a:tc>
                  <a:txBody>
                    <a:bodyPr/>
                    <a:lstStyle/>
                    <a:p>
                      <a:pPr algn="just"/>
                      <a:r>
                        <a:rPr lang="en-US" dirty="0" smtClean="0">
                          <a:latin typeface="Bahnschrift SemiBold" panose="020B0502040204020203" pitchFamily="34" charset="0"/>
                        </a:rPr>
                        <a:t>        2495545</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Pooja Waman</a:t>
                      </a:r>
                      <a:r>
                        <a:rPr lang="en-US" baseline="0" dirty="0" smtClean="0">
                          <a:latin typeface="Bahnschrift SemiBold" panose="020B0502040204020203" pitchFamily="34" charset="0"/>
                        </a:rPr>
                        <a:t>rao Pawar</a:t>
                      </a:r>
                      <a:endParaRPr lang="en-IN" dirty="0">
                        <a:latin typeface="Bahnschrift SemiBold" panose="020B0502040204020203" pitchFamily="34" charset="0"/>
                      </a:endParaRPr>
                    </a:p>
                  </a:txBody>
                  <a:tcPr/>
                </a:tc>
                <a:extLst>
                  <a:ext uri="{0D108BD9-81ED-4DB2-BD59-A6C34878D82A}">
                    <a16:rowId xmlns:a16="http://schemas.microsoft.com/office/drawing/2014/main" val="10004"/>
                  </a:ext>
                </a:extLst>
              </a:tr>
              <a:tr h="362598">
                <a:tc>
                  <a:txBody>
                    <a:bodyPr/>
                    <a:lstStyle/>
                    <a:p>
                      <a:pPr algn="just"/>
                      <a:r>
                        <a:rPr lang="en-US" dirty="0" smtClean="0">
                          <a:latin typeface="Bahnschrift SemiBold" panose="020B0502040204020203" pitchFamily="34" charset="0"/>
                        </a:rPr>
                        <a:t>        2496045</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J.Haritha</a:t>
                      </a:r>
                      <a:endParaRPr lang="en-IN" dirty="0">
                        <a:latin typeface="Bahnschrift SemiBold" panose="020B0502040204020203" pitchFamily="34" charset="0"/>
                      </a:endParaRPr>
                    </a:p>
                  </a:txBody>
                  <a:tcPr/>
                </a:tc>
                <a:extLst>
                  <a:ext uri="{0D108BD9-81ED-4DB2-BD59-A6C34878D82A}">
                    <a16:rowId xmlns:a16="http://schemas.microsoft.com/office/drawing/2014/main" val="10005"/>
                  </a:ext>
                </a:extLst>
              </a:tr>
              <a:tr h="362598">
                <a:tc>
                  <a:txBody>
                    <a:bodyPr/>
                    <a:lstStyle/>
                    <a:p>
                      <a:pPr algn="just"/>
                      <a:r>
                        <a:rPr lang="en-US" dirty="0" smtClean="0">
                          <a:latin typeface="Bahnschrift SemiBold" panose="020B0502040204020203" pitchFamily="34" charset="0"/>
                        </a:rPr>
                        <a:t>        2496213</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Kedam</a:t>
                      </a:r>
                      <a:r>
                        <a:rPr lang="en-US" baseline="0" dirty="0" smtClean="0">
                          <a:latin typeface="Bahnschrift SemiBold" panose="020B0502040204020203" pitchFamily="34" charset="0"/>
                        </a:rPr>
                        <a:t> Rajesh</a:t>
                      </a:r>
                      <a:endParaRPr lang="en-IN" dirty="0">
                        <a:latin typeface="Bahnschrift SemiBold" panose="020B0502040204020203" pitchFamily="34" charset="0"/>
                      </a:endParaRPr>
                    </a:p>
                  </a:txBody>
                  <a:tcPr/>
                </a:tc>
                <a:extLst>
                  <a:ext uri="{0D108BD9-81ED-4DB2-BD59-A6C34878D82A}">
                    <a16:rowId xmlns:a16="http://schemas.microsoft.com/office/drawing/2014/main" val="10006"/>
                  </a:ext>
                </a:extLst>
              </a:tr>
              <a:tr h="362598">
                <a:tc>
                  <a:txBody>
                    <a:bodyPr/>
                    <a:lstStyle/>
                    <a:p>
                      <a:pPr algn="just"/>
                      <a:r>
                        <a:rPr lang="en-US" dirty="0" smtClean="0">
                          <a:latin typeface="Bahnschrift SemiBold" panose="020B0502040204020203" pitchFamily="34" charset="0"/>
                        </a:rPr>
                        <a:t>        2496220</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Mohammad Abed Ali</a:t>
                      </a:r>
                      <a:endParaRPr lang="en-IN" dirty="0">
                        <a:latin typeface="Bahnschrift SemiBold" panose="020B0502040204020203" pitchFamily="34" charset="0"/>
                      </a:endParaRPr>
                    </a:p>
                  </a:txBody>
                  <a:tcPr/>
                </a:tc>
                <a:extLst>
                  <a:ext uri="{0D108BD9-81ED-4DB2-BD59-A6C34878D82A}">
                    <a16:rowId xmlns:a16="http://schemas.microsoft.com/office/drawing/2014/main" val="10007"/>
                  </a:ext>
                </a:extLst>
              </a:tr>
              <a:tr h="362598">
                <a:tc>
                  <a:txBody>
                    <a:bodyPr/>
                    <a:lstStyle/>
                    <a:p>
                      <a:pPr algn="just"/>
                      <a:r>
                        <a:rPr lang="en-US" dirty="0" smtClean="0">
                          <a:latin typeface="Bahnschrift SemiBold" panose="020B0502040204020203" pitchFamily="34" charset="0"/>
                        </a:rPr>
                        <a:t>        2496226</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Vaibav Satish Atkare</a:t>
                      </a:r>
                      <a:endParaRPr lang="en-IN" dirty="0">
                        <a:latin typeface="Bahnschrift SemiBold" panose="020B0502040204020203" pitchFamily="34" charset="0"/>
                      </a:endParaRPr>
                    </a:p>
                  </a:txBody>
                  <a:tcPr/>
                </a:tc>
                <a:extLst>
                  <a:ext uri="{0D108BD9-81ED-4DB2-BD59-A6C34878D82A}">
                    <a16:rowId xmlns:a16="http://schemas.microsoft.com/office/drawing/2014/main" val="10008"/>
                  </a:ext>
                </a:extLst>
              </a:tr>
              <a:tr h="362598">
                <a:tc>
                  <a:txBody>
                    <a:bodyPr/>
                    <a:lstStyle/>
                    <a:p>
                      <a:pPr algn="just"/>
                      <a:r>
                        <a:rPr lang="en-US" dirty="0" smtClean="0">
                          <a:latin typeface="Bahnschrift SemiBold" panose="020B0502040204020203" pitchFamily="34" charset="0"/>
                        </a:rPr>
                        <a:t>        2496060</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Bussareddy Anil</a:t>
                      </a:r>
                      <a:endParaRPr lang="en-IN" dirty="0">
                        <a:latin typeface="Bahnschrift SemiBold" panose="020B0502040204020203" pitchFamily="34" charset="0"/>
                      </a:endParaRPr>
                    </a:p>
                  </a:txBody>
                  <a:tcPr/>
                </a:tc>
                <a:extLst>
                  <a:ext uri="{0D108BD9-81ED-4DB2-BD59-A6C34878D82A}">
                    <a16:rowId xmlns:a16="http://schemas.microsoft.com/office/drawing/2014/main" val="10009"/>
                  </a:ext>
                </a:extLst>
              </a:tr>
              <a:tr h="362598">
                <a:tc>
                  <a:txBody>
                    <a:bodyPr/>
                    <a:lstStyle/>
                    <a:p>
                      <a:pPr algn="just"/>
                      <a:r>
                        <a:rPr lang="en-US" dirty="0" smtClean="0">
                          <a:latin typeface="Bahnschrift SemiBold" panose="020B0502040204020203" pitchFamily="34" charset="0"/>
                        </a:rPr>
                        <a:t>        2495922</a:t>
                      </a:r>
                      <a:endParaRPr lang="en-IN" dirty="0">
                        <a:latin typeface="Bahnschrift SemiBold" panose="020B0502040204020203" pitchFamily="34" charset="0"/>
                      </a:endParaRPr>
                    </a:p>
                  </a:txBody>
                  <a:tcPr/>
                </a:tc>
                <a:tc>
                  <a:txBody>
                    <a:bodyPr/>
                    <a:lstStyle/>
                    <a:p>
                      <a:r>
                        <a:rPr lang="en-US" dirty="0" smtClean="0">
                          <a:latin typeface="Bahnschrift SemiBold" panose="020B0502040204020203" pitchFamily="34" charset="0"/>
                        </a:rPr>
                        <a:t>Dudekula Kalam</a:t>
                      </a:r>
                      <a:r>
                        <a:rPr lang="en-US" baseline="0" dirty="0" smtClean="0">
                          <a:latin typeface="Bahnschrift SemiBold" panose="020B0502040204020203" pitchFamily="34" charset="0"/>
                        </a:rPr>
                        <a:t> Basha</a:t>
                      </a:r>
                      <a:endParaRPr lang="en-IN" dirty="0">
                        <a:latin typeface="Bahnschrift SemiBold" panose="020B0502040204020203" pitchFamily="34" charset="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970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View </a:t>
            </a:r>
            <a:r>
              <a:rPr lang="en-US" dirty="0">
                <a:latin typeface="Bahnschrift SemiBold" panose="020B0502040204020203" pitchFamily="34" charset="0"/>
              </a:rPr>
              <a:t>result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844" y="1916832"/>
            <a:ext cx="10405149" cy="4373414"/>
          </a:xfrm>
        </p:spPr>
      </p:pic>
    </p:spTree>
    <p:extLst>
      <p:ext uri="{BB962C8B-B14F-4D97-AF65-F5344CB8AC3E}">
        <p14:creationId xmlns:p14="http://schemas.microsoft.com/office/powerpoint/2010/main" val="200887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004" y="116632"/>
            <a:ext cx="8608358" cy="1293028"/>
          </a:xfrm>
        </p:spPr>
        <p:txBody>
          <a:bodyPr/>
          <a:lstStyle/>
          <a:p>
            <a:r>
              <a:rPr lang="en-US" dirty="0">
                <a:latin typeface="Bahnschrift SemiBold" panose="020B0502040204020203" pitchFamily="34" charset="0"/>
              </a:rPr>
              <a:t>View </a:t>
            </a:r>
            <a:r>
              <a:rPr lang="en-US" dirty="0" smtClean="0">
                <a:latin typeface="Bahnschrift SemiBold" panose="020B0502040204020203" pitchFamily="34" charset="0"/>
              </a:rPr>
              <a:t>time-table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868" y="1437724"/>
            <a:ext cx="10081120" cy="5040560"/>
          </a:xfrm>
        </p:spPr>
      </p:pic>
    </p:spTree>
    <p:extLst>
      <p:ext uri="{BB962C8B-B14F-4D97-AF65-F5344CB8AC3E}">
        <p14:creationId xmlns:p14="http://schemas.microsoft.com/office/powerpoint/2010/main" val="67793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004" y="0"/>
            <a:ext cx="8608358" cy="1293028"/>
          </a:xfrm>
        </p:spPr>
        <p:txBody>
          <a:bodyPr/>
          <a:lstStyle/>
          <a:p>
            <a:r>
              <a:rPr lang="en-US" dirty="0" smtClean="0">
                <a:latin typeface="Bahnschrift SemiBold" panose="020B0502040204020203" pitchFamily="34" charset="0"/>
              </a:rPr>
              <a:t>Faculty Home page</a:t>
            </a:r>
            <a:endParaRPr lang="en-IN" dirty="0"/>
          </a:p>
        </p:txBody>
      </p:sp>
      <p:pic>
        <p:nvPicPr>
          <p:cNvPr id="4" name="Content Placeholder 3"/>
          <p:cNvPicPr>
            <a:picLocks noGrp="1" noChangeAspect="1"/>
          </p:cNvPicPr>
          <p:nvPr>
            <p:ph idx="1"/>
          </p:nvPr>
        </p:nvPicPr>
        <p:blipFill>
          <a:blip r:embed="rId2"/>
          <a:stretch>
            <a:fillRect/>
          </a:stretch>
        </p:blipFill>
        <p:spPr>
          <a:xfrm>
            <a:off x="909836" y="1484784"/>
            <a:ext cx="10899890" cy="5213242"/>
          </a:xfrm>
          <a:prstGeom prst="rect">
            <a:avLst/>
          </a:prstGeom>
        </p:spPr>
      </p:pic>
    </p:spTree>
    <p:extLst>
      <p:ext uri="{BB962C8B-B14F-4D97-AF65-F5344CB8AC3E}">
        <p14:creationId xmlns:p14="http://schemas.microsoft.com/office/powerpoint/2010/main" val="91957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Add result</a:t>
            </a:r>
            <a:endParaRPr lang="en-IN" dirty="0"/>
          </a:p>
        </p:txBody>
      </p:sp>
      <p:pic>
        <p:nvPicPr>
          <p:cNvPr id="4" name="Content Placeholder 3"/>
          <p:cNvPicPr>
            <a:picLocks noGrp="1" noChangeAspect="1"/>
          </p:cNvPicPr>
          <p:nvPr>
            <p:ph idx="1"/>
          </p:nvPr>
        </p:nvPicPr>
        <p:blipFill>
          <a:blip r:embed="rId2"/>
          <a:stretch>
            <a:fillRect/>
          </a:stretch>
        </p:blipFill>
        <p:spPr>
          <a:xfrm>
            <a:off x="868281" y="2193925"/>
            <a:ext cx="10452263" cy="4024313"/>
          </a:xfrm>
          <a:prstGeom prst="rect">
            <a:avLst/>
          </a:prstGeom>
        </p:spPr>
      </p:pic>
    </p:spTree>
    <p:extLst>
      <p:ext uri="{BB962C8B-B14F-4D97-AF65-F5344CB8AC3E}">
        <p14:creationId xmlns:p14="http://schemas.microsoft.com/office/powerpoint/2010/main" val="53672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846" y="332656"/>
            <a:ext cx="8608358" cy="1293028"/>
          </a:xfrm>
        </p:spPr>
        <p:txBody>
          <a:bodyPr/>
          <a:lstStyle/>
          <a:p>
            <a:r>
              <a:rPr lang="en-US" dirty="0">
                <a:latin typeface="Bahnschrift SemiBold" panose="020B0502040204020203" pitchFamily="34" charset="0"/>
              </a:rPr>
              <a:t>Add </a:t>
            </a:r>
            <a:r>
              <a:rPr lang="en-US" dirty="0" smtClean="0">
                <a:latin typeface="Bahnschrift SemiBold" panose="020B0502040204020203" pitchFamily="34" charset="0"/>
              </a:rPr>
              <a:t>Time-table</a:t>
            </a:r>
            <a:endParaRPr lang="en-IN" dirty="0"/>
          </a:p>
        </p:txBody>
      </p:sp>
      <p:pic>
        <p:nvPicPr>
          <p:cNvPr id="4" name="Content Placeholder 3"/>
          <p:cNvPicPr>
            <a:picLocks noGrp="1" noChangeAspect="1"/>
          </p:cNvPicPr>
          <p:nvPr>
            <p:ph idx="1"/>
          </p:nvPr>
        </p:nvPicPr>
        <p:blipFill>
          <a:blip r:embed="rId2"/>
          <a:stretch>
            <a:fillRect/>
          </a:stretch>
        </p:blipFill>
        <p:spPr>
          <a:xfrm>
            <a:off x="701370" y="1700808"/>
            <a:ext cx="10801834" cy="4939588"/>
          </a:xfrm>
          <a:prstGeom prst="rect">
            <a:avLst/>
          </a:prstGeom>
        </p:spPr>
      </p:pic>
    </p:spTree>
    <p:extLst>
      <p:ext uri="{BB962C8B-B14F-4D97-AF65-F5344CB8AC3E}">
        <p14:creationId xmlns:p14="http://schemas.microsoft.com/office/powerpoint/2010/main" val="21265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980" y="149876"/>
            <a:ext cx="8608358" cy="1293028"/>
          </a:xfrm>
        </p:spPr>
        <p:txBody>
          <a:bodyPr/>
          <a:lstStyle/>
          <a:p>
            <a:r>
              <a:rPr lang="en-US" dirty="0" smtClean="0">
                <a:latin typeface="Bahnschrift SemiBold" panose="020B0502040204020203" pitchFamily="34" charset="0"/>
              </a:rPr>
              <a:t>About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687" y="1412776"/>
            <a:ext cx="9984960" cy="5028884"/>
          </a:xfrm>
        </p:spPr>
      </p:pic>
    </p:spTree>
    <p:extLst>
      <p:ext uri="{BB962C8B-B14F-4D97-AF65-F5344CB8AC3E}">
        <p14:creationId xmlns:p14="http://schemas.microsoft.com/office/powerpoint/2010/main" val="73551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840" y="0"/>
            <a:ext cx="8608358" cy="1293028"/>
          </a:xfrm>
        </p:spPr>
        <p:txBody>
          <a:bodyPr/>
          <a:lstStyle/>
          <a:p>
            <a:r>
              <a:rPr lang="en-US" dirty="0" smtClean="0">
                <a:latin typeface="Bahnschrift SemiBold" panose="020B0502040204020203" pitchFamily="34" charset="0"/>
              </a:rPr>
              <a:t>Contact </a:t>
            </a:r>
            <a:r>
              <a:rPr lang="en-US" dirty="0">
                <a:latin typeface="Bahnschrift SemiBold" panose="020B0502040204020203" pitchFamily="34" charset="0"/>
              </a:rPr>
              <a:t>Page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884" y="1511836"/>
            <a:ext cx="10248270" cy="4847301"/>
          </a:xfrm>
        </p:spPr>
      </p:pic>
    </p:spTree>
    <p:extLst>
      <p:ext uri="{BB962C8B-B14F-4D97-AF65-F5344CB8AC3E}">
        <p14:creationId xmlns:p14="http://schemas.microsoft.com/office/powerpoint/2010/main" val="9069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Advantages</a:t>
            </a:r>
            <a:endParaRPr lang="en-IN" dirty="0">
              <a:latin typeface="Bahnschrift SemiBold"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1976207" y="2371026"/>
            <a:ext cx="8236410" cy="3670110"/>
          </a:xfrm>
          <a:prstGeom prst="rect">
            <a:avLst/>
          </a:prstGeom>
        </p:spPr>
      </p:pic>
    </p:spTree>
    <p:extLst>
      <p:ext uri="{BB962C8B-B14F-4D97-AF65-F5344CB8AC3E}">
        <p14:creationId xmlns:p14="http://schemas.microsoft.com/office/powerpoint/2010/main" val="99838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Disadvantages</a:t>
            </a:r>
            <a:endParaRPr lang="en-IN" dirty="0">
              <a:latin typeface="Bahnschrift SemiBold" panose="020B0502040204020203" pitchFamily="34" charset="0"/>
            </a:endParaRPr>
          </a:p>
        </p:txBody>
      </p:sp>
      <p:sp>
        <p:nvSpPr>
          <p:cNvPr id="3" name="Content Placeholder 2"/>
          <p:cNvSpPr>
            <a:spLocks noGrp="1"/>
          </p:cNvSpPr>
          <p:nvPr>
            <p:ph idx="1"/>
          </p:nvPr>
        </p:nvSpPr>
        <p:spPr/>
        <p:txBody>
          <a:bodyPr/>
          <a:lstStyle/>
          <a:p>
            <a:r>
              <a:rPr lang="en-US" dirty="0">
                <a:latin typeface="Bahnschrift SemiBold" panose="020B0502040204020203" pitchFamily="34" charset="0"/>
                <a:cs typeface="Times New Roman" panose="02020603050405020304" pitchFamily="18" charset="0"/>
              </a:rPr>
              <a:t>The installation of the </a:t>
            </a:r>
            <a:r>
              <a:rPr lang="en-US" dirty="0" smtClean="0">
                <a:latin typeface="Bahnschrift SemiBold" panose="020B0502040204020203" pitchFamily="34" charset="0"/>
                <a:cs typeface="Times New Roman" panose="02020603050405020304" pitchFamily="18" charset="0"/>
              </a:rPr>
              <a:t>ERP System</a:t>
            </a:r>
            <a:r>
              <a:rPr lang="en-US" dirty="0">
                <a:latin typeface="Bahnschrift SemiBold" panose="020B0502040204020203" pitchFamily="34" charset="0"/>
                <a:cs typeface="Times New Roman" panose="02020603050405020304" pitchFamily="18" charset="0"/>
              </a:rPr>
              <a:t> is </a:t>
            </a:r>
            <a:r>
              <a:rPr lang="en-US" dirty="0" smtClean="0">
                <a:latin typeface="Bahnschrift SemiBold" panose="020B0502040204020203" pitchFamily="34" charset="0"/>
                <a:cs typeface="Times New Roman" panose="02020603050405020304" pitchFamily="18" charset="0"/>
              </a:rPr>
              <a:t>costly</a:t>
            </a:r>
          </a:p>
          <a:p>
            <a:r>
              <a:rPr lang="en-US" dirty="0">
                <a:latin typeface="Bahnschrift SemiBold" panose="020B0502040204020203" pitchFamily="34" charset="0"/>
                <a:cs typeface="Times New Roman" panose="02020603050405020304" pitchFamily="18" charset="0"/>
              </a:rPr>
              <a:t>Complex Data Conversion</a:t>
            </a:r>
          </a:p>
          <a:p>
            <a:endParaRPr lang="en-US" dirty="0" smtClean="0">
              <a:latin typeface="Bahnschrift SemiBold" panose="020B0502040204020203"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893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Conclusion</a:t>
            </a:r>
            <a:endParaRPr lang="en-IN" dirty="0">
              <a:latin typeface="Bahnschrift SemiBold" panose="020B0502040204020203" pitchFamily="34" charset="0"/>
            </a:endParaRPr>
          </a:p>
        </p:txBody>
      </p:sp>
      <p:sp>
        <p:nvSpPr>
          <p:cNvPr id="3" name="Content Placeholder 2"/>
          <p:cNvSpPr>
            <a:spLocks noGrp="1"/>
          </p:cNvSpPr>
          <p:nvPr>
            <p:ph idx="1"/>
          </p:nvPr>
        </p:nvSpPr>
        <p:spPr/>
        <p:txBody>
          <a:bodyPr/>
          <a:lstStyle/>
          <a:p>
            <a:r>
              <a:rPr lang="en-US" dirty="0">
                <a:latin typeface="Bahnschrift SemiBold" panose="020B0502040204020203" pitchFamily="34" charset="0"/>
              </a:rPr>
              <a:t>The “ERP” system has been developed by us and also done enhancement in application through applying our knowledge gained in class room, referring to certain books, browsing some sites and through the help of external and internal faculties and using our knowledge related to subject it. We are very thankful to all our team members that extended all their support and helped us complete this project successfully.</a:t>
            </a:r>
            <a:endParaRPr lang="en-IN" dirty="0">
              <a:latin typeface="Bahnschrift SemiBold" panose="020B0502040204020203" pitchFamily="34" charset="0"/>
            </a:endParaRPr>
          </a:p>
          <a:p>
            <a:pPr marL="0" indent="0">
              <a:buNone/>
            </a:pPr>
            <a:endParaRPr lang="en-IN" dirty="0">
              <a:latin typeface="+mj-lt"/>
            </a:endParaRPr>
          </a:p>
        </p:txBody>
      </p:sp>
    </p:spTree>
    <p:extLst>
      <p:ext uri="{BB962C8B-B14F-4D97-AF65-F5344CB8AC3E}">
        <p14:creationId xmlns:p14="http://schemas.microsoft.com/office/powerpoint/2010/main" val="98152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latin typeface="Bahnschrift SemiBold" panose="020B0502040204020203" pitchFamily="34" charset="0"/>
              </a:rPr>
              <a:t>Project Objective</a:t>
            </a:r>
            <a:endParaRPr lang="en-IN" dirty="0">
              <a:latin typeface="Bahnschrift SemiBold" panose="020B0502040204020203" pitchFamily="34" charset="0"/>
            </a:endParaRPr>
          </a:p>
        </p:txBody>
      </p:sp>
      <p:sp>
        <p:nvSpPr>
          <p:cNvPr id="8" name="Content Placeholder 7"/>
          <p:cNvSpPr>
            <a:spLocks noGrp="1"/>
          </p:cNvSpPr>
          <p:nvPr>
            <p:ph idx="1"/>
          </p:nvPr>
        </p:nvSpPr>
        <p:spPr/>
        <p:txBody>
          <a:bodyPr/>
          <a:lstStyle/>
          <a:p>
            <a:r>
              <a:rPr lang="en-US" dirty="0" smtClean="0">
                <a:latin typeface="Bahnschrift SemiBold" panose="020B0502040204020203" pitchFamily="34" charset="0"/>
              </a:rPr>
              <a:t>To create a dynamic and responsive java full stack web application for </a:t>
            </a:r>
          </a:p>
          <a:p>
            <a:pPr marL="0" indent="0">
              <a:buNone/>
            </a:pPr>
            <a:r>
              <a:rPr lang="en-US" dirty="0" smtClean="0">
                <a:latin typeface="Bahnschrift SemiBold" panose="020B0502040204020203" pitchFamily="34" charset="0"/>
              </a:rPr>
              <a:t>ERP System for </a:t>
            </a:r>
            <a:r>
              <a:rPr lang="en-US" dirty="0">
                <a:latin typeface="Bahnschrift SemiBold" panose="020B0502040204020203" pitchFamily="34" charset="0"/>
              </a:rPr>
              <a:t>C</a:t>
            </a:r>
            <a:r>
              <a:rPr lang="en-US" dirty="0" smtClean="0">
                <a:latin typeface="Bahnschrift SemiBold" panose="020B0502040204020203" pitchFamily="34" charset="0"/>
              </a:rPr>
              <a:t>ollege Management.</a:t>
            </a:r>
          </a:p>
          <a:p>
            <a:pPr marL="0" indent="0">
              <a:buNone/>
            </a:pPr>
            <a:endParaRPr lang="en-US" dirty="0">
              <a:latin typeface="Bahnschrift SemiBold" panose="020B0502040204020203" pitchFamily="34" charset="0"/>
            </a:endParaRPr>
          </a:p>
          <a:p>
            <a:pPr marL="0" indent="0">
              <a:buNone/>
            </a:pPr>
            <a:r>
              <a:rPr lang="en-US" dirty="0" smtClean="0">
                <a:latin typeface="Bahnschrift SemiBold" panose="020B0502040204020203" pitchFamily="34" charset="0"/>
              </a:rPr>
              <a:t>With Modules like:-</a:t>
            </a:r>
          </a:p>
          <a:p>
            <a:r>
              <a:rPr lang="en-US" dirty="0" smtClean="0">
                <a:latin typeface="Bahnschrift SemiBold" panose="020B0502040204020203" pitchFamily="34" charset="0"/>
              </a:rPr>
              <a:t>Student</a:t>
            </a:r>
          </a:p>
          <a:p>
            <a:r>
              <a:rPr lang="en-US" dirty="0" smtClean="0">
                <a:latin typeface="Bahnschrift SemiBold" panose="020B0502040204020203" pitchFamily="34" charset="0"/>
              </a:rPr>
              <a:t>Faculty</a:t>
            </a:r>
          </a:p>
          <a:p>
            <a:r>
              <a:rPr lang="en-US" dirty="0" smtClean="0">
                <a:latin typeface="Bahnschrift SemiBold" panose="020B0502040204020203" pitchFamily="34" charset="0"/>
              </a:rPr>
              <a:t>Admin</a:t>
            </a:r>
            <a:endParaRPr lang="en-IN" dirty="0">
              <a:latin typeface="Bahnschrift SemiBold" panose="020B0502040204020203" pitchFamily="34" charset="0"/>
            </a:endParaRPr>
          </a:p>
        </p:txBody>
      </p:sp>
    </p:spTree>
    <p:extLst>
      <p:ext uri="{BB962C8B-B14F-4D97-AF65-F5344CB8AC3E}">
        <p14:creationId xmlns:p14="http://schemas.microsoft.com/office/powerpoint/2010/main" val="378340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0838" y="1956688"/>
            <a:ext cx="6767147" cy="2944623"/>
          </a:xfrm>
          <a:prstGeom prst="rect">
            <a:avLst/>
          </a:prstGeom>
        </p:spPr>
      </p:pic>
    </p:spTree>
    <p:extLst>
      <p:ext uri="{BB962C8B-B14F-4D97-AF65-F5344CB8AC3E}">
        <p14:creationId xmlns:p14="http://schemas.microsoft.com/office/powerpoint/2010/main" val="197799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hnschrift SemiBold" panose="020B0502040204020203" pitchFamily="34" charset="0"/>
              </a:rPr>
              <a:t>Problem statement</a:t>
            </a:r>
            <a:endParaRPr lang="en-IN" dirty="0">
              <a:latin typeface="Bahnschrift SemiBold" panose="020B0502040204020203" pitchFamily="34" charset="0"/>
            </a:endParaRPr>
          </a:p>
        </p:txBody>
      </p:sp>
      <p:sp>
        <p:nvSpPr>
          <p:cNvPr id="3" name="Content Placeholder 2"/>
          <p:cNvSpPr>
            <a:spLocks noGrp="1"/>
          </p:cNvSpPr>
          <p:nvPr>
            <p:ph idx="1"/>
          </p:nvPr>
        </p:nvSpPr>
        <p:spPr>
          <a:xfrm>
            <a:off x="765820" y="2564904"/>
            <a:ext cx="8937182" cy="3250663"/>
          </a:xfrm>
        </p:spPr>
        <p:txBody>
          <a:bodyPr/>
          <a:lstStyle/>
          <a:p>
            <a:r>
              <a:rPr lang="en-US" dirty="0">
                <a:latin typeface="Bahnschrift SemiBold" panose="020B0502040204020203" pitchFamily="34" charset="0"/>
              </a:rPr>
              <a:t>In Existing System for managing various modules such as Student module, Administrative module and Exam cell etc. takes lot of paper work as well as time. </a:t>
            </a:r>
            <a:endParaRPr lang="en-US" dirty="0" smtClean="0">
              <a:latin typeface="Bahnschrift SemiBold" panose="020B0502040204020203" pitchFamily="34" charset="0"/>
            </a:endParaRPr>
          </a:p>
          <a:p>
            <a:r>
              <a:rPr lang="en-US" dirty="0">
                <a:latin typeface="Bahnschrift SemiBold" panose="020B0502040204020203" pitchFamily="34" charset="0"/>
              </a:rPr>
              <a:t>In Administrative module </a:t>
            </a:r>
            <a:r>
              <a:rPr lang="en-US" dirty="0" smtClean="0">
                <a:latin typeface="Bahnschrift SemiBold" panose="020B0502040204020203" pitchFamily="34" charset="0"/>
              </a:rPr>
              <a:t>Timetable, and </a:t>
            </a:r>
            <a:r>
              <a:rPr lang="en-US" dirty="0">
                <a:latin typeface="Bahnschrift SemiBold" panose="020B0502040204020203" pitchFamily="34" charset="0"/>
              </a:rPr>
              <a:t>updation details, Profile views, Fees details, </a:t>
            </a:r>
            <a:r>
              <a:rPr lang="en-US" dirty="0" smtClean="0">
                <a:latin typeface="Bahnschrift SemiBold" panose="020B0502040204020203" pitchFamily="34" charset="0"/>
              </a:rPr>
              <a:t>Results ,Events etc. all </a:t>
            </a:r>
            <a:r>
              <a:rPr lang="en-US" dirty="0">
                <a:latin typeface="Bahnschrift SemiBold" panose="020B0502040204020203" pitchFamily="34" charset="0"/>
              </a:rPr>
              <a:t>are very difficult to manage using manual processes and it takes lot of time and paper work. </a:t>
            </a:r>
            <a:endParaRPr lang="en-IN" dirty="0">
              <a:latin typeface="Bahnschrift SemiBold" panose="020B0502040204020203" pitchFamily="34" charset="0"/>
            </a:endParaRPr>
          </a:p>
        </p:txBody>
      </p:sp>
    </p:spTree>
    <p:extLst>
      <p:ext uri="{BB962C8B-B14F-4D97-AF65-F5344CB8AC3E}">
        <p14:creationId xmlns:p14="http://schemas.microsoft.com/office/powerpoint/2010/main" val="223775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hnschrift SemiBold" panose="020B0502040204020203" pitchFamily="34" charset="0"/>
              </a:rPr>
              <a:t>Solution</a:t>
            </a:r>
            <a:endParaRPr lang="en-IN" dirty="0">
              <a:latin typeface="Bahnschrift SemiBold" panose="020B0502040204020203" pitchFamily="34" charset="0"/>
            </a:endParaRPr>
          </a:p>
        </p:txBody>
      </p:sp>
      <p:sp>
        <p:nvSpPr>
          <p:cNvPr id="3" name="Content Placeholder 2"/>
          <p:cNvSpPr>
            <a:spLocks noGrp="1"/>
          </p:cNvSpPr>
          <p:nvPr>
            <p:ph idx="1"/>
          </p:nvPr>
        </p:nvSpPr>
        <p:spPr>
          <a:xfrm>
            <a:off x="549796" y="2996953"/>
            <a:ext cx="9369230" cy="2160240"/>
          </a:xfrm>
        </p:spPr>
        <p:txBody>
          <a:bodyPr/>
          <a:lstStyle/>
          <a:p>
            <a:r>
              <a:rPr lang="en-US" dirty="0">
                <a:latin typeface="Bahnschrift SemiBold" panose="020B0502040204020203" pitchFamily="34" charset="0"/>
              </a:rPr>
              <a:t>ERP stands for Enterprise Resource Planning</a:t>
            </a:r>
            <a:r>
              <a:rPr lang="en-US" dirty="0" smtClean="0">
                <a:latin typeface="Bahnschrift SemiBold" panose="020B0502040204020203" pitchFamily="34" charset="0"/>
              </a:rPr>
              <a:t>.</a:t>
            </a:r>
          </a:p>
          <a:p>
            <a:r>
              <a:rPr lang="en-US" dirty="0" smtClean="0">
                <a:latin typeface="Bahnschrift SemiBold" panose="020B0502040204020203" pitchFamily="34" charset="0"/>
              </a:rPr>
              <a:t> </a:t>
            </a:r>
            <a:r>
              <a:rPr lang="en-US" dirty="0">
                <a:latin typeface="Bahnschrift SemiBold" panose="020B0502040204020203" pitchFamily="34" charset="0"/>
              </a:rPr>
              <a:t>Enterprise resource planning (ERP) is business management software or a system which is typically used to manage core departmental data of respective business.</a:t>
            </a:r>
            <a:endParaRPr lang="en-IN" dirty="0">
              <a:latin typeface="Bahnschrift SemiBold" panose="020B0502040204020203" pitchFamily="34" charset="0"/>
            </a:endParaRPr>
          </a:p>
        </p:txBody>
      </p:sp>
    </p:spTree>
    <p:extLst>
      <p:ext uri="{BB962C8B-B14F-4D97-AF65-F5344CB8AC3E}">
        <p14:creationId xmlns:p14="http://schemas.microsoft.com/office/powerpoint/2010/main" val="79027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846" y="764373"/>
            <a:ext cx="8608358" cy="936435"/>
          </a:xfrm>
        </p:spPr>
        <p:txBody>
          <a:bodyPr/>
          <a:lstStyle/>
          <a:p>
            <a:r>
              <a:rPr lang="en-IN" dirty="0">
                <a:latin typeface="Bahnschrift SemiBold" panose="020B0502040204020203" pitchFamily="34" charset="0"/>
              </a:rPr>
              <a:t>INTRODUCTION</a:t>
            </a:r>
          </a:p>
        </p:txBody>
      </p:sp>
      <p:sp>
        <p:nvSpPr>
          <p:cNvPr id="3" name="Content Placeholder 2"/>
          <p:cNvSpPr>
            <a:spLocks noGrp="1"/>
          </p:cNvSpPr>
          <p:nvPr>
            <p:ph idx="1"/>
          </p:nvPr>
        </p:nvSpPr>
        <p:spPr>
          <a:xfrm>
            <a:off x="693812" y="1700808"/>
            <a:ext cx="10332638" cy="5112568"/>
          </a:xfrm>
        </p:spPr>
        <p:txBody>
          <a:bodyPr>
            <a:normAutofit/>
          </a:bodyPr>
          <a:lstStyle/>
          <a:p>
            <a:pPr marL="0" indent="0">
              <a:buNone/>
            </a:pPr>
            <a:r>
              <a:rPr lang="en-IN" sz="2800" b="1" dirty="0" smtClean="0">
                <a:latin typeface="Bahnschrift SemiBold" panose="020B0502040204020203" pitchFamily="34" charset="0"/>
              </a:rPr>
              <a:t>ERP </a:t>
            </a:r>
            <a:r>
              <a:rPr lang="en-IN" sz="2800" b="1" dirty="0">
                <a:latin typeface="Bahnschrift SemiBold" panose="020B0502040204020203" pitchFamily="34" charset="0"/>
              </a:rPr>
              <a:t>for </a:t>
            </a:r>
            <a:r>
              <a:rPr lang="en-IN" sz="2800" b="1" dirty="0" smtClean="0">
                <a:latin typeface="Bahnschrift SemiBold" panose="020B0502040204020203" pitchFamily="34" charset="0"/>
              </a:rPr>
              <a:t>College Management System</a:t>
            </a:r>
            <a:r>
              <a:rPr lang="en-IN" sz="2800" dirty="0" smtClean="0">
                <a:latin typeface="Bahnschrift SemiBold" panose="020B0502040204020203" pitchFamily="34" charset="0"/>
              </a:rPr>
              <a:t>: </a:t>
            </a:r>
          </a:p>
          <a:p>
            <a:pPr marL="0" indent="0">
              <a:buNone/>
            </a:pPr>
            <a:endParaRPr lang="en-IN" sz="2800" dirty="0" smtClean="0">
              <a:latin typeface="Bahnschrift SemiBold" panose="020B0502040204020203" pitchFamily="34" charset="0"/>
            </a:endParaRPr>
          </a:p>
          <a:p>
            <a:r>
              <a:rPr lang="en-IN" sz="2200" dirty="0" smtClean="0">
                <a:latin typeface="Bahnschrift SemiBold" panose="020B0502040204020203" pitchFamily="34" charset="0"/>
              </a:rPr>
              <a:t>ERP is tool used to collect college operations data and analyse.</a:t>
            </a:r>
          </a:p>
          <a:p>
            <a:r>
              <a:rPr lang="en-IN" sz="2200" dirty="0" smtClean="0">
                <a:latin typeface="Bahnschrift SemiBold" panose="020B0502040204020203" pitchFamily="34" charset="0"/>
              </a:rPr>
              <a:t> </a:t>
            </a:r>
            <a:r>
              <a:rPr lang="en-IN" sz="2200" dirty="0">
                <a:latin typeface="Bahnschrift SemiBold" panose="020B0502040204020203" pitchFamily="34" charset="0"/>
              </a:rPr>
              <a:t>M</a:t>
            </a:r>
            <a:r>
              <a:rPr lang="en-IN" sz="2200" dirty="0" smtClean="0">
                <a:latin typeface="Bahnschrift SemiBold" panose="020B0502040204020203" pitchFamily="34" charset="0"/>
              </a:rPr>
              <a:t>anagement uses this data to make informed decisions</a:t>
            </a:r>
            <a:endParaRPr lang="en-IN" sz="2200"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4078188" y="3789040"/>
            <a:ext cx="4054191" cy="2720576"/>
          </a:xfrm>
          <a:prstGeom prst="rect">
            <a:avLst/>
          </a:prstGeom>
        </p:spPr>
      </p:pic>
    </p:spTree>
    <p:extLst>
      <p:ext uri="{BB962C8B-B14F-4D97-AF65-F5344CB8AC3E}">
        <p14:creationId xmlns:p14="http://schemas.microsoft.com/office/powerpoint/2010/main" val="13793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028" y="404664"/>
            <a:ext cx="8608358" cy="1293028"/>
          </a:xfrm>
        </p:spPr>
        <p:txBody>
          <a:bodyPr/>
          <a:lstStyle/>
          <a:p>
            <a:r>
              <a:rPr lang="en-IN" dirty="0" smtClean="0">
                <a:latin typeface="Bahnschrift SemiBold" panose="020B0502040204020203" pitchFamily="34" charset="0"/>
              </a:rPr>
              <a:t>E-R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063" y="2057400"/>
            <a:ext cx="6009237" cy="4024313"/>
          </a:xfrm>
          <a:prstGeom prst="rect">
            <a:avLst/>
          </a:prstGeom>
        </p:spPr>
      </p:pic>
    </p:spTree>
    <p:extLst>
      <p:ext uri="{BB962C8B-B14F-4D97-AF65-F5344CB8AC3E}">
        <p14:creationId xmlns:p14="http://schemas.microsoft.com/office/powerpoint/2010/main" val="2830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hnschrift SemiBold" panose="020B0502040204020203" pitchFamily="34" charset="0"/>
              </a:rPr>
              <a:t>schema</a:t>
            </a:r>
            <a:endParaRPr lang="en-IN" dirty="0"/>
          </a:p>
        </p:txBody>
      </p:sp>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637" y="2220119"/>
            <a:ext cx="9353550" cy="3971925"/>
          </a:xfrm>
        </p:spPr>
      </p:pic>
    </p:spTree>
    <p:extLst>
      <p:ext uri="{BB962C8B-B14F-4D97-AF65-F5344CB8AC3E}">
        <p14:creationId xmlns:p14="http://schemas.microsoft.com/office/powerpoint/2010/main" val="68638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ahnschrift SemiBold" panose="020B0502040204020203" pitchFamily="34" charset="0"/>
              </a:rPr>
              <a:t>Modules</a:t>
            </a:r>
          </a:p>
        </p:txBody>
      </p:sp>
      <p:sp>
        <p:nvSpPr>
          <p:cNvPr id="3" name="Content Placeholder 2"/>
          <p:cNvSpPr>
            <a:spLocks noGrp="1"/>
          </p:cNvSpPr>
          <p:nvPr>
            <p:ph idx="1"/>
          </p:nvPr>
        </p:nvSpPr>
        <p:spPr>
          <a:xfrm>
            <a:off x="1109463" y="1726845"/>
            <a:ext cx="2672486" cy="1584176"/>
          </a:xfrm>
        </p:spPr>
        <p:txBody>
          <a:bodyPr>
            <a:normAutofit/>
          </a:bodyPr>
          <a:lstStyle/>
          <a:p>
            <a:r>
              <a:rPr lang="en-US" sz="2800" dirty="0" smtClean="0">
                <a:latin typeface="Bahnschrift SemiBold" panose="020B0502040204020203" pitchFamily="34" charset="0"/>
              </a:rPr>
              <a:t>Home Page</a:t>
            </a:r>
          </a:p>
          <a:p>
            <a:r>
              <a:rPr lang="en-US" sz="2800" dirty="0">
                <a:latin typeface="Bahnschrift SemiBold" panose="020B0502040204020203" pitchFamily="34" charset="0"/>
              </a:rPr>
              <a:t>About </a:t>
            </a:r>
            <a:r>
              <a:rPr lang="en-US" sz="2800" dirty="0" smtClean="0">
                <a:latin typeface="Bahnschrift SemiBold" panose="020B0502040204020203" pitchFamily="34" charset="0"/>
              </a:rPr>
              <a:t>Us</a:t>
            </a:r>
          </a:p>
          <a:p>
            <a:r>
              <a:rPr lang="en-US" sz="2800" dirty="0">
                <a:latin typeface="Bahnschrift SemiBold" panose="020B0502040204020203" pitchFamily="34" charset="0"/>
              </a:rPr>
              <a:t>Contact</a:t>
            </a:r>
          </a:p>
          <a:p>
            <a:endParaRPr lang="en-US" dirty="0" smtClean="0">
              <a:latin typeface="Bahnschrift SemiBold" panose="020B0502040204020203" pitchFamily="34" charset="0"/>
            </a:endParaRPr>
          </a:p>
        </p:txBody>
      </p:sp>
      <p:sp>
        <p:nvSpPr>
          <p:cNvPr id="16" name="Rectangle 15"/>
          <p:cNvSpPr/>
          <p:nvPr/>
        </p:nvSpPr>
        <p:spPr>
          <a:xfrm>
            <a:off x="1013753" y="3861048"/>
            <a:ext cx="3550468" cy="1538883"/>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Bahnschrift SemiBold" panose="020B0502040204020203" pitchFamily="34" charset="0"/>
              </a:rPr>
              <a:t>Student</a:t>
            </a:r>
            <a:endParaRPr lang="en-US" sz="2800" dirty="0">
              <a:latin typeface="Bahnschrift SemiBold" panose="020B0502040204020203" pitchFamily="34" charset="0"/>
            </a:endParaRPr>
          </a:p>
          <a:p>
            <a:pPr marL="742950" lvl="1" indent="-285750">
              <a:buFont typeface="Arial" panose="020B0604020202020204" pitchFamily="34" charset="0"/>
              <a:buChar char="•"/>
            </a:pPr>
            <a:r>
              <a:rPr lang="en-US" sz="2200" dirty="0">
                <a:latin typeface="Bahnschrift SemiBold" panose="020B0502040204020203" pitchFamily="34" charset="0"/>
              </a:rPr>
              <a:t>Student </a:t>
            </a:r>
            <a:r>
              <a:rPr lang="en-US" sz="2200" dirty="0" smtClean="0">
                <a:latin typeface="Bahnschrift SemiBold" panose="020B0502040204020203" pitchFamily="34" charset="0"/>
              </a:rPr>
              <a:t>Login</a:t>
            </a:r>
          </a:p>
          <a:p>
            <a:pPr marL="742950" lvl="1" indent="-285750">
              <a:buFont typeface="Arial" panose="020B0604020202020204" pitchFamily="34" charset="0"/>
              <a:buChar char="•"/>
            </a:pPr>
            <a:r>
              <a:rPr lang="en-US" sz="2200" dirty="0" smtClean="0">
                <a:latin typeface="Bahnschrift SemiBold" panose="020B0502040204020203" pitchFamily="34" charset="0"/>
              </a:rPr>
              <a:t>View Result</a:t>
            </a:r>
          </a:p>
          <a:p>
            <a:pPr marL="742950" lvl="1" indent="-285750">
              <a:buFont typeface="Arial" panose="020B0604020202020204" pitchFamily="34" charset="0"/>
              <a:buChar char="•"/>
            </a:pPr>
            <a:r>
              <a:rPr lang="en-US" sz="2200" dirty="0" smtClean="0">
                <a:latin typeface="Bahnschrift SemiBold" panose="020B0502040204020203" pitchFamily="34" charset="0"/>
              </a:rPr>
              <a:t>View Time-Table</a:t>
            </a:r>
          </a:p>
        </p:txBody>
      </p:sp>
      <p:sp>
        <p:nvSpPr>
          <p:cNvPr id="17" name="Rectangle 16"/>
          <p:cNvSpPr/>
          <p:nvPr/>
        </p:nvSpPr>
        <p:spPr>
          <a:xfrm>
            <a:off x="4726260" y="3861048"/>
            <a:ext cx="3017305" cy="1538883"/>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Bahnschrift SemiBold" panose="020B0502040204020203" pitchFamily="34" charset="0"/>
              </a:rPr>
              <a:t>Faculty</a:t>
            </a:r>
          </a:p>
          <a:p>
            <a:pPr marL="742950" lvl="1" indent="-285750">
              <a:buFont typeface="Arial" panose="020B0604020202020204" pitchFamily="34" charset="0"/>
              <a:buChar char="•"/>
            </a:pPr>
            <a:r>
              <a:rPr lang="en-US" sz="2200" dirty="0" smtClean="0">
                <a:latin typeface="Bahnschrift SemiBold" panose="020B0502040204020203" pitchFamily="34" charset="0"/>
              </a:rPr>
              <a:t>Faculty Login </a:t>
            </a:r>
          </a:p>
          <a:p>
            <a:pPr marL="742950" lvl="1" indent="-285750">
              <a:buFont typeface="Arial" panose="020B0604020202020204" pitchFamily="34" charset="0"/>
              <a:buChar char="•"/>
            </a:pPr>
            <a:r>
              <a:rPr lang="en-US" sz="2200" dirty="0" smtClean="0">
                <a:latin typeface="Bahnschrift SemiBold" panose="020B0502040204020203" pitchFamily="34" charset="0"/>
              </a:rPr>
              <a:t>Add Result</a:t>
            </a:r>
          </a:p>
          <a:p>
            <a:pPr marL="742950" lvl="1" indent="-285750">
              <a:buFont typeface="Arial" panose="020B0604020202020204" pitchFamily="34" charset="0"/>
              <a:buChar char="•"/>
            </a:pPr>
            <a:r>
              <a:rPr lang="en-US" sz="2200" dirty="0" smtClean="0">
                <a:latin typeface="Bahnschrift SemiBold" panose="020B0502040204020203" pitchFamily="34" charset="0"/>
              </a:rPr>
              <a:t>Add Time-Table  </a:t>
            </a:r>
          </a:p>
        </p:txBody>
      </p:sp>
      <p:sp>
        <p:nvSpPr>
          <p:cNvPr id="18" name="Rectangle 17"/>
          <p:cNvSpPr/>
          <p:nvPr/>
        </p:nvSpPr>
        <p:spPr>
          <a:xfrm>
            <a:off x="8236806" y="3861047"/>
            <a:ext cx="3262437" cy="1877437"/>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Bahnschrift SemiBold" panose="020B0502040204020203" pitchFamily="34" charset="0"/>
              </a:rPr>
              <a:t>Admin</a:t>
            </a:r>
            <a:endParaRPr lang="en-US" sz="2800" dirty="0">
              <a:latin typeface="Bahnschrift SemiBold" panose="020B0502040204020203" pitchFamily="34" charset="0"/>
            </a:endParaRPr>
          </a:p>
          <a:p>
            <a:pPr marL="742950" lvl="1" indent="-285750">
              <a:buFont typeface="Arial" panose="020B0604020202020204" pitchFamily="34" charset="0"/>
              <a:buChar char="•"/>
            </a:pPr>
            <a:r>
              <a:rPr lang="en-US" sz="2200" dirty="0" smtClean="0">
                <a:latin typeface="Bahnschrift SemiBold" panose="020B0502040204020203" pitchFamily="34" charset="0"/>
              </a:rPr>
              <a:t>Add Student</a:t>
            </a:r>
          </a:p>
          <a:p>
            <a:pPr marL="742950" lvl="1" indent="-285750">
              <a:buFont typeface="Arial" panose="020B0604020202020204" pitchFamily="34" charset="0"/>
              <a:buChar char="•"/>
            </a:pPr>
            <a:r>
              <a:rPr lang="en-US" sz="2200" dirty="0" smtClean="0">
                <a:latin typeface="Bahnschrift SemiBold" panose="020B0502040204020203" pitchFamily="34" charset="0"/>
              </a:rPr>
              <a:t>Add Faculty</a:t>
            </a:r>
          </a:p>
          <a:p>
            <a:pPr marL="742950" lvl="1" indent="-285750">
              <a:buFont typeface="Arial" panose="020B0604020202020204" pitchFamily="34" charset="0"/>
              <a:buChar char="•"/>
            </a:pPr>
            <a:r>
              <a:rPr lang="en-US" sz="2200" dirty="0" smtClean="0">
                <a:latin typeface="Bahnschrift SemiBold" panose="020B0502040204020203" pitchFamily="34" charset="0"/>
              </a:rPr>
              <a:t>View Faculty</a:t>
            </a:r>
          </a:p>
          <a:p>
            <a:pPr marL="742950" lvl="1" indent="-285750">
              <a:buFont typeface="Arial" panose="020B0604020202020204" pitchFamily="34" charset="0"/>
              <a:buChar char="•"/>
            </a:pPr>
            <a:r>
              <a:rPr lang="en-US" sz="2200" dirty="0" smtClean="0">
                <a:latin typeface="Bahnschrift SemiBold" panose="020B0502040204020203" pitchFamily="34" charset="0"/>
              </a:rPr>
              <a:t>View Student</a:t>
            </a:r>
            <a:endParaRPr lang="en-US" sz="2200" dirty="0">
              <a:latin typeface="Bahnschrift SemiBold" panose="020B0502040204020203" pitchFamily="34" charset="0"/>
            </a:endParaRPr>
          </a:p>
        </p:txBody>
      </p:sp>
    </p:spTree>
    <p:extLst>
      <p:ext uri="{BB962C8B-B14F-4D97-AF65-F5344CB8AC3E}">
        <p14:creationId xmlns:p14="http://schemas.microsoft.com/office/powerpoint/2010/main" val="313325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764</TotalTime>
  <Words>423</Words>
  <Application>Microsoft Office PowerPoint</Application>
  <PresentationFormat>Custom</PresentationFormat>
  <Paragraphs>98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Bahnschrift SemiBold</vt:lpstr>
      <vt:lpstr>Century Gothic</vt:lpstr>
      <vt:lpstr>Corbel</vt:lpstr>
      <vt:lpstr>Times New Roman</vt:lpstr>
      <vt:lpstr>Vapor Trail</vt:lpstr>
      <vt:lpstr>ERP SYSTEM FOR COLLEGE MANAGEMENT</vt:lpstr>
      <vt:lpstr>Team Members</vt:lpstr>
      <vt:lpstr>Project Objective</vt:lpstr>
      <vt:lpstr>Problem statement</vt:lpstr>
      <vt:lpstr>Solution</vt:lpstr>
      <vt:lpstr>INTRODUCTION</vt:lpstr>
      <vt:lpstr>E-R Diagram</vt:lpstr>
      <vt:lpstr>schema</vt:lpstr>
      <vt:lpstr>Modules</vt:lpstr>
      <vt:lpstr>Tools and Technologies</vt:lpstr>
      <vt:lpstr>Angular + Spring boot Crud Full stack </vt:lpstr>
      <vt:lpstr>Home-PAGE</vt:lpstr>
      <vt:lpstr>LoGin Pages </vt:lpstr>
      <vt:lpstr>Admin Home PAge</vt:lpstr>
      <vt:lpstr>Add student</vt:lpstr>
      <vt:lpstr>Add Faculty</vt:lpstr>
      <vt:lpstr>View Student </vt:lpstr>
      <vt:lpstr>View Faculty </vt:lpstr>
      <vt:lpstr>Student Home Page</vt:lpstr>
      <vt:lpstr>View result</vt:lpstr>
      <vt:lpstr>View time-table</vt:lpstr>
      <vt:lpstr>Faculty Home page</vt:lpstr>
      <vt:lpstr>Add result</vt:lpstr>
      <vt:lpstr>Add Time-table</vt:lpstr>
      <vt:lpstr>About Page</vt:lpstr>
      <vt:lpstr>Contact Page</vt:lpstr>
      <vt:lpstr>Advantages</vt:lpstr>
      <vt:lpstr>Disadvantages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SYSTEM FOR COLLEGE MANAGEMENT</dc:title>
  <dc:creator>Microsoft account</dc:creator>
  <cp:lastModifiedBy>Devashish Sinha</cp:lastModifiedBy>
  <cp:revision>53</cp:revision>
  <dcterms:created xsi:type="dcterms:W3CDTF">2022-05-09T05:59:08Z</dcterms:created>
  <dcterms:modified xsi:type="dcterms:W3CDTF">2022-05-13T11:44:52Z</dcterms:modified>
</cp:coreProperties>
</file>