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273" r:id="rId13"/>
    <p:sldId id="275" r:id="rId14"/>
    <p:sldId id="281" r:id="rId15"/>
    <p:sldId id="282" r:id="rId16"/>
    <p:sldId id="283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83" d="100"/>
          <a:sy n="83" d="100"/>
        </p:scale>
        <p:origin x="141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F612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F612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F612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0914" y="384809"/>
            <a:ext cx="366217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F612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100074"/>
            <a:ext cx="8073390" cy="3180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jp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2515" y="4797552"/>
            <a:ext cx="2589276" cy="774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35194" y="5669635"/>
            <a:ext cx="610870" cy="169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3628" y="5668848"/>
            <a:ext cx="2223770" cy="209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4844" y="5591047"/>
            <a:ext cx="57277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957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375E"/>
                </a:solidFill>
                <a:latin typeface="Carlito"/>
                <a:cs typeface="Carlito"/>
              </a:rPr>
              <a:t>©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44060"/>
                </a:solidFill>
                <a:latin typeface="Carlito"/>
                <a:cs typeface="Carlito"/>
              </a:rPr>
              <a:t>3, </a:t>
            </a:r>
            <a:r>
              <a:rPr sz="1400" spc="-10" dirty="0">
                <a:solidFill>
                  <a:srgbClr val="244060"/>
                </a:solidFill>
                <a:latin typeface="Carlito"/>
                <a:cs typeface="Carlito"/>
              </a:rPr>
              <a:t>Central Excise </a:t>
            </a:r>
            <a:r>
              <a:rPr sz="1400" spc="-20" dirty="0">
                <a:solidFill>
                  <a:srgbClr val="244060"/>
                </a:solidFill>
                <a:latin typeface="Carlito"/>
                <a:cs typeface="Carlito"/>
              </a:rPr>
              <a:t>Colony, </a:t>
            </a:r>
            <a:r>
              <a:rPr sz="1400" dirty="0">
                <a:solidFill>
                  <a:srgbClr val="244060"/>
                </a:solidFill>
                <a:latin typeface="Carlito"/>
                <a:cs typeface="Carlito"/>
              </a:rPr>
              <a:t>Near </a:t>
            </a:r>
            <a:r>
              <a:rPr sz="1400" spc="-10" dirty="0">
                <a:solidFill>
                  <a:srgbClr val="244060"/>
                </a:solidFill>
                <a:latin typeface="Carlito"/>
                <a:cs typeface="Carlito"/>
              </a:rPr>
              <a:t>Chhatrapati </a:t>
            </a:r>
            <a:r>
              <a:rPr sz="1400" spc="-5" dirty="0">
                <a:solidFill>
                  <a:srgbClr val="244060"/>
                </a:solidFill>
                <a:latin typeface="Carlito"/>
                <a:cs typeface="Carlito"/>
              </a:rPr>
              <a:t>Square, </a:t>
            </a:r>
            <a:r>
              <a:rPr sz="1400" dirty="0">
                <a:solidFill>
                  <a:srgbClr val="244060"/>
                </a:solidFill>
                <a:latin typeface="Carlito"/>
                <a:cs typeface="Carlito"/>
              </a:rPr>
              <a:t>Ring </a:t>
            </a:r>
            <a:r>
              <a:rPr sz="1400" spc="-10" dirty="0">
                <a:solidFill>
                  <a:srgbClr val="244060"/>
                </a:solidFill>
                <a:latin typeface="Carlito"/>
                <a:cs typeface="Carlito"/>
              </a:rPr>
              <a:t>Road, </a:t>
            </a:r>
            <a:r>
              <a:rPr sz="1400" spc="-5" dirty="0">
                <a:solidFill>
                  <a:srgbClr val="244060"/>
                </a:solidFill>
                <a:latin typeface="Carlito"/>
                <a:cs typeface="Carlito"/>
              </a:rPr>
              <a:t>Nagpur </a:t>
            </a:r>
            <a:r>
              <a:rPr sz="1400" dirty="0">
                <a:solidFill>
                  <a:srgbClr val="244060"/>
                </a:solidFill>
                <a:latin typeface="Carlito"/>
                <a:cs typeface="Carlito"/>
              </a:rPr>
              <a:t>-</a:t>
            </a:r>
            <a:r>
              <a:rPr sz="1400" spc="125" dirty="0">
                <a:solidFill>
                  <a:srgbClr val="24406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244060"/>
                </a:solidFill>
                <a:latin typeface="Carlito"/>
                <a:cs typeface="Carlito"/>
              </a:rPr>
              <a:t>440015,</a:t>
            </a:r>
            <a:endParaRPr sz="14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244060"/>
                </a:solidFill>
                <a:latin typeface="Carlito"/>
                <a:cs typeface="Carlito"/>
              </a:rPr>
              <a:t>Maharashtra </a:t>
            </a:r>
            <a:r>
              <a:rPr sz="1400" dirty="0">
                <a:solidFill>
                  <a:srgbClr val="244060"/>
                </a:solidFill>
                <a:latin typeface="Carlito"/>
                <a:cs typeface="Carlito"/>
              </a:rPr>
              <a:t>,</a:t>
            </a:r>
            <a:r>
              <a:rPr sz="1400" spc="-90" dirty="0">
                <a:solidFill>
                  <a:srgbClr val="24406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244060"/>
                </a:solidFill>
                <a:latin typeface="Carlito"/>
                <a:cs typeface="Carlito"/>
              </a:rPr>
              <a:t>INDIA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4164" y="130505"/>
            <a:ext cx="1139952" cy="10871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50183" y="3327349"/>
            <a:ext cx="3225165" cy="1065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75"/>
              </a:lnSpc>
              <a:spcBef>
                <a:spcPts val="95"/>
              </a:spcBef>
            </a:pPr>
            <a:r>
              <a:rPr sz="2000" b="1" i="1" spc="-35" dirty="0">
                <a:latin typeface="Carlito"/>
                <a:cs typeface="Carlito"/>
              </a:rPr>
              <a:t>Total </a:t>
            </a:r>
            <a:r>
              <a:rPr sz="4000" b="1" i="1" spc="-10" dirty="0">
                <a:solidFill>
                  <a:srgbClr val="17375E"/>
                </a:solidFill>
                <a:latin typeface="Carlito"/>
                <a:cs typeface="Carlito"/>
              </a:rPr>
              <a:t>Solution</a:t>
            </a:r>
            <a:r>
              <a:rPr sz="4000" b="1" i="1" spc="-430" dirty="0">
                <a:solidFill>
                  <a:srgbClr val="17375E"/>
                </a:solidFill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for</a:t>
            </a:r>
            <a:endParaRPr sz="2000">
              <a:latin typeface="Carlito"/>
              <a:cs typeface="Carlito"/>
            </a:endParaRPr>
          </a:p>
          <a:p>
            <a:pPr marL="636270" algn="ctr">
              <a:lnSpc>
                <a:spcPts val="3615"/>
              </a:lnSpc>
            </a:pPr>
            <a:r>
              <a:rPr sz="2000" b="1" i="1" spc="-35" dirty="0">
                <a:latin typeface="Carlito"/>
                <a:cs typeface="Carlito"/>
              </a:rPr>
              <a:t>Total</a:t>
            </a:r>
            <a:r>
              <a:rPr sz="2000" b="1" i="1" spc="-80" dirty="0">
                <a:latin typeface="Carlito"/>
                <a:cs typeface="Carlito"/>
              </a:rPr>
              <a:t> </a:t>
            </a:r>
            <a:r>
              <a:rPr sz="3200" b="1" i="1" spc="-5" dirty="0">
                <a:solidFill>
                  <a:srgbClr val="375F92"/>
                </a:solidFill>
                <a:latin typeface="Carlito"/>
                <a:cs typeface="Carlito"/>
              </a:rPr>
              <a:t>Satisfaction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200" y="287223"/>
            <a:ext cx="4732020" cy="2101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8490">
              <a:lnSpc>
                <a:spcPct val="100000"/>
              </a:lnSpc>
              <a:spcBef>
                <a:spcPts val="95"/>
              </a:spcBef>
            </a:pPr>
            <a:r>
              <a:rPr sz="2800" b="1" spc="-215" dirty="0">
                <a:latin typeface="Trebuchet MS"/>
                <a:cs typeface="Trebuchet MS"/>
              </a:rPr>
              <a:t>Welcome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b="1" spc="-10" dirty="0">
                <a:latin typeface="Carlito"/>
                <a:cs typeface="Carlito"/>
              </a:rPr>
              <a:t>Core </a:t>
            </a:r>
            <a:r>
              <a:rPr sz="3200" b="1" dirty="0">
                <a:latin typeface="Carlito"/>
                <a:cs typeface="Carlito"/>
              </a:rPr>
              <a:t>Banking Solution</a:t>
            </a:r>
            <a:r>
              <a:rPr sz="3200" b="1" spc="-7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(CBS)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800" spc="-30" dirty="0">
                <a:latin typeface="Carlito"/>
                <a:cs typeface="Carlito"/>
              </a:rPr>
              <a:t>Turnkey </a:t>
            </a:r>
            <a:r>
              <a:rPr sz="1800" spc="-5" dirty="0">
                <a:latin typeface="Carlito"/>
                <a:cs typeface="Carlito"/>
              </a:rPr>
              <a:t>Solution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provider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198577"/>
            <a:ext cx="3943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30859C"/>
                </a:solidFill>
              </a:rPr>
              <a:t>Software </a:t>
            </a:r>
            <a:r>
              <a:rPr sz="2800" spc="-10" dirty="0">
                <a:solidFill>
                  <a:srgbClr val="30859C"/>
                </a:solidFill>
              </a:rPr>
              <a:t>Product</a:t>
            </a:r>
            <a:r>
              <a:rPr sz="2800" spc="20" dirty="0">
                <a:solidFill>
                  <a:srgbClr val="30859C"/>
                </a:solidFill>
              </a:rPr>
              <a:t> </a:t>
            </a:r>
            <a:r>
              <a:rPr sz="2800" spc="-20" dirty="0">
                <a:solidFill>
                  <a:srgbClr val="30859C"/>
                </a:solidFill>
              </a:rPr>
              <a:t>Features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214754"/>
            <a:ext cx="4517390" cy="519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Centralized </a:t>
            </a:r>
            <a:r>
              <a:rPr sz="1800" spc="-10" dirty="0">
                <a:latin typeface="Carlito"/>
                <a:cs typeface="Carlito"/>
              </a:rPr>
              <a:t>Any Branch </a:t>
            </a:r>
            <a:r>
              <a:rPr sz="1800" spc="-15" dirty="0">
                <a:latin typeface="Carlito"/>
                <a:cs typeface="Carlito"/>
              </a:rPr>
              <a:t>Transactions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(CBS)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83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24*7*365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Connectivity,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F243E"/>
              </a:buClr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Complete </a:t>
            </a:r>
            <a:r>
              <a:rPr sz="1800" spc="-5" dirty="0">
                <a:latin typeface="Carlito"/>
                <a:cs typeface="Carlito"/>
              </a:rPr>
              <a:t>Branch/HO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Operations.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F243E"/>
              </a:buClr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Support </a:t>
            </a:r>
            <a:r>
              <a:rPr sz="1800" spc="-50" dirty="0">
                <a:latin typeface="Carlito"/>
                <a:cs typeface="Carlito"/>
              </a:rPr>
              <a:t>P.O.S.</a:t>
            </a:r>
            <a:r>
              <a:rPr sz="1800" dirty="0">
                <a:latin typeface="Carlito"/>
                <a:cs typeface="Carlito"/>
              </a:rPr>
              <a:t> enabled.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F243E"/>
              </a:buClr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Support Biometric/ </a:t>
            </a:r>
            <a:r>
              <a:rPr sz="1800" spc="-10" dirty="0">
                <a:latin typeface="Carlito"/>
                <a:cs typeface="Carlito"/>
              </a:rPr>
              <a:t>Card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enabled.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F243E"/>
              </a:buClr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Software </a:t>
            </a:r>
            <a:r>
              <a:rPr sz="1800" spc="-5" dirty="0">
                <a:latin typeface="Carlito"/>
                <a:cs typeface="Carlito"/>
              </a:rPr>
              <a:t>Support Bilingual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10" dirty="0">
                <a:latin typeface="Carlito"/>
                <a:cs typeface="Carlito"/>
              </a:rPr>
              <a:t>Multicurrency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F243E"/>
              </a:buClr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Single </a:t>
            </a:r>
            <a:r>
              <a:rPr sz="1800" spc="-10" dirty="0">
                <a:latin typeface="Carlito"/>
                <a:cs typeface="Carlito"/>
              </a:rPr>
              <a:t>window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Concept.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F243E"/>
              </a:buClr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latin typeface="Carlito"/>
                <a:cs typeface="Carlito"/>
              </a:rPr>
              <a:t>Working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8 </a:t>
            </a:r>
            <a:r>
              <a:rPr sz="1800" spc="-15" dirty="0">
                <a:latin typeface="Carlito"/>
                <a:cs typeface="Carlito"/>
              </a:rPr>
              <a:t>different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Switches.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F243E"/>
              </a:buClr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Auto </a:t>
            </a:r>
            <a:r>
              <a:rPr sz="1800" spc="-15" dirty="0">
                <a:latin typeface="Carlito"/>
                <a:cs typeface="Carlito"/>
              </a:rPr>
              <a:t>Interest </a:t>
            </a:r>
            <a:r>
              <a:rPr sz="1800" spc="-10" dirty="0">
                <a:latin typeface="Carlito"/>
                <a:cs typeface="Carlito"/>
              </a:rPr>
              <a:t>calculation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posting.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F243E"/>
              </a:buClr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Auto </a:t>
            </a:r>
            <a:r>
              <a:rPr sz="1800" spc="-20" dirty="0">
                <a:latin typeface="Carlito"/>
                <a:cs typeface="Carlito"/>
              </a:rPr>
              <a:t>Day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end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198577"/>
            <a:ext cx="4960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30859C"/>
                </a:solidFill>
              </a:rPr>
              <a:t>Software </a:t>
            </a:r>
            <a:r>
              <a:rPr sz="2800" spc="-10" dirty="0">
                <a:solidFill>
                  <a:srgbClr val="30859C"/>
                </a:solidFill>
              </a:rPr>
              <a:t>Products </a:t>
            </a:r>
            <a:r>
              <a:rPr sz="2800" spc="-5" dirty="0">
                <a:solidFill>
                  <a:srgbClr val="30859C"/>
                </a:solidFill>
              </a:rPr>
              <a:t>Security</a:t>
            </a:r>
            <a:r>
              <a:rPr sz="2800" spc="80" dirty="0">
                <a:solidFill>
                  <a:srgbClr val="30859C"/>
                </a:solidFill>
              </a:rPr>
              <a:t> </a:t>
            </a:r>
            <a:r>
              <a:rPr sz="2800" spc="-15" dirty="0">
                <a:solidFill>
                  <a:srgbClr val="30859C"/>
                </a:solidFill>
              </a:rPr>
              <a:t>Policy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1155954"/>
            <a:ext cx="7237095" cy="39490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Security on Machine Level- </a:t>
            </a:r>
            <a:r>
              <a:rPr sz="1800" dirty="0">
                <a:latin typeface="Carlito"/>
                <a:cs typeface="Carlito"/>
              </a:rPr>
              <a:t>Id </a:t>
            </a:r>
            <a:r>
              <a:rPr sz="1800" spc="-15" dirty="0">
                <a:latin typeface="Carlito"/>
                <a:cs typeface="Carlito"/>
              </a:rPr>
              <a:t>stored </a:t>
            </a:r>
            <a:r>
              <a:rPr sz="1800" spc="-5" dirty="0">
                <a:latin typeface="Carlito"/>
                <a:cs typeface="Carlito"/>
              </a:rPr>
              <a:t>in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database.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Security on </a:t>
            </a:r>
            <a:r>
              <a:rPr sz="1800" dirty="0">
                <a:latin typeface="Carlito"/>
                <a:cs typeface="Carlito"/>
              </a:rPr>
              <a:t>User </a:t>
            </a:r>
            <a:r>
              <a:rPr sz="1800" spc="-5" dirty="0">
                <a:latin typeface="Carlito"/>
                <a:cs typeface="Carlito"/>
              </a:rPr>
              <a:t>level with encrypted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password.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Security on </a:t>
            </a:r>
            <a:r>
              <a:rPr sz="1800" dirty="0">
                <a:latin typeface="Carlito"/>
                <a:cs typeface="Carlito"/>
              </a:rPr>
              <a:t>User </a:t>
            </a:r>
            <a:r>
              <a:rPr sz="1800" spc="-5" dirty="0">
                <a:latin typeface="Carlito"/>
                <a:cs typeface="Carlito"/>
              </a:rPr>
              <a:t>Login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attempt.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Security on </a:t>
            </a:r>
            <a:r>
              <a:rPr sz="1800" spc="-10" dirty="0">
                <a:latin typeface="Carlito"/>
                <a:cs typeface="Carlito"/>
              </a:rPr>
              <a:t>Branch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level.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Security on </a:t>
            </a:r>
            <a:r>
              <a:rPr sz="1800" spc="-10" dirty="0">
                <a:latin typeface="Carlito"/>
                <a:cs typeface="Carlito"/>
              </a:rPr>
              <a:t>Database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level.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Security on </a:t>
            </a:r>
            <a:r>
              <a:rPr sz="1800" spc="-10" dirty="0">
                <a:latin typeface="Carlito"/>
                <a:cs typeface="Carlito"/>
              </a:rPr>
              <a:t>Branch </a:t>
            </a:r>
            <a:r>
              <a:rPr sz="1800" spc="-20" dirty="0">
                <a:latin typeface="Carlito"/>
                <a:cs typeface="Carlito"/>
              </a:rPr>
              <a:t>Terminal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Level.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Security on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Module.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Security on </a:t>
            </a:r>
            <a:r>
              <a:rPr sz="1800" dirty="0">
                <a:latin typeface="Carlito"/>
                <a:cs typeface="Carlito"/>
              </a:rPr>
              <a:t>User </a:t>
            </a:r>
            <a:r>
              <a:rPr sz="1800" spc="-5" dirty="0">
                <a:latin typeface="Carlito"/>
                <a:cs typeface="Carlito"/>
              </a:rPr>
              <a:t>level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Security on </a:t>
            </a:r>
            <a:r>
              <a:rPr sz="1800" dirty="0">
                <a:latin typeface="Carlito"/>
                <a:cs typeface="Carlito"/>
              </a:rPr>
              <a:t>Menu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Level.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https </a:t>
            </a:r>
            <a:r>
              <a:rPr sz="1800" spc="-5" dirty="0">
                <a:latin typeface="Carlito"/>
                <a:cs typeface="Carlito"/>
              </a:rPr>
              <a:t>URL with </a:t>
            </a:r>
            <a:r>
              <a:rPr sz="1800" spc="-10" dirty="0">
                <a:latin typeface="Carlito"/>
                <a:cs typeface="Carlito"/>
              </a:rPr>
              <a:t>http </a:t>
            </a:r>
            <a:r>
              <a:rPr sz="1800" spc="-15" dirty="0">
                <a:latin typeface="Carlito"/>
                <a:cs typeface="Carlito"/>
              </a:rPr>
              <a:t>protocol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SSL.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latin typeface="Carlito"/>
                <a:cs typeface="Carlito"/>
              </a:rPr>
              <a:t>Make </a:t>
            </a:r>
            <a:r>
              <a:rPr sz="1800" spc="-5" dirty="0">
                <a:latin typeface="Carlito"/>
                <a:cs typeface="Carlito"/>
              </a:rPr>
              <a:t>own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encryption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decryption algorithm (security</a:t>
            </a:r>
            <a:r>
              <a:rPr sz="1800" spc="1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certificate).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509" y="271017"/>
            <a:ext cx="5289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30859C"/>
                </a:solidFill>
              </a:rPr>
              <a:t>VGIPL </a:t>
            </a:r>
            <a:r>
              <a:rPr sz="2800" spc="-10" dirty="0">
                <a:solidFill>
                  <a:srgbClr val="30859C"/>
                </a:solidFill>
              </a:rPr>
              <a:t>Mobile </a:t>
            </a:r>
            <a:r>
              <a:rPr sz="2800" spc="-5" dirty="0">
                <a:solidFill>
                  <a:srgbClr val="30859C"/>
                </a:solidFill>
              </a:rPr>
              <a:t>Banking</a:t>
            </a:r>
            <a:r>
              <a:rPr sz="2800" spc="45" dirty="0">
                <a:solidFill>
                  <a:srgbClr val="30859C"/>
                </a:solidFill>
              </a:rPr>
              <a:t> </a:t>
            </a:r>
            <a:r>
              <a:rPr sz="2800" spc="-5" dirty="0">
                <a:solidFill>
                  <a:srgbClr val="30859C"/>
                </a:solidFill>
              </a:rPr>
              <a:t>Functionality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8340" y="1161034"/>
            <a:ext cx="7692390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1800" spc="-10" dirty="0">
                <a:latin typeface="Carlito"/>
                <a:cs typeface="Carlito"/>
              </a:rPr>
              <a:t>VGIPL </a:t>
            </a:r>
            <a:r>
              <a:rPr sz="1800" spc="-20" dirty="0">
                <a:latin typeface="Carlito"/>
                <a:cs typeface="Carlito"/>
              </a:rPr>
              <a:t>offers </a:t>
            </a:r>
            <a:r>
              <a:rPr sz="1800" spc="-5" dirty="0">
                <a:latin typeface="Carlito"/>
                <a:cs typeface="Carlito"/>
              </a:rPr>
              <a:t>banks with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ability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give </a:t>
            </a:r>
            <a:r>
              <a:rPr sz="1800" dirty="0">
                <a:latin typeface="Carlito"/>
                <a:cs typeface="Carlito"/>
              </a:rPr>
              <a:t>their </a:t>
            </a:r>
            <a:r>
              <a:rPr sz="1800" spc="-15" dirty="0">
                <a:latin typeface="Carlito"/>
                <a:cs typeface="Carlito"/>
              </a:rPr>
              <a:t>customers “anywhere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5" dirty="0">
                <a:latin typeface="Carlito"/>
                <a:cs typeface="Carlito"/>
              </a:rPr>
              <a:t>anytime </a:t>
            </a:r>
            <a:r>
              <a:rPr sz="1800" spc="5" dirty="0">
                <a:latin typeface="Carlito"/>
                <a:cs typeface="Carlito"/>
              </a:rPr>
              <a:t>banking” </a:t>
            </a:r>
            <a:r>
              <a:rPr sz="1800" spc="-20" dirty="0">
                <a:latin typeface="Carlito"/>
                <a:cs typeface="Carlito"/>
              </a:rPr>
              <a:t>facility. </a:t>
            </a:r>
            <a:r>
              <a:rPr sz="1800" spc="-15" dirty="0">
                <a:latin typeface="Carlito"/>
                <a:cs typeface="Carlito"/>
              </a:rPr>
              <a:t>Customers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15" dirty="0">
                <a:latin typeface="Carlito"/>
                <a:cs typeface="Carlito"/>
              </a:rPr>
              <a:t>operate </a:t>
            </a:r>
            <a:r>
              <a:rPr sz="1800" dirty="0">
                <a:latin typeface="Carlito"/>
                <a:cs typeface="Carlito"/>
              </a:rPr>
              <a:t>their </a:t>
            </a:r>
            <a:r>
              <a:rPr sz="1800" spc="-5" dirty="0">
                <a:latin typeface="Carlito"/>
                <a:cs typeface="Carlito"/>
              </a:rPr>
              <a:t>accounts by </a:t>
            </a:r>
            <a:r>
              <a:rPr sz="1800" spc="-10" dirty="0">
                <a:latin typeface="Carlito"/>
                <a:cs typeface="Carlito"/>
              </a:rPr>
              <a:t>installing </a:t>
            </a:r>
            <a:r>
              <a:rPr sz="1800" dirty="0">
                <a:latin typeface="Carlito"/>
                <a:cs typeface="Carlito"/>
              </a:rPr>
              <a:t>a  </a:t>
            </a:r>
            <a:r>
              <a:rPr sz="1800" spc="-5" dirty="0">
                <a:latin typeface="Carlito"/>
                <a:cs typeface="Carlito"/>
              </a:rPr>
              <a:t>mobile </a:t>
            </a:r>
            <a:r>
              <a:rPr sz="1800" dirty="0">
                <a:latin typeface="Carlito"/>
                <a:cs typeface="Carlito"/>
              </a:rPr>
              <a:t>app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their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device.</a:t>
            </a:r>
            <a:endParaRPr sz="1800">
              <a:latin typeface="Carlito"/>
              <a:cs typeface="Carlito"/>
            </a:endParaRPr>
          </a:p>
          <a:p>
            <a:pPr marL="355600" marR="8255" indent="-343535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6235" algn="l"/>
              </a:tabLst>
            </a:pPr>
            <a:r>
              <a:rPr sz="1800" spc="-10" dirty="0">
                <a:latin typeface="Carlito"/>
                <a:cs typeface="Carlito"/>
              </a:rPr>
              <a:t>VGIPLs’ </a:t>
            </a:r>
            <a:r>
              <a:rPr sz="1800" spc="-5" dirty="0">
                <a:latin typeface="Carlito"/>
                <a:cs typeface="Carlito"/>
              </a:rPr>
              <a:t>Mobile Banking </a:t>
            </a:r>
            <a:r>
              <a:rPr sz="1800" spc="-20" dirty="0">
                <a:latin typeface="Carlito"/>
                <a:cs typeface="Carlito"/>
              </a:rPr>
              <a:t>Offers </a:t>
            </a:r>
            <a:r>
              <a:rPr sz="1800" spc="-10" dirty="0">
                <a:latin typeface="Carlito"/>
                <a:cs typeface="Carlito"/>
              </a:rPr>
              <a:t>convenient </a:t>
            </a:r>
            <a:r>
              <a:rPr sz="1800" dirty="0">
                <a:latin typeface="Carlito"/>
                <a:cs typeface="Carlito"/>
              </a:rPr>
              <a:t>means </a:t>
            </a:r>
            <a:r>
              <a:rPr sz="1800" spc="-5" dirty="0">
                <a:latin typeface="Carlito"/>
                <a:cs typeface="Carlito"/>
              </a:rPr>
              <a:t>of banking with </a:t>
            </a:r>
            <a:r>
              <a:rPr sz="1800" spc="-10" dirty="0">
                <a:latin typeface="Carlito"/>
                <a:cs typeface="Carlito"/>
              </a:rPr>
              <a:t>secured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20" dirty="0">
                <a:latin typeface="Carlito"/>
                <a:cs typeface="Carlito"/>
              </a:rPr>
              <a:t>safe</a:t>
            </a:r>
            <a:r>
              <a:rPr sz="1800" spc="-5" dirty="0">
                <a:latin typeface="Carlito"/>
                <a:cs typeface="Carlito"/>
              </a:rPr>
              <a:t> channels.</a:t>
            </a:r>
            <a:endParaRPr sz="180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Seamlessly </a:t>
            </a:r>
            <a:r>
              <a:rPr sz="1800" spc="-15" dirty="0">
                <a:latin typeface="Carlito"/>
                <a:cs typeface="Carlito"/>
              </a:rPr>
              <a:t>integrated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15" dirty="0">
                <a:latin typeface="Carlito"/>
                <a:cs typeface="Carlito"/>
              </a:rPr>
              <a:t>core </a:t>
            </a:r>
            <a:r>
              <a:rPr sz="1800" spc="-5" dirty="0">
                <a:latin typeface="Carlito"/>
                <a:cs typeface="Carlito"/>
              </a:rPr>
              <a:t>banking solution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other channels using </a:t>
            </a:r>
            <a:r>
              <a:rPr sz="1800" dirty="0">
                <a:latin typeface="Carlito"/>
                <a:cs typeface="Carlito"/>
              </a:rPr>
              <a:t>ISO  </a:t>
            </a:r>
            <a:r>
              <a:rPr sz="1800" spc="-5" dirty="0">
                <a:latin typeface="Carlito"/>
                <a:cs typeface="Carlito"/>
              </a:rPr>
              <a:t>8583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Protocol.</a:t>
            </a:r>
            <a:endParaRPr sz="180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Can </a:t>
            </a:r>
            <a:r>
              <a:rPr sz="1800" dirty="0">
                <a:latin typeface="Carlito"/>
                <a:cs typeface="Carlito"/>
              </a:rPr>
              <a:t>be </a:t>
            </a:r>
            <a:r>
              <a:rPr sz="1800" spc="-10" dirty="0">
                <a:latin typeface="Carlito"/>
                <a:cs typeface="Carlito"/>
              </a:rPr>
              <a:t>installed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spc="-15" dirty="0">
                <a:latin typeface="Carlito"/>
                <a:cs typeface="Carlito"/>
              </a:rPr>
              <a:t>any </a:t>
            </a:r>
            <a:r>
              <a:rPr sz="1800" spc="-10" dirty="0">
                <a:latin typeface="Carlito"/>
                <a:cs typeface="Carlito"/>
              </a:rPr>
              <a:t>Android </a:t>
            </a:r>
            <a:r>
              <a:rPr sz="1800" dirty="0">
                <a:latin typeface="Carlito"/>
                <a:cs typeface="Carlito"/>
              </a:rPr>
              <a:t>/ IOS / </a:t>
            </a:r>
            <a:r>
              <a:rPr sz="1800" spc="-10" dirty="0">
                <a:latin typeface="Carlito"/>
                <a:cs typeface="Carlito"/>
              </a:rPr>
              <a:t>Microsoft </a:t>
            </a:r>
            <a:r>
              <a:rPr sz="1800" spc="-5" dirty="0">
                <a:latin typeface="Carlito"/>
                <a:cs typeface="Carlito"/>
              </a:rPr>
              <a:t>based Smart</a:t>
            </a:r>
            <a:r>
              <a:rPr sz="1800" spc="1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phones.</a:t>
            </a:r>
            <a:endParaRPr sz="180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6235" algn="l"/>
              </a:tabLst>
            </a:pPr>
            <a:r>
              <a:rPr sz="1800" spc="-10" dirty="0">
                <a:latin typeface="Carlito"/>
                <a:cs typeface="Carlito"/>
              </a:rPr>
              <a:t>Anywhere </a:t>
            </a:r>
            <a:r>
              <a:rPr sz="1800" spc="-5" dirty="0">
                <a:latin typeface="Carlito"/>
                <a:cs typeface="Carlito"/>
              </a:rPr>
              <a:t>Anytime Banking </a:t>
            </a:r>
            <a:r>
              <a:rPr sz="1800" dirty="0">
                <a:latin typeface="Carlito"/>
                <a:cs typeface="Carlito"/>
              </a:rPr>
              <a:t>- </a:t>
            </a:r>
            <a:r>
              <a:rPr sz="1800" spc="-5" dirty="0">
                <a:latin typeface="Carlito"/>
                <a:cs typeface="Carlito"/>
              </a:rPr>
              <a:t>24X7 using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IMPS.</a:t>
            </a:r>
            <a:endParaRPr sz="1800">
              <a:latin typeface="Carlito"/>
              <a:cs typeface="Carlito"/>
            </a:endParaRPr>
          </a:p>
          <a:p>
            <a:pPr marL="355600" marR="8890" indent="-343535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Bill </a:t>
            </a:r>
            <a:r>
              <a:rPr sz="1800" spc="-10" dirty="0">
                <a:latin typeface="Carlito"/>
                <a:cs typeface="Carlito"/>
              </a:rPr>
              <a:t>payment, </a:t>
            </a:r>
            <a:r>
              <a:rPr sz="1800" spc="-5" dirty="0">
                <a:latin typeface="Carlito"/>
                <a:cs typeface="Carlito"/>
              </a:rPr>
              <a:t>online booking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various </a:t>
            </a:r>
            <a:r>
              <a:rPr sz="1800" spc="-5" dirty="0">
                <a:latin typeface="Carlito"/>
                <a:cs typeface="Carlito"/>
              </a:rPr>
              <a:t>other </a:t>
            </a:r>
            <a:r>
              <a:rPr sz="1800" spc="-10" dirty="0">
                <a:latin typeface="Carlito"/>
                <a:cs typeface="Carlito"/>
              </a:rPr>
              <a:t>tasks have </a:t>
            </a:r>
            <a:r>
              <a:rPr sz="1800" dirty="0">
                <a:latin typeface="Carlito"/>
                <a:cs typeface="Carlito"/>
              </a:rPr>
              <a:t>been </a:t>
            </a:r>
            <a:r>
              <a:rPr sz="1800" spc="-5" dirty="0">
                <a:latin typeface="Carlito"/>
                <a:cs typeface="Carlito"/>
              </a:rPr>
              <a:t>simplified </a:t>
            </a:r>
            <a:r>
              <a:rPr sz="1800" dirty="0">
                <a:latin typeface="Carlito"/>
                <a:cs typeface="Carlito"/>
              </a:rPr>
              <a:t>due  </a:t>
            </a:r>
            <a:r>
              <a:rPr sz="1800" spc="-10" dirty="0">
                <a:latin typeface="Carlito"/>
                <a:cs typeface="Carlito"/>
              </a:rPr>
              <a:t>to VGIPLs’ </a:t>
            </a:r>
            <a:r>
              <a:rPr sz="1800" spc="-5" dirty="0">
                <a:latin typeface="Carlito"/>
                <a:cs typeface="Carlito"/>
              </a:rPr>
              <a:t>mobile banking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app.</a:t>
            </a:r>
            <a:endParaRPr sz="180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6235" algn="l"/>
              </a:tabLst>
            </a:pPr>
            <a:r>
              <a:rPr sz="1800" dirty="0">
                <a:latin typeface="Carlito"/>
                <a:cs typeface="Carlito"/>
              </a:rPr>
              <a:t>It shall </a:t>
            </a:r>
            <a:r>
              <a:rPr sz="1800" spc="-5" dirty="0">
                <a:latin typeface="Carlito"/>
                <a:cs typeface="Carlito"/>
              </a:rPr>
              <a:t>help people </a:t>
            </a:r>
            <a:r>
              <a:rPr sz="1800" spc="-10" dirty="0">
                <a:latin typeface="Carlito"/>
                <a:cs typeface="Carlito"/>
              </a:rPr>
              <a:t>to initiate </a:t>
            </a:r>
            <a:r>
              <a:rPr sz="1800" spc="-5" dirty="0">
                <a:latin typeface="Carlito"/>
                <a:cs typeface="Carlito"/>
              </a:rPr>
              <a:t>financial </a:t>
            </a:r>
            <a:r>
              <a:rPr sz="1800" spc="-10" dirty="0">
                <a:latin typeface="Carlito"/>
                <a:cs typeface="Carlito"/>
              </a:rPr>
              <a:t>transactions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go.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492" y="242061"/>
            <a:ext cx="4368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0859C"/>
                </a:solidFill>
              </a:rPr>
              <a:t>Mobile </a:t>
            </a:r>
            <a:r>
              <a:rPr sz="2800" spc="-5" dirty="0">
                <a:solidFill>
                  <a:srgbClr val="30859C"/>
                </a:solidFill>
              </a:rPr>
              <a:t>Banking Home </a:t>
            </a:r>
            <a:r>
              <a:rPr sz="2800" spc="-10" dirty="0">
                <a:solidFill>
                  <a:srgbClr val="30859C"/>
                </a:solidFill>
              </a:rPr>
              <a:t>Screen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46861" y="1877009"/>
            <a:ext cx="478790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669290" indent="-286385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5" dirty="0">
                <a:latin typeface="Carlito"/>
                <a:cs typeface="Carlito"/>
              </a:rPr>
              <a:t>After </a:t>
            </a:r>
            <a:r>
              <a:rPr sz="1800" dirty="0">
                <a:latin typeface="Carlito"/>
                <a:cs typeface="Carlito"/>
              </a:rPr>
              <a:t>logging </a:t>
            </a:r>
            <a:r>
              <a:rPr sz="1800" spc="-5" dirty="0">
                <a:latin typeface="Carlito"/>
                <a:cs typeface="Carlito"/>
              </a:rPr>
              <a:t>in, </a:t>
            </a:r>
            <a:r>
              <a:rPr sz="1800" spc="-20" dirty="0">
                <a:latin typeface="Carlito"/>
                <a:cs typeface="Carlito"/>
              </a:rPr>
              <a:t>system </a:t>
            </a:r>
            <a:r>
              <a:rPr sz="1800" spc="-10" dirty="0">
                <a:latin typeface="Carlito"/>
                <a:cs typeface="Carlito"/>
              </a:rPr>
              <a:t>displays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different</a:t>
            </a:r>
            <a:endParaRPr sz="1800">
              <a:latin typeface="Carlito"/>
              <a:cs typeface="Carlito"/>
            </a:endParaRPr>
          </a:p>
          <a:p>
            <a:pPr marR="680720" algn="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menus / </a:t>
            </a:r>
            <a:r>
              <a:rPr sz="1800" spc="-5" dirty="0">
                <a:latin typeface="Carlito"/>
                <a:cs typeface="Carlito"/>
              </a:rPr>
              <a:t>options </a:t>
            </a:r>
            <a:r>
              <a:rPr sz="1800" spc="-10" dirty="0">
                <a:latin typeface="Carlito"/>
                <a:cs typeface="Carlito"/>
              </a:rPr>
              <a:t>available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5" dirty="0">
                <a:latin typeface="Carlito"/>
                <a:cs typeface="Carlito"/>
              </a:rPr>
              <a:t>mobile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app:</a:t>
            </a:r>
            <a:endParaRPr sz="1800">
              <a:latin typeface="Carlito"/>
              <a:cs typeface="Carlito"/>
            </a:endParaRPr>
          </a:p>
          <a:p>
            <a:pPr marL="508000" indent="-495300">
              <a:lnSpc>
                <a:spcPct val="100000"/>
              </a:lnSpc>
              <a:buFont typeface="Courier New"/>
              <a:buChar char="o"/>
              <a:tabLst>
                <a:tab pos="507365" algn="l"/>
                <a:tab pos="508000" algn="l"/>
              </a:tabLst>
            </a:pPr>
            <a:r>
              <a:rPr sz="1800" spc="-5" dirty="0">
                <a:latin typeface="Carlito"/>
                <a:cs typeface="Carlito"/>
              </a:rPr>
              <a:t>Fund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Transfer</a:t>
            </a:r>
            <a:endParaRPr sz="1800">
              <a:latin typeface="Carlito"/>
              <a:cs typeface="Carlito"/>
            </a:endParaRPr>
          </a:p>
          <a:p>
            <a:pPr marL="508000" indent="-495300">
              <a:lnSpc>
                <a:spcPct val="100000"/>
              </a:lnSpc>
              <a:buFont typeface="Courier New"/>
              <a:buChar char="o"/>
              <a:tabLst>
                <a:tab pos="507365" algn="l"/>
                <a:tab pos="508000" algn="l"/>
              </a:tabLst>
            </a:pPr>
            <a:r>
              <a:rPr sz="1800" spc="-5" dirty="0">
                <a:latin typeface="Carlito"/>
                <a:cs typeface="Carlito"/>
              </a:rPr>
              <a:t>Deposit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A/c</a:t>
            </a:r>
            <a:endParaRPr sz="1800">
              <a:latin typeface="Carlito"/>
              <a:cs typeface="Carlito"/>
            </a:endParaRPr>
          </a:p>
          <a:p>
            <a:pPr marL="508000" indent="-495300">
              <a:lnSpc>
                <a:spcPct val="100000"/>
              </a:lnSpc>
              <a:buFont typeface="Courier New"/>
              <a:buChar char="o"/>
              <a:tabLst>
                <a:tab pos="507365" algn="l"/>
                <a:tab pos="508000" algn="l"/>
              </a:tabLst>
            </a:pPr>
            <a:r>
              <a:rPr sz="1800" spc="-5" dirty="0">
                <a:latin typeface="Carlito"/>
                <a:cs typeface="Carlito"/>
              </a:rPr>
              <a:t>Loan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A/c</a:t>
            </a:r>
            <a:endParaRPr sz="1800">
              <a:latin typeface="Carlito"/>
              <a:cs typeface="Carlito"/>
            </a:endParaRPr>
          </a:p>
          <a:p>
            <a:pPr marL="508000" indent="-495300">
              <a:lnSpc>
                <a:spcPct val="100000"/>
              </a:lnSpc>
              <a:buFont typeface="Courier New"/>
              <a:buChar char="o"/>
              <a:tabLst>
                <a:tab pos="507365" algn="l"/>
                <a:tab pos="508000" algn="l"/>
              </a:tabLst>
            </a:pPr>
            <a:r>
              <a:rPr sz="1800" spc="-15" dirty="0">
                <a:latin typeface="Carlito"/>
                <a:cs typeface="Carlito"/>
              </a:rPr>
              <a:t>Transaction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A/c</a:t>
            </a:r>
            <a:endParaRPr sz="1800">
              <a:latin typeface="Carlito"/>
              <a:cs typeface="Carlito"/>
            </a:endParaRPr>
          </a:p>
          <a:p>
            <a:pPr marL="508000" indent="-495300">
              <a:lnSpc>
                <a:spcPct val="100000"/>
              </a:lnSpc>
              <a:buFont typeface="Courier New"/>
              <a:buChar char="o"/>
              <a:tabLst>
                <a:tab pos="507365" algn="l"/>
                <a:tab pos="508000" algn="l"/>
              </a:tabLst>
            </a:pPr>
            <a:r>
              <a:rPr sz="1800" spc="-5" dirty="0">
                <a:latin typeface="Carlito"/>
                <a:cs typeface="Carlito"/>
              </a:rPr>
              <a:t>Chequebook </a:t>
            </a:r>
            <a:r>
              <a:rPr sz="1800" spc="-10" dirty="0">
                <a:latin typeface="Carlito"/>
                <a:cs typeface="Carlito"/>
              </a:rPr>
              <a:t>Request </a:t>
            </a:r>
            <a:r>
              <a:rPr sz="1800" dirty="0">
                <a:latin typeface="Carlito"/>
                <a:cs typeface="Carlito"/>
              </a:rPr>
              <a:t>/ </a:t>
            </a:r>
            <a:r>
              <a:rPr sz="1800" spc="-10" dirty="0">
                <a:latin typeface="Carlito"/>
                <a:cs typeface="Carlito"/>
              </a:rPr>
              <a:t>Stop </a:t>
            </a:r>
            <a:r>
              <a:rPr sz="1800" spc="-15" dirty="0">
                <a:latin typeface="Carlito"/>
                <a:cs typeface="Carlito"/>
              </a:rPr>
              <a:t>Payment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Request</a:t>
            </a:r>
            <a:endParaRPr sz="1800">
              <a:latin typeface="Carlito"/>
              <a:cs typeface="Carlito"/>
            </a:endParaRPr>
          </a:p>
          <a:p>
            <a:pPr marL="508000" indent="-495300">
              <a:lnSpc>
                <a:spcPct val="100000"/>
              </a:lnSpc>
              <a:buFont typeface="Courier New"/>
              <a:buChar char="o"/>
              <a:tabLst>
                <a:tab pos="507365" algn="l"/>
                <a:tab pos="508000" algn="l"/>
              </a:tabLst>
            </a:pPr>
            <a:r>
              <a:rPr sz="1800" spc="-5" dirty="0">
                <a:latin typeface="Carlito"/>
                <a:cs typeface="Carlito"/>
              </a:rPr>
              <a:t>Enquiry</a:t>
            </a:r>
            <a:endParaRPr sz="1800">
              <a:latin typeface="Carlito"/>
              <a:cs typeface="Carlito"/>
            </a:endParaRPr>
          </a:p>
          <a:p>
            <a:pPr marL="508000" indent="-495300">
              <a:lnSpc>
                <a:spcPct val="100000"/>
              </a:lnSpc>
              <a:buFont typeface="Courier New"/>
              <a:buChar char="o"/>
              <a:tabLst>
                <a:tab pos="507365" algn="l"/>
                <a:tab pos="508000" algn="l"/>
              </a:tabLst>
            </a:pPr>
            <a:r>
              <a:rPr sz="1800" dirty="0">
                <a:latin typeface="Carlito"/>
                <a:cs typeface="Carlito"/>
              </a:rPr>
              <a:t>My </a:t>
            </a:r>
            <a:r>
              <a:rPr sz="1800" spc="-10" dirty="0">
                <a:latin typeface="Carlito"/>
                <a:cs typeface="Carlito"/>
              </a:rPr>
              <a:t>Card</a:t>
            </a:r>
            <a:endParaRPr sz="1800">
              <a:latin typeface="Carlito"/>
              <a:cs typeface="Carlito"/>
            </a:endParaRPr>
          </a:p>
          <a:p>
            <a:pPr marL="508000" indent="-495300">
              <a:lnSpc>
                <a:spcPct val="100000"/>
              </a:lnSpc>
              <a:buFont typeface="Courier New"/>
              <a:buChar char="o"/>
              <a:tabLst>
                <a:tab pos="507365" algn="l"/>
                <a:tab pos="508000" algn="l"/>
              </a:tabLst>
            </a:pPr>
            <a:r>
              <a:rPr sz="1800" spc="-10" dirty="0">
                <a:latin typeface="Carlito"/>
                <a:cs typeface="Carlito"/>
              </a:rPr>
              <a:t>Approval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etc.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8255" y="856488"/>
            <a:ext cx="2962655" cy="560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526" y="736980"/>
            <a:ext cx="68580" cy="20320"/>
          </a:xfrm>
          <a:custGeom>
            <a:avLst/>
            <a:gdLst/>
            <a:ahLst/>
            <a:cxnLst/>
            <a:rect l="l" t="t" r="r" b="b"/>
            <a:pathLst>
              <a:path w="68580" h="20320">
                <a:moveTo>
                  <a:pt x="68580" y="0"/>
                </a:moveTo>
                <a:lnTo>
                  <a:pt x="0" y="0"/>
                </a:lnTo>
                <a:lnTo>
                  <a:pt x="0" y="19812"/>
                </a:lnTo>
                <a:lnTo>
                  <a:pt x="68580" y="19812"/>
                </a:lnTo>
                <a:lnTo>
                  <a:pt x="6858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159" marR="5080" indent="-50609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VGIPL </a:t>
            </a:r>
            <a:r>
              <a:rPr spc="-5" dirty="0"/>
              <a:t>Selected </a:t>
            </a:r>
            <a:r>
              <a:rPr spc="-10" dirty="0"/>
              <a:t>Client </a:t>
            </a:r>
            <a:r>
              <a:rPr spc="-5" dirty="0"/>
              <a:t>List  </a:t>
            </a:r>
            <a:r>
              <a:rPr u="heavy" spc="-5" dirty="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</a:rPr>
              <a:t>Banking</a:t>
            </a:r>
            <a:r>
              <a:rPr u="heavy" spc="-10" dirty="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</a:rPr>
              <a:t> Projects</a:t>
            </a:r>
          </a:p>
        </p:txBody>
      </p:sp>
      <p:sp>
        <p:nvSpPr>
          <p:cNvPr id="4" name="object 4"/>
          <p:cNvSpPr/>
          <p:nvPr/>
        </p:nvSpPr>
        <p:spPr>
          <a:xfrm>
            <a:off x="2634995" y="5286755"/>
            <a:ext cx="1571244" cy="1214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872" y="1214627"/>
            <a:ext cx="1597152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6520" y="1214627"/>
            <a:ext cx="1571244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2570988"/>
            <a:ext cx="1571243" cy="1072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3944111"/>
            <a:ext cx="1571243" cy="11323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5321808"/>
            <a:ext cx="1595628" cy="1143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6707" y="3965447"/>
            <a:ext cx="1571244" cy="10911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3544" y="3974591"/>
            <a:ext cx="1507236" cy="10713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7259" y="1214627"/>
            <a:ext cx="1499615" cy="1143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86371" y="5321808"/>
            <a:ext cx="1527048" cy="1143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5735" y="5297423"/>
            <a:ext cx="1501139" cy="11932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86371" y="3939540"/>
            <a:ext cx="1501140" cy="1143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8115" y="2642616"/>
            <a:ext cx="1501139" cy="11429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6371" y="1214627"/>
            <a:ext cx="1571244" cy="1143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6371" y="2642616"/>
            <a:ext cx="1533144" cy="11429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42616" y="2570988"/>
            <a:ext cx="1572768" cy="11719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424" y="299084"/>
            <a:ext cx="220662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solidFill>
                  <a:srgbClr val="30859C"/>
                </a:solidFill>
              </a:rPr>
              <a:t>Client</a:t>
            </a:r>
            <a:r>
              <a:rPr sz="2300" spc="-65" dirty="0">
                <a:solidFill>
                  <a:srgbClr val="30859C"/>
                </a:solidFill>
              </a:rPr>
              <a:t> </a:t>
            </a:r>
            <a:r>
              <a:rPr sz="2300" spc="-10" dirty="0">
                <a:solidFill>
                  <a:srgbClr val="30859C"/>
                </a:solidFill>
              </a:rPr>
              <a:t>Geography!</a:t>
            </a:r>
            <a:endParaRPr sz="2300"/>
          </a:p>
        </p:txBody>
      </p:sp>
      <p:grpSp>
        <p:nvGrpSpPr>
          <p:cNvPr id="3" name="object 3"/>
          <p:cNvGrpSpPr/>
          <p:nvPr/>
        </p:nvGrpSpPr>
        <p:grpSpPr>
          <a:xfrm>
            <a:off x="381000" y="0"/>
            <a:ext cx="8049895" cy="6644640"/>
            <a:chOff x="381000" y="0"/>
            <a:chExt cx="8049895" cy="6644640"/>
          </a:xfrm>
        </p:grpSpPr>
        <p:sp>
          <p:nvSpPr>
            <p:cNvPr id="4" name="object 4"/>
            <p:cNvSpPr/>
            <p:nvPr/>
          </p:nvSpPr>
          <p:spPr>
            <a:xfrm>
              <a:off x="1981200" y="0"/>
              <a:ext cx="6449567" cy="6620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4343400"/>
              <a:ext cx="2889504" cy="23012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14600" y="3124200"/>
            <a:ext cx="3764279" cy="1595639"/>
            <a:chOff x="2671572" y="1821179"/>
            <a:chExt cx="3764279" cy="1001394"/>
          </a:xfrm>
        </p:grpSpPr>
        <p:sp>
          <p:nvSpPr>
            <p:cNvPr id="3" name="object 3"/>
            <p:cNvSpPr/>
            <p:nvPr/>
          </p:nvSpPr>
          <p:spPr>
            <a:xfrm>
              <a:off x="2671572" y="2305849"/>
              <a:ext cx="3764153" cy="5164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87828" y="1825751"/>
              <a:ext cx="3735832" cy="4986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87828" y="1825751"/>
              <a:ext cx="3736340" cy="499109"/>
            </a:xfrm>
            <a:custGeom>
              <a:avLst/>
              <a:gdLst/>
              <a:ahLst/>
              <a:cxnLst/>
              <a:rect l="l" t="t" r="r" b="b"/>
              <a:pathLst>
                <a:path w="3736340" h="499110">
                  <a:moveTo>
                    <a:pt x="1078992" y="100457"/>
                  </a:moveTo>
                  <a:lnTo>
                    <a:pt x="1010920" y="305053"/>
                  </a:lnTo>
                  <a:lnTo>
                    <a:pt x="1147445" y="305053"/>
                  </a:lnTo>
                  <a:lnTo>
                    <a:pt x="1079373" y="100457"/>
                  </a:lnTo>
                  <a:lnTo>
                    <a:pt x="1078992" y="100457"/>
                  </a:lnTo>
                  <a:close/>
                </a:path>
                <a:path w="3736340" h="499110">
                  <a:moveTo>
                    <a:pt x="3034284" y="80390"/>
                  </a:moveTo>
                  <a:lnTo>
                    <a:pt x="2986795" y="87999"/>
                  </a:lnTo>
                  <a:lnTo>
                    <a:pt x="2952130" y="109791"/>
                  </a:lnTo>
                  <a:lnTo>
                    <a:pt x="2928014" y="141987"/>
                  </a:lnTo>
                  <a:lnTo>
                    <a:pt x="2913888" y="183261"/>
                  </a:lnTo>
                  <a:lnTo>
                    <a:pt x="2908173" y="230677"/>
                  </a:lnTo>
                  <a:lnTo>
                    <a:pt x="2907792" y="247396"/>
                  </a:lnTo>
                  <a:lnTo>
                    <a:pt x="2908153" y="266612"/>
                  </a:lnTo>
                  <a:lnTo>
                    <a:pt x="2913761" y="318262"/>
                  </a:lnTo>
                  <a:lnTo>
                    <a:pt x="2927280" y="360267"/>
                  </a:lnTo>
                  <a:lnTo>
                    <a:pt x="2950384" y="391731"/>
                  </a:lnTo>
                  <a:lnTo>
                    <a:pt x="2984468" y="411239"/>
                  </a:lnTo>
                  <a:lnTo>
                    <a:pt x="3031617" y="417830"/>
                  </a:lnTo>
                  <a:lnTo>
                    <a:pt x="3048954" y="416994"/>
                  </a:lnTo>
                  <a:lnTo>
                    <a:pt x="3091942" y="404368"/>
                  </a:lnTo>
                  <a:lnTo>
                    <a:pt x="3122981" y="378846"/>
                  </a:lnTo>
                  <a:lnTo>
                    <a:pt x="3143726" y="342963"/>
                  </a:lnTo>
                  <a:lnTo>
                    <a:pt x="3154679" y="298604"/>
                  </a:lnTo>
                  <a:lnTo>
                    <a:pt x="3158109" y="248920"/>
                  </a:lnTo>
                  <a:lnTo>
                    <a:pt x="3157749" y="230374"/>
                  </a:lnTo>
                  <a:lnTo>
                    <a:pt x="3152267" y="179832"/>
                  </a:lnTo>
                  <a:lnTo>
                    <a:pt x="3138568" y="138291"/>
                  </a:lnTo>
                  <a:lnTo>
                    <a:pt x="3115278" y="107013"/>
                  </a:lnTo>
                  <a:lnTo>
                    <a:pt x="3081182" y="87141"/>
                  </a:lnTo>
                  <a:lnTo>
                    <a:pt x="3034284" y="80390"/>
                  </a:lnTo>
                  <a:close/>
                </a:path>
                <a:path w="3736340" h="499110">
                  <a:moveTo>
                    <a:pt x="14478" y="8509"/>
                  </a:moveTo>
                  <a:lnTo>
                    <a:pt x="353822" y="8509"/>
                  </a:lnTo>
                  <a:lnTo>
                    <a:pt x="356108" y="8509"/>
                  </a:lnTo>
                  <a:lnTo>
                    <a:pt x="358140" y="9271"/>
                  </a:lnTo>
                  <a:lnTo>
                    <a:pt x="359918" y="10540"/>
                  </a:lnTo>
                  <a:lnTo>
                    <a:pt x="361823" y="11937"/>
                  </a:lnTo>
                  <a:lnTo>
                    <a:pt x="363347" y="14224"/>
                  </a:lnTo>
                  <a:lnTo>
                    <a:pt x="364617" y="17272"/>
                  </a:lnTo>
                  <a:lnTo>
                    <a:pt x="365887" y="20320"/>
                  </a:lnTo>
                  <a:lnTo>
                    <a:pt x="366776" y="24511"/>
                  </a:lnTo>
                  <a:lnTo>
                    <a:pt x="367411" y="29718"/>
                  </a:lnTo>
                  <a:lnTo>
                    <a:pt x="368046" y="34925"/>
                  </a:lnTo>
                  <a:lnTo>
                    <a:pt x="368300" y="41275"/>
                  </a:lnTo>
                  <a:lnTo>
                    <a:pt x="368300" y="48768"/>
                  </a:lnTo>
                  <a:lnTo>
                    <a:pt x="368300" y="55880"/>
                  </a:lnTo>
                  <a:lnTo>
                    <a:pt x="368046" y="62102"/>
                  </a:lnTo>
                  <a:lnTo>
                    <a:pt x="367411" y="67183"/>
                  </a:lnTo>
                  <a:lnTo>
                    <a:pt x="366776" y="72262"/>
                  </a:lnTo>
                  <a:lnTo>
                    <a:pt x="365887" y="76326"/>
                  </a:lnTo>
                  <a:lnTo>
                    <a:pt x="364617" y="79375"/>
                  </a:lnTo>
                  <a:lnTo>
                    <a:pt x="363347" y="82550"/>
                  </a:lnTo>
                  <a:lnTo>
                    <a:pt x="361823" y="84836"/>
                  </a:lnTo>
                  <a:lnTo>
                    <a:pt x="359918" y="86233"/>
                  </a:lnTo>
                  <a:lnTo>
                    <a:pt x="358140" y="87757"/>
                  </a:lnTo>
                  <a:lnTo>
                    <a:pt x="356108" y="88519"/>
                  </a:lnTo>
                  <a:lnTo>
                    <a:pt x="353822" y="88519"/>
                  </a:lnTo>
                  <a:lnTo>
                    <a:pt x="233299" y="88519"/>
                  </a:lnTo>
                  <a:lnTo>
                    <a:pt x="233299" y="476631"/>
                  </a:lnTo>
                  <a:lnTo>
                    <a:pt x="233299" y="479044"/>
                  </a:lnTo>
                  <a:lnTo>
                    <a:pt x="232410" y="481330"/>
                  </a:lnTo>
                  <a:lnTo>
                    <a:pt x="207772" y="491109"/>
                  </a:lnTo>
                  <a:lnTo>
                    <a:pt x="201422" y="491871"/>
                  </a:lnTo>
                  <a:lnTo>
                    <a:pt x="193548" y="492251"/>
                  </a:lnTo>
                  <a:lnTo>
                    <a:pt x="184150" y="492251"/>
                  </a:lnTo>
                  <a:lnTo>
                    <a:pt x="174752" y="492251"/>
                  </a:lnTo>
                  <a:lnTo>
                    <a:pt x="166878" y="491871"/>
                  </a:lnTo>
                  <a:lnTo>
                    <a:pt x="160528" y="491109"/>
                  </a:lnTo>
                  <a:lnTo>
                    <a:pt x="154178" y="490347"/>
                  </a:lnTo>
                  <a:lnTo>
                    <a:pt x="135001" y="479044"/>
                  </a:lnTo>
                  <a:lnTo>
                    <a:pt x="135001" y="476631"/>
                  </a:lnTo>
                  <a:lnTo>
                    <a:pt x="135001" y="88519"/>
                  </a:lnTo>
                  <a:lnTo>
                    <a:pt x="14478" y="88519"/>
                  </a:lnTo>
                  <a:lnTo>
                    <a:pt x="12065" y="88519"/>
                  </a:lnTo>
                  <a:lnTo>
                    <a:pt x="9906" y="87757"/>
                  </a:lnTo>
                  <a:lnTo>
                    <a:pt x="8128" y="86233"/>
                  </a:lnTo>
                  <a:lnTo>
                    <a:pt x="6477" y="84836"/>
                  </a:lnTo>
                  <a:lnTo>
                    <a:pt x="4953" y="82550"/>
                  </a:lnTo>
                  <a:lnTo>
                    <a:pt x="3683" y="79375"/>
                  </a:lnTo>
                  <a:lnTo>
                    <a:pt x="2413" y="76326"/>
                  </a:lnTo>
                  <a:lnTo>
                    <a:pt x="1524" y="72262"/>
                  </a:lnTo>
                  <a:lnTo>
                    <a:pt x="889" y="67183"/>
                  </a:lnTo>
                  <a:lnTo>
                    <a:pt x="254" y="62102"/>
                  </a:lnTo>
                  <a:lnTo>
                    <a:pt x="0" y="55880"/>
                  </a:lnTo>
                  <a:lnTo>
                    <a:pt x="0" y="48768"/>
                  </a:lnTo>
                  <a:lnTo>
                    <a:pt x="0" y="41275"/>
                  </a:lnTo>
                  <a:lnTo>
                    <a:pt x="254" y="34925"/>
                  </a:lnTo>
                  <a:lnTo>
                    <a:pt x="889" y="29718"/>
                  </a:lnTo>
                  <a:lnTo>
                    <a:pt x="1524" y="24511"/>
                  </a:lnTo>
                  <a:lnTo>
                    <a:pt x="2413" y="20320"/>
                  </a:lnTo>
                  <a:lnTo>
                    <a:pt x="3683" y="17272"/>
                  </a:lnTo>
                  <a:lnTo>
                    <a:pt x="4953" y="14224"/>
                  </a:lnTo>
                  <a:lnTo>
                    <a:pt x="6477" y="11937"/>
                  </a:lnTo>
                  <a:lnTo>
                    <a:pt x="8128" y="10540"/>
                  </a:lnTo>
                  <a:lnTo>
                    <a:pt x="9906" y="9271"/>
                  </a:lnTo>
                  <a:lnTo>
                    <a:pt x="12065" y="8509"/>
                  </a:lnTo>
                  <a:lnTo>
                    <a:pt x="14478" y="8509"/>
                  </a:lnTo>
                  <a:close/>
                </a:path>
                <a:path w="3736340" h="499110">
                  <a:moveTo>
                    <a:pt x="1721993" y="6985"/>
                  </a:moveTo>
                  <a:lnTo>
                    <a:pt x="1730375" y="6985"/>
                  </a:lnTo>
                  <a:lnTo>
                    <a:pt x="1737487" y="7365"/>
                  </a:lnTo>
                  <a:lnTo>
                    <a:pt x="1743202" y="8000"/>
                  </a:lnTo>
                  <a:lnTo>
                    <a:pt x="1748917" y="8636"/>
                  </a:lnTo>
                  <a:lnTo>
                    <a:pt x="1753235" y="9651"/>
                  </a:lnTo>
                  <a:lnTo>
                    <a:pt x="1756410" y="11175"/>
                  </a:lnTo>
                  <a:lnTo>
                    <a:pt x="1759458" y="12573"/>
                  </a:lnTo>
                  <a:lnTo>
                    <a:pt x="1761617" y="14350"/>
                  </a:lnTo>
                  <a:lnTo>
                    <a:pt x="1762887" y="16383"/>
                  </a:lnTo>
                  <a:lnTo>
                    <a:pt x="1764157" y="18287"/>
                  </a:lnTo>
                  <a:lnTo>
                    <a:pt x="1764792" y="20574"/>
                  </a:lnTo>
                  <a:lnTo>
                    <a:pt x="1764792" y="22987"/>
                  </a:lnTo>
                  <a:lnTo>
                    <a:pt x="1764792" y="455802"/>
                  </a:lnTo>
                  <a:lnTo>
                    <a:pt x="1764792" y="461518"/>
                  </a:lnTo>
                  <a:lnTo>
                    <a:pt x="1763776" y="466598"/>
                  </a:lnTo>
                  <a:lnTo>
                    <a:pt x="1761744" y="471043"/>
                  </a:lnTo>
                  <a:lnTo>
                    <a:pt x="1759839" y="475488"/>
                  </a:lnTo>
                  <a:lnTo>
                    <a:pt x="1732661" y="490727"/>
                  </a:lnTo>
                  <a:lnTo>
                    <a:pt x="1727962" y="490727"/>
                  </a:lnTo>
                  <a:lnTo>
                    <a:pt x="1686306" y="490727"/>
                  </a:lnTo>
                  <a:lnTo>
                    <a:pt x="1677543" y="490727"/>
                  </a:lnTo>
                  <a:lnTo>
                    <a:pt x="1670050" y="489838"/>
                  </a:lnTo>
                  <a:lnTo>
                    <a:pt x="1635760" y="467868"/>
                  </a:lnTo>
                  <a:lnTo>
                    <a:pt x="1614043" y="429768"/>
                  </a:lnTo>
                  <a:lnTo>
                    <a:pt x="1494282" y="204597"/>
                  </a:lnTo>
                  <a:lnTo>
                    <a:pt x="1473073" y="161289"/>
                  </a:lnTo>
                  <a:lnTo>
                    <a:pt x="1453769" y="116077"/>
                  </a:lnTo>
                  <a:lnTo>
                    <a:pt x="1453007" y="116077"/>
                  </a:lnTo>
                  <a:lnTo>
                    <a:pt x="1454757" y="156136"/>
                  </a:lnTo>
                  <a:lnTo>
                    <a:pt x="1455737" y="196469"/>
                  </a:lnTo>
                  <a:lnTo>
                    <a:pt x="1455927" y="224282"/>
                  </a:lnTo>
                  <a:lnTo>
                    <a:pt x="1455927" y="476250"/>
                  </a:lnTo>
                  <a:lnTo>
                    <a:pt x="1455927" y="478663"/>
                  </a:lnTo>
                  <a:lnTo>
                    <a:pt x="1446784" y="487934"/>
                  </a:lnTo>
                  <a:lnTo>
                    <a:pt x="1443482" y="489331"/>
                  </a:lnTo>
                  <a:lnTo>
                    <a:pt x="1438910" y="490347"/>
                  </a:lnTo>
                  <a:lnTo>
                    <a:pt x="1433195" y="491109"/>
                  </a:lnTo>
                  <a:lnTo>
                    <a:pt x="1427607" y="491871"/>
                  </a:lnTo>
                  <a:lnTo>
                    <a:pt x="1420241" y="492251"/>
                  </a:lnTo>
                  <a:lnTo>
                    <a:pt x="1411351" y="492251"/>
                  </a:lnTo>
                  <a:lnTo>
                    <a:pt x="1402588" y="492251"/>
                  </a:lnTo>
                  <a:lnTo>
                    <a:pt x="1395476" y="491871"/>
                  </a:lnTo>
                  <a:lnTo>
                    <a:pt x="1389761" y="491109"/>
                  </a:lnTo>
                  <a:lnTo>
                    <a:pt x="1384046" y="490347"/>
                  </a:lnTo>
                  <a:lnTo>
                    <a:pt x="1367789" y="478663"/>
                  </a:lnTo>
                  <a:lnTo>
                    <a:pt x="1367789" y="476250"/>
                  </a:lnTo>
                  <a:lnTo>
                    <a:pt x="1367789" y="43561"/>
                  </a:lnTo>
                  <a:lnTo>
                    <a:pt x="1389380" y="10699"/>
                  </a:lnTo>
                  <a:lnTo>
                    <a:pt x="1403096" y="8509"/>
                  </a:lnTo>
                  <a:lnTo>
                    <a:pt x="1455547" y="8509"/>
                  </a:lnTo>
                  <a:lnTo>
                    <a:pt x="1464945" y="8509"/>
                  </a:lnTo>
                  <a:lnTo>
                    <a:pt x="1501775" y="22733"/>
                  </a:lnTo>
                  <a:lnTo>
                    <a:pt x="1524762" y="58800"/>
                  </a:lnTo>
                  <a:lnTo>
                    <a:pt x="1618488" y="234696"/>
                  </a:lnTo>
                  <a:lnTo>
                    <a:pt x="1622581" y="242671"/>
                  </a:lnTo>
                  <a:lnTo>
                    <a:pt x="1626663" y="250586"/>
                  </a:lnTo>
                  <a:lnTo>
                    <a:pt x="1630721" y="258431"/>
                  </a:lnTo>
                  <a:lnTo>
                    <a:pt x="1634744" y="266192"/>
                  </a:lnTo>
                  <a:lnTo>
                    <a:pt x="1638698" y="273907"/>
                  </a:lnTo>
                  <a:lnTo>
                    <a:pt x="1642570" y="281622"/>
                  </a:lnTo>
                  <a:lnTo>
                    <a:pt x="1646370" y="289337"/>
                  </a:lnTo>
                  <a:lnTo>
                    <a:pt x="1650111" y="297052"/>
                  </a:lnTo>
                  <a:lnTo>
                    <a:pt x="1653875" y="304742"/>
                  </a:lnTo>
                  <a:lnTo>
                    <a:pt x="1671669" y="342264"/>
                  </a:lnTo>
                  <a:lnTo>
                    <a:pt x="1678432" y="357124"/>
                  </a:lnTo>
                  <a:lnTo>
                    <a:pt x="1678813" y="357124"/>
                  </a:lnTo>
                  <a:lnTo>
                    <a:pt x="1677473" y="316868"/>
                  </a:lnTo>
                  <a:lnTo>
                    <a:pt x="1676701" y="275240"/>
                  </a:lnTo>
                  <a:lnTo>
                    <a:pt x="1676527" y="248920"/>
                  </a:lnTo>
                  <a:lnTo>
                    <a:pt x="1676527" y="22987"/>
                  </a:lnTo>
                  <a:lnTo>
                    <a:pt x="1676527" y="20574"/>
                  </a:lnTo>
                  <a:lnTo>
                    <a:pt x="1677289" y="18287"/>
                  </a:lnTo>
                  <a:lnTo>
                    <a:pt x="1678813" y="16383"/>
                  </a:lnTo>
                  <a:lnTo>
                    <a:pt x="1680337" y="14350"/>
                  </a:lnTo>
                  <a:lnTo>
                    <a:pt x="1682750" y="12573"/>
                  </a:lnTo>
                  <a:lnTo>
                    <a:pt x="1686306" y="11175"/>
                  </a:lnTo>
                  <a:lnTo>
                    <a:pt x="1689735" y="9651"/>
                  </a:lnTo>
                  <a:lnTo>
                    <a:pt x="1694307" y="8636"/>
                  </a:lnTo>
                  <a:lnTo>
                    <a:pt x="1700022" y="8000"/>
                  </a:lnTo>
                  <a:lnTo>
                    <a:pt x="1705737" y="7365"/>
                  </a:lnTo>
                  <a:lnTo>
                    <a:pt x="1713102" y="6985"/>
                  </a:lnTo>
                  <a:lnTo>
                    <a:pt x="1721993" y="6985"/>
                  </a:lnTo>
                  <a:close/>
                </a:path>
                <a:path w="3736340" h="499110">
                  <a:moveTo>
                    <a:pt x="3391662" y="6350"/>
                  </a:moveTo>
                  <a:lnTo>
                    <a:pt x="3401060" y="6350"/>
                  </a:lnTo>
                  <a:lnTo>
                    <a:pt x="3408807" y="6731"/>
                  </a:lnTo>
                  <a:lnTo>
                    <a:pt x="3415030" y="7365"/>
                  </a:lnTo>
                  <a:lnTo>
                    <a:pt x="3421253" y="8127"/>
                  </a:lnTo>
                  <a:lnTo>
                    <a:pt x="3426206" y="9144"/>
                  </a:lnTo>
                  <a:lnTo>
                    <a:pt x="3429889" y="10413"/>
                  </a:lnTo>
                  <a:lnTo>
                    <a:pt x="3433699" y="11684"/>
                  </a:lnTo>
                  <a:lnTo>
                    <a:pt x="3436366" y="13208"/>
                  </a:lnTo>
                  <a:lnTo>
                    <a:pt x="3437890" y="15239"/>
                  </a:lnTo>
                  <a:lnTo>
                    <a:pt x="3439541" y="17272"/>
                  </a:lnTo>
                  <a:lnTo>
                    <a:pt x="3440303" y="19431"/>
                  </a:lnTo>
                  <a:lnTo>
                    <a:pt x="3440303" y="21971"/>
                  </a:lnTo>
                  <a:lnTo>
                    <a:pt x="3440303" y="306197"/>
                  </a:lnTo>
                  <a:lnTo>
                    <a:pt x="3444321" y="344880"/>
                  </a:lnTo>
                  <a:lnTo>
                    <a:pt x="3461470" y="383321"/>
                  </a:lnTo>
                  <a:lnTo>
                    <a:pt x="3499358" y="411352"/>
                  </a:lnTo>
                  <a:lnTo>
                    <a:pt x="3540379" y="418211"/>
                  </a:lnTo>
                  <a:lnTo>
                    <a:pt x="3551670" y="417760"/>
                  </a:lnTo>
                  <a:lnTo>
                    <a:pt x="3590496" y="407169"/>
                  </a:lnTo>
                  <a:lnTo>
                    <a:pt x="3623849" y="375285"/>
                  </a:lnTo>
                  <a:lnTo>
                    <a:pt x="3637343" y="335724"/>
                  </a:lnTo>
                  <a:lnTo>
                    <a:pt x="3639058" y="311785"/>
                  </a:lnTo>
                  <a:lnTo>
                    <a:pt x="3639058" y="21971"/>
                  </a:lnTo>
                  <a:lnTo>
                    <a:pt x="3639058" y="19431"/>
                  </a:lnTo>
                  <a:lnTo>
                    <a:pt x="3678301" y="6350"/>
                  </a:lnTo>
                  <a:lnTo>
                    <a:pt x="3687826" y="6350"/>
                  </a:lnTo>
                  <a:lnTo>
                    <a:pt x="3697224" y="6350"/>
                  </a:lnTo>
                  <a:lnTo>
                    <a:pt x="3725672" y="10413"/>
                  </a:lnTo>
                  <a:lnTo>
                    <a:pt x="3729482" y="11684"/>
                  </a:lnTo>
                  <a:lnTo>
                    <a:pt x="3732022" y="13208"/>
                  </a:lnTo>
                  <a:lnTo>
                    <a:pt x="3733546" y="15239"/>
                  </a:lnTo>
                  <a:lnTo>
                    <a:pt x="3735070" y="17272"/>
                  </a:lnTo>
                  <a:lnTo>
                    <a:pt x="3735832" y="19431"/>
                  </a:lnTo>
                  <a:lnTo>
                    <a:pt x="3735832" y="21971"/>
                  </a:lnTo>
                  <a:lnTo>
                    <a:pt x="3735832" y="310642"/>
                  </a:lnTo>
                  <a:lnTo>
                    <a:pt x="3732530" y="352647"/>
                  </a:lnTo>
                  <a:lnTo>
                    <a:pt x="3722751" y="389889"/>
                  </a:lnTo>
                  <a:lnTo>
                    <a:pt x="3696301" y="436306"/>
                  </a:lnTo>
                  <a:lnTo>
                    <a:pt x="3656107" y="470392"/>
                  </a:lnTo>
                  <a:lnTo>
                    <a:pt x="3602626" y="491422"/>
                  </a:lnTo>
                  <a:lnTo>
                    <a:pt x="3559815" y="497796"/>
                  </a:lnTo>
                  <a:lnTo>
                    <a:pt x="3536315" y="498601"/>
                  </a:lnTo>
                  <a:lnTo>
                    <a:pt x="3514218" y="497887"/>
                  </a:lnTo>
                  <a:lnTo>
                    <a:pt x="3473503" y="492172"/>
                  </a:lnTo>
                  <a:lnTo>
                    <a:pt x="3421554" y="472916"/>
                  </a:lnTo>
                  <a:lnTo>
                    <a:pt x="3382081" y="440517"/>
                  </a:lnTo>
                  <a:lnTo>
                    <a:pt x="3355721" y="395350"/>
                  </a:lnTo>
                  <a:lnTo>
                    <a:pt x="3345830" y="357981"/>
                  </a:lnTo>
                  <a:lnTo>
                    <a:pt x="3342513" y="314706"/>
                  </a:lnTo>
                  <a:lnTo>
                    <a:pt x="3342513" y="21971"/>
                  </a:lnTo>
                  <a:lnTo>
                    <a:pt x="3342513" y="19431"/>
                  </a:lnTo>
                  <a:lnTo>
                    <a:pt x="3381883" y="6350"/>
                  </a:lnTo>
                  <a:lnTo>
                    <a:pt x="3391662" y="6350"/>
                  </a:lnTo>
                  <a:close/>
                </a:path>
                <a:path w="3736340" h="499110">
                  <a:moveTo>
                    <a:pt x="2466086" y="6350"/>
                  </a:moveTo>
                  <a:lnTo>
                    <a:pt x="2505583" y="8509"/>
                  </a:lnTo>
                  <a:lnTo>
                    <a:pt x="2518283" y="15239"/>
                  </a:lnTo>
                  <a:lnTo>
                    <a:pt x="2520188" y="17525"/>
                  </a:lnTo>
                  <a:lnTo>
                    <a:pt x="2577338" y="142112"/>
                  </a:lnTo>
                  <a:lnTo>
                    <a:pt x="2592705" y="178181"/>
                  </a:lnTo>
                  <a:lnTo>
                    <a:pt x="2608199" y="218059"/>
                  </a:lnTo>
                  <a:lnTo>
                    <a:pt x="2608961" y="218059"/>
                  </a:lnTo>
                  <a:lnTo>
                    <a:pt x="2623439" y="178943"/>
                  </a:lnTo>
                  <a:lnTo>
                    <a:pt x="2637917" y="142875"/>
                  </a:lnTo>
                  <a:lnTo>
                    <a:pt x="2690749" y="25273"/>
                  </a:lnTo>
                  <a:lnTo>
                    <a:pt x="2692019" y="21336"/>
                  </a:lnTo>
                  <a:lnTo>
                    <a:pt x="2703830" y="10033"/>
                  </a:lnTo>
                  <a:lnTo>
                    <a:pt x="2707513" y="8509"/>
                  </a:lnTo>
                  <a:lnTo>
                    <a:pt x="2744724" y="6350"/>
                  </a:lnTo>
                  <a:lnTo>
                    <a:pt x="2754721" y="6399"/>
                  </a:lnTo>
                  <a:lnTo>
                    <a:pt x="2793619" y="12064"/>
                  </a:lnTo>
                  <a:lnTo>
                    <a:pt x="2797175" y="18542"/>
                  </a:lnTo>
                  <a:lnTo>
                    <a:pt x="2795651" y="23749"/>
                  </a:lnTo>
                  <a:lnTo>
                    <a:pt x="2794254" y="28956"/>
                  </a:lnTo>
                  <a:lnTo>
                    <a:pt x="2791206" y="36068"/>
                  </a:lnTo>
                  <a:lnTo>
                    <a:pt x="2786761" y="44958"/>
                  </a:lnTo>
                  <a:lnTo>
                    <a:pt x="2655062" y="307339"/>
                  </a:lnTo>
                  <a:lnTo>
                    <a:pt x="2655062" y="476631"/>
                  </a:lnTo>
                  <a:lnTo>
                    <a:pt x="2655062" y="479044"/>
                  </a:lnTo>
                  <a:lnTo>
                    <a:pt x="2654300" y="481330"/>
                  </a:lnTo>
                  <a:lnTo>
                    <a:pt x="2652649" y="483235"/>
                  </a:lnTo>
                  <a:lnTo>
                    <a:pt x="2650998" y="485267"/>
                  </a:lnTo>
                  <a:lnTo>
                    <a:pt x="2629535" y="491109"/>
                  </a:lnTo>
                  <a:lnTo>
                    <a:pt x="2623312" y="491871"/>
                  </a:lnTo>
                  <a:lnTo>
                    <a:pt x="2615438" y="492251"/>
                  </a:lnTo>
                  <a:lnTo>
                    <a:pt x="2605913" y="492251"/>
                  </a:lnTo>
                  <a:lnTo>
                    <a:pt x="2596261" y="492251"/>
                  </a:lnTo>
                  <a:lnTo>
                    <a:pt x="2559050" y="483235"/>
                  </a:lnTo>
                  <a:lnTo>
                    <a:pt x="2557526" y="481330"/>
                  </a:lnTo>
                  <a:lnTo>
                    <a:pt x="2556891" y="479044"/>
                  </a:lnTo>
                  <a:lnTo>
                    <a:pt x="2556891" y="476631"/>
                  </a:lnTo>
                  <a:lnTo>
                    <a:pt x="2556891" y="307339"/>
                  </a:lnTo>
                  <a:lnTo>
                    <a:pt x="2425065" y="44958"/>
                  </a:lnTo>
                  <a:lnTo>
                    <a:pt x="2420366" y="35813"/>
                  </a:lnTo>
                  <a:lnTo>
                    <a:pt x="2417318" y="28701"/>
                  </a:lnTo>
                  <a:lnTo>
                    <a:pt x="2416048" y="23622"/>
                  </a:lnTo>
                  <a:lnTo>
                    <a:pt x="2414651" y="18542"/>
                  </a:lnTo>
                  <a:lnTo>
                    <a:pt x="2415413" y="14732"/>
                  </a:lnTo>
                  <a:lnTo>
                    <a:pt x="2456370" y="6399"/>
                  </a:lnTo>
                  <a:lnTo>
                    <a:pt x="2466086" y="6350"/>
                  </a:lnTo>
                  <a:close/>
                </a:path>
                <a:path w="3736340" h="499110">
                  <a:moveTo>
                    <a:pt x="1918335" y="6350"/>
                  </a:moveTo>
                  <a:lnTo>
                    <a:pt x="1927987" y="6350"/>
                  </a:lnTo>
                  <a:lnTo>
                    <a:pt x="1935861" y="6731"/>
                  </a:lnTo>
                  <a:lnTo>
                    <a:pt x="1942084" y="7365"/>
                  </a:lnTo>
                  <a:lnTo>
                    <a:pt x="1948307" y="8127"/>
                  </a:lnTo>
                  <a:lnTo>
                    <a:pt x="1953260" y="9144"/>
                  </a:lnTo>
                  <a:lnTo>
                    <a:pt x="1956943" y="10413"/>
                  </a:lnTo>
                  <a:lnTo>
                    <a:pt x="1960752" y="11684"/>
                  </a:lnTo>
                  <a:lnTo>
                    <a:pt x="1963293" y="13208"/>
                  </a:lnTo>
                  <a:lnTo>
                    <a:pt x="1964817" y="15239"/>
                  </a:lnTo>
                  <a:lnTo>
                    <a:pt x="1966214" y="17272"/>
                  </a:lnTo>
                  <a:lnTo>
                    <a:pt x="1966976" y="19558"/>
                  </a:lnTo>
                  <a:lnTo>
                    <a:pt x="1966976" y="22351"/>
                  </a:lnTo>
                  <a:lnTo>
                    <a:pt x="1966976" y="227330"/>
                  </a:lnTo>
                  <a:lnTo>
                    <a:pt x="2108073" y="22733"/>
                  </a:lnTo>
                  <a:lnTo>
                    <a:pt x="2109724" y="19431"/>
                  </a:lnTo>
                  <a:lnTo>
                    <a:pt x="2111883" y="16763"/>
                  </a:lnTo>
                  <a:lnTo>
                    <a:pt x="2114296" y="14732"/>
                  </a:lnTo>
                  <a:lnTo>
                    <a:pt x="2116836" y="12573"/>
                  </a:lnTo>
                  <a:lnTo>
                    <a:pt x="2120011" y="10922"/>
                  </a:lnTo>
                  <a:lnTo>
                    <a:pt x="2124075" y="9651"/>
                  </a:lnTo>
                  <a:lnTo>
                    <a:pt x="2128012" y="8382"/>
                  </a:lnTo>
                  <a:lnTo>
                    <a:pt x="2133092" y="7493"/>
                  </a:lnTo>
                  <a:lnTo>
                    <a:pt x="2139315" y="6985"/>
                  </a:lnTo>
                  <a:lnTo>
                    <a:pt x="2145538" y="6603"/>
                  </a:lnTo>
                  <a:lnTo>
                    <a:pt x="2153412" y="6350"/>
                  </a:lnTo>
                  <a:lnTo>
                    <a:pt x="2163064" y="6350"/>
                  </a:lnTo>
                  <a:lnTo>
                    <a:pt x="2172970" y="6350"/>
                  </a:lnTo>
                  <a:lnTo>
                    <a:pt x="2211070" y="15621"/>
                  </a:lnTo>
                  <a:lnTo>
                    <a:pt x="2212594" y="17525"/>
                  </a:lnTo>
                  <a:lnTo>
                    <a:pt x="2213356" y="19812"/>
                  </a:lnTo>
                  <a:lnTo>
                    <a:pt x="2213356" y="22351"/>
                  </a:lnTo>
                  <a:lnTo>
                    <a:pt x="2213356" y="26543"/>
                  </a:lnTo>
                  <a:lnTo>
                    <a:pt x="2212213" y="30861"/>
                  </a:lnTo>
                  <a:lnTo>
                    <a:pt x="2209927" y="35306"/>
                  </a:lnTo>
                  <a:lnTo>
                    <a:pt x="2207768" y="39750"/>
                  </a:lnTo>
                  <a:lnTo>
                    <a:pt x="2203577" y="46862"/>
                  </a:lnTo>
                  <a:lnTo>
                    <a:pt x="2197354" y="56514"/>
                  </a:lnTo>
                  <a:lnTo>
                    <a:pt x="2065274" y="229488"/>
                  </a:lnTo>
                  <a:lnTo>
                    <a:pt x="2209292" y="447167"/>
                  </a:lnTo>
                  <a:lnTo>
                    <a:pt x="2220722" y="473456"/>
                  </a:lnTo>
                  <a:lnTo>
                    <a:pt x="2220722" y="475488"/>
                  </a:lnTo>
                  <a:lnTo>
                    <a:pt x="2220722" y="478155"/>
                  </a:lnTo>
                  <a:lnTo>
                    <a:pt x="2220087" y="480568"/>
                  </a:lnTo>
                  <a:lnTo>
                    <a:pt x="2218690" y="482726"/>
                  </a:lnTo>
                  <a:lnTo>
                    <a:pt x="2217420" y="484886"/>
                  </a:lnTo>
                  <a:lnTo>
                    <a:pt x="2179955" y="492251"/>
                  </a:lnTo>
                  <a:lnTo>
                    <a:pt x="2169795" y="492251"/>
                  </a:lnTo>
                  <a:lnTo>
                    <a:pt x="2127885" y="489076"/>
                  </a:lnTo>
                  <a:lnTo>
                    <a:pt x="2119757" y="484759"/>
                  </a:lnTo>
                  <a:lnTo>
                    <a:pt x="2116709" y="482346"/>
                  </a:lnTo>
                  <a:lnTo>
                    <a:pt x="2114296" y="479298"/>
                  </a:lnTo>
                  <a:lnTo>
                    <a:pt x="2112518" y="475869"/>
                  </a:lnTo>
                  <a:lnTo>
                    <a:pt x="1966976" y="247396"/>
                  </a:lnTo>
                  <a:lnTo>
                    <a:pt x="1966976" y="475869"/>
                  </a:lnTo>
                  <a:lnTo>
                    <a:pt x="1966976" y="478536"/>
                  </a:lnTo>
                  <a:lnTo>
                    <a:pt x="1966214" y="480949"/>
                  </a:lnTo>
                  <a:lnTo>
                    <a:pt x="1964817" y="482981"/>
                  </a:lnTo>
                  <a:lnTo>
                    <a:pt x="1963293" y="484886"/>
                  </a:lnTo>
                  <a:lnTo>
                    <a:pt x="1960752" y="486537"/>
                  </a:lnTo>
                  <a:lnTo>
                    <a:pt x="1956943" y="487934"/>
                  </a:lnTo>
                  <a:lnTo>
                    <a:pt x="1953260" y="489331"/>
                  </a:lnTo>
                  <a:lnTo>
                    <a:pt x="1948307" y="490347"/>
                  </a:lnTo>
                  <a:lnTo>
                    <a:pt x="1942084" y="491109"/>
                  </a:lnTo>
                  <a:lnTo>
                    <a:pt x="1935861" y="491871"/>
                  </a:lnTo>
                  <a:lnTo>
                    <a:pt x="1927987" y="492251"/>
                  </a:lnTo>
                  <a:lnTo>
                    <a:pt x="1918335" y="492251"/>
                  </a:lnTo>
                  <a:lnTo>
                    <a:pt x="1908810" y="492251"/>
                  </a:lnTo>
                  <a:lnTo>
                    <a:pt x="1900936" y="491871"/>
                  </a:lnTo>
                  <a:lnTo>
                    <a:pt x="1894713" y="491109"/>
                  </a:lnTo>
                  <a:lnTo>
                    <a:pt x="1888363" y="490347"/>
                  </a:lnTo>
                  <a:lnTo>
                    <a:pt x="1869186" y="478536"/>
                  </a:lnTo>
                  <a:lnTo>
                    <a:pt x="1869186" y="475869"/>
                  </a:lnTo>
                  <a:lnTo>
                    <a:pt x="1869186" y="22351"/>
                  </a:lnTo>
                  <a:lnTo>
                    <a:pt x="1869186" y="19558"/>
                  </a:lnTo>
                  <a:lnTo>
                    <a:pt x="1869948" y="17272"/>
                  </a:lnTo>
                  <a:lnTo>
                    <a:pt x="1908810" y="6350"/>
                  </a:lnTo>
                  <a:lnTo>
                    <a:pt x="1918335" y="6350"/>
                  </a:lnTo>
                  <a:close/>
                </a:path>
                <a:path w="3736340" h="499110">
                  <a:moveTo>
                    <a:pt x="1080516" y="6350"/>
                  </a:moveTo>
                  <a:lnTo>
                    <a:pt x="1124204" y="7238"/>
                  </a:lnTo>
                  <a:lnTo>
                    <a:pt x="1135761" y="9525"/>
                  </a:lnTo>
                  <a:lnTo>
                    <a:pt x="1140587" y="10795"/>
                  </a:lnTo>
                  <a:lnTo>
                    <a:pt x="1144016" y="12826"/>
                  </a:lnTo>
                  <a:lnTo>
                    <a:pt x="1146175" y="15621"/>
                  </a:lnTo>
                  <a:lnTo>
                    <a:pt x="1148334" y="18287"/>
                  </a:lnTo>
                  <a:lnTo>
                    <a:pt x="1150112" y="22098"/>
                  </a:lnTo>
                  <a:lnTo>
                    <a:pt x="1151509" y="26797"/>
                  </a:lnTo>
                  <a:lnTo>
                    <a:pt x="1300352" y="453517"/>
                  </a:lnTo>
                  <a:lnTo>
                    <a:pt x="1303401" y="462407"/>
                  </a:lnTo>
                  <a:lnTo>
                    <a:pt x="1305179" y="469519"/>
                  </a:lnTo>
                  <a:lnTo>
                    <a:pt x="1305941" y="474725"/>
                  </a:lnTo>
                  <a:lnTo>
                    <a:pt x="1306702" y="479933"/>
                  </a:lnTo>
                  <a:lnTo>
                    <a:pt x="1305687" y="483870"/>
                  </a:lnTo>
                  <a:lnTo>
                    <a:pt x="1303020" y="486410"/>
                  </a:lnTo>
                  <a:lnTo>
                    <a:pt x="1300226" y="489076"/>
                  </a:lnTo>
                  <a:lnTo>
                    <a:pt x="1295400" y="490727"/>
                  </a:lnTo>
                  <a:lnTo>
                    <a:pt x="1288542" y="491236"/>
                  </a:lnTo>
                  <a:lnTo>
                    <a:pt x="1282825" y="491662"/>
                  </a:lnTo>
                  <a:lnTo>
                    <a:pt x="1276143" y="491982"/>
                  </a:lnTo>
                  <a:lnTo>
                    <a:pt x="1268485" y="492182"/>
                  </a:lnTo>
                  <a:lnTo>
                    <a:pt x="1259839" y="492251"/>
                  </a:lnTo>
                  <a:lnTo>
                    <a:pt x="1250858" y="492206"/>
                  </a:lnTo>
                  <a:lnTo>
                    <a:pt x="1214120" y="489458"/>
                  </a:lnTo>
                  <a:lnTo>
                    <a:pt x="1210310" y="488314"/>
                  </a:lnTo>
                  <a:lnTo>
                    <a:pt x="1207770" y="486790"/>
                  </a:lnTo>
                  <a:lnTo>
                    <a:pt x="1206246" y="484759"/>
                  </a:lnTo>
                  <a:lnTo>
                    <a:pt x="1204722" y="482853"/>
                  </a:lnTo>
                  <a:lnTo>
                    <a:pt x="1203579" y="480187"/>
                  </a:lnTo>
                  <a:lnTo>
                    <a:pt x="1202563" y="477012"/>
                  </a:lnTo>
                  <a:lnTo>
                    <a:pt x="1170177" y="380238"/>
                  </a:lnTo>
                  <a:lnTo>
                    <a:pt x="989330" y="380238"/>
                  </a:lnTo>
                  <a:lnTo>
                    <a:pt x="958850" y="474345"/>
                  </a:lnTo>
                  <a:lnTo>
                    <a:pt x="957834" y="477900"/>
                  </a:lnTo>
                  <a:lnTo>
                    <a:pt x="956563" y="480695"/>
                  </a:lnTo>
                  <a:lnTo>
                    <a:pt x="954913" y="483108"/>
                  </a:lnTo>
                  <a:lnTo>
                    <a:pt x="953262" y="485521"/>
                  </a:lnTo>
                  <a:lnTo>
                    <a:pt x="950722" y="487299"/>
                  </a:lnTo>
                  <a:lnTo>
                    <a:pt x="906018" y="492251"/>
                  </a:lnTo>
                  <a:lnTo>
                    <a:pt x="897919" y="492180"/>
                  </a:lnTo>
                  <a:lnTo>
                    <a:pt x="862457" y="478789"/>
                  </a:lnTo>
                  <a:lnTo>
                    <a:pt x="863219" y="473583"/>
                  </a:lnTo>
                  <a:lnTo>
                    <a:pt x="863981" y="468375"/>
                  </a:lnTo>
                  <a:lnTo>
                    <a:pt x="865759" y="461518"/>
                  </a:lnTo>
                  <a:lnTo>
                    <a:pt x="868807" y="452755"/>
                  </a:lnTo>
                  <a:lnTo>
                    <a:pt x="1017270" y="25653"/>
                  </a:lnTo>
                  <a:lnTo>
                    <a:pt x="1018794" y="21462"/>
                  </a:lnTo>
                  <a:lnTo>
                    <a:pt x="1020445" y="18034"/>
                  </a:lnTo>
                  <a:lnTo>
                    <a:pt x="1022476" y="15367"/>
                  </a:lnTo>
                  <a:lnTo>
                    <a:pt x="1024382" y="12826"/>
                  </a:lnTo>
                  <a:lnTo>
                    <a:pt x="1027557" y="10795"/>
                  </a:lnTo>
                  <a:lnTo>
                    <a:pt x="1032001" y="9525"/>
                  </a:lnTo>
                  <a:lnTo>
                    <a:pt x="1036320" y="8127"/>
                  </a:lnTo>
                  <a:lnTo>
                    <a:pt x="1071467" y="6375"/>
                  </a:lnTo>
                  <a:lnTo>
                    <a:pt x="1080516" y="6350"/>
                  </a:lnTo>
                  <a:close/>
                </a:path>
                <a:path w="3736340" h="499110">
                  <a:moveTo>
                    <a:pt x="475107" y="6350"/>
                  </a:moveTo>
                  <a:lnTo>
                    <a:pt x="484759" y="6350"/>
                  </a:lnTo>
                  <a:lnTo>
                    <a:pt x="492633" y="6731"/>
                  </a:lnTo>
                  <a:lnTo>
                    <a:pt x="498856" y="7365"/>
                  </a:lnTo>
                  <a:lnTo>
                    <a:pt x="505079" y="8127"/>
                  </a:lnTo>
                  <a:lnTo>
                    <a:pt x="510032" y="9144"/>
                  </a:lnTo>
                  <a:lnTo>
                    <a:pt x="513715" y="10413"/>
                  </a:lnTo>
                  <a:lnTo>
                    <a:pt x="517525" y="11684"/>
                  </a:lnTo>
                  <a:lnTo>
                    <a:pt x="520065" y="13208"/>
                  </a:lnTo>
                  <a:lnTo>
                    <a:pt x="521589" y="15239"/>
                  </a:lnTo>
                  <a:lnTo>
                    <a:pt x="522986" y="17272"/>
                  </a:lnTo>
                  <a:lnTo>
                    <a:pt x="523748" y="19431"/>
                  </a:lnTo>
                  <a:lnTo>
                    <a:pt x="523748" y="21971"/>
                  </a:lnTo>
                  <a:lnTo>
                    <a:pt x="523748" y="198627"/>
                  </a:lnTo>
                  <a:lnTo>
                    <a:pt x="703834" y="198627"/>
                  </a:lnTo>
                  <a:lnTo>
                    <a:pt x="703834" y="21971"/>
                  </a:lnTo>
                  <a:lnTo>
                    <a:pt x="703834" y="19431"/>
                  </a:lnTo>
                  <a:lnTo>
                    <a:pt x="743331" y="6350"/>
                  </a:lnTo>
                  <a:lnTo>
                    <a:pt x="752983" y="6350"/>
                  </a:lnTo>
                  <a:lnTo>
                    <a:pt x="762381" y="6350"/>
                  </a:lnTo>
                  <a:lnTo>
                    <a:pt x="800862" y="17272"/>
                  </a:lnTo>
                  <a:lnTo>
                    <a:pt x="801751" y="19431"/>
                  </a:lnTo>
                  <a:lnTo>
                    <a:pt x="801751" y="21971"/>
                  </a:lnTo>
                  <a:lnTo>
                    <a:pt x="801751" y="476631"/>
                  </a:lnTo>
                  <a:lnTo>
                    <a:pt x="801751" y="479044"/>
                  </a:lnTo>
                  <a:lnTo>
                    <a:pt x="800862" y="481330"/>
                  </a:lnTo>
                  <a:lnTo>
                    <a:pt x="762381" y="492251"/>
                  </a:lnTo>
                  <a:lnTo>
                    <a:pt x="752983" y="492251"/>
                  </a:lnTo>
                  <a:lnTo>
                    <a:pt x="743331" y="492251"/>
                  </a:lnTo>
                  <a:lnTo>
                    <a:pt x="735330" y="491871"/>
                  </a:lnTo>
                  <a:lnTo>
                    <a:pt x="728980" y="491109"/>
                  </a:lnTo>
                  <a:lnTo>
                    <a:pt x="722630" y="490347"/>
                  </a:lnTo>
                  <a:lnTo>
                    <a:pt x="703834" y="479044"/>
                  </a:lnTo>
                  <a:lnTo>
                    <a:pt x="703834" y="476631"/>
                  </a:lnTo>
                  <a:lnTo>
                    <a:pt x="703834" y="282067"/>
                  </a:lnTo>
                  <a:lnTo>
                    <a:pt x="523748" y="282067"/>
                  </a:lnTo>
                  <a:lnTo>
                    <a:pt x="523748" y="476631"/>
                  </a:lnTo>
                  <a:lnTo>
                    <a:pt x="523748" y="479044"/>
                  </a:lnTo>
                  <a:lnTo>
                    <a:pt x="498856" y="491109"/>
                  </a:lnTo>
                  <a:lnTo>
                    <a:pt x="492633" y="491871"/>
                  </a:lnTo>
                  <a:lnTo>
                    <a:pt x="484759" y="492251"/>
                  </a:lnTo>
                  <a:lnTo>
                    <a:pt x="475107" y="492251"/>
                  </a:lnTo>
                  <a:lnTo>
                    <a:pt x="465582" y="492251"/>
                  </a:lnTo>
                  <a:lnTo>
                    <a:pt x="457708" y="491871"/>
                  </a:lnTo>
                  <a:lnTo>
                    <a:pt x="451485" y="491109"/>
                  </a:lnTo>
                  <a:lnTo>
                    <a:pt x="445135" y="490347"/>
                  </a:lnTo>
                  <a:lnTo>
                    <a:pt x="428371" y="483235"/>
                  </a:lnTo>
                  <a:lnTo>
                    <a:pt x="426720" y="481330"/>
                  </a:lnTo>
                  <a:lnTo>
                    <a:pt x="425958" y="479044"/>
                  </a:lnTo>
                  <a:lnTo>
                    <a:pt x="425958" y="476631"/>
                  </a:lnTo>
                  <a:lnTo>
                    <a:pt x="425958" y="21971"/>
                  </a:lnTo>
                  <a:lnTo>
                    <a:pt x="425958" y="19431"/>
                  </a:lnTo>
                  <a:lnTo>
                    <a:pt x="426720" y="17272"/>
                  </a:lnTo>
                  <a:lnTo>
                    <a:pt x="465582" y="6350"/>
                  </a:lnTo>
                  <a:lnTo>
                    <a:pt x="475107" y="6350"/>
                  </a:lnTo>
                  <a:close/>
                </a:path>
                <a:path w="3736340" h="499110">
                  <a:moveTo>
                    <a:pt x="3037586" y="0"/>
                  </a:moveTo>
                  <a:lnTo>
                    <a:pt x="3089084" y="3619"/>
                  </a:lnTo>
                  <a:lnTo>
                    <a:pt x="3134106" y="14477"/>
                  </a:lnTo>
                  <a:lnTo>
                    <a:pt x="3172571" y="32877"/>
                  </a:lnTo>
                  <a:lnTo>
                    <a:pt x="3204083" y="59182"/>
                  </a:lnTo>
                  <a:lnTo>
                    <a:pt x="3228768" y="93265"/>
                  </a:lnTo>
                  <a:lnTo>
                    <a:pt x="3246501" y="135255"/>
                  </a:lnTo>
                  <a:lnTo>
                    <a:pt x="3257248" y="185340"/>
                  </a:lnTo>
                  <a:lnTo>
                    <a:pt x="3260852" y="243712"/>
                  </a:lnTo>
                  <a:lnTo>
                    <a:pt x="3259923" y="272837"/>
                  </a:lnTo>
                  <a:lnTo>
                    <a:pt x="3252493" y="326419"/>
                  </a:lnTo>
                  <a:lnTo>
                    <a:pt x="3237638" y="373620"/>
                  </a:lnTo>
                  <a:lnTo>
                    <a:pt x="3215453" y="413676"/>
                  </a:lnTo>
                  <a:lnTo>
                    <a:pt x="3186120" y="446537"/>
                  </a:lnTo>
                  <a:lnTo>
                    <a:pt x="3149734" y="471632"/>
                  </a:lnTo>
                  <a:lnTo>
                    <a:pt x="3106420" y="488797"/>
                  </a:lnTo>
                  <a:lnTo>
                    <a:pt x="3056318" y="497508"/>
                  </a:lnTo>
                  <a:lnTo>
                    <a:pt x="3028696" y="498601"/>
                  </a:lnTo>
                  <a:lnTo>
                    <a:pt x="3001500" y="497675"/>
                  </a:lnTo>
                  <a:lnTo>
                    <a:pt x="2952490" y="490297"/>
                  </a:lnTo>
                  <a:lnTo>
                    <a:pt x="2910578" y="475561"/>
                  </a:lnTo>
                  <a:lnTo>
                    <a:pt x="2875716" y="453134"/>
                  </a:lnTo>
                  <a:lnTo>
                    <a:pt x="2847808" y="422945"/>
                  </a:lnTo>
                  <a:lnTo>
                    <a:pt x="2826853" y="384567"/>
                  </a:lnTo>
                  <a:lnTo>
                    <a:pt x="2812924" y="338018"/>
                  </a:lnTo>
                  <a:lnTo>
                    <a:pt x="2805928" y="282963"/>
                  </a:lnTo>
                  <a:lnTo>
                    <a:pt x="2805049" y="252222"/>
                  </a:lnTo>
                  <a:lnTo>
                    <a:pt x="2805977" y="223736"/>
                  </a:lnTo>
                  <a:lnTo>
                    <a:pt x="2813407" y="171194"/>
                  </a:lnTo>
                  <a:lnTo>
                    <a:pt x="2828262" y="124608"/>
                  </a:lnTo>
                  <a:lnTo>
                    <a:pt x="2850447" y="84933"/>
                  </a:lnTo>
                  <a:lnTo>
                    <a:pt x="2879780" y="52262"/>
                  </a:lnTo>
                  <a:lnTo>
                    <a:pt x="2916166" y="27168"/>
                  </a:lnTo>
                  <a:lnTo>
                    <a:pt x="2959504" y="9858"/>
                  </a:lnTo>
                  <a:lnTo>
                    <a:pt x="3009796" y="1095"/>
                  </a:lnTo>
                  <a:lnTo>
                    <a:pt x="3037586" y="0"/>
                  </a:lnTo>
                  <a:close/>
                </a:path>
              </a:pathLst>
            </a:custGeom>
            <a:ln w="9144">
              <a:solidFill>
                <a:srgbClr val="5C4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2927" y="238455"/>
            <a:ext cx="1881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0859C"/>
                </a:solidFill>
              </a:rPr>
              <a:t>About</a:t>
            </a:r>
            <a:r>
              <a:rPr sz="2800" spc="-55" dirty="0">
                <a:solidFill>
                  <a:srgbClr val="30859C"/>
                </a:solidFill>
              </a:rPr>
              <a:t> </a:t>
            </a:r>
            <a:r>
              <a:rPr sz="2800" spc="-20" dirty="0">
                <a:solidFill>
                  <a:srgbClr val="30859C"/>
                </a:solidFill>
              </a:rPr>
              <a:t>VGIPL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8340" y="1119886"/>
            <a:ext cx="7587615" cy="3317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Founded in </a:t>
            </a:r>
            <a:r>
              <a:rPr sz="1800" b="1" spc="-40" dirty="0">
                <a:solidFill>
                  <a:srgbClr val="548ED4"/>
                </a:solidFill>
                <a:latin typeface="Carlito"/>
                <a:cs typeface="Carlito"/>
              </a:rPr>
              <a:t>Year </a:t>
            </a:r>
            <a:r>
              <a:rPr sz="1800" b="1" spc="-5" dirty="0">
                <a:solidFill>
                  <a:srgbClr val="548ED4"/>
                </a:solidFill>
                <a:latin typeface="Carlito"/>
                <a:cs typeface="Carlito"/>
              </a:rPr>
              <a:t>1997</a:t>
            </a:r>
            <a:r>
              <a:rPr sz="1800" spc="-5" dirty="0">
                <a:latin typeface="Carlito"/>
                <a:cs typeface="Carlito"/>
              </a:rPr>
              <a:t>,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40" dirty="0">
                <a:latin typeface="Carlito"/>
                <a:cs typeface="Carlito"/>
              </a:rPr>
              <a:t>Total </a:t>
            </a:r>
            <a:r>
              <a:rPr sz="1800" dirty="0">
                <a:latin typeface="Carlito"/>
                <a:cs typeface="Carlito"/>
              </a:rPr>
              <a:t>end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end Global IT </a:t>
            </a:r>
            <a:r>
              <a:rPr sz="1800" spc="-5" dirty="0">
                <a:latin typeface="Carlito"/>
                <a:cs typeface="Carlito"/>
              </a:rPr>
              <a:t>solution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provider.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30" dirty="0">
                <a:latin typeface="Carlito"/>
                <a:cs typeface="Carlito"/>
              </a:rPr>
              <a:t>Two </a:t>
            </a:r>
            <a:r>
              <a:rPr sz="1800" spc="-5" dirty="0">
                <a:latin typeface="Carlito"/>
                <a:cs typeface="Carlito"/>
              </a:rPr>
              <a:t>Decades of Domain Expertise in </a:t>
            </a:r>
            <a:r>
              <a:rPr sz="1800" b="1" dirty="0">
                <a:solidFill>
                  <a:srgbClr val="548ED4"/>
                </a:solidFill>
                <a:latin typeface="Carlito"/>
                <a:cs typeface="Carlito"/>
              </a:rPr>
              <a:t>IT / </a:t>
            </a:r>
            <a:r>
              <a:rPr sz="1800" b="1" spc="-10" dirty="0">
                <a:solidFill>
                  <a:srgbClr val="548ED4"/>
                </a:solidFill>
                <a:latin typeface="Carlito"/>
                <a:cs typeface="Carlito"/>
              </a:rPr>
              <a:t>BFSI </a:t>
            </a:r>
            <a:r>
              <a:rPr sz="1800" b="1" dirty="0">
                <a:solidFill>
                  <a:srgbClr val="548ED4"/>
                </a:solidFill>
                <a:latin typeface="Carlito"/>
                <a:cs typeface="Carlito"/>
              </a:rPr>
              <a:t>/</a:t>
            </a:r>
            <a:r>
              <a:rPr sz="1800" b="1" spc="105" dirty="0">
                <a:solidFill>
                  <a:srgbClr val="548ED4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548ED4"/>
                </a:solidFill>
                <a:latin typeface="Carlito"/>
                <a:cs typeface="Carlito"/>
              </a:rPr>
              <a:t>e-Governance</a:t>
            </a:r>
            <a:r>
              <a:rPr sz="1800" spc="-5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Carlito"/>
                <a:cs typeface="Carlito"/>
              </a:rPr>
              <a:t>An </a:t>
            </a:r>
            <a:r>
              <a:rPr sz="1800" b="1" dirty="0">
                <a:solidFill>
                  <a:srgbClr val="548ED4"/>
                </a:solidFill>
                <a:latin typeface="Carlito"/>
                <a:cs typeface="Carlito"/>
              </a:rPr>
              <a:t>ISO </a:t>
            </a:r>
            <a:r>
              <a:rPr sz="1800" b="1" spc="-5" dirty="0">
                <a:solidFill>
                  <a:srgbClr val="548ED4"/>
                </a:solidFill>
                <a:latin typeface="Carlito"/>
                <a:cs typeface="Carlito"/>
              </a:rPr>
              <a:t>9001, 20000, </a:t>
            </a:r>
            <a:r>
              <a:rPr sz="1800" b="1" dirty="0">
                <a:solidFill>
                  <a:srgbClr val="548ED4"/>
                </a:solidFill>
                <a:latin typeface="Carlito"/>
                <a:cs typeface="Carlito"/>
              </a:rPr>
              <a:t>23001 &amp; </a:t>
            </a:r>
            <a:r>
              <a:rPr sz="1800" b="1" spc="-5" dirty="0">
                <a:solidFill>
                  <a:srgbClr val="548ED4"/>
                </a:solidFill>
                <a:latin typeface="Carlito"/>
                <a:cs typeface="Carlito"/>
              </a:rPr>
              <a:t>27001 </a:t>
            </a:r>
            <a:r>
              <a:rPr sz="1800" spc="-5" dirty="0">
                <a:latin typeface="Carlito"/>
                <a:cs typeface="Carlito"/>
              </a:rPr>
              <a:t>certified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organization.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Pioneer in delivering </a:t>
            </a:r>
            <a:r>
              <a:rPr sz="1800" b="1" spc="-10" dirty="0">
                <a:solidFill>
                  <a:srgbClr val="548ED4"/>
                </a:solidFill>
                <a:latin typeface="Carlito"/>
                <a:cs typeface="Carlito"/>
              </a:rPr>
              <a:t>Core </a:t>
            </a:r>
            <a:r>
              <a:rPr sz="1800" b="1" dirty="0">
                <a:solidFill>
                  <a:srgbClr val="548ED4"/>
                </a:solidFill>
                <a:latin typeface="Carlito"/>
                <a:cs typeface="Carlito"/>
              </a:rPr>
              <a:t>Banking </a:t>
            </a:r>
            <a:r>
              <a:rPr sz="1800" dirty="0">
                <a:solidFill>
                  <a:srgbClr val="548ED4"/>
                </a:solidFill>
                <a:latin typeface="Carlito"/>
                <a:cs typeface="Carlito"/>
              </a:rPr>
              <a:t>/ </a:t>
            </a:r>
            <a:r>
              <a:rPr sz="1800" b="1" spc="-5" dirty="0">
                <a:solidFill>
                  <a:srgbClr val="548ED4"/>
                </a:solidFill>
                <a:latin typeface="Carlito"/>
                <a:cs typeface="Carlito"/>
              </a:rPr>
              <a:t>ERP </a:t>
            </a:r>
            <a:r>
              <a:rPr sz="1800" dirty="0">
                <a:solidFill>
                  <a:srgbClr val="548ED4"/>
                </a:solidFill>
                <a:latin typeface="Carlito"/>
                <a:cs typeface="Carlito"/>
              </a:rPr>
              <a:t>/ </a:t>
            </a:r>
            <a:r>
              <a:rPr sz="1800" b="1" spc="-5" dirty="0">
                <a:solidFill>
                  <a:srgbClr val="548ED4"/>
                </a:solidFill>
                <a:latin typeface="Carlito"/>
                <a:cs typeface="Carlito"/>
              </a:rPr>
              <a:t>E-Governance </a:t>
            </a:r>
            <a:r>
              <a:rPr sz="1800" b="1" dirty="0">
                <a:solidFill>
                  <a:srgbClr val="548ED4"/>
                </a:solidFill>
                <a:latin typeface="Carlito"/>
                <a:cs typeface="Carlito"/>
              </a:rPr>
              <a:t>/ DC / DR</a:t>
            </a:r>
            <a:r>
              <a:rPr sz="1800" b="1" spc="55" dirty="0">
                <a:solidFill>
                  <a:srgbClr val="548ED4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548ED4"/>
                </a:solidFill>
                <a:latin typeface="Carlito"/>
                <a:cs typeface="Carlito"/>
              </a:rPr>
              <a:t>Solutions.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Carlito"/>
                <a:cs typeface="Carlito"/>
              </a:rPr>
              <a:t>Dedicated team </a:t>
            </a:r>
            <a:r>
              <a:rPr sz="1800" spc="-5" dirty="0">
                <a:latin typeface="Carlito"/>
                <a:cs typeface="Carlito"/>
              </a:rPr>
              <a:t>of experts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delivering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b="1" dirty="0">
                <a:solidFill>
                  <a:srgbClr val="548ED4"/>
                </a:solidFill>
                <a:latin typeface="Carlito"/>
                <a:cs typeface="Carlito"/>
              </a:rPr>
              <a:t>end </a:t>
            </a:r>
            <a:r>
              <a:rPr sz="1800" b="1" spc="-10" dirty="0">
                <a:solidFill>
                  <a:srgbClr val="548ED4"/>
                </a:solidFill>
                <a:latin typeface="Carlito"/>
                <a:cs typeface="Carlito"/>
              </a:rPr>
              <a:t>to </a:t>
            </a:r>
            <a:r>
              <a:rPr sz="1800" b="1" dirty="0">
                <a:solidFill>
                  <a:srgbClr val="548ED4"/>
                </a:solidFill>
                <a:latin typeface="Carlito"/>
                <a:cs typeface="Carlito"/>
              </a:rPr>
              <a:t>end IT</a:t>
            </a:r>
            <a:r>
              <a:rPr sz="1800" b="1" spc="55" dirty="0">
                <a:solidFill>
                  <a:srgbClr val="548ED4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548ED4"/>
                </a:solidFill>
                <a:latin typeface="Carlito"/>
                <a:cs typeface="Carlito"/>
              </a:rPr>
              <a:t>solution</a:t>
            </a:r>
            <a:r>
              <a:rPr sz="180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40" dirty="0">
                <a:latin typeface="Carlito"/>
                <a:cs typeface="Carlito"/>
              </a:rPr>
              <a:t>Team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b="1" spc="-5" dirty="0">
                <a:solidFill>
                  <a:srgbClr val="548ED4"/>
                </a:solidFill>
                <a:latin typeface="Carlito"/>
                <a:cs typeface="Carlito"/>
              </a:rPr>
              <a:t>250+ </a:t>
            </a:r>
            <a:r>
              <a:rPr sz="1800" spc="-10" dirty="0">
                <a:latin typeface="Carlito"/>
                <a:cs typeface="Carlito"/>
              </a:rPr>
              <a:t>Engineers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5" dirty="0">
                <a:latin typeface="Carlito"/>
                <a:cs typeface="Carlito"/>
              </a:rPr>
              <a:t>Support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Staff.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Carlito"/>
                <a:cs typeface="Carlito"/>
              </a:rPr>
              <a:t>Customer </a:t>
            </a:r>
            <a:r>
              <a:rPr sz="1800" spc="-5" dirty="0">
                <a:latin typeface="Carlito"/>
                <a:cs typeface="Carlito"/>
              </a:rPr>
              <a:t>base of </a:t>
            </a:r>
            <a:r>
              <a:rPr sz="1800" b="1" spc="-5" dirty="0">
                <a:solidFill>
                  <a:srgbClr val="548ED4"/>
                </a:solidFill>
                <a:latin typeface="Carlito"/>
                <a:cs typeface="Carlito"/>
              </a:rPr>
              <a:t>150+ </a:t>
            </a:r>
            <a:r>
              <a:rPr sz="1800" spc="-5" dirty="0">
                <a:latin typeface="Carlito"/>
                <a:cs typeface="Carlito"/>
              </a:rPr>
              <a:t>National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International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Organizations.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Carlito"/>
                <a:cs typeface="Carlito"/>
              </a:rPr>
              <a:t>Cost </a:t>
            </a:r>
            <a:r>
              <a:rPr sz="1800" spc="-20" dirty="0">
                <a:latin typeface="Carlito"/>
                <a:cs typeface="Carlito"/>
              </a:rPr>
              <a:t>Effective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b="1" spc="-10" dirty="0">
                <a:solidFill>
                  <a:srgbClr val="548ED4"/>
                </a:solidFill>
                <a:latin typeface="Carlito"/>
                <a:cs typeface="Carlito"/>
              </a:rPr>
              <a:t>Customized Software </a:t>
            </a:r>
            <a:r>
              <a:rPr sz="1800" b="1" dirty="0">
                <a:solidFill>
                  <a:srgbClr val="548ED4"/>
                </a:solidFill>
                <a:latin typeface="Carlito"/>
                <a:cs typeface="Carlito"/>
              </a:rPr>
              <a:t>Solutions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5" dirty="0">
                <a:latin typeface="Carlito"/>
                <a:cs typeface="Carlito"/>
              </a:rPr>
              <a:t> Services.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6326" y="6303670"/>
            <a:ext cx="58781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3052"/>
                </a:solidFill>
                <a:latin typeface="Carlito"/>
                <a:cs typeface="Carlito"/>
              </a:rPr>
              <a:t>“Believes That The Essence </a:t>
            </a:r>
            <a:r>
              <a:rPr sz="2000" b="1" dirty="0">
                <a:solidFill>
                  <a:srgbClr val="403052"/>
                </a:solidFill>
                <a:latin typeface="Carlito"/>
                <a:cs typeface="Carlito"/>
              </a:rPr>
              <a:t>Of </a:t>
            </a:r>
            <a:r>
              <a:rPr sz="2000" b="1" spc="-5" dirty="0">
                <a:solidFill>
                  <a:srgbClr val="403052"/>
                </a:solidFill>
                <a:latin typeface="Carlito"/>
                <a:cs typeface="Carlito"/>
              </a:rPr>
              <a:t>Good </a:t>
            </a:r>
            <a:r>
              <a:rPr sz="2000" b="1" spc="-20" dirty="0">
                <a:solidFill>
                  <a:srgbClr val="403052"/>
                </a:solidFill>
                <a:latin typeface="Carlito"/>
                <a:cs typeface="Carlito"/>
              </a:rPr>
              <a:t>Work </a:t>
            </a:r>
            <a:r>
              <a:rPr sz="2000" b="1" dirty="0">
                <a:solidFill>
                  <a:srgbClr val="403052"/>
                </a:solidFill>
                <a:latin typeface="Carlito"/>
                <a:cs typeface="Carlito"/>
              </a:rPr>
              <a:t>Lies </a:t>
            </a:r>
            <a:r>
              <a:rPr sz="2000" b="1" spc="-5" dirty="0">
                <a:solidFill>
                  <a:srgbClr val="403052"/>
                </a:solidFill>
                <a:latin typeface="Carlito"/>
                <a:cs typeface="Carlito"/>
              </a:rPr>
              <a:t>in</a:t>
            </a:r>
            <a:r>
              <a:rPr sz="2000" b="1" spc="-30" dirty="0">
                <a:solidFill>
                  <a:srgbClr val="403052"/>
                </a:solidFill>
                <a:latin typeface="Carlito"/>
                <a:cs typeface="Carlito"/>
              </a:rPr>
              <a:t> </a:t>
            </a:r>
            <a:r>
              <a:rPr sz="2000" b="1" spc="-35" dirty="0">
                <a:solidFill>
                  <a:srgbClr val="403052"/>
                </a:solidFill>
                <a:latin typeface="Carlito"/>
                <a:cs typeface="Carlito"/>
              </a:rPr>
              <a:t>Team”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6488" y="0"/>
            <a:ext cx="688848" cy="72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445" y="247649"/>
            <a:ext cx="2608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0859C"/>
                </a:solidFill>
              </a:rPr>
              <a:t>Flagship</a:t>
            </a:r>
            <a:r>
              <a:rPr sz="2800" spc="-35" dirty="0">
                <a:solidFill>
                  <a:srgbClr val="30859C"/>
                </a:solidFill>
              </a:rPr>
              <a:t> </a:t>
            </a:r>
            <a:r>
              <a:rPr sz="2800" spc="-10" dirty="0">
                <a:solidFill>
                  <a:srgbClr val="30859C"/>
                </a:solidFill>
              </a:rPr>
              <a:t>Products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62000" y="990600"/>
            <a:ext cx="1981200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2286000"/>
            <a:ext cx="1371600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7155" y="4713732"/>
            <a:ext cx="1723644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303" y="3540252"/>
            <a:ext cx="1377696" cy="772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74594" y="1076401"/>
            <a:ext cx="600011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Core </a:t>
            </a:r>
            <a:r>
              <a:rPr sz="1600" b="1" dirty="0">
                <a:latin typeface="Carlito"/>
                <a:cs typeface="Carlito"/>
              </a:rPr>
              <a:t>Banking Solution</a:t>
            </a:r>
            <a:r>
              <a:rPr sz="1600" b="1" spc="2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for:</a:t>
            </a:r>
            <a:endParaRPr sz="1600">
              <a:latin typeface="Carlito"/>
              <a:cs typeface="Carlito"/>
            </a:endParaRPr>
          </a:p>
          <a:p>
            <a:pPr marL="12700" marR="103886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Commercial, </a:t>
            </a:r>
            <a:r>
              <a:rPr sz="1600" spc="-10" dirty="0">
                <a:latin typeface="Carlito"/>
                <a:cs typeface="Carlito"/>
              </a:rPr>
              <a:t>Co-Operative, DCC Banks, NBFCs, Microfinance  </a:t>
            </a:r>
            <a:r>
              <a:rPr sz="1600" spc="-5" dirty="0">
                <a:latin typeface="Carlito"/>
                <a:cs typeface="Carlito"/>
              </a:rPr>
              <a:t>Implemented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50+ Banks </a:t>
            </a:r>
            <a:r>
              <a:rPr sz="1600" spc="-5" dirty="0">
                <a:latin typeface="Carlito"/>
                <a:cs typeface="Carlito"/>
              </a:rPr>
              <a:t>&amp; </a:t>
            </a:r>
            <a:r>
              <a:rPr sz="1600" spc="-10" dirty="0">
                <a:latin typeface="Carlito"/>
                <a:cs typeface="Carlito"/>
              </a:rPr>
              <a:t>Co-operative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Built on </a:t>
            </a:r>
            <a:r>
              <a:rPr sz="1600" spc="-25" dirty="0">
                <a:latin typeface="Carlito"/>
                <a:cs typeface="Carlito"/>
              </a:rPr>
              <a:t>Web </a:t>
            </a:r>
            <a:r>
              <a:rPr sz="1600" spc="-5" dirty="0">
                <a:latin typeface="Carlito"/>
                <a:cs typeface="Carlito"/>
              </a:rPr>
              <a:t>based </a:t>
            </a:r>
            <a:r>
              <a:rPr sz="1600" spc="-35" dirty="0">
                <a:latin typeface="Carlito"/>
                <a:cs typeface="Carlito"/>
              </a:rPr>
              <a:t>ASP.Net </a:t>
            </a:r>
            <a:r>
              <a:rPr sz="1600" spc="-5" dirty="0">
                <a:latin typeface="Carlito"/>
                <a:cs typeface="Carlito"/>
              </a:rPr>
              <a:t>&amp; </a:t>
            </a:r>
            <a:r>
              <a:rPr sz="1600" spc="-15" dirty="0">
                <a:latin typeface="Carlito"/>
                <a:cs typeface="Carlito"/>
              </a:rPr>
              <a:t>Oracle </a:t>
            </a:r>
            <a:r>
              <a:rPr sz="1600" spc="-20" dirty="0">
                <a:latin typeface="Carlito"/>
                <a:cs typeface="Carlito"/>
              </a:rPr>
              <a:t>Technology </a:t>
            </a:r>
            <a:r>
              <a:rPr sz="1600" spc="-5" dirty="0">
                <a:latin typeface="Carlito"/>
                <a:cs typeface="Carlito"/>
              </a:rPr>
              <a:t>&amp; Mobile</a:t>
            </a:r>
            <a:r>
              <a:rPr sz="1600" spc="21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Technologies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600" b="1" spc="-5" dirty="0">
                <a:latin typeface="Carlito"/>
                <a:cs typeface="Carlito"/>
              </a:rPr>
              <a:t>IBS ERP </a:t>
            </a:r>
            <a:r>
              <a:rPr sz="1600" b="1" dirty="0">
                <a:latin typeface="Carlito"/>
                <a:cs typeface="Carlito"/>
              </a:rPr>
              <a:t>Solution</a:t>
            </a:r>
            <a:r>
              <a:rPr sz="1600" b="1" spc="15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for:</a:t>
            </a:r>
            <a:endParaRPr sz="1600">
              <a:latin typeface="Carlito"/>
              <a:cs typeface="Carlito"/>
            </a:endParaRPr>
          </a:p>
          <a:p>
            <a:pPr marL="12700" marR="67119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Solvex, </a:t>
            </a:r>
            <a:r>
              <a:rPr sz="1600" spc="-30" dirty="0">
                <a:latin typeface="Carlito"/>
                <a:cs typeface="Carlito"/>
              </a:rPr>
              <a:t>Sugar, </a:t>
            </a:r>
            <a:r>
              <a:rPr sz="1600" spc="-10" dirty="0">
                <a:latin typeface="Carlito"/>
                <a:cs typeface="Carlito"/>
              </a:rPr>
              <a:t>Steel </a:t>
            </a:r>
            <a:r>
              <a:rPr sz="1600" spc="-5" dirty="0">
                <a:latin typeface="Carlito"/>
                <a:cs typeface="Carlito"/>
              </a:rPr>
              <a:t>, </a:t>
            </a:r>
            <a:r>
              <a:rPr sz="1600" spc="-10" dirty="0">
                <a:latin typeface="Carlito"/>
                <a:cs typeface="Carlito"/>
              </a:rPr>
              <a:t>Fertilizer </a:t>
            </a:r>
            <a:r>
              <a:rPr sz="1600" spc="-5" dirty="0">
                <a:latin typeface="Carlito"/>
                <a:cs typeface="Carlito"/>
              </a:rPr>
              <a:t>&amp; </a:t>
            </a:r>
            <a:r>
              <a:rPr sz="1600" spc="-10" dirty="0">
                <a:latin typeface="Carlito"/>
                <a:cs typeface="Carlito"/>
              </a:rPr>
              <a:t>Seed, </a:t>
            </a:r>
            <a:r>
              <a:rPr sz="1600" spc="-20" dirty="0">
                <a:latin typeface="Carlito"/>
                <a:cs typeface="Carlito"/>
              </a:rPr>
              <a:t>Power </a:t>
            </a:r>
            <a:r>
              <a:rPr sz="1600" spc="-5" dirty="0">
                <a:latin typeface="Carlito"/>
                <a:cs typeface="Carlito"/>
              </a:rPr>
              <a:t>&amp; </a:t>
            </a:r>
            <a:r>
              <a:rPr sz="1600" spc="-10" dirty="0">
                <a:latin typeface="Carlito"/>
                <a:cs typeface="Carlito"/>
              </a:rPr>
              <a:t>Explosive, </a:t>
            </a:r>
            <a:r>
              <a:rPr sz="1600" spc="-30" dirty="0">
                <a:latin typeface="Carlito"/>
                <a:cs typeface="Carlito"/>
              </a:rPr>
              <a:t>Textile  </a:t>
            </a:r>
            <a:r>
              <a:rPr sz="1600" spc="-20" dirty="0">
                <a:latin typeface="Carlito"/>
                <a:cs typeface="Carlito"/>
              </a:rPr>
              <a:t>Industry. </a:t>
            </a:r>
            <a:r>
              <a:rPr sz="1600" spc="-15" dirty="0">
                <a:latin typeface="Carlito"/>
                <a:cs typeface="Carlito"/>
              </a:rPr>
              <a:t>Offered </a:t>
            </a:r>
            <a:r>
              <a:rPr sz="1600" spc="-10" dirty="0">
                <a:latin typeface="Carlito"/>
                <a:cs typeface="Carlito"/>
              </a:rPr>
              <a:t>ERP </a:t>
            </a:r>
            <a:r>
              <a:rPr sz="1600" spc="-5" dirty="0">
                <a:latin typeface="Carlito"/>
                <a:cs typeface="Carlito"/>
              </a:rPr>
              <a:t>solution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more </a:t>
            </a:r>
            <a:r>
              <a:rPr sz="1600" spc="-5" dirty="0">
                <a:latin typeface="Carlito"/>
                <a:cs typeface="Carlito"/>
              </a:rPr>
              <a:t>than 50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clients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Built on </a:t>
            </a:r>
            <a:r>
              <a:rPr sz="1600" spc="-15" dirty="0">
                <a:latin typeface="Carlito"/>
                <a:cs typeface="Carlito"/>
              </a:rPr>
              <a:t>Web-based </a:t>
            </a:r>
            <a:r>
              <a:rPr sz="1600" spc="-20" dirty="0">
                <a:latin typeface="Carlito"/>
                <a:cs typeface="Carlito"/>
              </a:rPr>
              <a:t>Java </a:t>
            </a:r>
            <a:r>
              <a:rPr sz="1600" spc="-5" dirty="0">
                <a:latin typeface="Carlito"/>
                <a:cs typeface="Carlito"/>
              </a:rPr>
              <a:t>/ </a:t>
            </a:r>
            <a:r>
              <a:rPr sz="1600" spc="-35" dirty="0">
                <a:latin typeface="Carlito"/>
                <a:cs typeface="Carlito"/>
              </a:rPr>
              <a:t>ASP.Net </a:t>
            </a:r>
            <a:r>
              <a:rPr sz="1600" spc="-5" dirty="0">
                <a:latin typeface="Carlito"/>
                <a:cs typeface="Carlito"/>
              </a:rPr>
              <a:t>&amp; </a:t>
            </a:r>
            <a:r>
              <a:rPr sz="1600" spc="-15" dirty="0">
                <a:latin typeface="Carlito"/>
                <a:cs typeface="Carlito"/>
              </a:rPr>
              <a:t>Oracle </a:t>
            </a:r>
            <a:r>
              <a:rPr sz="1600" spc="-35" dirty="0">
                <a:latin typeface="Carlito"/>
                <a:cs typeface="Carlito"/>
              </a:rPr>
              <a:t>Tech. </a:t>
            </a:r>
            <a:r>
              <a:rPr sz="1600" spc="-5" dirty="0">
                <a:latin typeface="Carlito"/>
                <a:cs typeface="Carlito"/>
              </a:rPr>
              <a:t>&amp; Mobile</a:t>
            </a:r>
            <a:r>
              <a:rPr sz="1600" spc="26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Technologies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latin typeface="Carlito"/>
                <a:cs typeface="Carlito"/>
              </a:rPr>
              <a:t>VPay </a:t>
            </a:r>
            <a:r>
              <a:rPr sz="1600" b="1" spc="-5" dirty="0">
                <a:latin typeface="Carlito"/>
                <a:cs typeface="Carlito"/>
              </a:rPr>
              <a:t>Solution</a:t>
            </a:r>
            <a:r>
              <a:rPr sz="1600" b="1" spc="10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for: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Absolute Merchants </a:t>
            </a:r>
            <a:r>
              <a:rPr sz="1600" spc="-15" dirty="0">
                <a:latin typeface="Carlito"/>
                <a:cs typeface="Carlito"/>
              </a:rPr>
              <a:t>Payment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System: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Start collecting payments </a:t>
            </a:r>
            <a:r>
              <a:rPr sz="1600" spc="-5" dirty="0">
                <a:latin typeface="Carlito"/>
                <a:cs typeface="Carlito"/>
              </a:rPr>
              <a:t>via </a:t>
            </a:r>
            <a:r>
              <a:rPr sz="1600" spc="-20" dirty="0">
                <a:latin typeface="Carlito"/>
                <a:cs typeface="Carlito"/>
              </a:rPr>
              <a:t>V-Pay </a:t>
            </a:r>
            <a:r>
              <a:rPr sz="1600" spc="-10" dirty="0">
                <a:latin typeface="Carlito"/>
                <a:cs typeface="Carlito"/>
              </a:rPr>
              <a:t>through </a:t>
            </a:r>
            <a:r>
              <a:rPr sz="1600" spc="-5" dirty="0">
                <a:latin typeface="Carlito"/>
                <a:cs typeface="Carlito"/>
              </a:rPr>
              <a:t>multiple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channels.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Built </a:t>
            </a:r>
            <a:r>
              <a:rPr sz="1600" spc="-5" dirty="0">
                <a:latin typeface="Carlito"/>
                <a:cs typeface="Carlito"/>
              </a:rPr>
              <a:t>on </a:t>
            </a:r>
            <a:r>
              <a:rPr sz="1600" dirty="0">
                <a:latin typeface="Carlito"/>
                <a:cs typeface="Carlito"/>
              </a:rPr>
              <a:t>Mobile </a:t>
            </a:r>
            <a:r>
              <a:rPr sz="1600" spc="-5" dirty="0">
                <a:latin typeface="Carlito"/>
                <a:cs typeface="Carlito"/>
              </a:rPr>
              <a:t>&amp; Cloud</a:t>
            </a:r>
            <a:r>
              <a:rPr sz="1600" spc="-10" dirty="0">
                <a:latin typeface="Carlito"/>
                <a:cs typeface="Carlito"/>
              </a:rPr>
              <a:t> Platform.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e-Governance solution</a:t>
            </a:r>
            <a:r>
              <a:rPr sz="1600" b="1" spc="15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for:</a:t>
            </a:r>
            <a:endParaRPr sz="1600">
              <a:latin typeface="Carlito"/>
              <a:cs typeface="Carlito"/>
            </a:endParaRPr>
          </a:p>
          <a:p>
            <a:pPr marL="12700" marR="685800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E-Auction/E-Tendering </a:t>
            </a:r>
            <a:r>
              <a:rPr sz="1600" spc="-5" dirty="0">
                <a:latin typeface="Carlito"/>
                <a:cs typeface="Carlito"/>
              </a:rPr>
              <a:t>&amp; Office Automation </a:t>
            </a:r>
            <a:r>
              <a:rPr sz="1600" spc="-10" dirty="0">
                <a:latin typeface="Carlito"/>
                <a:cs typeface="Carlito"/>
              </a:rPr>
              <a:t>software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APMCs  Implemented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25 APMCs </a:t>
            </a:r>
            <a:r>
              <a:rPr sz="1600" spc="-10" dirty="0">
                <a:latin typeface="Carlito"/>
                <a:cs typeface="Carlito"/>
              </a:rPr>
              <a:t>across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Maharashtra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Built on </a:t>
            </a:r>
            <a:r>
              <a:rPr sz="1600" spc="-15" dirty="0">
                <a:latin typeface="Carlito"/>
                <a:cs typeface="Carlito"/>
              </a:rPr>
              <a:t>Web-based </a:t>
            </a:r>
            <a:r>
              <a:rPr sz="1600" spc="-35" dirty="0">
                <a:latin typeface="Carlito"/>
                <a:cs typeface="Carlito"/>
              </a:rPr>
              <a:t>ASP.net </a:t>
            </a:r>
            <a:r>
              <a:rPr sz="1600" spc="-5" dirty="0">
                <a:latin typeface="Carlito"/>
                <a:cs typeface="Carlito"/>
              </a:rPr>
              <a:t>&amp; </a:t>
            </a:r>
            <a:r>
              <a:rPr sz="1600" spc="-15" dirty="0">
                <a:latin typeface="Carlito"/>
                <a:cs typeface="Carlito"/>
              </a:rPr>
              <a:t>Oracle </a:t>
            </a:r>
            <a:r>
              <a:rPr sz="1600" spc="-35" dirty="0">
                <a:latin typeface="Carlito"/>
                <a:cs typeface="Carlito"/>
              </a:rPr>
              <a:t>Tech. </a:t>
            </a:r>
            <a:r>
              <a:rPr sz="1600" spc="-5" dirty="0">
                <a:latin typeface="Carlito"/>
                <a:cs typeface="Carlito"/>
              </a:rPr>
              <a:t>&amp; Mobile</a:t>
            </a:r>
            <a:r>
              <a:rPr sz="1600" spc="17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Technologies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484" y="247649"/>
            <a:ext cx="446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0859C"/>
                </a:solidFill>
              </a:rPr>
              <a:t>IT </a:t>
            </a:r>
            <a:r>
              <a:rPr sz="2800" spc="-15" dirty="0">
                <a:solidFill>
                  <a:srgbClr val="30859C"/>
                </a:solidFill>
              </a:rPr>
              <a:t>Infrastructure</a:t>
            </a:r>
            <a:r>
              <a:rPr sz="2800" spc="30" dirty="0">
                <a:solidFill>
                  <a:srgbClr val="30859C"/>
                </a:solidFill>
              </a:rPr>
              <a:t> </a:t>
            </a:r>
            <a:r>
              <a:rPr sz="2800" spc="-15" dirty="0">
                <a:solidFill>
                  <a:srgbClr val="30859C"/>
                </a:solidFill>
              </a:rPr>
              <a:t>Management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2140" y="1258570"/>
            <a:ext cx="8421370" cy="557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0F243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10" dirty="0">
                <a:latin typeface="Carlito"/>
                <a:cs typeface="Carlito"/>
              </a:rPr>
              <a:t>center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10" dirty="0">
                <a:latin typeface="Carlito"/>
                <a:cs typeface="Carlito"/>
              </a:rPr>
              <a:t>Disaster </a:t>
            </a:r>
            <a:r>
              <a:rPr sz="1800" spc="-15" dirty="0">
                <a:latin typeface="Carlito"/>
                <a:cs typeface="Carlito"/>
              </a:rPr>
              <a:t>Recover Site </a:t>
            </a:r>
            <a:r>
              <a:rPr sz="1800" spc="-5" dirty="0">
                <a:latin typeface="Carlito"/>
                <a:cs typeface="Carlito"/>
              </a:rPr>
              <a:t>Build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1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Management.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725"/>
              </a:spcBef>
              <a:buClr>
                <a:srgbClr val="0F243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10" dirty="0">
                <a:latin typeface="Carlito"/>
                <a:cs typeface="Carlito"/>
              </a:rPr>
              <a:t>Infrastructure 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Sales, Service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Maintenance.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735"/>
              </a:spcBef>
              <a:buClr>
                <a:srgbClr val="0F243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Carlito"/>
                <a:cs typeface="Carlito"/>
              </a:rPr>
              <a:t>Servers, Desktops, </a:t>
            </a:r>
            <a:r>
              <a:rPr sz="1800" spc="-15" dirty="0">
                <a:latin typeface="Carlito"/>
                <a:cs typeface="Carlito"/>
              </a:rPr>
              <a:t>Printers, </a:t>
            </a:r>
            <a:r>
              <a:rPr sz="1800" spc="-10" dirty="0">
                <a:latin typeface="Carlito"/>
                <a:cs typeface="Carlito"/>
              </a:rPr>
              <a:t>Scanners, </a:t>
            </a:r>
            <a:r>
              <a:rPr sz="1800" spc="-15" dirty="0">
                <a:latin typeface="Carlito"/>
                <a:cs typeface="Carlito"/>
              </a:rPr>
              <a:t>Power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Backups.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725"/>
              </a:spcBef>
              <a:buClr>
                <a:srgbClr val="0F243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Carlito"/>
                <a:cs typeface="Carlito"/>
              </a:rPr>
              <a:t>Network Infrastructure 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Sales, Service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Maintenance.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730"/>
              </a:spcBef>
              <a:buClr>
                <a:srgbClr val="0F243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LAN, </a:t>
            </a:r>
            <a:r>
              <a:rPr sz="1800" spc="-25" dirty="0">
                <a:latin typeface="Carlito"/>
                <a:cs typeface="Carlito"/>
              </a:rPr>
              <a:t>WAN, </a:t>
            </a:r>
            <a:r>
              <a:rPr sz="1800" spc="-5" dirty="0">
                <a:latin typeface="Carlito"/>
                <a:cs typeface="Carlito"/>
              </a:rPr>
              <a:t>VPN, Wireless with </a:t>
            </a:r>
            <a:r>
              <a:rPr sz="1800" spc="-20" dirty="0">
                <a:latin typeface="Carlito"/>
                <a:cs typeface="Carlito"/>
              </a:rPr>
              <a:t>Routers, </a:t>
            </a:r>
            <a:r>
              <a:rPr sz="1800" spc="-10" dirty="0">
                <a:latin typeface="Carlito"/>
                <a:cs typeface="Carlito"/>
              </a:rPr>
              <a:t>Switches,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etc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730"/>
              </a:spcBef>
              <a:buClr>
                <a:srgbClr val="0F243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OS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10" dirty="0">
                <a:latin typeface="Carlito"/>
                <a:cs typeface="Carlito"/>
              </a:rPr>
              <a:t>Database 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Sales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Service.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725"/>
              </a:spcBef>
              <a:buClr>
                <a:srgbClr val="0F243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Carlito"/>
                <a:cs typeface="Carlito"/>
              </a:rPr>
              <a:t>Windows, </a:t>
            </a:r>
            <a:r>
              <a:rPr sz="1800" spc="-5" dirty="0">
                <a:latin typeface="Carlito"/>
                <a:cs typeface="Carlito"/>
              </a:rPr>
              <a:t>Linux, </a:t>
            </a:r>
            <a:r>
              <a:rPr sz="1800" spc="-10" dirty="0">
                <a:latin typeface="Carlito"/>
                <a:cs typeface="Carlito"/>
              </a:rPr>
              <a:t>Oracle, </a:t>
            </a:r>
            <a:r>
              <a:rPr sz="1800" spc="-5" dirty="0">
                <a:latin typeface="Carlito"/>
                <a:cs typeface="Carlito"/>
              </a:rPr>
              <a:t>My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Sql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730"/>
              </a:spcBef>
              <a:buClr>
                <a:srgbClr val="0F243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5" dirty="0">
                <a:latin typeface="Carlito"/>
                <a:cs typeface="Carlito"/>
              </a:rPr>
              <a:t>Customized </a:t>
            </a:r>
            <a:r>
              <a:rPr sz="1800" spc="-5" dirty="0">
                <a:latin typeface="Carlito"/>
                <a:cs typeface="Carlito"/>
              </a:rPr>
              <a:t>Applications 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Service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Maintenance.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730"/>
              </a:spcBef>
              <a:buClr>
                <a:srgbClr val="0F243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Security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10" dirty="0">
                <a:latin typeface="Carlito"/>
                <a:cs typeface="Carlito"/>
              </a:rPr>
              <a:t>Disaster Recovery 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Service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Maintenance.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100">
              <a:latin typeface="Carlito"/>
              <a:cs typeface="Carlito"/>
            </a:endParaRPr>
          </a:p>
          <a:p>
            <a:pPr marL="2899410" marR="5080" algn="just">
              <a:lnSpc>
                <a:spcPct val="100000"/>
              </a:lnSpc>
              <a:spcBef>
                <a:spcPts val="1345"/>
              </a:spcBef>
            </a:pPr>
            <a:r>
              <a:rPr sz="1800" i="1" spc="-5" dirty="0">
                <a:solidFill>
                  <a:srgbClr val="0D0D0D"/>
                </a:solidFill>
                <a:latin typeface="Carlito"/>
                <a:cs typeface="Carlito"/>
              </a:rPr>
              <a:t>Our </a:t>
            </a:r>
            <a:r>
              <a:rPr sz="1800" i="1" spc="-10" dirty="0">
                <a:solidFill>
                  <a:srgbClr val="0D0D0D"/>
                </a:solidFill>
                <a:latin typeface="Carlito"/>
                <a:cs typeface="Carlito"/>
              </a:rPr>
              <a:t>core competency </a:t>
            </a:r>
            <a:r>
              <a:rPr sz="1800" i="1" dirty="0">
                <a:solidFill>
                  <a:srgbClr val="0D0D0D"/>
                </a:solidFill>
                <a:latin typeface="Carlito"/>
                <a:cs typeface="Carlito"/>
              </a:rPr>
              <a:t>of </a:t>
            </a:r>
            <a:r>
              <a:rPr sz="1800" i="1" spc="-5" dirty="0">
                <a:solidFill>
                  <a:srgbClr val="0D0D0D"/>
                </a:solidFill>
                <a:latin typeface="Carlito"/>
                <a:cs typeface="Carlito"/>
              </a:rPr>
              <a:t>this segment is </a:t>
            </a:r>
            <a:r>
              <a:rPr sz="1800" i="1" spc="-10" dirty="0">
                <a:solidFill>
                  <a:srgbClr val="0D0D0D"/>
                </a:solidFill>
                <a:latin typeface="Carlito"/>
                <a:cs typeface="Carlito"/>
              </a:rPr>
              <a:t>integration </a:t>
            </a:r>
            <a:r>
              <a:rPr sz="1800" i="1" dirty="0">
                <a:solidFill>
                  <a:srgbClr val="0D0D0D"/>
                </a:solidFill>
                <a:latin typeface="Carlito"/>
                <a:cs typeface="Carlito"/>
              </a:rPr>
              <a:t>of the  </a:t>
            </a:r>
            <a:r>
              <a:rPr sz="1800" i="1" spc="-5" dirty="0">
                <a:solidFill>
                  <a:srgbClr val="0D0D0D"/>
                </a:solidFill>
                <a:latin typeface="Carlito"/>
                <a:cs typeface="Carlito"/>
              </a:rPr>
              <a:t>high-class </a:t>
            </a:r>
            <a:r>
              <a:rPr sz="1800" i="1" dirty="0">
                <a:solidFill>
                  <a:srgbClr val="0D0D0D"/>
                </a:solidFill>
                <a:latin typeface="Carlito"/>
                <a:cs typeface="Carlito"/>
              </a:rPr>
              <a:t>and </a:t>
            </a:r>
            <a:r>
              <a:rPr sz="1800" i="1" spc="-10" dirty="0">
                <a:solidFill>
                  <a:srgbClr val="0D0D0D"/>
                </a:solidFill>
                <a:latin typeface="Carlito"/>
                <a:cs typeface="Carlito"/>
              </a:rPr>
              <a:t>cost </a:t>
            </a:r>
            <a:r>
              <a:rPr sz="1800" i="1" spc="-5" dirty="0">
                <a:solidFill>
                  <a:srgbClr val="0D0D0D"/>
                </a:solidFill>
                <a:latin typeface="Carlito"/>
                <a:cs typeface="Carlito"/>
              </a:rPr>
              <a:t>effective solutions </a:t>
            </a:r>
            <a:r>
              <a:rPr sz="1800" i="1" dirty="0">
                <a:solidFill>
                  <a:srgbClr val="0D0D0D"/>
                </a:solidFill>
                <a:latin typeface="Carlito"/>
                <a:cs typeface="Carlito"/>
              </a:rPr>
              <a:t>with the </a:t>
            </a:r>
            <a:r>
              <a:rPr sz="1800" i="1" spc="-5" dirty="0">
                <a:solidFill>
                  <a:srgbClr val="0D0D0D"/>
                </a:solidFill>
                <a:latin typeface="Carlito"/>
                <a:cs typeface="Carlito"/>
              </a:rPr>
              <a:t>brand you  desire…!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509" y="198577"/>
            <a:ext cx="4139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30859C"/>
                </a:solidFill>
              </a:rPr>
              <a:t>Core </a:t>
            </a:r>
            <a:r>
              <a:rPr sz="2800" spc="-5" dirty="0">
                <a:solidFill>
                  <a:srgbClr val="30859C"/>
                </a:solidFill>
              </a:rPr>
              <a:t>Banking Solution</a:t>
            </a:r>
            <a:r>
              <a:rPr sz="2800" dirty="0">
                <a:solidFill>
                  <a:srgbClr val="30859C"/>
                </a:solidFill>
              </a:rPr>
              <a:t> </a:t>
            </a:r>
            <a:r>
              <a:rPr sz="2800" spc="-5" dirty="0">
                <a:solidFill>
                  <a:srgbClr val="30859C"/>
                </a:solidFill>
              </a:rPr>
              <a:t>(CBS)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283077" y="1289710"/>
            <a:ext cx="5440045" cy="36474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0F243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rlito"/>
                <a:cs typeface="Carlito"/>
              </a:rPr>
              <a:t>Segment:</a:t>
            </a:r>
            <a:r>
              <a:rPr sz="2200" b="1" spc="1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Banking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F243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rlito"/>
                <a:cs typeface="Carlito"/>
              </a:rPr>
              <a:t>Product </a:t>
            </a:r>
            <a:r>
              <a:rPr sz="2200" b="1" spc="-20" dirty="0">
                <a:latin typeface="Carlito"/>
                <a:cs typeface="Carlito"/>
              </a:rPr>
              <a:t>Type </a:t>
            </a:r>
            <a:r>
              <a:rPr sz="2200" b="1" spc="-5" dirty="0">
                <a:latin typeface="Carlito"/>
                <a:cs typeface="Carlito"/>
              </a:rPr>
              <a:t>: </a:t>
            </a:r>
            <a:r>
              <a:rPr sz="2200" b="1" spc="-35" dirty="0">
                <a:latin typeface="Carlito"/>
                <a:cs typeface="Carlito"/>
              </a:rPr>
              <a:t>Web</a:t>
            </a:r>
            <a:r>
              <a:rPr sz="2200" b="1" spc="7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Based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F243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rlito"/>
                <a:cs typeface="Carlito"/>
              </a:rPr>
              <a:t>Launched </a:t>
            </a:r>
            <a:r>
              <a:rPr sz="2200" b="1" spc="-40" dirty="0">
                <a:latin typeface="Carlito"/>
                <a:cs typeface="Carlito"/>
              </a:rPr>
              <a:t>At </a:t>
            </a:r>
            <a:r>
              <a:rPr sz="2200" b="1" spc="-5" dirty="0">
                <a:latin typeface="Carlito"/>
                <a:cs typeface="Carlito"/>
              </a:rPr>
              <a:t>: </a:t>
            </a:r>
            <a:r>
              <a:rPr sz="2200" spc="-45" dirty="0">
                <a:latin typeface="Carlito"/>
                <a:cs typeface="Carlito"/>
              </a:rPr>
              <a:t>Year</a:t>
            </a:r>
            <a:r>
              <a:rPr sz="2200" spc="9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2008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F243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15" dirty="0">
                <a:latin typeface="Carlito"/>
                <a:cs typeface="Carlito"/>
              </a:rPr>
              <a:t>Front </a:t>
            </a:r>
            <a:r>
              <a:rPr sz="2200" b="1" spc="-10" dirty="0">
                <a:latin typeface="Carlito"/>
                <a:cs typeface="Carlito"/>
              </a:rPr>
              <a:t>End </a:t>
            </a:r>
            <a:r>
              <a:rPr sz="2200" b="1" spc="-5" dirty="0">
                <a:latin typeface="Carlito"/>
                <a:cs typeface="Carlito"/>
              </a:rPr>
              <a:t>: </a:t>
            </a:r>
            <a:r>
              <a:rPr sz="2200" spc="-40" dirty="0">
                <a:latin typeface="Carlito"/>
                <a:cs typeface="Carlito"/>
              </a:rPr>
              <a:t>ASP.Net, </a:t>
            </a:r>
            <a:r>
              <a:rPr sz="2200" spc="-25" dirty="0">
                <a:latin typeface="Carlito"/>
                <a:cs typeface="Carlito"/>
              </a:rPr>
              <a:t>Java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scripts.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0F243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rlito"/>
                <a:cs typeface="Carlito"/>
              </a:rPr>
              <a:t>RDBMS : </a:t>
            </a:r>
            <a:r>
              <a:rPr sz="2200" spc="-15" dirty="0">
                <a:latin typeface="Carlito"/>
                <a:cs typeface="Carlito"/>
              </a:rPr>
              <a:t>Oracle </a:t>
            </a:r>
            <a:r>
              <a:rPr sz="2200" spc="-5" dirty="0">
                <a:latin typeface="Carlito"/>
                <a:cs typeface="Carlito"/>
              </a:rPr>
              <a:t>12c </a:t>
            </a:r>
            <a:r>
              <a:rPr sz="2200" dirty="0">
                <a:latin typeface="Carlito"/>
                <a:cs typeface="Carlito"/>
              </a:rPr>
              <a:t>or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higher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F243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rlito"/>
                <a:cs typeface="Carlito"/>
              </a:rPr>
              <a:t>Server OS : </a:t>
            </a:r>
            <a:r>
              <a:rPr sz="2200" spc="-10" dirty="0">
                <a:latin typeface="Carlito"/>
                <a:cs typeface="Carlito"/>
              </a:rPr>
              <a:t>Windows,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Linux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0F243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rlito"/>
                <a:cs typeface="Carlito"/>
              </a:rPr>
              <a:t>Client </a:t>
            </a:r>
            <a:r>
              <a:rPr sz="2200" b="1" spc="-5" dirty="0">
                <a:latin typeface="Carlito"/>
                <a:cs typeface="Carlito"/>
              </a:rPr>
              <a:t>OS :</a:t>
            </a:r>
            <a:r>
              <a:rPr sz="2200" b="1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Windows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0F243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35" dirty="0">
                <a:latin typeface="Carlito"/>
                <a:cs typeface="Carlito"/>
              </a:rPr>
              <a:t>Web </a:t>
            </a:r>
            <a:r>
              <a:rPr sz="2200" b="1" spc="-5" dirty="0">
                <a:latin typeface="Carlito"/>
                <a:cs typeface="Carlito"/>
              </a:rPr>
              <a:t>Server </a:t>
            </a:r>
            <a:r>
              <a:rPr sz="2200" spc="-5" dirty="0">
                <a:latin typeface="Carlito"/>
                <a:cs typeface="Carlito"/>
              </a:rPr>
              <a:t>: Apache </a:t>
            </a:r>
            <a:r>
              <a:rPr sz="2200" spc="-30" dirty="0">
                <a:latin typeface="Carlito"/>
                <a:cs typeface="Carlito"/>
              </a:rPr>
              <a:t>Web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Server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0F243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rlito"/>
                <a:cs typeface="Carlito"/>
              </a:rPr>
              <a:t>Browser </a:t>
            </a:r>
            <a:r>
              <a:rPr sz="2200" b="1" spc="-5" dirty="0">
                <a:latin typeface="Carlito"/>
                <a:cs typeface="Carlito"/>
              </a:rPr>
              <a:t>: </a:t>
            </a:r>
            <a:r>
              <a:rPr sz="2200" spc="-15" dirty="0">
                <a:latin typeface="Carlito"/>
                <a:cs typeface="Carlito"/>
              </a:rPr>
              <a:t>Internet </a:t>
            </a:r>
            <a:r>
              <a:rPr sz="2200" spc="-10" dirty="0">
                <a:latin typeface="Carlito"/>
                <a:cs typeface="Carlito"/>
              </a:rPr>
              <a:t>Explorer </a:t>
            </a:r>
            <a:r>
              <a:rPr sz="2200" spc="-5" dirty="0">
                <a:latin typeface="Carlito"/>
                <a:cs typeface="Carlito"/>
              </a:rPr>
              <a:t>7.0 or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equivalent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2286000"/>
            <a:ext cx="2743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198577"/>
            <a:ext cx="3968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30859C"/>
                </a:solidFill>
              </a:rPr>
              <a:t>Software </a:t>
            </a:r>
            <a:r>
              <a:rPr sz="2800" spc="-10" dirty="0">
                <a:solidFill>
                  <a:srgbClr val="30859C"/>
                </a:solidFill>
              </a:rPr>
              <a:t>Product</a:t>
            </a:r>
            <a:r>
              <a:rPr sz="2800" dirty="0">
                <a:solidFill>
                  <a:srgbClr val="30859C"/>
                </a:solidFill>
              </a:rPr>
              <a:t> </a:t>
            </a:r>
            <a:r>
              <a:rPr sz="2800" spc="-5" dirty="0">
                <a:solidFill>
                  <a:srgbClr val="30859C"/>
                </a:solidFill>
              </a:rPr>
              <a:t>Modules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74852"/>
            <a:ext cx="5971540" cy="578299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spcBef>
                <a:spcPts val="85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Head Office Operations with (OSS).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Anti-Money </a:t>
            </a:r>
            <a:r>
              <a:rPr dirty="0"/>
              <a:t>Laundering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–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AML.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Asset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Liability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Management – ALM, </a:t>
            </a:r>
            <a:r>
              <a:rPr sz="1800" spc="-15" dirty="0">
                <a:latin typeface="Carlito"/>
                <a:cs typeface="Carlito"/>
              </a:rPr>
              <a:t>LOS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10" dirty="0">
                <a:latin typeface="Carlito"/>
                <a:cs typeface="Carlito"/>
              </a:rPr>
              <a:t>Credit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Appraisals.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Fraud Risk </a:t>
            </a:r>
            <a:r>
              <a:rPr sz="1800" spc="-5" dirty="0">
                <a:latin typeface="Carlito"/>
                <a:cs typeface="Carlito"/>
              </a:rPr>
              <a:t>Management </a:t>
            </a:r>
            <a:r>
              <a:rPr sz="1800" spc="-15" dirty="0">
                <a:latin typeface="Carlito"/>
                <a:cs typeface="Carlito"/>
              </a:rPr>
              <a:t>System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(FRMS).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GST </a:t>
            </a:r>
            <a:r>
              <a:rPr sz="1800" dirty="0">
                <a:latin typeface="Carlito"/>
                <a:cs typeface="Carlito"/>
              </a:rPr>
              <a:t>Module</a:t>
            </a: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General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Insurance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7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Internet </a:t>
            </a:r>
            <a:r>
              <a:rPr sz="1800" spc="-5" dirty="0">
                <a:latin typeface="Carlito"/>
                <a:cs typeface="Carlito"/>
              </a:rPr>
              <a:t>Banking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Module.</a:t>
            </a: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Mobile Banking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Module.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DIGI </a:t>
            </a:r>
            <a:r>
              <a:rPr sz="1800" spc="-35" dirty="0">
                <a:latin typeface="Carlito"/>
                <a:cs typeface="Carlito"/>
              </a:rPr>
              <a:t>Locker, </a:t>
            </a:r>
            <a:r>
              <a:rPr sz="1800" spc="-10" dirty="0">
                <a:latin typeface="Carlito"/>
                <a:cs typeface="Carlito"/>
              </a:rPr>
              <a:t>Chatbot’s, </a:t>
            </a:r>
            <a:r>
              <a:rPr sz="1800" spc="-5" dirty="0">
                <a:latin typeface="Carlito"/>
                <a:cs typeface="Carlito"/>
              </a:rPr>
              <a:t>Mobile </a:t>
            </a:r>
            <a:r>
              <a:rPr sz="1800" spc="-20" dirty="0">
                <a:latin typeface="Carlito"/>
                <a:cs typeface="Carlito"/>
              </a:rPr>
              <a:t>Wallet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Integration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Bio</a:t>
            </a:r>
            <a:r>
              <a:rPr lang="en-IN" sz="1800" spc="-5">
                <a:latin typeface="Carlito"/>
                <a:cs typeface="Carlito"/>
              </a:rPr>
              <a:t>metrics </a:t>
            </a:r>
            <a:r>
              <a:rPr sz="1800" spc="-5">
                <a:latin typeface="Carlito"/>
                <a:cs typeface="Carlito"/>
              </a:rPr>
              <a:t>login</a:t>
            </a:r>
            <a:r>
              <a:rPr sz="1800" spc="-5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Online </a:t>
            </a:r>
            <a:r>
              <a:rPr sz="1800" spc="-10" dirty="0">
                <a:latin typeface="Carlito"/>
                <a:cs typeface="Carlito"/>
              </a:rPr>
              <a:t>Complaint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Module.</a:t>
            </a: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C-KYC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ATM/POS/Kiosk/Rupay </a:t>
            </a:r>
            <a:r>
              <a:rPr sz="1800" spc="-10" dirty="0">
                <a:latin typeface="Carlito"/>
                <a:cs typeface="Carlito"/>
              </a:rPr>
              <a:t>Card Interface </a:t>
            </a:r>
            <a:r>
              <a:rPr sz="1800" spc="-15" dirty="0">
                <a:latin typeface="Carlito"/>
                <a:cs typeface="Carlito"/>
              </a:rPr>
              <a:t>for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Switch.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latin typeface="Carlito"/>
                <a:cs typeface="Carlito"/>
              </a:rPr>
              <a:t>NEFT/RTGS </a:t>
            </a:r>
            <a:r>
              <a:rPr sz="1800" spc="-5" dirty="0">
                <a:latin typeface="Carlito"/>
                <a:cs typeface="Carlito"/>
              </a:rPr>
              <a:t>Server </a:t>
            </a:r>
            <a:r>
              <a:rPr sz="1800" spc="-10" dirty="0">
                <a:latin typeface="Carlito"/>
                <a:cs typeface="Carlito"/>
              </a:rPr>
              <a:t>Interface </a:t>
            </a:r>
            <a:r>
              <a:rPr sz="1800" spc="-15" dirty="0">
                <a:latin typeface="Carlito"/>
                <a:cs typeface="Carlito"/>
              </a:rPr>
              <a:t>for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Switch.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198577"/>
            <a:ext cx="3968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30859C"/>
                </a:solidFill>
              </a:rPr>
              <a:t>Software </a:t>
            </a:r>
            <a:r>
              <a:rPr sz="2800" spc="-10" dirty="0">
                <a:solidFill>
                  <a:srgbClr val="30859C"/>
                </a:solidFill>
              </a:rPr>
              <a:t>Product</a:t>
            </a:r>
            <a:r>
              <a:rPr sz="2800" dirty="0">
                <a:solidFill>
                  <a:srgbClr val="30859C"/>
                </a:solidFill>
              </a:rPr>
              <a:t> </a:t>
            </a:r>
            <a:r>
              <a:rPr sz="2800" spc="-5" dirty="0">
                <a:solidFill>
                  <a:srgbClr val="30859C"/>
                </a:solidFill>
              </a:rPr>
              <a:t>Modules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1046734"/>
            <a:ext cx="5043805" cy="57054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NFS Interface </a:t>
            </a:r>
            <a:r>
              <a:rPr sz="1800" spc="-15" dirty="0">
                <a:latin typeface="Carlito"/>
                <a:cs typeface="Carlito"/>
              </a:rPr>
              <a:t>for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Switch.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HR/Payroll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Module.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CTS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Module.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ECS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NPCI.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DBTL</a:t>
            </a:r>
            <a:r>
              <a:rPr sz="1800" spc="-5" dirty="0">
                <a:latin typeface="Carlito"/>
                <a:cs typeface="Carlito"/>
              </a:rPr>
              <a:t> Module.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Aadhaar Enabled </a:t>
            </a:r>
            <a:r>
              <a:rPr sz="1800" spc="-15" dirty="0">
                <a:latin typeface="Carlito"/>
                <a:cs typeface="Carlito"/>
              </a:rPr>
              <a:t>Payment </a:t>
            </a:r>
            <a:r>
              <a:rPr sz="1800" spc="-5" dirty="0">
                <a:latin typeface="Carlito"/>
                <a:cs typeface="Carlito"/>
              </a:rPr>
              <a:t>Service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(AEPS)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Unified </a:t>
            </a:r>
            <a:r>
              <a:rPr sz="1800" spc="-15" dirty="0">
                <a:latin typeface="Carlito"/>
                <a:cs typeface="Carlito"/>
              </a:rPr>
              <a:t>Payment </a:t>
            </a:r>
            <a:r>
              <a:rPr sz="1800" spc="-10" dirty="0">
                <a:latin typeface="Carlito"/>
                <a:cs typeface="Carlito"/>
              </a:rPr>
              <a:t>Interface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(UPI)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Immediate </a:t>
            </a:r>
            <a:r>
              <a:rPr sz="1800" spc="-15" dirty="0">
                <a:latin typeface="Carlito"/>
                <a:cs typeface="Carlito"/>
              </a:rPr>
              <a:t>Payment </a:t>
            </a:r>
            <a:r>
              <a:rPr sz="1800" spc="-5" dirty="0">
                <a:latin typeface="Carlito"/>
                <a:cs typeface="Carlito"/>
              </a:rPr>
              <a:t>Service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(IMPS)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Bharat </a:t>
            </a:r>
            <a:r>
              <a:rPr sz="1800" spc="-5" dirty="0">
                <a:latin typeface="Carlito"/>
                <a:cs typeface="Carlito"/>
              </a:rPr>
              <a:t>Bill </a:t>
            </a:r>
            <a:r>
              <a:rPr sz="1800" spc="-15" dirty="0">
                <a:latin typeface="Carlito"/>
                <a:cs typeface="Carlito"/>
              </a:rPr>
              <a:t>Payment System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(BBPS)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25" dirty="0">
                <a:latin typeface="Carlito"/>
                <a:cs typeface="Carlito"/>
              </a:rPr>
              <a:t>Micro-ATM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E-Commerce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15" dirty="0">
                <a:latin typeface="Carlito"/>
                <a:cs typeface="Carlito"/>
              </a:rPr>
              <a:t>Payment </a:t>
            </a:r>
            <a:r>
              <a:rPr sz="1800" spc="-20" dirty="0">
                <a:latin typeface="Carlito"/>
                <a:cs typeface="Carlito"/>
              </a:rPr>
              <a:t>Gateway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Integration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Pradhan </a:t>
            </a:r>
            <a:r>
              <a:rPr sz="1800" spc="-5" dirty="0">
                <a:latin typeface="Carlito"/>
                <a:cs typeface="Carlito"/>
              </a:rPr>
              <a:t>Mantri Jeevan </a:t>
            </a:r>
            <a:r>
              <a:rPr sz="1800" spc="-10" dirty="0">
                <a:latin typeface="Carlito"/>
                <a:cs typeface="Carlito"/>
              </a:rPr>
              <a:t>Jyoti </a:t>
            </a:r>
            <a:r>
              <a:rPr sz="1800" dirty="0">
                <a:latin typeface="Carlito"/>
                <a:cs typeface="Carlito"/>
              </a:rPr>
              <a:t>Bima </a:t>
            </a:r>
            <a:r>
              <a:rPr sz="1800" spc="-25" dirty="0">
                <a:latin typeface="Carlito"/>
                <a:cs typeface="Carlito"/>
              </a:rPr>
              <a:t>Yojana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(PMJJBY)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Pradhan </a:t>
            </a:r>
            <a:r>
              <a:rPr sz="1800" spc="-5" dirty="0">
                <a:latin typeface="Carlito"/>
                <a:cs typeface="Carlito"/>
              </a:rPr>
              <a:t>Mantri </a:t>
            </a:r>
            <a:r>
              <a:rPr sz="1800" spc="-10" dirty="0">
                <a:latin typeface="Carlito"/>
                <a:cs typeface="Carlito"/>
              </a:rPr>
              <a:t>Suraksha </a:t>
            </a:r>
            <a:r>
              <a:rPr sz="1800" dirty="0">
                <a:latin typeface="Carlito"/>
                <a:cs typeface="Carlito"/>
              </a:rPr>
              <a:t>Bima </a:t>
            </a:r>
            <a:r>
              <a:rPr sz="1800" spc="-25" dirty="0">
                <a:latin typeface="Carlito"/>
                <a:cs typeface="Carlito"/>
              </a:rPr>
              <a:t>Yojana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(PMSBY)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latin typeface="Carlito"/>
                <a:cs typeface="Carlito"/>
              </a:rPr>
              <a:t>Atal </a:t>
            </a:r>
            <a:r>
              <a:rPr sz="1800" spc="-10" dirty="0">
                <a:latin typeface="Carlito"/>
                <a:cs typeface="Carlito"/>
              </a:rPr>
              <a:t>Pension </a:t>
            </a:r>
            <a:r>
              <a:rPr sz="1800" spc="-30" dirty="0">
                <a:latin typeface="Carlito"/>
                <a:cs typeface="Carlito"/>
              </a:rPr>
              <a:t>Yojna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(APY).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198577"/>
            <a:ext cx="3968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30859C"/>
                </a:solidFill>
              </a:rPr>
              <a:t>Software </a:t>
            </a:r>
            <a:r>
              <a:rPr sz="2800" spc="-10" dirty="0">
                <a:solidFill>
                  <a:srgbClr val="30859C"/>
                </a:solidFill>
              </a:rPr>
              <a:t>Product</a:t>
            </a:r>
            <a:r>
              <a:rPr sz="2800" dirty="0">
                <a:solidFill>
                  <a:srgbClr val="30859C"/>
                </a:solidFill>
              </a:rPr>
              <a:t> </a:t>
            </a:r>
            <a:r>
              <a:rPr sz="2800" spc="-5" dirty="0">
                <a:solidFill>
                  <a:srgbClr val="30859C"/>
                </a:solidFill>
              </a:rPr>
              <a:t>Modules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00820"/>
            <a:ext cx="7084695" cy="584327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SMS </a:t>
            </a:r>
            <a:r>
              <a:rPr sz="1800" spc="-20" dirty="0">
                <a:latin typeface="Carlito"/>
                <a:cs typeface="Carlito"/>
              </a:rPr>
              <a:t>Gateway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Interface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Reconciliation </a:t>
            </a:r>
            <a:r>
              <a:rPr sz="1800" dirty="0">
                <a:latin typeface="Carlito"/>
                <a:cs typeface="Carlito"/>
              </a:rPr>
              <a:t>Br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5" dirty="0">
                <a:latin typeface="Carlito"/>
                <a:cs typeface="Carlito"/>
              </a:rPr>
              <a:t>Br, </a:t>
            </a:r>
            <a:r>
              <a:rPr sz="1800" dirty="0">
                <a:latin typeface="Carlito"/>
                <a:cs typeface="Carlito"/>
              </a:rPr>
              <a:t>Br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Ho </a:t>
            </a:r>
            <a:r>
              <a:rPr sz="1800" dirty="0">
                <a:latin typeface="Carlito"/>
                <a:cs typeface="Carlito"/>
              </a:rPr>
              <a:t>&amp; Bank </a:t>
            </a:r>
            <a:r>
              <a:rPr sz="1800" spc="-10" dirty="0">
                <a:latin typeface="Carlito"/>
                <a:cs typeface="Carlito"/>
              </a:rPr>
              <a:t>to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Bank.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Locker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Module.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Court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Module.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Risk Calculation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Module.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TDS Maintenance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Module.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Management </a:t>
            </a:r>
            <a:r>
              <a:rPr sz="1800" spc="-10" dirty="0">
                <a:latin typeface="Carlito"/>
                <a:cs typeface="Carlito"/>
              </a:rPr>
              <a:t>Information </a:t>
            </a:r>
            <a:r>
              <a:rPr sz="1800" spc="-15" dirty="0">
                <a:latin typeface="Carlito"/>
                <a:cs typeface="Carlito"/>
              </a:rPr>
              <a:t>System </a:t>
            </a:r>
            <a:r>
              <a:rPr sz="1800" spc="-5" dirty="0">
                <a:latin typeface="Carlito"/>
                <a:cs typeface="Carlito"/>
              </a:rPr>
              <a:t>(MIS)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5" dirty="0">
                <a:latin typeface="Carlito"/>
                <a:cs typeface="Carlito"/>
              </a:rPr>
              <a:t>Business </a:t>
            </a:r>
            <a:r>
              <a:rPr sz="1800" spc="-10" dirty="0">
                <a:latin typeface="Carlito"/>
                <a:cs typeface="Carlito"/>
              </a:rPr>
              <a:t>Intelligence </a:t>
            </a:r>
            <a:r>
              <a:rPr sz="1800" spc="-5" dirty="0">
                <a:latin typeface="Carlito"/>
                <a:cs typeface="Carlito"/>
              </a:rPr>
              <a:t>(BI)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40" dirty="0">
                <a:latin typeface="Carlito"/>
                <a:cs typeface="Carlito"/>
              </a:rPr>
              <a:t>Tool.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Customer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Merging.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Report </a:t>
            </a:r>
            <a:r>
              <a:rPr sz="1800" spc="-5" dirty="0">
                <a:latin typeface="Carlito"/>
                <a:cs typeface="Carlito"/>
              </a:rPr>
              <a:t>Designer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module.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Share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Module.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Financial Inclusion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Module(FI).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DRD/Pigmy </a:t>
            </a:r>
            <a:r>
              <a:rPr sz="1800" spc="-5" dirty="0">
                <a:latin typeface="Carlito"/>
                <a:cs typeface="Carlito"/>
              </a:rPr>
              <a:t>Machine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Interface.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90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DEAF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Module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0F24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Stock/ </a:t>
            </a:r>
            <a:r>
              <a:rPr sz="1800" spc="-15" dirty="0">
                <a:latin typeface="Carlito"/>
                <a:cs typeface="Carlito"/>
              </a:rPr>
              <a:t>Fixed </a:t>
            </a:r>
            <a:r>
              <a:rPr sz="1800" spc="-5" dirty="0">
                <a:latin typeface="Carlito"/>
                <a:cs typeface="Carlito"/>
              </a:rPr>
              <a:t>Asset /Dead </a:t>
            </a:r>
            <a:r>
              <a:rPr sz="1800" spc="-10" dirty="0">
                <a:latin typeface="Carlito"/>
                <a:cs typeface="Carlito"/>
              </a:rPr>
              <a:t>Stock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Maintenance.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198577"/>
            <a:ext cx="3850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0859C"/>
                </a:solidFill>
              </a:rPr>
              <a:t>Approach </a:t>
            </a:r>
            <a:r>
              <a:rPr sz="2800" spc="-5" dirty="0">
                <a:solidFill>
                  <a:srgbClr val="30859C"/>
                </a:solidFill>
              </a:rPr>
              <a:t>&amp; </a:t>
            </a:r>
            <a:r>
              <a:rPr sz="2800" spc="-10" dirty="0">
                <a:solidFill>
                  <a:srgbClr val="30859C"/>
                </a:solidFill>
              </a:rPr>
              <a:t>Methodology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929383" y="1071372"/>
            <a:ext cx="5814060" cy="5355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1003</Words>
  <Application>Microsoft Office PowerPoint</Application>
  <PresentationFormat>On-screen Show (4:3)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Carlito</vt:lpstr>
      <vt:lpstr>Courier New</vt:lpstr>
      <vt:lpstr>Trebuchet MS</vt:lpstr>
      <vt:lpstr>Wingdings</vt:lpstr>
      <vt:lpstr>Office Theme</vt:lpstr>
      <vt:lpstr>PowerPoint Presentation</vt:lpstr>
      <vt:lpstr>About VGIPL</vt:lpstr>
      <vt:lpstr>Flagship Products</vt:lpstr>
      <vt:lpstr>IT Infrastructure Management</vt:lpstr>
      <vt:lpstr>Core Banking Solution (CBS)</vt:lpstr>
      <vt:lpstr>Software Product Modules</vt:lpstr>
      <vt:lpstr>Software Product Modules</vt:lpstr>
      <vt:lpstr>Software Product Modules</vt:lpstr>
      <vt:lpstr>Approach &amp; Methodology</vt:lpstr>
      <vt:lpstr>Software Product Features</vt:lpstr>
      <vt:lpstr>Software Products Security Policy</vt:lpstr>
      <vt:lpstr>VGIPL Mobile Banking Functionality</vt:lpstr>
      <vt:lpstr>Mobile Banking Home Screen</vt:lpstr>
      <vt:lpstr>VGIPL Selected Client List  Banking Projects</vt:lpstr>
      <vt:lpstr>Client Geography!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Devashish Nagansure</dc:creator>
  <cp:lastModifiedBy>Devashish Nagansure</cp:lastModifiedBy>
  <cp:revision>3</cp:revision>
  <dcterms:created xsi:type="dcterms:W3CDTF">2021-04-04T06:29:47Z</dcterms:created>
  <dcterms:modified xsi:type="dcterms:W3CDTF">2021-04-04T10:07:33Z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2021-04-04T00:00:00Z</vt:filetime>
  </property>
</Properties>
</file>