
<file path=[Content_Types].xml><?xml version="1.0" encoding="utf-8"?>
<Types xmlns="http://schemas.openxmlformats.org/package/2006/content-types">
  <Default Extension="png" ContentType="image/png"/>
  <Default Extension="m4a" ContentType="audio/mp4"/>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63" r:id="rId6"/>
    <p:sldId id="267" r:id="rId7"/>
    <p:sldId id="264" r:id="rId8"/>
    <p:sldId id="260" r:id="rId9"/>
    <p:sldId id="265" r:id="rId10"/>
    <p:sldId id="261"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9" d="100"/>
          <a:sy n="89" d="100"/>
        </p:scale>
        <p:origin x="466" y="72"/>
      </p:cViewPr>
      <p:guideLst>
        <p:guide orient="horz" pos="238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vas\Desktop\ExcelR%20Projects\Zomata%20Projec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vas\Desktop\ExcelR%20Projects\Zomata%20Project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[Zomata Projects.xlsx]Q3!PivotTable2</c:name>
    <c:fmtId val="1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Country</a:t>
            </a:r>
            <a:r>
              <a:rPr lang="en-US" baseline="0"/>
              <a:t> wise </a:t>
            </a:r>
            <a:r>
              <a:rPr lang="en-US"/>
              <a:t>No.</a:t>
            </a:r>
            <a:r>
              <a:rPr lang="en-US" baseline="0"/>
              <a:t> of Restaurants </a:t>
            </a:r>
            <a:endParaRPr lang="en-US"/>
          </a:p>
        </c:rich>
      </c:tx>
      <c:layout/>
      <c:overlay val="0"/>
      <c:spPr>
        <a:solidFill>
          <a:srgbClr val="F70F09"/>
        </a:solid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rgbClr val="ED3D2F"/>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ED3D2F"/>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ED3D2F"/>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'Q3'!$B$3</c:f>
              <c:strCache>
                <c:ptCount val="1"/>
                <c:pt idx="0">
                  <c:v>Total</c:v>
                </c:pt>
              </c:strCache>
            </c:strRef>
          </c:tx>
          <c:spPr>
            <a:solidFill>
              <a:srgbClr val="ED3D2F"/>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'Q3'!$A$4:$A$19</c:f>
              <c:strCache>
                <c:ptCount val="15"/>
                <c:pt idx="0">
                  <c:v>Australia</c:v>
                </c:pt>
                <c:pt idx="1">
                  <c:v>Brazil</c:v>
                </c:pt>
                <c:pt idx="2">
                  <c:v>Canada</c:v>
                </c:pt>
                <c:pt idx="3">
                  <c:v>India</c:v>
                </c:pt>
                <c:pt idx="4">
                  <c:v>Indonesia</c:v>
                </c:pt>
                <c:pt idx="5">
                  <c:v>New Zealand</c:v>
                </c:pt>
                <c:pt idx="6">
                  <c:v>Phillipines</c:v>
                </c:pt>
                <c:pt idx="7">
                  <c:v>Qatar</c:v>
                </c:pt>
                <c:pt idx="8">
                  <c:v>Singapore</c:v>
                </c:pt>
                <c:pt idx="9">
                  <c:v>South Africa</c:v>
                </c:pt>
                <c:pt idx="10">
                  <c:v>Sri Lanka</c:v>
                </c:pt>
                <c:pt idx="11">
                  <c:v>Turkey</c:v>
                </c:pt>
                <c:pt idx="12">
                  <c:v>UAE</c:v>
                </c:pt>
                <c:pt idx="13">
                  <c:v>United Kingdom</c:v>
                </c:pt>
                <c:pt idx="14">
                  <c:v>United States</c:v>
                </c:pt>
              </c:strCache>
            </c:strRef>
          </c:cat>
          <c:val>
            <c:numRef>
              <c:f>'Q3'!$B$4:$B$19</c:f>
              <c:numCache>
                <c:formatCode>General</c:formatCode>
                <c:ptCount val="15"/>
                <c:pt idx="0">
                  <c:v>24</c:v>
                </c:pt>
                <c:pt idx="1">
                  <c:v>60</c:v>
                </c:pt>
                <c:pt idx="2">
                  <c:v>4</c:v>
                </c:pt>
                <c:pt idx="3">
                  <c:v>8652</c:v>
                </c:pt>
                <c:pt idx="4">
                  <c:v>21</c:v>
                </c:pt>
                <c:pt idx="5">
                  <c:v>40</c:v>
                </c:pt>
                <c:pt idx="6">
                  <c:v>22</c:v>
                </c:pt>
                <c:pt idx="7">
                  <c:v>20</c:v>
                </c:pt>
                <c:pt idx="8">
                  <c:v>20</c:v>
                </c:pt>
                <c:pt idx="9">
                  <c:v>60</c:v>
                </c:pt>
                <c:pt idx="10">
                  <c:v>20</c:v>
                </c:pt>
                <c:pt idx="11">
                  <c:v>34</c:v>
                </c:pt>
                <c:pt idx="12">
                  <c:v>60</c:v>
                </c:pt>
                <c:pt idx="13">
                  <c:v>80</c:v>
                </c:pt>
                <c:pt idx="14">
                  <c:v>434</c:v>
                </c:pt>
              </c:numCache>
            </c:numRef>
          </c:val>
        </c:ser>
        <c:dLbls>
          <c:dLblPos val="outEnd"/>
          <c:showLegendKey val="0"/>
          <c:showVal val="1"/>
          <c:showCatName val="0"/>
          <c:showSerName val="0"/>
          <c:showPercent val="0"/>
          <c:showBubbleSize val="0"/>
        </c:dLbls>
        <c:gapWidth val="100"/>
        <c:overlap val="-24"/>
        <c:axId val="391197424"/>
        <c:axId val="391199056"/>
      </c:barChart>
      <c:catAx>
        <c:axId val="39119742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91199056"/>
        <c:crosses val="autoZero"/>
        <c:auto val="1"/>
        <c:lblAlgn val="ctr"/>
        <c:lblOffset val="100"/>
        <c:noMultiLvlLbl val="0"/>
      </c:catAx>
      <c:valAx>
        <c:axId val="3911990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91197424"/>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[Zomata Projects.xlsx]Q4!PivotTable6</c:name>
    <c:fmtId val="4"/>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baseline="0"/>
              <a:t>Restaurants Growth (year)</a:t>
            </a:r>
          </a:p>
        </c:rich>
      </c:tx>
      <c:layout/>
      <c:overlay val="0"/>
      <c:spPr>
        <a:solidFill>
          <a:srgbClr val="ED3D2F"/>
        </a:solid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rgbClr val="ED3D2F"/>
          </a:solidFill>
          <a:ln>
            <a:noFill/>
          </a:ln>
          <a:effectLst>
            <a:outerShdw blurRad="57150" dist="19050" dir="5400000" algn="ctr" rotWithShape="0">
              <a:srgbClr val="000000">
                <a:alpha val="63000"/>
              </a:srgbClr>
            </a:outerShdw>
          </a:effectLst>
        </c:spPr>
        <c:marker>
          <c:symbol val="none"/>
        </c:marker>
      </c:pivotFmt>
      <c:pivotFmt>
        <c:idx val="1"/>
        <c:spPr>
          <a:solidFill>
            <a:srgbClr val="ED3D2F"/>
          </a:solidFill>
          <a:ln>
            <a:noFill/>
          </a:ln>
          <a:effectLst>
            <a:outerShdw blurRad="57150" dist="19050" dir="5400000" algn="ctr" rotWithShape="0">
              <a:srgbClr val="000000">
                <a:alpha val="63000"/>
              </a:srgbClr>
            </a:outerShdw>
          </a:effectLst>
        </c:spPr>
        <c:marker>
          <c:symbol val="none"/>
        </c:marker>
      </c:pivotFmt>
      <c:pivotFmt>
        <c:idx val="2"/>
        <c:spPr>
          <a:solidFill>
            <a:srgbClr val="ED3D2F"/>
          </a:solidFill>
          <a:ln>
            <a:noFill/>
          </a:ln>
          <a:effectLst>
            <a:outerShdw blurRad="57150" dist="19050" dir="5400000" algn="ctr" rotWithShape="0">
              <a:srgbClr val="000000">
                <a:alpha val="63000"/>
              </a:srgbClr>
            </a:outerShdw>
          </a:effectLst>
        </c:spPr>
        <c:marker>
          <c:symbol val="none"/>
        </c:marker>
      </c:pivotFmt>
    </c:pivotFmts>
    <c:plotArea>
      <c:layout/>
      <c:barChart>
        <c:barDir val="col"/>
        <c:grouping val="clustered"/>
        <c:varyColors val="0"/>
        <c:ser>
          <c:idx val="0"/>
          <c:order val="0"/>
          <c:tx>
            <c:strRef>
              <c:f>'Q4'!$B$3</c:f>
              <c:strCache>
                <c:ptCount val="1"/>
                <c:pt idx="0">
                  <c:v>Total</c:v>
                </c:pt>
              </c:strCache>
            </c:strRef>
          </c:tx>
          <c:spPr>
            <a:solidFill>
              <a:srgbClr val="ED3D2F"/>
            </a:solidFill>
            <a:ln>
              <a:noFill/>
            </a:ln>
            <a:effectLst>
              <a:outerShdw blurRad="57150" dist="19050" dir="5400000" algn="ctr" rotWithShape="0">
                <a:srgbClr val="000000">
                  <a:alpha val="63000"/>
                </a:srgbClr>
              </a:outerShdw>
            </a:effectLst>
          </c:spPr>
          <c:invertIfNegative val="0"/>
          <c:cat>
            <c:strRef>
              <c:f>'Q4'!$A$4:$A$13</c:f>
              <c:strCache>
                <c:ptCount val="9"/>
                <c:pt idx="0">
                  <c:v>2010</c:v>
                </c:pt>
                <c:pt idx="1">
                  <c:v>2011</c:v>
                </c:pt>
                <c:pt idx="2">
                  <c:v>2012</c:v>
                </c:pt>
                <c:pt idx="3">
                  <c:v>2013</c:v>
                </c:pt>
                <c:pt idx="4">
                  <c:v>2014</c:v>
                </c:pt>
                <c:pt idx="5">
                  <c:v>2015</c:v>
                </c:pt>
                <c:pt idx="6">
                  <c:v>2016</c:v>
                </c:pt>
                <c:pt idx="7">
                  <c:v>2017</c:v>
                </c:pt>
                <c:pt idx="8">
                  <c:v>2018</c:v>
                </c:pt>
              </c:strCache>
            </c:strRef>
          </c:cat>
          <c:val>
            <c:numRef>
              <c:f>'Q4'!$B$4:$B$13</c:f>
              <c:numCache>
                <c:formatCode>General</c:formatCode>
                <c:ptCount val="9"/>
                <c:pt idx="0">
                  <c:v>1080</c:v>
                </c:pt>
                <c:pt idx="1">
                  <c:v>1098</c:v>
                </c:pt>
                <c:pt idx="2">
                  <c:v>1022</c:v>
                </c:pt>
                <c:pt idx="3">
                  <c:v>1061</c:v>
                </c:pt>
                <c:pt idx="4">
                  <c:v>1051</c:v>
                </c:pt>
                <c:pt idx="5">
                  <c:v>1024</c:v>
                </c:pt>
                <c:pt idx="6">
                  <c:v>1027</c:v>
                </c:pt>
                <c:pt idx="7">
                  <c:v>1086</c:v>
                </c:pt>
                <c:pt idx="8">
                  <c:v>1102</c:v>
                </c:pt>
              </c:numCache>
            </c:numRef>
          </c:val>
        </c:ser>
        <c:dLbls>
          <c:showLegendKey val="0"/>
          <c:showVal val="0"/>
          <c:showCatName val="0"/>
          <c:showSerName val="0"/>
          <c:showPercent val="0"/>
          <c:showBubbleSize val="0"/>
        </c:dLbls>
        <c:gapWidth val="100"/>
        <c:overlap val="-24"/>
        <c:axId val="391200144"/>
        <c:axId val="391192528"/>
      </c:barChart>
      <c:catAx>
        <c:axId val="39120014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91192528"/>
        <c:crosses val="autoZero"/>
        <c:auto val="1"/>
        <c:lblAlgn val="ctr"/>
        <c:lblOffset val="100"/>
        <c:noMultiLvlLbl val="0"/>
      </c:catAx>
      <c:valAx>
        <c:axId val="39119252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91200144"/>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C6B697-1352-EA27-48C0-781A741157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00A7F3AB-02AE-0640-8643-96DAD0373F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65DD3ECC-2613-AE9D-A02E-65D1A956B958}"/>
              </a:ext>
            </a:extLst>
          </p:cNvPr>
          <p:cNvSpPr>
            <a:spLocks noGrp="1"/>
          </p:cNvSpPr>
          <p:nvPr>
            <p:ph type="dt" sz="half" idx="10"/>
          </p:nvPr>
        </p:nvSpPr>
        <p:spPr/>
        <p:txBody>
          <a:bodyPr/>
          <a:lstStyle/>
          <a:p>
            <a:fld id="{C5B88DCB-E230-4D9F-A22D-7F615E670AC0}" type="datetimeFigureOut">
              <a:rPr lang="en-IN" smtClean="0"/>
              <a:t>24-10-2023</a:t>
            </a:fld>
            <a:endParaRPr lang="en-IN"/>
          </a:p>
        </p:txBody>
      </p:sp>
      <p:sp>
        <p:nvSpPr>
          <p:cNvPr id="5" name="Footer Placeholder 4">
            <a:extLst>
              <a:ext uri="{FF2B5EF4-FFF2-40B4-BE49-F238E27FC236}">
                <a16:creationId xmlns:a16="http://schemas.microsoft.com/office/drawing/2014/main" xmlns="" id="{8BC13E2F-BEA7-E9FF-2ECE-CF3C1BA265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8370608-0D45-F610-11AB-8AA4C7E013F5}"/>
              </a:ext>
            </a:extLst>
          </p:cNvPr>
          <p:cNvSpPr>
            <a:spLocks noGrp="1"/>
          </p:cNvSpPr>
          <p:nvPr>
            <p:ph type="sldNum" sz="quarter" idx="12"/>
          </p:nvPr>
        </p:nvSpPr>
        <p:spPr/>
        <p:txBody>
          <a:bodyPr/>
          <a:lstStyle/>
          <a:p>
            <a:fld id="{627883F8-8F17-4354-8F9E-3B58131D4E38}" type="slidenum">
              <a:rPr lang="en-IN" smtClean="0"/>
              <a:t>‹#›</a:t>
            </a:fld>
            <a:endParaRPr lang="en-IN"/>
          </a:p>
        </p:txBody>
      </p:sp>
    </p:spTree>
    <p:extLst>
      <p:ext uri="{BB962C8B-B14F-4D97-AF65-F5344CB8AC3E}">
        <p14:creationId xmlns:p14="http://schemas.microsoft.com/office/powerpoint/2010/main" val="3623473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FABEDB-8106-5CC2-42B2-930B8B4BD13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CBE3262-D6DD-82E3-B02B-48A24AE74B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CA901FF-F750-8AC9-D320-C853EE86CD1D}"/>
              </a:ext>
            </a:extLst>
          </p:cNvPr>
          <p:cNvSpPr>
            <a:spLocks noGrp="1"/>
          </p:cNvSpPr>
          <p:nvPr>
            <p:ph type="dt" sz="half" idx="10"/>
          </p:nvPr>
        </p:nvSpPr>
        <p:spPr/>
        <p:txBody>
          <a:bodyPr/>
          <a:lstStyle/>
          <a:p>
            <a:fld id="{C5B88DCB-E230-4D9F-A22D-7F615E670AC0}" type="datetimeFigureOut">
              <a:rPr lang="en-IN" smtClean="0"/>
              <a:t>24-10-2023</a:t>
            </a:fld>
            <a:endParaRPr lang="en-IN"/>
          </a:p>
        </p:txBody>
      </p:sp>
      <p:sp>
        <p:nvSpPr>
          <p:cNvPr id="5" name="Footer Placeholder 4">
            <a:extLst>
              <a:ext uri="{FF2B5EF4-FFF2-40B4-BE49-F238E27FC236}">
                <a16:creationId xmlns:a16="http://schemas.microsoft.com/office/drawing/2014/main" xmlns="" id="{09EFD281-91D8-C134-F927-2C7F6ECEE7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4C80F51-3CAC-AFE3-169B-046A10DDB66E}"/>
              </a:ext>
            </a:extLst>
          </p:cNvPr>
          <p:cNvSpPr>
            <a:spLocks noGrp="1"/>
          </p:cNvSpPr>
          <p:nvPr>
            <p:ph type="sldNum" sz="quarter" idx="12"/>
          </p:nvPr>
        </p:nvSpPr>
        <p:spPr/>
        <p:txBody>
          <a:bodyPr/>
          <a:lstStyle/>
          <a:p>
            <a:fld id="{627883F8-8F17-4354-8F9E-3B58131D4E38}" type="slidenum">
              <a:rPr lang="en-IN" smtClean="0"/>
              <a:t>‹#›</a:t>
            </a:fld>
            <a:endParaRPr lang="en-IN"/>
          </a:p>
        </p:txBody>
      </p:sp>
    </p:spTree>
    <p:extLst>
      <p:ext uri="{BB962C8B-B14F-4D97-AF65-F5344CB8AC3E}">
        <p14:creationId xmlns:p14="http://schemas.microsoft.com/office/powerpoint/2010/main" val="4056721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AE5F778-25FC-A010-C147-1E70213C9F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29E3C62-38D7-097A-58FC-0C9C854328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D71D563-438C-5CAB-BFAA-5C6340F17999}"/>
              </a:ext>
            </a:extLst>
          </p:cNvPr>
          <p:cNvSpPr>
            <a:spLocks noGrp="1"/>
          </p:cNvSpPr>
          <p:nvPr>
            <p:ph type="dt" sz="half" idx="10"/>
          </p:nvPr>
        </p:nvSpPr>
        <p:spPr/>
        <p:txBody>
          <a:bodyPr/>
          <a:lstStyle/>
          <a:p>
            <a:fld id="{C5B88DCB-E230-4D9F-A22D-7F615E670AC0}" type="datetimeFigureOut">
              <a:rPr lang="en-IN" smtClean="0"/>
              <a:t>24-10-2023</a:t>
            </a:fld>
            <a:endParaRPr lang="en-IN"/>
          </a:p>
        </p:txBody>
      </p:sp>
      <p:sp>
        <p:nvSpPr>
          <p:cNvPr id="5" name="Footer Placeholder 4">
            <a:extLst>
              <a:ext uri="{FF2B5EF4-FFF2-40B4-BE49-F238E27FC236}">
                <a16:creationId xmlns:a16="http://schemas.microsoft.com/office/drawing/2014/main" xmlns="" id="{D95F28E8-D3F2-3F18-AA26-FC4219A690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E517B87-34F9-3DF8-2C35-0D3693273586}"/>
              </a:ext>
            </a:extLst>
          </p:cNvPr>
          <p:cNvSpPr>
            <a:spLocks noGrp="1"/>
          </p:cNvSpPr>
          <p:nvPr>
            <p:ph type="sldNum" sz="quarter" idx="12"/>
          </p:nvPr>
        </p:nvSpPr>
        <p:spPr/>
        <p:txBody>
          <a:bodyPr/>
          <a:lstStyle/>
          <a:p>
            <a:fld id="{627883F8-8F17-4354-8F9E-3B58131D4E38}" type="slidenum">
              <a:rPr lang="en-IN" smtClean="0"/>
              <a:t>‹#›</a:t>
            </a:fld>
            <a:endParaRPr lang="en-IN"/>
          </a:p>
        </p:txBody>
      </p:sp>
    </p:spTree>
    <p:extLst>
      <p:ext uri="{BB962C8B-B14F-4D97-AF65-F5344CB8AC3E}">
        <p14:creationId xmlns:p14="http://schemas.microsoft.com/office/powerpoint/2010/main" val="1216719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73553A-4C8B-67D4-7E3D-4AC81574B0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1C89CCF-FC8C-4F74-49C7-C4F645C3FF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BDCB3B4-ED37-7958-A302-A852E99C1116}"/>
              </a:ext>
            </a:extLst>
          </p:cNvPr>
          <p:cNvSpPr>
            <a:spLocks noGrp="1"/>
          </p:cNvSpPr>
          <p:nvPr>
            <p:ph type="dt" sz="half" idx="10"/>
          </p:nvPr>
        </p:nvSpPr>
        <p:spPr/>
        <p:txBody>
          <a:bodyPr/>
          <a:lstStyle/>
          <a:p>
            <a:fld id="{C5B88DCB-E230-4D9F-A22D-7F615E670AC0}" type="datetimeFigureOut">
              <a:rPr lang="en-IN" smtClean="0"/>
              <a:t>24-10-2023</a:t>
            </a:fld>
            <a:endParaRPr lang="en-IN"/>
          </a:p>
        </p:txBody>
      </p:sp>
      <p:sp>
        <p:nvSpPr>
          <p:cNvPr id="5" name="Footer Placeholder 4">
            <a:extLst>
              <a:ext uri="{FF2B5EF4-FFF2-40B4-BE49-F238E27FC236}">
                <a16:creationId xmlns:a16="http://schemas.microsoft.com/office/drawing/2014/main" xmlns="" id="{3AF13328-7B12-57B1-E339-386A2D1948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D235BBC-EA00-3029-D04A-F481BE9885A1}"/>
              </a:ext>
            </a:extLst>
          </p:cNvPr>
          <p:cNvSpPr>
            <a:spLocks noGrp="1"/>
          </p:cNvSpPr>
          <p:nvPr>
            <p:ph type="sldNum" sz="quarter" idx="12"/>
          </p:nvPr>
        </p:nvSpPr>
        <p:spPr/>
        <p:txBody>
          <a:bodyPr/>
          <a:lstStyle/>
          <a:p>
            <a:fld id="{627883F8-8F17-4354-8F9E-3B58131D4E38}" type="slidenum">
              <a:rPr lang="en-IN" smtClean="0"/>
              <a:t>‹#›</a:t>
            </a:fld>
            <a:endParaRPr lang="en-IN"/>
          </a:p>
        </p:txBody>
      </p:sp>
    </p:spTree>
    <p:extLst>
      <p:ext uri="{BB962C8B-B14F-4D97-AF65-F5344CB8AC3E}">
        <p14:creationId xmlns:p14="http://schemas.microsoft.com/office/powerpoint/2010/main" val="3498808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7B4A-1B02-2B38-FDA7-5579DBA57C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EE56418-7FDF-AB2C-AEED-01B2B2C852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414CA08-5A39-96FD-4F9F-F2B34B35BD0A}"/>
              </a:ext>
            </a:extLst>
          </p:cNvPr>
          <p:cNvSpPr>
            <a:spLocks noGrp="1"/>
          </p:cNvSpPr>
          <p:nvPr>
            <p:ph type="dt" sz="half" idx="10"/>
          </p:nvPr>
        </p:nvSpPr>
        <p:spPr/>
        <p:txBody>
          <a:bodyPr/>
          <a:lstStyle/>
          <a:p>
            <a:fld id="{C5B88DCB-E230-4D9F-A22D-7F615E670AC0}" type="datetimeFigureOut">
              <a:rPr lang="en-IN" smtClean="0"/>
              <a:t>24-10-2023</a:t>
            </a:fld>
            <a:endParaRPr lang="en-IN"/>
          </a:p>
        </p:txBody>
      </p:sp>
      <p:sp>
        <p:nvSpPr>
          <p:cNvPr id="5" name="Footer Placeholder 4">
            <a:extLst>
              <a:ext uri="{FF2B5EF4-FFF2-40B4-BE49-F238E27FC236}">
                <a16:creationId xmlns:a16="http://schemas.microsoft.com/office/drawing/2014/main" xmlns="" id="{C9DFF56F-2683-6974-A8AB-BB1AB5D103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6E185DB-69D5-C61C-AF4C-71C7934D171A}"/>
              </a:ext>
            </a:extLst>
          </p:cNvPr>
          <p:cNvSpPr>
            <a:spLocks noGrp="1"/>
          </p:cNvSpPr>
          <p:nvPr>
            <p:ph type="sldNum" sz="quarter" idx="12"/>
          </p:nvPr>
        </p:nvSpPr>
        <p:spPr/>
        <p:txBody>
          <a:bodyPr/>
          <a:lstStyle/>
          <a:p>
            <a:fld id="{627883F8-8F17-4354-8F9E-3B58131D4E38}" type="slidenum">
              <a:rPr lang="en-IN" smtClean="0"/>
              <a:t>‹#›</a:t>
            </a:fld>
            <a:endParaRPr lang="en-IN"/>
          </a:p>
        </p:txBody>
      </p:sp>
    </p:spTree>
    <p:extLst>
      <p:ext uri="{BB962C8B-B14F-4D97-AF65-F5344CB8AC3E}">
        <p14:creationId xmlns:p14="http://schemas.microsoft.com/office/powerpoint/2010/main" val="1725704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810A29-AC4F-686E-21C8-C13859BCC2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2540F11-69DF-5B74-86C1-B1618156E0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A7363D79-4CA6-6595-9507-224349C1A1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B08E5E8F-8CAF-7820-5553-8C07868C0E52}"/>
              </a:ext>
            </a:extLst>
          </p:cNvPr>
          <p:cNvSpPr>
            <a:spLocks noGrp="1"/>
          </p:cNvSpPr>
          <p:nvPr>
            <p:ph type="dt" sz="half" idx="10"/>
          </p:nvPr>
        </p:nvSpPr>
        <p:spPr/>
        <p:txBody>
          <a:bodyPr/>
          <a:lstStyle/>
          <a:p>
            <a:fld id="{C5B88DCB-E230-4D9F-A22D-7F615E670AC0}" type="datetimeFigureOut">
              <a:rPr lang="en-IN" smtClean="0"/>
              <a:t>24-10-2023</a:t>
            </a:fld>
            <a:endParaRPr lang="en-IN"/>
          </a:p>
        </p:txBody>
      </p:sp>
      <p:sp>
        <p:nvSpPr>
          <p:cNvPr id="6" name="Footer Placeholder 5">
            <a:extLst>
              <a:ext uri="{FF2B5EF4-FFF2-40B4-BE49-F238E27FC236}">
                <a16:creationId xmlns:a16="http://schemas.microsoft.com/office/drawing/2014/main" xmlns="" id="{BF07B248-D518-97D0-FC7A-6D297AFE80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5D97060-FEEF-F674-102A-16FA0943A3B2}"/>
              </a:ext>
            </a:extLst>
          </p:cNvPr>
          <p:cNvSpPr>
            <a:spLocks noGrp="1"/>
          </p:cNvSpPr>
          <p:nvPr>
            <p:ph type="sldNum" sz="quarter" idx="12"/>
          </p:nvPr>
        </p:nvSpPr>
        <p:spPr/>
        <p:txBody>
          <a:bodyPr/>
          <a:lstStyle/>
          <a:p>
            <a:fld id="{627883F8-8F17-4354-8F9E-3B58131D4E38}" type="slidenum">
              <a:rPr lang="en-IN" smtClean="0"/>
              <a:t>‹#›</a:t>
            </a:fld>
            <a:endParaRPr lang="en-IN"/>
          </a:p>
        </p:txBody>
      </p:sp>
    </p:spTree>
    <p:extLst>
      <p:ext uri="{BB962C8B-B14F-4D97-AF65-F5344CB8AC3E}">
        <p14:creationId xmlns:p14="http://schemas.microsoft.com/office/powerpoint/2010/main" val="3259631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A4B48D-2684-6DB8-B3DD-A3DC7EF8A52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DE12695-5264-3693-0913-A8420AF95C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80BD681F-DA19-0D99-2479-999FE08D4A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4757CDDE-2905-15D1-4926-CCAC4DC8F2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B8A3D5E-3340-32EB-6F72-0FF437DA3B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362AE67F-7DFB-D0DD-E0BA-3D6C16BF765D}"/>
              </a:ext>
            </a:extLst>
          </p:cNvPr>
          <p:cNvSpPr>
            <a:spLocks noGrp="1"/>
          </p:cNvSpPr>
          <p:nvPr>
            <p:ph type="dt" sz="half" idx="10"/>
          </p:nvPr>
        </p:nvSpPr>
        <p:spPr/>
        <p:txBody>
          <a:bodyPr/>
          <a:lstStyle/>
          <a:p>
            <a:fld id="{C5B88DCB-E230-4D9F-A22D-7F615E670AC0}" type="datetimeFigureOut">
              <a:rPr lang="en-IN" smtClean="0"/>
              <a:t>24-10-2023</a:t>
            </a:fld>
            <a:endParaRPr lang="en-IN"/>
          </a:p>
        </p:txBody>
      </p:sp>
      <p:sp>
        <p:nvSpPr>
          <p:cNvPr id="8" name="Footer Placeholder 7">
            <a:extLst>
              <a:ext uri="{FF2B5EF4-FFF2-40B4-BE49-F238E27FC236}">
                <a16:creationId xmlns:a16="http://schemas.microsoft.com/office/drawing/2014/main" xmlns="" id="{59EEB88B-1B42-5EF4-F35C-1C1D814B874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B227820C-7550-0A6D-3F74-DA969EEA5DF2}"/>
              </a:ext>
            </a:extLst>
          </p:cNvPr>
          <p:cNvSpPr>
            <a:spLocks noGrp="1"/>
          </p:cNvSpPr>
          <p:nvPr>
            <p:ph type="sldNum" sz="quarter" idx="12"/>
          </p:nvPr>
        </p:nvSpPr>
        <p:spPr/>
        <p:txBody>
          <a:bodyPr/>
          <a:lstStyle/>
          <a:p>
            <a:fld id="{627883F8-8F17-4354-8F9E-3B58131D4E38}" type="slidenum">
              <a:rPr lang="en-IN" smtClean="0"/>
              <a:t>‹#›</a:t>
            </a:fld>
            <a:endParaRPr lang="en-IN"/>
          </a:p>
        </p:txBody>
      </p:sp>
    </p:spTree>
    <p:extLst>
      <p:ext uri="{BB962C8B-B14F-4D97-AF65-F5344CB8AC3E}">
        <p14:creationId xmlns:p14="http://schemas.microsoft.com/office/powerpoint/2010/main" val="3379234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09DC6F-817A-4B20-BF81-7BC1B944A2D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68F59C64-74EB-F0A0-53BC-74FD223D9C03}"/>
              </a:ext>
            </a:extLst>
          </p:cNvPr>
          <p:cNvSpPr>
            <a:spLocks noGrp="1"/>
          </p:cNvSpPr>
          <p:nvPr>
            <p:ph type="dt" sz="half" idx="10"/>
          </p:nvPr>
        </p:nvSpPr>
        <p:spPr/>
        <p:txBody>
          <a:bodyPr/>
          <a:lstStyle/>
          <a:p>
            <a:fld id="{C5B88DCB-E230-4D9F-A22D-7F615E670AC0}" type="datetimeFigureOut">
              <a:rPr lang="en-IN" smtClean="0"/>
              <a:t>24-10-2023</a:t>
            </a:fld>
            <a:endParaRPr lang="en-IN"/>
          </a:p>
        </p:txBody>
      </p:sp>
      <p:sp>
        <p:nvSpPr>
          <p:cNvPr id="4" name="Footer Placeholder 3">
            <a:extLst>
              <a:ext uri="{FF2B5EF4-FFF2-40B4-BE49-F238E27FC236}">
                <a16:creationId xmlns:a16="http://schemas.microsoft.com/office/drawing/2014/main" xmlns="" id="{A14E551A-12C4-5EAB-7EB9-5C0484F7E17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39B30EBB-5606-A2D9-4C3A-F711E45E3FBC}"/>
              </a:ext>
            </a:extLst>
          </p:cNvPr>
          <p:cNvSpPr>
            <a:spLocks noGrp="1"/>
          </p:cNvSpPr>
          <p:nvPr>
            <p:ph type="sldNum" sz="quarter" idx="12"/>
          </p:nvPr>
        </p:nvSpPr>
        <p:spPr/>
        <p:txBody>
          <a:bodyPr/>
          <a:lstStyle/>
          <a:p>
            <a:fld id="{627883F8-8F17-4354-8F9E-3B58131D4E38}" type="slidenum">
              <a:rPr lang="en-IN" smtClean="0"/>
              <a:t>‹#›</a:t>
            </a:fld>
            <a:endParaRPr lang="en-IN"/>
          </a:p>
        </p:txBody>
      </p:sp>
    </p:spTree>
    <p:extLst>
      <p:ext uri="{BB962C8B-B14F-4D97-AF65-F5344CB8AC3E}">
        <p14:creationId xmlns:p14="http://schemas.microsoft.com/office/powerpoint/2010/main" val="3466733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557CE4F-B67E-DDDB-9687-1024A1F5BDFE}"/>
              </a:ext>
            </a:extLst>
          </p:cNvPr>
          <p:cNvSpPr>
            <a:spLocks noGrp="1"/>
          </p:cNvSpPr>
          <p:nvPr>
            <p:ph type="dt" sz="half" idx="10"/>
          </p:nvPr>
        </p:nvSpPr>
        <p:spPr/>
        <p:txBody>
          <a:bodyPr/>
          <a:lstStyle/>
          <a:p>
            <a:fld id="{C5B88DCB-E230-4D9F-A22D-7F615E670AC0}" type="datetimeFigureOut">
              <a:rPr lang="en-IN" smtClean="0"/>
              <a:t>24-10-2023</a:t>
            </a:fld>
            <a:endParaRPr lang="en-IN"/>
          </a:p>
        </p:txBody>
      </p:sp>
      <p:sp>
        <p:nvSpPr>
          <p:cNvPr id="3" name="Footer Placeholder 2">
            <a:extLst>
              <a:ext uri="{FF2B5EF4-FFF2-40B4-BE49-F238E27FC236}">
                <a16:creationId xmlns:a16="http://schemas.microsoft.com/office/drawing/2014/main" xmlns="" id="{1F242E05-1065-BB88-7D54-6E133CDFC80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3981E83F-365D-BE87-0FCC-A9F3338C50C1}"/>
              </a:ext>
            </a:extLst>
          </p:cNvPr>
          <p:cNvSpPr>
            <a:spLocks noGrp="1"/>
          </p:cNvSpPr>
          <p:nvPr>
            <p:ph type="sldNum" sz="quarter" idx="12"/>
          </p:nvPr>
        </p:nvSpPr>
        <p:spPr/>
        <p:txBody>
          <a:bodyPr/>
          <a:lstStyle/>
          <a:p>
            <a:fld id="{627883F8-8F17-4354-8F9E-3B58131D4E38}" type="slidenum">
              <a:rPr lang="en-IN" smtClean="0"/>
              <a:t>‹#›</a:t>
            </a:fld>
            <a:endParaRPr lang="en-IN"/>
          </a:p>
        </p:txBody>
      </p:sp>
    </p:spTree>
    <p:extLst>
      <p:ext uri="{BB962C8B-B14F-4D97-AF65-F5344CB8AC3E}">
        <p14:creationId xmlns:p14="http://schemas.microsoft.com/office/powerpoint/2010/main" val="287966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F48ACF-3B8E-775B-B625-25669EA437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E539D27-7A31-4C14-CB29-346C8B92EF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530229CB-4A22-AF60-7887-C8CB5F13A6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18E94C5-8E32-29FC-0F07-71EC8F64EC97}"/>
              </a:ext>
            </a:extLst>
          </p:cNvPr>
          <p:cNvSpPr>
            <a:spLocks noGrp="1"/>
          </p:cNvSpPr>
          <p:nvPr>
            <p:ph type="dt" sz="half" idx="10"/>
          </p:nvPr>
        </p:nvSpPr>
        <p:spPr/>
        <p:txBody>
          <a:bodyPr/>
          <a:lstStyle/>
          <a:p>
            <a:fld id="{C5B88DCB-E230-4D9F-A22D-7F615E670AC0}" type="datetimeFigureOut">
              <a:rPr lang="en-IN" smtClean="0"/>
              <a:t>24-10-2023</a:t>
            </a:fld>
            <a:endParaRPr lang="en-IN"/>
          </a:p>
        </p:txBody>
      </p:sp>
      <p:sp>
        <p:nvSpPr>
          <p:cNvPr id="6" name="Footer Placeholder 5">
            <a:extLst>
              <a:ext uri="{FF2B5EF4-FFF2-40B4-BE49-F238E27FC236}">
                <a16:creationId xmlns:a16="http://schemas.microsoft.com/office/drawing/2014/main" xmlns="" id="{361D9C1F-B842-6240-2066-61B752F5F2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8DC9B79-DBF9-6170-D234-AC5480E220BA}"/>
              </a:ext>
            </a:extLst>
          </p:cNvPr>
          <p:cNvSpPr>
            <a:spLocks noGrp="1"/>
          </p:cNvSpPr>
          <p:nvPr>
            <p:ph type="sldNum" sz="quarter" idx="12"/>
          </p:nvPr>
        </p:nvSpPr>
        <p:spPr/>
        <p:txBody>
          <a:bodyPr/>
          <a:lstStyle/>
          <a:p>
            <a:fld id="{627883F8-8F17-4354-8F9E-3B58131D4E38}" type="slidenum">
              <a:rPr lang="en-IN" smtClean="0"/>
              <a:t>‹#›</a:t>
            </a:fld>
            <a:endParaRPr lang="en-IN"/>
          </a:p>
        </p:txBody>
      </p:sp>
    </p:spTree>
    <p:extLst>
      <p:ext uri="{BB962C8B-B14F-4D97-AF65-F5344CB8AC3E}">
        <p14:creationId xmlns:p14="http://schemas.microsoft.com/office/powerpoint/2010/main" val="3006968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B1F64F-1E5B-6281-E717-A274D509F9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CF88E2C8-03B8-249F-B3F7-BE7009EDC9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0D9DAE36-8D98-95CC-A9F1-9E530477A1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B460E48-43B0-E703-B49C-A2B4ADBA97D8}"/>
              </a:ext>
            </a:extLst>
          </p:cNvPr>
          <p:cNvSpPr>
            <a:spLocks noGrp="1"/>
          </p:cNvSpPr>
          <p:nvPr>
            <p:ph type="dt" sz="half" idx="10"/>
          </p:nvPr>
        </p:nvSpPr>
        <p:spPr/>
        <p:txBody>
          <a:bodyPr/>
          <a:lstStyle/>
          <a:p>
            <a:fld id="{C5B88DCB-E230-4D9F-A22D-7F615E670AC0}" type="datetimeFigureOut">
              <a:rPr lang="en-IN" smtClean="0"/>
              <a:t>24-10-2023</a:t>
            </a:fld>
            <a:endParaRPr lang="en-IN"/>
          </a:p>
        </p:txBody>
      </p:sp>
      <p:sp>
        <p:nvSpPr>
          <p:cNvPr id="6" name="Footer Placeholder 5">
            <a:extLst>
              <a:ext uri="{FF2B5EF4-FFF2-40B4-BE49-F238E27FC236}">
                <a16:creationId xmlns:a16="http://schemas.microsoft.com/office/drawing/2014/main" xmlns="" id="{2E7A6FA0-F6DB-AE5E-198B-1A761AD994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7DBEC86-03AC-01E9-41E0-A6BD3B847B36}"/>
              </a:ext>
            </a:extLst>
          </p:cNvPr>
          <p:cNvSpPr>
            <a:spLocks noGrp="1"/>
          </p:cNvSpPr>
          <p:nvPr>
            <p:ph type="sldNum" sz="quarter" idx="12"/>
          </p:nvPr>
        </p:nvSpPr>
        <p:spPr/>
        <p:txBody>
          <a:bodyPr/>
          <a:lstStyle/>
          <a:p>
            <a:fld id="{627883F8-8F17-4354-8F9E-3B58131D4E38}" type="slidenum">
              <a:rPr lang="en-IN" smtClean="0"/>
              <a:t>‹#›</a:t>
            </a:fld>
            <a:endParaRPr lang="en-IN"/>
          </a:p>
        </p:txBody>
      </p:sp>
    </p:spTree>
    <p:extLst>
      <p:ext uri="{BB962C8B-B14F-4D97-AF65-F5344CB8AC3E}">
        <p14:creationId xmlns:p14="http://schemas.microsoft.com/office/powerpoint/2010/main" val="2729276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6429CFA-D006-51FF-9512-324CFAA763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C3ABCE2-0216-5DEA-9FC7-F9C3A67273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7655946-2479-6720-EB5E-27810BF864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88DCB-E230-4D9F-A22D-7F615E670AC0}" type="datetimeFigureOut">
              <a:rPr lang="en-IN" smtClean="0"/>
              <a:t>24-10-2023</a:t>
            </a:fld>
            <a:endParaRPr lang="en-IN"/>
          </a:p>
        </p:txBody>
      </p:sp>
      <p:sp>
        <p:nvSpPr>
          <p:cNvPr id="5" name="Footer Placeholder 4">
            <a:extLst>
              <a:ext uri="{FF2B5EF4-FFF2-40B4-BE49-F238E27FC236}">
                <a16:creationId xmlns:a16="http://schemas.microsoft.com/office/drawing/2014/main" xmlns="" id="{1D604419-8778-1BD0-216A-4DF37D0A26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173B0BDF-41C9-7E5F-CAAF-3E0EE5F13E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883F8-8F17-4354-8F9E-3B58131D4E38}" type="slidenum">
              <a:rPr lang="en-IN" smtClean="0"/>
              <a:t>‹#›</a:t>
            </a:fld>
            <a:endParaRPr lang="en-IN"/>
          </a:p>
        </p:txBody>
      </p:sp>
    </p:spTree>
    <p:extLst>
      <p:ext uri="{BB962C8B-B14F-4D97-AF65-F5344CB8AC3E}">
        <p14:creationId xmlns:p14="http://schemas.microsoft.com/office/powerpoint/2010/main" val="740617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0.m4a"/><Relationship Id="rId1" Type="http://schemas.microsoft.com/office/2007/relationships/media" Target="../media/media10.m4a"/><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1.m4a"/><Relationship Id="rId1" Type="http://schemas.microsoft.com/office/2007/relationships/media" Target="../media/media11.m4a"/><Relationship Id="rId5" Type="http://schemas.openxmlformats.org/officeDocument/2006/relationships/image" Target="../media/image2.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2.png"/><Relationship Id="rId5" Type="http://schemas.openxmlformats.org/officeDocument/2006/relationships/chart" Target="../charts/chart2.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5" Type="http://schemas.openxmlformats.org/officeDocument/2006/relationships/image" Target="../media/image2.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F6F4CB-BA26-1D4D-8158-15F01481C750}"/>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xmlns="" id="{8F613F43-B69F-3A61-BE5D-677CAA20B44D}"/>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xmlns="" id="{A33F7E59-57C0-3B79-8A81-B9BC81D5C1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816"/>
            <a:ext cx="12192000" cy="6906740"/>
          </a:xfrm>
          <a:prstGeom prst="rect">
            <a:avLst/>
          </a:prstGeom>
        </p:spPr>
      </p:pic>
      <p:sp>
        <p:nvSpPr>
          <p:cNvPr id="6" name="TextBox 5">
            <a:extLst>
              <a:ext uri="{FF2B5EF4-FFF2-40B4-BE49-F238E27FC236}">
                <a16:creationId xmlns:a16="http://schemas.microsoft.com/office/drawing/2014/main" xmlns="" id="{8A262833-C175-C809-2411-AB865DEEDEAA}"/>
              </a:ext>
            </a:extLst>
          </p:cNvPr>
          <p:cNvSpPr txBox="1"/>
          <p:nvPr/>
        </p:nvSpPr>
        <p:spPr>
          <a:xfrm>
            <a:off x="9741031" y="257386"/>
            <a:ext cx="2450969" cy="584775"/>
          </a:xfrm>
          <a:prstGeom prst="rect">
            <a:avLst/>
          </a:prstGeom>
          <a:noFill/>
        </p:spPr>
        <p:txBody>
          <a:bodyPr wrap="square" rtlCol="0">
            <a:spAutoFit/>
          </a:bodyPr>
          <a:lstStyle/>
          <a:p>
            <a:r>
              <a:rPr lang="en-US" sz="3200" b="1" dirty="0" smtClean="0">
                <a:solidFill>
                  <a:schemeClr val="bg1"/>
                </a:solidFill>
              </a:rPr>
              <a:t>Group No. </a:t>
            </a:r>
            <a:r>
              <a:rPr lang="en-US" sz="3200" b="1" dirty="0">
                <a:solidFill>
                  <a:schemeClr val="bg1"/>
                </a:solidFill>
              </a:rPr>
              <a:t>4</a:t>
            </a:r>
            <a:endParaRPr lang="en-IN" sz="3200" b="1" dirty="0">
              <a:solidFill>
                <a:schemeClr val="bg1"/>
              </a:solidFill>
            </a:endParaRPr>
          </a:p>
        </p:txBody>
      </p:sp>
      <p:sp>
        <p:nvSpPr>
          <p:cNvPr id="8" name="Rectangle: Rounded Corners 7">
            <a:extLst>
              <a:ext uri="{FF2B5EF4-FFF2-40B4-BE49-F238E27FC236}">
                <a16:creationId xmlns:a16="http://schemas.microsoft.com/office/drawing/2014/main" xmlns="" id="{50F144CA-2146-7FB0-A203-6A92D39B7E48}"/>
              </a:ext>
            </a:extLst>
          </p:cNvPr>
          <p:cNvSpPr/>
          <p:nvPr/>
        </p:nvSpPr>
        <p:spPr>
          <a:xfrm>
            <a:off x="256094" y="5349875"/>
            <a:ext cx="3496397" cy="1159333"/>
          </a:xfrm>
          <a:prstGeom prst="roundRect">
            <a:avLst/>
          </a:prstGeom>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path path="circle">
              <a:fillToRect r="100000" b="100000"/>
            </a:path>
            <a:tileRect l="-100000" t="-100000"/>
          </a:gra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latin typeface="Arial" panose="020B0604020202020204" pitchFamily="34" charset="0"/>
                <a:cs typeface="Arial" panose="020B0604020202020204" pitchFamily="34" charset="0"/>
              </a:rPr>
              <a:t>Devashish Sonawane</a:t>
            </a:r>
            <a:endParaRPr lang="en-IN" sz="2400" b="1" dirty="0">
              <a:solidFill>
                <a:srgbClr val="FF0000"/>
              </a:solidFill>
              <a:latin typeface="Arial" panose="020B0604020202020204" pitchFamily="34" charset="0"/>
              <a:cs typeface="Arial" panose="020B0604020202020204" pitchFamily="34" charset="0"/>
            </a:endParaRPr>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488738" y="6154738"/>
            <a:ext cx="487362" cy="487362"/>
          </a:xfrm>
          <a:prstGeom prst="rect">
            <a:avLst/>
          </a:prstGeom>
        </p:spPr>
      </p:pic>
    </p:spTree>
    <p:extLst>
      <p:ext uri="{BB962C8B-B14F-4D97-AF65-F5344CB8AC3E}">
        <p14:creationId xmlns:p14="http://schemas.microsoft.com/office/powerpoint/2010/main" val="1751080362"/>
      </p:ext>
    </p:extLst>
  </p:cSld>
  <p:clrMapOvr>
    <a:masterClrMapping/>
  </p:clrMapOvr>
  <mc:AlternateContent xmlns:mc="http://schemas.openxmlformats.org/markup-compatibility/2006">
    <mc:Choice xmlns:p14="http://schemas.microsoft.com/office/powerpoint/2010/main" Requires="p14">
      <p:transition spd="slow" p14:dur="2000" advTm="11284"/>
    </mc:Choice>
    <mc:Fallback>
      <p:transition spd="slow" advTm="1128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C9A3BE-31C0-8C2F-9406-31D768400332}"/>
              </a:ext>
            </a:extLst>
          </p:cNvPr>
          <p:cNvSpPr>
            <a:spLocks noGrp="1"/>
          </p:cNvSpPr>
          <p:nvPr>
            <p:ph type="title"/>
          </p:nvPr>
        </p:nvSpPr>
        <p:spPr/>
        <p:txBody>
          <a:bodyPr/>
          <a:lstStyle/>
          <a:p>
            <a:pPr algn="ctr"/>
            <a:r>
              <a:rPr lang="en-US" b="1" dirty="0">
                <a:solidFill>
                  <a:srgbClr val="FF0000"/>
                </a:solidFill>
                <a:latin typeface="+mn-lt"/>
              </a:rPr>
              <a:t>Q &amp; A</a:t>
            </a:r>
            <a:endParaRPr lang="en-IN" dirty="0"/>
          </a:p>
        </p:txBody>
      </p:sp>
      <p:sp>
        <p:nvSpPr>
          <p:cNvPr id="3" name="Content Placeholder 2">
            <a:extLst>
              <a:ext uri="{FF2B5EF4-FFF2-40B4-BE49-F238E27FC236}">
                <a16:creationId xmlns:a16="http://schemas.microsoft.com/office/drawing/2014/main" xmlns="" id="{4A05E95A-AE6B-E371-5683-13E6F7513396}"/>
              </a:ext>
            </a:extLst>
          </p:cNvPr>
          <p:cNvSpPr>
            <a:spLocks noGrp="1"/>
          </p:cNvSpPr>
          <p:nvPr>
            <p:ph idx="1"/>
          </p:nvPr>
        </p:nvSpPr>
        <p:spPr/>
        <p:txBody>
          <a:bodyPr>
            <a:normAutofit/>
          </a:bodyPr>
          <a:lstStyle/>
          <a:p>
            <a:pPr algn="just">
              <a:buFont typeface="Wingdings" panose="05000000000000000000" pitchFamily="2" charset="2"/>
              <a:buChar char="Ø"/>
            </a:pPr>
            <a:r>
              <a:rPr lang="en-US" sz="1800" b="0" i="0" dirty="0">
                <a:effectLst/>
                <a:latin typeface="Söhne"/>
              </a:rPr>
              <a:t>Consider tailoring your restaurant's menu to cater to regional preferences. If you notice a strong preference for North Indian cuisines in your area, including diverse North Indian dishes could attract more customers.</a:t>
            </a:r>
          </a:p>
          <a:p>
            <a:pPr algn="just">
              <a:buFont typeface="Wingdings" panose="05000000000000000000" pitchFamily="2" charset="2"/>
              <a:buChar char="Ø"/>
            </a:pPr>
            <a:r>
              <a:rPr lang="en-US" sz="1800" b="0" i="0" dirty="0">
                <a:effectLst/>
                <a:latin typeface="Söhne"/>
              </a:rPr>
              <a:t>After analyzing the pricing of the dishes in comparison to popular North Indian cuisines. The pricing aligns with customer expectations and the market.</a:t>
            </a:r>
          </a:p>
          <a:p>
            <a:pPr algn="just">
              <a:buFont typeface="Wingdings" panose="05000000000000000000" pitchFamily="2" charset="2"/>
              <a:buChar char="Ø"/>
            </a:pPr>
            <a:r>
              <a:rPr lang="en-US" sz="1800" b="0" i="0" dirty="0">
                <a:effectLst/>
                <a:latin typeface="Söhne"/>
              </a:rPr>
              <a:t>While North Indian cuisine is popular, consider diversifying your menu to attract a broader range of customers. Offering choices for various tastes can increase customer appeal.</a:t>
            </a:r>
            <a:endParaRPr lang="en-US" sz="1800" dirty="0">
              <a:latin typeface="Söhne"/>
            </a:endParaRPr>
          </a:p>
          <a:p>
            <a:pPr algn="just">
              <a:buFont typeface="Wingdings" panose="05000000000000000000" pitchFamily="2" charset="2"/>
              <a:buChar char="Ø"/>
            </a:pPr>
            <a:r>
              <a:rPr lang="en-US" sz="1800" b="0" i="0" dirty="0">
                <a:effectLst/>
                <a:latin typeface="Söhne"/>
              </a:rPr>
              <a:t>Develop marketing campaigns that highlight your restaurant's strengths, such as unique North Indian dishes or exceptional service.</a:t>
            </a:r>
          </a:p>
          <a:p>
            <a:pPr algn="just">
              <a:buFont typeface="Wingdings" panose="05000000000000000000" pitchFamily="2" charset="2"/>
              <a:buChar char="Ø"/>
            </a:pPr>
            <a:r>
              <a:rPr lang="en-US" sz="1800" b="0" i="0" dirty="0">
                <a:effectLst/>
                <a:latin typeface="Söhne"/>
              </a:rPr>
              <a:t>Continue to gather and analyze data to inform the business decisions. Regularly review customer preferences and adapt your offerings accordingly.</a:t>
            </a:r>
            <a:endParaRPr lang="en-IN" sz="1800" dirty="0"/>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488738" y="6154738"/>
            <a:ext cx="487362" cy="487362"/>
          </a:xfrm>
          <a:prstGeom prst="rect">
            <a:avLst/>
          </a:prstGeom>
        </p:spPr>
      </p:pic>
    </p:spTree>
    <p:extLst>
      <p:ext uri="{BB962C8B-B14F-4D97-AF65-F5344CB8AC3E}">
        <p14:creationId xmlns:p14="http://schemas.microsoft.com/office/powerpoint/2010/main" val="2507589571"/>
      </p:ext>
    </p:extLst>
  </p:cSld>
  <p:clrMapOvr>
    <a:masterClrMapping/>
  </p:clrMapOvr>
  <mc:AlternateContent xmlns:mc="http://schemas.openxmlformats.org/markup-compatibility/2006">
    <mc:Choice xmlns:p14="http://schemas.microsoft.com/office/powerpoint/2010/main" Requires="p14">
      <p:transition spd="slow" p14:dur="2000" advTm="1832"/>
    </mc:Choice>
    <mc:Fallback>
      <p:transition spd="slow" advTm="183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95F3B6-D4B4-8C11-930C-D035B572D9F3}"/>
              </a:ext>
            </a:extLst>
          </p:cNvPr>
          <p:cNvSpPr>
            <a:spLocks noGrp="1"/>
          </p:cNvSpPr>
          <p:nvPr>
            <p:ph type="title"/>
          </p:nvPr>
        </p:nvSpPr>
        <p:spPr/>
        <p:txBody>
          <a:bodyPr/>
          <a:lstStyle/>
          <a:p>
            <a:endParaRPr lang="en-IN" dirty="0"/>
          </a:p>
        </p:txBody>
      </p:sp>
      <p:sp>
        <p:nvSpPr>
          <p:cNvPr id="7" name="Content Placeholder 6">
            <a:extLst>
              <a:ext uri="{FF2B5EF4-FFF2-40B4-BE49-F238E27FC236}">
                <a16:creationId xmlns:a16="http://schemas.microsoft.com/office/drawing/2014/main" xmlns="" id="{9C6F1950-6BDB-BF14-A242-59158F195572}"/>
              </a:ext>
            </a:extLst>
          </p:cNvPr>
          <p:cNvSpPr>
            <a:spLocks noGrp="1"/>
          </p:cNvSpPr>
          <p:nvPr>
            <p:ph idx="1"/>
          </p:nvPr>
        </p:nvSpPr>
        <p:spPr/>
        <p:txBody>
          <a:bodyPr/>
          <a:lstStyle/>
          <a:p>
            <a:endParaRPr lang="en-IN"/>
          </a:p>
        </p:txBody>
      </p:sp>
      <p:pic>
        <p:nvPicPr>
          <p:cNvPr id="8" name="Google Shape;491;p35">
            <a:extLst>
              <a:ext uri="{FF2B5EF4-FFF2-40B4-BE49-F238E27FC236}">
                <a16:creationId xmlns:a16="http://schemas.microsoft.com/office/drawing/2014/main" xmlns="" id="{0A24752A-FDAD-7DDF-3117-A02A49719DCE}"/>
              </a:ext>
            </a:extLst>
          </p:cNvPr>
          <p:cNvPicPr preferRelativeResize="0"/>
          <p:nvPr/>
        </p:nvPicPr>
        <p:blipFill>
          <a:blip r:embed="rId4">
            <a:alphaModFix/>
          </a:blip>
          <a:stretch>
            <a:fillRect/>
          </a:stretch>
        </p:blipFill>
        <p:spPr>
          <a:xfrm>
            <a:off x="0" y="0"/>
            <a:ext cx="12264272" cy="7098384"/>
          </a:xfrm>
          <a:prstGeom prst="rect">
            <a:avLst/>
          </a:prstGeom>
          <a:noFill/>
          <a:ln>
            <a:noFill/>
          </a:ln>
        </p:spPr>
      </p:pic>
      <p:pic>
        <p:nvPicPr>
          <p:cNvPr id="3" name="Audio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488738" y="6154738"/>
            <a:ext cx="487362" cy="487362"/>
          </a:xfrm>
          <a:prstGeom prst="rect">
            <a:avLst/>
          </a:prstGeom>
        </p:spPr>
      </p:pic>
    </p:spTree>
    <p:extLst>
      <p:ext uri="{BB962C8B-B14F-4D97-AF65-F5344CB8AC3E}">
        <p14:creationId xmlns:p14="http://schemas.microsoft.com/office/powerpoint/2010/main" val="2344706300"/>
      </p:ext>
    </p:extLst>
  </p:cSld>
  <p:clrMapOvr>
    <a:masterClrMapping/>
  </p:clrMapOvr>
  <mc:AlternateContent xmlns:mc="http://schemas.openxmlformats.org/markup-compatibility/2006">
    <mc:Choice xmlns:p14="http://schemas.microsoft.com/office/powerpoint/2010/main" Requires="p14">
      <p:transition spd="slow" p14:dur="2000" advTm="5165"/>
    </mc:Choice>
    <mc:Fallback>
      <p:transition spd="slow" advTm="516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350DD4-8BD1-0613-A45D-A75FE3A0462F}"/>
              </a:ext>
            </a:extLst>
          </p:cNvPr>
          <p:cNvSpPr>
            <a:spLocks noGrp="1"/>
          </p:cNvSpPr>
          <p:nvPr>
            <p:ph type="title"/>
          </p:nvPr>
        </p:nvSpPr>
        <p:spPr/>
        <p:txBody>
          <a:bodyPr>
            <a:normAutofit/>
          </a:bodyPr>
          <a:lstStyle/>
          <a:p>
            <a:pPr algn="ctr"/>
            <a:r>
              <a:rPr lang="en-US" b="1" dirty="0">
                <a:solidFill>
                  <a:srgbClr val="FF0000"/>
                </a:solidFill>
                <a:latin typeface="+mn-lt"/>
              </a:rPr>
              <a:t>Introduction</a:t>
            </a:r>
            <a:endParaRPr lang="en-IN" b="1" dirty="0">
              <a:solidFill>
                <a:srgbClr val="FF0000"/>
              </a:solidFill>
              <a:latin typeface="+mn-lt"/>
            </a:endParaRPr>
          </a:p>
        </p:txBody>
      </p:sp>
      <p:sp>
        <p:nvSpPr>
          <p:cNvPr id="3" name="Content Placeholder 2">
            <a:extLst>
              <a:ext uri="{FF2B5EF4-FFF2-40B4-BE49-F238E27FC236}">
                <a16:creationId xmlns:a16="http://schemas.microsoft.com/office/drawing/2014/main" xmlns="" id="{D7B62E70-BAE8-1DA3-480C-3FB404EE6399}"/>
              </a:ext>
            </a:extLst>
          </p:cNvPr>
          <p:cNvSpPr>
            <a:spLocks noGrp="1"/>
          </p:cNvSpPr>
          <p:nvPr>
            <p:ph idx="1"/>
          </p:nvPr>
        </p:nvSpPr>
        <p:spPr>
          <a:xfrm>
            <a:off x="838200" y="1580528"/>
            <a:ext cx="10515600" cy="4351338"/>
          </a:xfrm>
        </p:spPr>
        <p:txBody>
          <a:bodyPr>
            <a:noAutofit/>
          </a:bodyPr>
          <a:lstStyle/>
          <a:p>
            <a:pPr algn="just">
              <a:buFont typeface="+mj-lt"/>
              <a:buAutoNum type="arabicPeriod"/>
            </a:pPr>
            <a:r>
              <a:rPr lang="en-US" sz="1800" b="1" i="0" dirty="0">
                <a:effectLst/>
                <a:latin typeface="Arial" panose="020B0604020202020204" pitchFamily="34" charset="0"/>
                <a:cs typeface="Arial" panose="020B0604020202020204" pitchFamily="34" charset="0"/>
              </a:rPr>
              <a:t>Founding (2008):</a:t>
            </a:r>
            <a:r>
              <a:rPr lang="en-US" sz="1800" b="0" i="0" dirty="0">
                <a:effectLst/>
                <a:latin typeface="Arial" panose="020B0604020202020204" pitchFamily="34" charset="0"/>
                <a:cs typeface="Arial" panose="020B0604020202020204" pitchFamily="34" charset="0"/>
              </a:rPr>
              <a:t> Zomato was founded in July 2008 by </a:t>
            </a:r>
            <a:r>
              <a:rPr lang="en-US" sz="1800" b="0" i="0" dirty="0" err="1">
                <a:effectLst/>
                <a:latin typeface="Arial" panose="020B0604020202020204" pitchFamily="34" charset="0"/>
                <a:cs typeface="Arial" panose="020B0604020202020204" pitchFamily="34" charset="0"/>
              </a:rPr>
              <a:t>Deepinder</a:t>
            </a:r>
            <a:r>
              <a:rPr lang="en-US" sz="1800" b="0" i="0" dirty="0">
                <a:effectLst/>
                <a:latin typeface="Arial" panose="020B0604020202020204" pitchFamily="34" charset="0"/>
                <a:cs typeface="Arial" panose="020B0604020202020204" pitchFamily="34" charset="0"/>
              </a:rPr>
              <a:t> Goyal and Pankaj </a:t>
            </a:r>
            <a:r>
              <a:rPr lang="en-US" sz="1800" b="0" i="0" dirty="0" err="1">
                <a:effectLst/>
                <a:latin typeface="Arial" panose="020B0604020202020204" pitchFamily="34" charset="0"/>
                <a:cs typeface="Arial" panose="020B0604020202020204" pitchFamily="34" charset="0"/>
              </a:rPr>
              <a:t>Chaddah</a:t>
            </a:r>
            <a:r>
              <a:rPr lang="en-US" sz="1800" b="0" i="0" dirty="0">
                <a:effectLst/>
                <a:latin typeface="Arial" panose="020B0604020202020204" pitchFamily="34" charset="0"/>
                <a:cs typeface="Arial" panose="020B0604020202020204" pitchFamily="34" charset="0"/>
              </a:rPr>
              <a:t> in New Delhi, India, under the name "</a:t>
            </a:r>
            <a:r>
              <a:rPr lang="en-US" sz="1800" b="0" i="0" dirty="0" err="1">
                <a:effectLst/>
                <a:latin typeface="Arial" panose="020B0604020202020204" pitchFamily="34" charset="0"/>
                <a:cs typeface="Arial" panose="020B0604020202020204" pitchFamily="34" charset="0"/>
              </a:rPr>
              <a:t>Foodiebay</a:t>
            </a:r>
            <a:r>
              <a:rPr lang="en-US" sz="1800" b="0" i="0" dirty="0">
                <a:effectLst/>
                <a:latin typeface="Arial" panose="020B0604020202020204" pitchFamily="34" charset="0"/>
                <a:cs typeface="Arial" panose="020B0604020202020204" pitchFamily="34" charset="0"/>
              </a:rPr>
              <a:t>." It started as an online restaurant discovery platform.</a:t>
            </a:r>
            <a:r>
              <a:rPr lang="en-US" sz="1800" b="0" i="0" dirty="0">
                <a:solidFill>
                  <a:srgbClr val="333333"/>
                </a:solidFill>
                <a:effectLst/>
                <a:latin typeface="Arial" panose="020B0604020202020204" pitchFamily="34" charset="0"/>
                <a:cs typeface="Arial" panose="020B0604020202020204" pitchFamily="34" charset="0"/>
              </a:rPr>
              <a:t> Zomato is an Indian food delivery startup restaurant aggregator. It primarily provides concrete information, menus, and user reviews of the restaurants. Along with this, Zomato also has food delivery options from partnered restaurants in the selected cities. All of it started when the founders, </a:t>
            </a:r>
            <a:r>
              <a:rPr lang="en-US" sz="1800" b="0" i="0" dirty="0" err="1">
                <a:solidFill>
                  <a:srgbClr val="333333"/>
                </a:solidFill>
                <a:effectLst/>
                <a:latin typeface="Arial" panose="020B0604020202020204" pitchFamily="34" charset="0"/>
                <a:cs typeface="Arial" panose="020B0604020202020204" pitchFamily="34" charset="0"/>
              </a:rPr>
              <a:t>Deepinder</a:t>
            </a:r>
            <a:r>
              <a:rPr lang="en-US" sz="1800" b="0" i="0" dirty="0">
                <a:solidFill>
                  <a:srgbClr val="333333"/>
                </a:solidFill>
                <a:effectLst/>
                <a:latin typeface="Arial" panose="020B0604020202020204" pitchFamily="34" charset="0"/>
                <a:cs typeface="Arial" panose="020B0604020202020204" pitchFamily="34" charset="0"/>
              </a:rPr>
              <a:t> Goyal and Pankaj </a:t>
            </a:r>
            <a:r>
              <a:rPr lang="en-US" sz="1800" b="0" i="0" dirty="0" err="1">
                <a:solidFill>
                  <a:srgbClr val="333333"/>
                </a:solidFill>
                <a:effectLst/>
                <a:latin typeface="Arial" panose="020B0604020202020204" pitchFamily="34" charset="0"/>
                <a:cs typeface="Arial" panose="020B0604020202020204" pitchFamily="34" charset="0"/>
              </a:rPr>
              <a:t>Chaddah</a:t>
            </a:r>
            <a:r>
              <a:rPr lang="en-US" sz="1800" b="0" i="0" dirty="0">
                <a:solidFill>
                  <a:srgbClr val="333333"/>
                </a:solidFill>
                <a:effectLst/>
                <a:latin typeface="Arial" panose="020B0604020202020204" pitchFamily="34" charset="0"/>
                <a:cs typeface="Arial" panose="020B0604020202020204" pitchFamily="34" charset="0"/>
              </a:rPr>
              <a:t> were in their office in New Delhi and they came across so many people who were waiting for a long time just to acquire a flash of the menu card. And in that exact moment, the idea for obtaining a solution was planted in this duo’s minds and that led them to launch</a:t>
            </a:r>
            <a:r>
              <a:rPr lang="en-US" sz="1800" b="1" i="0" dirty="0">
                <a:solidFill>
                  <a:srgbClr val="333333"/>
                </a:solidFill>
                <a:effectLst/>
                <a:latin typeface="Arial" panose="020B0604020202020204" pitchFamily="34" charset="0"/>
                <a:cs typeface="Arial" panose="020B0604020202020204" pitchFamily="34" charset="0"/>
              </a:rPr>
              <a:t> Zomato, formerly known as ‘</a:t>
            </a:r>
            <a:r>
              <a:rPr lang="en-US" sz="1800" b="1" i="0" dirty="0" err="1">
                <a:solidFill>
                  <a:srgbClr val="333333"/>
                </a:solidFill>
                <a:effectLst/>
                <a:latin typeface="Arial" panose="020B0604020202020204" pitchFamily="34" charset="0"/>
                <a:cs typeface="Arial" panose="020B0604020202020204" pitchFamily="34" charset="0"/>
              </a:rPr>
              <a:t>Foodiebay</a:t>
            </a:r>
            <a:r>
              <a:rPr lang="en-US" sz="1800" b="1" i="0" dirty="0">
                <a:solidFill>
                  <a:srgbClr val="333333"/>
                </a:solidFill>
                <a:effectLst/>
                <a:latin typeface="Arial" panose="020B0604020202020204" pitchFamily="34" charset="0"/>
                <a:cs typeface="Arial" panose="020B0604020202020204" pitchFamily="34" charset="0"/>
              </a:rPr>
              <a:t>’.</a:t>
            </a:r>
            <a:endParaRPr lang="en-US" sz="1800" b="0" i="0" dirty="0">
              <a:effectLst/>
              <a:latin typeface="Arial" panose="020B0604020202020204" pitchFamily="34" charset="0"/>
              <a:cs typeface="Arial" panose="020B0604020202020204" pitchFamily="34" charset="0"/>
            </a:endParaRPr>
          </a:p>
          <a:p>
            <a:pPr algn="just">
              <a:buFont typeface="+mj-lt"/>
              <a:buAutoNum type="arabicPeriod"/>
            </a:pPr>
            <a:r>
              <a:rPr lang="en-US" sz="1800" b="1" i="0" dirty="0">
                <a:effectLst/>
                <a:latin typeface="Arial" panose="020B0604020202020204" pitchFamily="34" charset="0"/>
                <a:cs typeface="Arial" panose="020B0604020202020204" pitchFamily="34" charset="0"/>
              </a:rPr>
              <a:t>Expansion (2010):</a:t>
            </a:r>
            <a:r>
              <a:rPr lang="en-US" sz="1800" b="0" i="0" dirty="0">
                <a:effectLst/>
                <a:latin typeface="Arial" panose="020B0604020202020204" pitchFamily="34" charset="0"/>
                <a:cs typeface="Arial" panose="020B0604020202020204" pitchFamily="34" charset="0"/>
              </a:rPr>
              <a:t> The company expanded rapidly, and in 2010, it rebranded to "Zomato." It began to offer more features and started operations in multiple cities across India.</a:t>
            </a:r>
          </a:p>
          <a:p>
            <a:pPr algn="just">
              <a:buFont typeface="+mj-lt"/>
              <a:buAutoNum type="arabicPeriod"/>
            </a:pPr>
            <a:r>
              <a:rPr lang="en-US" sz="1800" b="1" i="0" dirty="0">
                <a:effectLst/>
                <a:latin typeface="Arial" panose="020B0604020202020204" pitchFamily="34" charset="0"/>
                <a:cs typeface="Arial" panose="020B0604020202020204" pitchFamily="34" charset="0"/>
              </a:rPr>
              <a:t>Global Expansion (2012-2015):</a:t>
            </a:r>
            <a:r>
              <a:rPr lang="en-US" sz="1800" b="0" i="0" dirty="0">
                <a:effectLst/>
                <a:latin typeface="Arial" panose="020B0604020202020204" pitchFamily="34" charset="0"/>
                <a:cs typeface="Arial" panose="020B0604020202020204" pitchFamily="34" charset="0"/>
              </a:rPr>
              <a:t> Zomato's success in India led to international expansion. It entered the global market by acquiring restaurant discovery platforms in various countries, including the UK, UAE, New Zealand, and more.</a:t>
            </a:r>
          </a:p>
          <a:p>
            <a:pPr algn="just">
              <a:buFont typeface="+mj-lt"/>
              <a:buAutoNum type="arabicPeriod"/>
            </a:pPr>
            <a:r>
              <a:rPr lang="en-US" sz="1800" b="1" i="0" dirty="0">
                <a:effectLst/>
                <a:latin typeface="Arial" panose="020B0604020202020204" pitchFamily="34" charset="0"/>
                <a:cs typeface="Arial" panose="020B0604020202020204" pitchFamily="34" charset="0"/>
              </a:rPr>
              <a:t>Diverse Services (2014):</a:t>
            </a:r>
            <a:r>
              <a:rPr lang="en-US" sz="1800" b="0" i="0" dirty="0">
                <a:effectLst/>
                <a:latin typeface="Arial" panose="020B0604020202020204" pitchFamily="34" charset="0"/>
                <a:cs typeface="Arial" panose="020B0604020202020204" pitchFamily="34" charset="0"/>
              </a:rPr>
              <a:t> Zomato expanded beyond restaurant discovery, adding online ordering and table reservations. This move broadened its services and customer base.</a:t>
            </a:r>
          </a:p>
          <a:p>
            <a:pPr marL="0" indent="0">
              <a:buNone/>
            </a:pPr>
            <a:endParaRPr lang="en-IN" sz="1800" dirty="0">
              <a:latin typeface="Arial" panose="020B0604020202020204" pitchFamily="34" charset="0"/>
              <a:cs typeface="Arial" panose="020B0604020202020204" pitchFamily="34" charset="0"/>
            </a:endParaRPr>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488738" y="6154738"/>
            <a:ext cx="487362" cy="487362"/>
          </a:xfrm>
          <a:prstGeom prst="rect">
            <a:avLst/>
          </a:prstGeom>
        </p:spPr>
      </p:pic>
    </p:spTree>
    <p:extLst>
      <p:ext uri="{BB962C8B-B14F-4D97-AF65-F5344CB8AC3E}">
        <p14:creationId xmlns:p14="http://schemas.microsoft.com/office/powerpoint/2010/main" val="3917854291"/>
      </p:ext>
    </p:extLst>
  </p:cSld>
  <p:clrMapOvr>
    <a:masterClrMapping/>
  </p:clrMapOvr>
  <mc:AlternateContent xmlns:mc="http://schemas.openxmlformats.org/markup-compatibility/2006">
    <mc:Choice xmlns:p14="http://schemas.microsoft.com/office/powerpoint/2010/main" Requires="p14">
      <p:transition spd="slow" p14:dur="2000" advTm="9249"/>
    </mc:Choice>
    <mc:Fallback>
      <p:transition spd="slow" advTm="924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350DD4-8BD1-0613-A45D-A75FE3A0462F}"/>
              </a:ext>
            </a:extLst>
          </p:cNvPr>
          <p:cNvSpPr>
            <a:spLocks noGrp="1"/>
          </p:cNvSpPr>
          <p:nvPr>
            <p:ph type="title"/>
          </p:nvPr>
        </p:nvSpPr>
        <p:spPr/>
        <p:txBody>
          <a:bodyPr>
            <a:normAutofit/>
          </a:bodyPr>
          <a:lstStyle/>
          <a:p>
            <a:pPr algn="ctr"/>
            <a:r>
              <a:rPr lang="en-US" b="1" dirty="0">
                <a:solidFill>
                  <a:srgbClr val="FF0000"/>
                </a:solidFill>
                <a:latin typeface="+mn-lt"/>
              </a:rPr>
              <a:t>Tools</a:t>
            </a:r>
            <a:endParaRPr lang="en-IN" b="1" dirty="0">
              <a:solidFill>
                <a:srgbClr val="FF0000"/>
              </a:solidFill>
              <a:latin typeface="+mn-lt"/>
            </a:endParaRPr>
          </a:p>
        </p:txBody>
      </p:sp>
      <p:sp>
        <p:nvSpPr>
          <p:cNvPr id="3" name="Content Placeholder 2">
            <a:extLst>
              <a:ext uri="{FF2B5EF4-FFF2-40B4-BE49-F238E27FC236}">
                <a16:creationId xmlns:a16="http://schemas.microsoft.com/office/drawing/2014/main" xmlns="" id="{D7B62E70-BAE8-1DA3-480C-3FB404EE6399}"/>
              </a:ext>
            </a:extLst>
          </p:cNvPr>
          <p:cNvSpPr>
            <a:spLocks noGrp="1"/>
          </p:cNvSpPr>
          <p:nvPr>
            <p:ph idx="1"/>
          </p:nvPr>
        </p:nvSpPr>
        <p:spPr/>
        <p:txBody>
          <a:bodyPr>
            <a:normAutofit/>
          </a:bodyPr>
          <a:lstStyle/>
          <a:p>
            <a:pPr marL="0" indent="0" algn="l">
              <a:buNone/>
            </a:pPr>
            <a:r>
              <a:rPr lang="en-US" sz="1800" b="1" i="0" dirty="0">
                <a:effectLst/>
                <a:latin typeface="Arial" panose="020B0604020202020204" pitchFamily="34" charset="0"/>
                <a:cs typeface="Arial" panose="020B0604020202020204" pitchFamily="34" charset="0"/>
              </a:rPr>
              <a:t>Tools I have used to analyze the </a:t>
            </a:r>
            <a:r>
              <a:rPr lang="en-US" sz="1800" b="1" dirty="0" smtClean="0">
                <a:latin typeface="Arial" panose="020B0604020202020204" pitchFamily="34" charset="0"/>
                <a:cs typeface="Arial" panose="020B0604020202020204" pitchFamily="34" charset="0"/>
              </a:rPr>
              <a:t>D</a:t>
            </a:r>
            <a:r>
              <a:rPr lang="en-US" sz="1800" b="1" i="0" dirty="0" smtClean="0">
                <a:effectLst/>
                <a:latin typeface="Arial" panose="020B0604020202020204" pitchFamily="34" charset="0"/>
                <a:cs typeface="Arial" panose="020B0604020202020204" pitchFamily="34" charset="0"/>
              </a:rPr>
              <a:t>ata -</a:t>
            </a:r>
            <a:endParaRPr lang="en-US" sz="1800" b="1" i="0" dirty="0">
              <a:effectLst/>
              <a:latin typeface="Arial" panose="020B0604020202020204" pitchFamily="34" charset="0"/>
              <a:cs typeface="Arial" panose="020B0604020202020204" pitchFamily="34" charset="0"/>
            </a:endParaRPr>
          </a:p>
          <a:p>
            <a:pPr marL="0" indent="0" algn="just">
              <a:buNone/>
            </a:pPr>
            <a:r>
              <a:rPr lang="en-US" sz="1800" b="0" i="0" dirty="0">
                <a:effectLst/>
                <a:latin typeface="Arial" panose="020B0604020202020204" pitchFamily="34" charset="0"/>
                <a:cs typeface="Arial" panose="020B0604020202020204" pitchFamily="34" charset="0"/>
              </a:rPr>
              <a:t>The project showcases the use of Excel, SQL, and dashboard tools such as Power BI and Tableau for data analysis and visualization, and provides a valuable resource for anyone interested in learning more about these tools and techniques.</a:t>
            </a:r>
          </a:p>
          <a:p>
            <a:pPr marL="0" indent="0" algn="just">
              <a:buNone/>
            </a:pPr>
            <a:r>
              <a:rPr lang="en-US" sz="1800" b="0" i="0" dirty="0">
                <a:effectLst/>
                <a:latin typeface="Arial" panose="020B0604020202020204" pitchFamily="34" charset="0"/>
                <a:cs typeface="Arial" panose="020B0604020202020204" pitchFamily="34" charset="0"/>
              </a:rPr>
              <a:t>Excel To achieve the objectives of the Zomato Restaurant Data Analysis project, various advanced Excel functions were used, including:</a:t>
            </a:r>
          </a:p>
          <a:p>
            <a:pPr marL="0" indent="0" algn="just">
              <a:buNone/>
            </a:pPr>
            <a:r>
              <a:rPr lang="en-US" sz="1800" b="0" i="0" dirty="0">
                <a:effectLst/>
                <a:latin typeface="Arial" panose="020B0604020202020204" pitchFamily="34" charset="0"/>
                <a:cs typeface="Arial" panose="020B0604020202020204" pitchFamily="34" charset="0"/>
              </a:rPr>
              <a:t>SUMIFS and COUNTIFS functions to extract and count data based on specific criteria PivotTables and </a:t>
            </a:r>
            <a:r>
              <a:rPr lang="en-US" sz="1800" b="0" i="0" dirty="0" err="1">
                <a:effectLst/>
                <a:latin typeface="Arial" panose="020B0604020202020204" pitchFamily="34" charset="0"/>
                <a:cs typeface="Arial" panose="020B0604020202020204" pitchFamily="34" charset="0"/>
              </a:rPr>
              <a:t>PivotCharts</a:t>
            </a:r>
            <a:r>
              <a:rPr lang="en-US" sz="1800" b="0" i="0" dirty="0">
                <a:effectLst/>
                <a:latin typeface="Arial" panose="020B0604020202020204" pitchFamily="34" charset="0"/>
                <a:cs typeface="Arial" panose="020B0604020202020204" pitchFamily="34" charset="0"/>
              </a:rPr>
              <a:t> to summarize and analyze data Conditional formatting to highlight key insights in the data Report connections to link multiple PivotTables and charts to a single slicer, allowing for dynamic filtering of the data VLOOKUP and INDEX-MATCH functions to merge data from different tables DATE and YEAR functions to extract information from date fields</a:t>
            </a:r>
            <a:endParaRPr lang="en-US" sz="1800" b="1" dirty="0">
              <a:latin typeface="Arial" panose="020B0604020202020204" pitchFamily="34" charset="0"/>
              <a:cs typeface="Arial" panose="020B0604020202020204" pitchFamily="34" charset="0"/>
            </a:endParaRPr>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488738" y="6154738"/>
            <a:ext cx="487362" cy="487362"/>
          </a:xfrm>
          <a:prstGeom prst="rect">
            <a:avLst/>
          </a:prstGeom>
        </p:spPr>
      </p:pic>
    </p:spTree>
    <p:extLst>
      <p:ext uri="{BB962C8B-B14F-4D97-AF65-F5344CB8AC3E}">
        <p14:creationId xmlns:p14="http://schemas.microsoft.com/office/powerpoint/2010/main" val="1191092086"/>
      </p:ext>
    </p:extLst>
  </p:cSld>
  <p:clrMapOvr>
    <a:masterClrMapping/>
  </p:clrMapOvr>
  <mc:AlternateContent xmlns:mc="http://schemas.openxmlformats.org/markup-compatibility/2006">
    <mc:Choice xmlns:p14="http://schemas.microsoft.com/office/powerpoint/2010/main" Requires="p14">
      <p:transition spd="slow" p14:dur="2000" advTm="1724"/>
    </mc:Choice>
    <mc:Fallback>
      <p:transition spd="slow" advTm="172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C9A3BE-31C0-8C2F-9406-31D768400332}"/>
              </a:ext>
            </a:extLst>
          </p:cNvPr>
          <p:cNvSpPr>
            <a:spLocks noGrp="1"/>
          </p:cNvSpPr>
          <p:nvPr>
            <p:ph type="title"/>
          </p:nvPr>
        </p:nvSpPr>
        <p:spPr/>
        <p:txBody>
          <a:bodyPr/>
          <a:lstStyle/>
          <a:p>
            <a:pPr algn="ctr"/>
            <a:r>
              <a:rPr lang="en-US" b="1" dirty="0">
                <a:solidFill>
                  <a:srgbClr val="FF0000"/>
                </a:solidFill>
                <a:latin typeface="+mn-lt"/>
              </a:rPr>
              <a:t>Data Challenges &amp; Cleaning</a:t>
            </a:r>
            <a:endParaRPr lang="en-IN" dirty="0"/>
          </a:p>
        </p:txBody>
      </p:sp>
      <p:sp>
        <p:nvSpPr>
          <p:cNvPr id="3" name="Content Placeholder 2">
            <a:extLst>
              <a:ext uri="{FF2B5EF4-FFF2-40B4-BE49-F238E27FC236}">
                <a16:creationId xmlns:a16="http://schemas.microsoft.com/office/drawing/2014/main" xmlns="" id="{4A05E95A-AE6B-E371-5683-13E6F7513396}"/>
              </a:ext>
            </a:extLst>
          </p:cNvPr>
          <p:cNvSpPr>
            <a:spLocks noGrp="1"/>
          </p:cNvSpPr>
          <p:nvPr>
            <p:ph idx="1"/>
          </p:nvPr>
        </p:nvSpPr>
        <p:spPr/>
        <p:txBody>
          <a:bodyPr>
            <a:normAutofit/>
          </a:bodyPr>
          <a:lstStyle/>
          <a:p>
            <a:pPr marL="514350" indent="-514350" algn="just">
              <a:buFont typeface="+mj-lt"/>
              <a:buAutoNum type="arabicPeriod"/>
            </a:pPr>
            <a:r>
              <a:rPr lang="en-IN" sz="1800" i="0" dirty="0">
                <a:effectLst/>
                <a:latin typeface="Arial" panose="020B0604020202020204" pitchFamily="34" charset="0"/>
                <a:cs typeface="Arial" panose="020B0604020202020204" pitchFamily="34" charset="0"/>
              </a:rPr>
              <a:t>File Size Limit Exceeded: It showed some error while importing the Zomato dataset.</a:t>
            </a:r>
          </a:p>
          <a:p>
            <a:pPr marL="514350" indent="-514350" algn="just">
              <a:buFont typeface="+mj-lt"/>
              <a:buAutoNum type="arabicPeriod"/>
            </a:pPr>
            <a:r>
              <a:rPr lang="en-IN" sz="1800" dirty="0">
                <a:latin typeface="Arial" panose="020B0604020202020204" pitchFamily="34" charset="0"/>
                <a:cs typeface="Arial" panose="020B0604020202020204" pitchFamily="34" charset="0"/>
              </a:rPr>
              <a:t>Rating: The rating was not in proper numerical format, i.e. some ratings had decimal values.</a:t>
            </a:r>
            <a:endParaRPr lang="en-IN" sz="1800" i="0" dirty="0">
              <a:effectLst/>
              <a:latin typeface="Arial" panose="020B0604020202020204" pitchFamily="34" charset="0"/>
              <a:cs typeface="Arial" panose="020B0604020202020204" pitchFamily="34" charset="0"/>
            </a:endParaRPr>
          </a:p>
          <a:p>
            <a:pPr marL="514350" indent="-514350" algn="just">
              <a:buFont typeface="+mj-lt"/>
              <a:buAutoNum type="arabicPeriod"/>
            </a:pPr>
            <a:r>
              <a:rPr lang="en-IN" sz="1800" i="0" dirty="0">
                <a:effectLst/>
                <a:latin typeface="Arial" panose="020B0604020202020204" pitchFamily="34" charset="0"/>
                <a:cs typeface="Arial" panose="020B0604020202020204" pitchFamily="34" charset="0"/>
              </a:rPr>
              <a:t>Blank rows: It has some blank rows in the cuisines column so I removed them to match all the rows.</a:t>
            </a:r>
          </a:p>
          <a:p>
            <a:pPr marL="514350" indent="-514350" algn="just">
              <a:buFont typeface="+mj-lt"/>
              <a:buAutoNum type="arabicPeriod"/>
            </a:pPr>
            <a:r>
              <a:rPr lang="en-IN" sz="1800" dirty="0">
                <a:latin typeface="Arial" panose="020B0604020202020204" pitchFamily="34" charset="0"/>
                <a:cs typeface="Arial" panose="020B0604020202020204" pitchFamily="34" charset="0"/>
              </a:rPr>
              <a:t>Date Format: The date was not in format, to make it I changed “_” to “-” and made it in “</a:t>
            </a:r>
            <a:r>
              <a:rPr lang="en-IN" sz="1800" dirty="0" err="1">
                <a:latin typeface="Arial" panose="020B0604020202020204" pitchFamily="34" charset="0"/>
                <a:cs typeface="Arial" panose="020B0604020202020204" pitchFamily="34" charset="0"/>
              </a:rPr>
              <a:t>yyyy</a:t>
            </a:r>
            <a:r>
              <a:rPr lang="en-IN" sz="1800" dirty="0">
                <a:latin typeface="Arial" panose="020B0604020202020204" pitchFamily="34" charset="0"/>
                <a:cs typeface="Arial" panose="020B0604020202020204" pitchFamily="34" charset="0"/>
              </a:rPr>
              <a:t>-mm-dd” format.</a:t>
            </a:r>
          </a:p>
          <a:p>
            <a:pPr marL="514350" indent="-514350" algn="just">
              <a:buFont typeface="+mj-lt"/>
              <a:buAutoNum type="arabicPeriod"/>
            </a:pPr>
            <a:r>
              <a:rPr lang="en-IN" sz="1800" dirty="0">
                <a:latin typeface="Arial" panose="020B0604020202020204" pitchFamily="34" charset="0"/>
                <a:cs typeface="Arial" panose="020B0604020202020204" pitchFamily="34" charset="0"/>
              </a:rPr>
              <a:t>All the data was not getting imported into the MySQL server for which we deleted unused columns.</a:t>
            </a:r>
          </a:p>
          <a:p>
            <a:pPr marL="514350" indent="-514350" algn="just">
              <a:buFont typeface="+mj-lt"/>
              <a:buAutoNum type="arabicPeriod"/>
            </a:pPr>
            <a:r>
              <a:rPr lang="en-US" sz="1800" b="0" i="0" dirty="0">
                <a:effectLst/>
                <a:latin typeface="Arial" panose="020B0604020202020204" pitchFamily="34" charset="0"/>
                <a:cs typeface="Arial" panose="020B0604020202020204" pitchFamily="34" charset="0"/>
              </a:rPr>
              <a:t>For restaurants with names like “Café” the “é” is observed to be replaced with special characters like “ƒ”,” Â”,”©”. I performed multiple replace operations on the column “name” to handle the same.</a:t>
            </a:r>
            <a:endParaRPr lang="en-IN" sz="1800" dirty="0">
              <a:latin typeface="Arial" panose="020B0604020202020204" pitchFamily="34" charset="0"/>
              <a:cs typeface="Arial" panose="020B0604020202020204" pitchFamily="34" charset="0"/>
            </a:endParaRPr>
          </a:p>
          <a:p>
            <a:pPr marL="514350" indent="-514350" algn="just">
              <a:buFont typeface="+mj-lt"/>
              <a:buAutoNum type="arabicPeriod"/>
            </a:pPr>
            <a:r>
              <a:rPr lang="en-US" sz="1800" b="0" i="0" dirty="0">
                <a:effectLst/>
                <a:latin typeface="Arial" panose="020B0604020202020204" pitchFamily="34" charset="0"/>
                <a:cs typeface="Arial" panose="020B0604020202020204" pitchFamily="34" charset="0"/>
              </a:rPr>
              <a:t>Duplicates were checked for the entire dataset and if any were removed.</a:t>
            </a:r>
            <a:endParaRPr lang="en-IN" sz="1800" dirty="0">
              <a:latin typeface="Arial" panose="020B0604020202020204" pitchFamily="34" charset="0"/>
              <a:cs typeface="Arial" panose="020B0604020202020204" pitchFamily="34" charset="0"/>
            </a:endParaRPr>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488738" y="6154738"/>
            <a:ext cx="487362" cy="487362"/>
          </a:xfrm>
          <a:prstGeom prst="rect">
            <a:avLst/>
          </a:prstGeom>
        </p:spPr>
      </p:pic>
    </p:spTree>
    <p:extLst>
      <p:ext uri="{BB962C8B-B14F-4D97-AF65-F5344CB8AC3E}">
        <p14:creationId xmlns:p14="http://schemas.microsoft.com/office/powerpoint/2010/main" val="2112678170"/>
      </p:ext>
    </p:extLst>
  </p:cSld>
  <p:clrMapOvr>
    <a:masterClrMapping/>
  </p:clrMapOvr>
  <mc:AlternateContent xmlns:mc="http://schemas.openxmlformats.org/markup-compatibility/2006">
    <mc:Choice xmlns:p14="http://schemas.microsoft.com/office/powerpoint/2010/main" Requires="p14">
      <p:transition spd="slow" p14:dur="2000" advTm="1885"/>
    </mc:Choice>
    <mc:Fallback>
      <p:transition spd="slow" advTm="188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C9A3BE-31C0-8C2F-9406-31D768400332}"/>
              </a:ext>
            </a:extLst>
          </p:cNvPr>
          <p:cNvSpPr>
            <a:spLocks noGrp="1"/>
          </p:cNvSpPr>
          <p:nvPr>
            <p:ph type="title"/>
          </p:nvPr>
        </p:nvSpPr>
        <p:spPr/>
        <p:txBody>
          <a:bodyPr/>
          <a:lstStyle/>
          <a:p>
            <a:pPr algn="ctr"/>
            <a:r>
              <a:rPr lang="en-US" b="1" dirty="0">
                <a:solidFill>
                  <a:srgbClr val="FF0000"/>
                </a:solidFill>
                <a:latin typeface="+mn-lt"/>
              </a:rPr>
              <a:t>Insights 1 </a:t>
            </a:r>
            <a:r>
              <a:rPr lang="en-US" b="1" dirty="0" smtClean="0">
                <a:solidFill>
                  <a:srgbClr val="FF0000"/>
                </a:solidFill>
                <a:latin typeface="+mn-lt"/>
              </a:rPr>
              <a:t>Report</a:t>
            </a:r>
            <a:endParaRPr lang="en-IN" dirty="0"/>
          </a:p>
        </p:txBody>
      </p:sp>
      <p:sp>
        <p:nvSpPr>
          <p:cNvPr id="3" name="Content Placeholder 2">
            <a:extLst>
              <a:ext uri="{FF2B5EF4-FFF2-40B4-BE49-F238E27FC236}">
                <a16:creationId xmlns:a16="http://schemas.microsoft.com/office/drawing/2014/main" xmlns="" id="{4A05E95A-AE6B-E371-5683-13E6F7513396}"/>
              </a:ext>
            </a:extLst>
          </p:cNvPr>
          <p:cNvSpPr>
            <a:spLocks noGrp="1"/>
          </p:cNvSpPr>
          <p:nvPr>
            <p:ph idx="1"/>
          </p:nvPr>
        </p:nvSpPr>
        <p:spPr>
          <a:xfrm>
            <a:off x="838200" y="1825625"/>
            <a:ext cx="5521750" cy="1190952"/>
          </a:xfrm>
        </p:spPr>
        <p:txBody>
          <a:bodyPr>
            <a:normAutofit/>
          </a:bodyPr>
          <a:lstStyle/>
          <a:p>
            <a:pPr algn="just">
              <a:buFont typeface="Wingdings" panose="05000000000000000000" pitchFamily="2" charset="2"/>
              <a:buChar char="Ø"/>
            </a:pPr>
            <a:r>
              <a:rPr lang="en-US" sz="1800" dirty="0">
                <a:latin typeface="Arial" panose="020B0604020202020204" pitchFamily="34" charset="0"/>
                <a:cs typeface="Arial" panose="020B0604020202020204" pitchFamily="34" charset="0"/>
              </a:rPr>
              <a:t>As we can see India has more restaurants in all the countries.</a:t>
            </a:r>
          </a:p>
          <a:p>
            <a:pPr marL="0" indent="0">
              <a:buNone/>
            </a:pPr>
            <a:endParaRPr lang="en-IN" sz="1800" dirty="0">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xmlns="" id="{2A4F4951-7228-89DC-1CAA-52E3411A852E}"/>
              </a:ext>
            </a:extLst>
          </p:cNvPr>
          <p:cNvSpPr txBox="1">
            <a:spLocks/>
          </p:cNvSpPr>
          <p:nvPr/>
        </p:nvSpPr>
        <p:spPr>
          <a:xfrm>
            <a:off x="768286" y="2952458"/>
            <a:ext cx="5521750" cy="11909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sz="1800" dirty="0" smtClean="0">
                <a:latin typeface="Arial" panose="020B0604020202020204" pitchFamily="34" charset="0"/>
                <a:cs typeface="Arial" panose="020B0604020202020204" pitchFamily="34" charset="0"/>
              </a:rPr>
              <a:t>In the 2</a:t>
            </a:r>
            <a:r>
              <a:rPr lang="en-US" sz="1800" baseline="30000" dirty="0" smtClean="0">
                <a:latin typeface="Arial" panose="020B0604020202020204" pitchFamily="34" charset="0"/>
                <a:cs typeface="Arial" panose="020B0604020202020204" pitchFamily="34" charset="0"/>
              </a:rPr>
              <a:t>nd</a:t>
            </a:r>
            <a:r>
              <a:rPr lang="en-US" sz="1800" dirty="0" smtClean="0">
                <a:latin typeface="Arial" panose="020B0604020202020204" pitchFamily="34" charset="0"/>
                <a:cs typeface="Arial" panose="020B0604020202020204" pitchFamily="34" charset="0"/>
              </a:rPr>
              <a:t> chart we see that 2011 &amp; 2018 has more restaurants outlets in the world.</a:t>
            </a:r>
            <a:endParaRPr lang="en-US" sz="1800" dirty="0">
              <a:latin typeface="Arial" panose="020B0604020202020204" pitchFamily="34" charset="0"/>
              <a:cs typeface="Arial" panose="020B0604020202020204" pitchFamily="34" charset="0"/>
            </a:endParaRPr>
          </a:p>
        </p:txBody>
      </p:sp>
      <p:sp>
        <p:nvSpPr>
          <p:cNvPr id="12" name="Content Placeholder 2">
            <a:extLst>
              <a:ext uri="{FF2B5EF4-FFF2-40B4-BE49-F238E27FC236}">
                <a16:creationId xmlns:a16="http://schemas.microsoft.com/office/drawing/2014/main" xmlns="" id="{45406203-4E74-E204-9AF5-026A4840346C}"/>
              </a:ext>
            </a:extLst>
          </p:cNvPr>
          <p:cNvSpPr txBox="1">
            <a:spLocks/>
          </p:cNvSpPr>
          <p:nvPr/>
        </p:nvSpPr>
        <p:spPr>
          <a:xfrm>
            <a:off x="702298" y="4328327"/>
            <a:ext cx="5521750" cy="11909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sz="1800" b="0" i="0" dirty="0">
                <a:effectLst/>
                <a:latin typeface="source-serif-pro"/>
              </a:rPr>
              <a:t>There is a summary table that displays useful details such as restaurant name, Location, average rating, Avg Cost for 2, Book Table, Online Order average cost</a:t>
            </a:r>
            <a:endParaRPr lang="en-US" b="1" dirty="0">
              <a:latin typeface="Söhne"/>
            </a:endParaRPr>
          </a:p>
        </p:txBody>
      </p:sp>
      <p:graphicFrame>
        <p:nvGraphicFramePr>
          <p:cNvPr id="9" name="Chart 8"/>
          <p:cNvGraphicFramePr>
            <a:graphicFrameLocks/>
          </p:cNvGraphicFramePr>
          <p:nvPr>
            <p:extLst>
              <p:ext uri="{D42A27DB-BD31-4B8C-83A1-F6EECF244321}">
                <p14:modId xmlns:p14="http://schemas.microsoft.com/office/powerpoint/2010/main" val="3896914058"/>
              </p:ext>
            </p:extLst>
          </p:nvPr>
        </p:nvGraphicFramePr>
        <p:xfrm>
          <a:off x="6708222" y="1566771"/>
          <a:ext cx="4849587" cy="222885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p:cNvGraphicFramePr>
            <a:graphicFrameLocks/>
          </p:cNvGraphicFramePr>
          <p:nvPr>
            <p:extLst>
              <p:ext uri="{D42A27DB-BD31-4B8C-83A1-F6EECF244321}">
                <p14:modId xmlns:p14="http://schemas.microsoft.com/office/powerpoint/2010/main" val="3069832577"/>
              </p:ext>
            </p:extLst>
          </p:nvPr>
        </p:nvGraphicFramePr>
        <p:xfrm>
          <a:off x="6708221" y="3903453"/>
          <a:ext cx="4849588" cy="2428336"/>
        </p:xfrm>
        <a:graphic>
          <a:graphicData uri="http://schemas.openxmlformats.org/drawingml/2006/chart">
            <c:chart xmlns:c="http://schemas.openxmlformats.org/drawingml/2006/chart" xmlns:r="http://schemas.openxmlformats.org/officeDocument/2006/relationships" r:id="rId5"/>
          </a:graphicData>
        </a:graphic>
      </p:graphicFrame>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488738" y="6154738"/>
            <a:ext cx="487362" cy="487362"/>
          </a:xfrm>
          <a:prstGeom prst="rect">
            <a:avLst/>
          </a:prstGeom>
        </p:spPr>
      </p:pic>
    </p:spTree>
    <p:extLst>
      <p:ext uri="{BB962C8B-B14F-4D97-AF65-F5344CB8AC3E}">
        <p14:creationId xmlns:p14="http://schemas.microsoft.com/office/powerpoint/2010/main" val="796411579"/>
      </p:ext>
    </p:extLst>
  </p:cSld>
  <p:clrMapOvr>
    <a:masterClrMapping/>
  </p:clrMapOvr>
  <mc:AlternateContent xmlns:mc="http://schemas.openxmlformats.org/markup-compatibility/2006">
    <mc:Choice xmlns:p14="http://schemas.microsoft.com/office/powerpoint/2010/main" Requires="p14">
      <p:transition spd="slow" p14:dur="2000" advTm="1653"/>
    </mc:Choice>
    <mc:Fallback>
      <p:transition spd="slow" advTm="165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smtClean="0">
                <a:solidFill>
                  <a:srgbClr val="FF0000"/>
                </a:solidFill>
                <a:latin typeface="Arial" panose="020B0604020202020204" pitchFamily="34" charset="0"/>
                <a:cs typeface="Arial" panose="020B0604020202020204" pitchFamily="34" charset="0"/>
              </a:rPr>
              <a:t>Dashboard </a:t>
            </a:r>
            <a:r>
              <a:rPr lang="en-US" sz="2000" b="1" dirty="0" smtClean="0">
                <a:solidFill>
                  <a:srgbClr val="FF0000"/>
                </a:solidFill>
                <a:latin typeface="Arial" panose="020B0604020202020204" pitchFamily="34" charset="0"/>
                <a:cs typeface="Arial" panose="020B0604020202020204" pitchFamily="34" charset="0"/>
              </a:rPr>
              <a:t>(Excel)</a:t>
            </a:r>
            <a:endParaRPr lang="en-US" sz="2000" b="1" dirty="0">
              <a:solidFill>
                <a:srgbClr val="FF0000"/>
              </a:solidFill>
              <a:latin typeface="Arial" panose="020B0604020202020204" pitchFamily="34" charset="0"/>
              <a:cs typeface="Arial" panose="020B0604020202020204" pitchFamily="34" charset="0"/>
            </a:endParaRPr>
          </a:p>
        </p:txBody>
      </p:sp>
      <p:pic>
        <p:nvPicPr>
          <p:cNvPr id="6" name="Content Placeholder 5"/>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95620" y="1825625"/>
            <a:ext cx="10400760" cy="4351338"/>
          </a:xfrm>
        </p:spPr>
      </p:pic>
      <p:pic>
        <p:nvPicPr>
          <p:cNvPr id="3" name="Audio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488738" y="6154738"/>
            <a:ext cx="487362" cy="487362"/>
          </a:xfrm>
          <a:prstGeom prst="rect">
            <a:avLst/>
          </a:prstGeom>
        </p:spPr>
      </p:pic>
    </p:spTree>
    <p:extLst>
      <p:ext uri="{BB962C8B-B14F-4D97-AF65-F5344CB8AC3E}">
        <p14:creationId xmlns:p14="http://schemas.microsoft.com/office/powerpoint/2010/main" val="2450616957"/>
      </p:ext>
    </p:extLst>
  </p:cSld>
  <p:clrMapOvr>
    <a:masterClrMapping/>
  </p:clrMapOvr>
  <mc:AlternateContent xmlns:mc="http://schemas.openxmlformats.org/markup-compatibility/2006">
    <mc:Choice xmlns:p14="http://schemas.microsoft.com/office/powerpoint/2010/main" Requires="p14">
      <p:transition spd="slow" p14:dur="2000" advTm="1447"/>
    </mc:Choice>
    <mc:Fallback>
      <p:transition spd="slow" advTm="144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C9A3BE-31C0-8C2F-9406-31D768400332}"/>
              </a:ext>
            </a:extLst>
          </p:cNvPr>
          <p:cNvSpPr>
            <a:spLocks noGrp="1"/>
          </p:cNvSpPr>
          <p:nvPr>
            <p:ph type="title"/>
          </p:nvPr>
        </p:nvSpPr>
        <p:spPr/>
        <p:txBody>
          <a:bodyPr>
            <a:normAutofit/>
          </a:bodyPr>
          <a:lstStyle/>
          <a:p>
            <a:pPr algn="ctr"/>
            <a:r>
              <a:rPr lang="en-IN" sz="3600" b="1" i="0" dirty="0">
                <a:solidFill>
                  <a:srgbClr val="FF0000"/>
                </a:solidFill>
                <a:effectLst/>
                <a:latin typeface="source-serif-pro"/>
              </a:rPr>
              <a:t>Insights from 2nd </a:t>
            </a:r>
            <a:r>
              <a:rPr lang="en-IN" sz="3600" b="1" i="0" dirty="0" smtClean="0">
                <a:solidFill>
                  <a:srgbClr val="FF0000"/>
                </a:solidFill>
                <a:effectLst/>
                <a:latin typeface="source-serif-pro"/>
              </a:rPr>
              <a:t>Report</a:t>
            </a:r>
            <a:endParaRPr lang="en-IN" sz="3600" dirty="0">
              <a:solidFill>
                <a:srgbClr val="FF0000"/>
              </a:solidFill>
            </a:endParaRPr>
          </a:p>
        </p:txBody>
      </p:sp>
      <p:sp>
        <p:nvSpPr>
          <p:cNvPr id="3" name="Content Placeholder 2">
            <a:extLst>
              <a:ext uri="{FF2B5EF4-FFF2-40B4-BE49-F238E27FC236}">
                <a16:creationId xmlns:a16="http://schemas.microsoft.com/office/drawing/2014/main" xmlns="" id="{4A05E95A-AE6B-E371-5683-13E6F7513396}"/>
              </a:ext>
            </a:extLst>
          </p:cNvPr>
          <p:cNvSpPr>
            <a:spLocks noGrp="1"/>
          </p:cNvSpPr>
          <p:nvPr>
            <p:ph idx="1"/>
          </p:nvPr>
        </p:nvSpPr>
        <p:spPr>
          <a:xfrm>
            <a:off x="838200" y="1825625"/>
            <a:ext cx="5521750" cy="1190952"/>
          </a:xfrm>
        </p:spPr>
        <p:txBody>
          <a:bodyPr>
            <a:normAutofit/>
          </a:bodyPr>
          <a:lstStyle/>
          <a:p>
            <a:pPr algn="just">
              <a:buFont typeface="Wingdings" panose="05000000000000000000" pitchFamily="2" charset="2"/>
              <a:buChar char="Ø"/>
            </a:pPr>
            <a:r>
              <a:rPr lang="en-US" sz="1800" b="0" i="0" dirty="0">
                <a:effectLst/>
                <a:latin typeface="Arial" panose="020B0604020202020204" pitchFamily="34" charset="0"/>
                <a:cs typeface="Arial" panose="020B0604020202020204" pitchFamily="34" charset="0"/>
              </a:rPr>
              <a:t>Most of the restaurants serve and deliver food for under Rs 1000 for 2 People and a good number of restaurants serve a wide variety of dishes in the price range of INR 250 to INR 500.</a:t>
            </a:r>
            <a:endParaRPr lang="en-IN" sz="4000" dirty="0">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xmlns="" id="{2A4F4951-7228-89DC-1CAA-52E3411A852E}"/>
              </a:ext>
            </a:extLst>
          </p:cNvPr>
          <p:cNvSpPr txBox="1">
            <a:spLocks/>
          </p:cNvSpPr>
          <p:nvPr/>
        </p:nvSpPr>
        <p:spPr>
          <a:xfrm>
            <a:off x="768286" y="3245948"/>
            <a:ext cx="5521750" cy="486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sz="1800" b="0" i="0" dirty="0">
                <a:solidFill>
                  <a:srgbClr val="242424"/>
                </a:solidFill>
                <a:effectLst/>
                <a:latin typeface="Arial" panose="020B0604020202020204" pitchFamily="34" charset="0"/>
                <a:cs typeface="Arial" panose="020B0604020202020204" pitchFamily="34" charset="0"/>
              </a:rPr>
              <a:t>Most of the restaurants fall under the </a:t>
            </a:r>
            <a:r>
              <a:rPr lang="en-US" sz="1800" b="0" i="0" dirty="0" smtClean="0">
                <a:solidFill>
                  <a:srgbClr val="242424"/>
                </a:solidFill>
                <a:effectLst/>
                <a:latin typeface="Arial" panose="020B0604020202020204" pitchFamily="34" charset="0"/>
                <a:cs typeface="Arial" panose="020B0604020202020204" pitchFamily="34" charset="0"/>
              </a:rPr>
              <a:t>ratings. </a:t>
            </a:r>
            <a:endParaRPr lang="en-US" b="1" dirty="0">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xmlns="" id="{E7C42607-5339-7FCC-A205-622BD8E0DFFB}"/>
              </a:ext>
            </a:extLst>
          </p:cNvPr>
          <p:cNvSpPr txBox="1">
            <a:spLocks/>
          </p:cNvSpPr>
          <p:nvPr/>
        </p:nvSpPr>
        <p:spPr>
          <a:xfrm>
            <a:off x="768286" y="3901875"/>
            <a:ext cx="5521750" cy="11909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sz="1800" b="0" i="0" dirty="0">
                <a:solidFill>
                  <a:srgbClr val="242424"/>
                </a:solidFill>
                <a:effectLst/>
                <a:latin typeface="Arial" panose="020B0604020202020204" pitchFamily="34" charset="0"/>
                <a:cs typeface="Arial" panose="020B0604020202020204" pitchFamily="34" charset="0"/>
              </a:rPr>
              <a:t>Most Restaurants can maintain higher ratings even without offering Table Bookings.</a:t>
            </a:r>
            <a:endParaRPr lang="en-US" b="1"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88988" y="3934692"/>
            <a:ext cx="4564811" cy="2541770"/>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99090" y="1306306"/>
            <a:ext cx="4554709" cy="2480689"/>
          </a:xfrm>
          <a:prstGeom prst="rect">
            <a:avLst/>
          </a:prstGeom>
        </p:spPr>
      </p:pic>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488738" y="6154738"/>
            <a:ext cx="487362" cy="487362"/>
          </a:xfrm>
          <a:prstGeom prst="rect">
            <a:avLst/>
          </a:prstGeom>
        </p:spPr>
      </p:pic>
    </p:spTree>
    <p:extLst>
      <p:ext uri="{BB962C8B-B14F-4D97-AF65-F5344CB8AC3E}">
        <p14:creationId xmlns:p14="http://schemas.microsoft.com/office/powerpoint/2010/main" val="442842050"/>
      </p:ext>
    </p:extLst>
  </p:cSld>
  <p:clrMapOvr>
    <a:masterClrMapping/>
  </p:clrMapOvr>
  <mc:AlternateContent xmlns:mc="http://schemas.openxmlformats.org/markup-compatibility/2006">
    <mc:Choice xmlns:p14="http://schemas.microsoft.com/office/powerpoint/2010/main" Requires="p14">
      <p:transition spd="slow" p14:dur="2000" advTm="1092"/>
    </mc:Choice>
    <mc:Fallback>
      <p:transition spd="slow" advTm="109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C9A3BE-31C0-8C2F-9406-31D768400332}"/>
              </a:ext>
            </a:extLst>
          </p:cNvPr>
          <p:cNvSpPr>
            <a:spLocks noGrp="1"/>
          </p:cNvSpPr>
          <p:nvPr>
            <p:ph type="title"/>
          </p:nvPr>
        </p:nvSpPr>
        <p:spPr/>
        <p:txBody>
          <a:bodyPr/>
          <a:lstStyle/>
          <a:p>
            <a:pPr algn="ctr"/>
            <a:r>
              <a:rPr lang="en-US" b="1" dirty="0">
                <a:solidFill>
                  <a:srgbClr val="FF0000"/>
                </a:solidFill>
                <a:latin typeface="+mn-lt"/>
              </a:rPr>
              <a:t>Conclusion</a:t>
            </a:r>
            <a:endParaRPr lang="en-IN" dirty="0"/>
          </a:p>
        </p:txBody>
      </p:sp>
      <p:sp>
        <p:nvSpPr>
          <p:cNvPr id="3" name="Content Placeholder 2">
            <a:extLst>
              <a:ext uri="{FF2B5EF4-FFF2-40B4-BE49-F238E27FC236}">
                <a16:creationId xmlns:a16="http://schemas.microsoft.com/office/drawing/2014/main" xmlns="" id="{4A05E95A-AE6B-E371-5683-13E6F7513396}"/>
              </a:ext>
            </a:extLst>
          </p:cNvPr>
          <p:cNvSpPr>
            <a:spLocks noGrp="1"/>
          </p:cNvSpPr>
          <p:nvPr>
            <p:ph idx="1"/>
          </p:nvPr>
        </p:nvSpPr>
        <p:spPr/>
        <p:txBody>
          <a:bodyPr>
            <a:normAutofit/>
          </a:bodyPr>
          <a:lstStyle/>
          <a:p>
            <a:pPr marL="514350" indent="-514350" algn="just">
              <a:buFont typeface="+mj-lt"/>
              <a:buAutoNum type="arabicPeriod"/>
            </a:pPr>
            <a:r>
              <a:rPr lang="en-US" sz="1800" b="0" i="0" dirty="0">
                <a:solidFill>
                  <a:srgbClr val="242424"/>
                </a:solidFill>
                <a:effectLst/>
                <a:latin typeface="Arial" panose="020B0604020202020204" pitchFamily="34" charset="0"/>
                <a:cs typeface="Arial" panose="020B0604020202020204" pitchFamily="34" charset="0"/>
              </a:rPr>
              <a:t>The most available cuisine is North Indian followed by Chinese, Fast-food, and South Indian.</a:t>
            </a:r>
          </a:p>
          <a:p>
            <a:pPr marL="514350" indent="-514350" algn="just">
              <a:buFont typeface="+mj-lt"/>
              <a:buAutoNum type="arabicPeriod"/>
            </a:pPr>
            <a:r>
              <a:rPr lang="en-US" sz="1800" b="0" i="0" dirty="0">
                <a:solidFill>
                  <a:srgbClr val="242424"/>
                </a:solidFill>
                <a:effectLst/>
                <a:latin typeface="Arial" panose="020B0604020202020204" pitchFamily="34" charset="0"/>
                <a:cs typeface="Arial" panose="020B0604020202020204" pitchFamily="34" charset="0"/>
              </a:rPr>
              <a:t>A huge percentage of restaurants offer online orders but very few offer table bookings.</a:t>
            </a:r>
            <a:endParaRPr lang="en-US" sz="1800" dirty="0">
              <a:solidFill>
                <a:srgbClr val="242424"/>
              </a:solidFill>
              <a:latin typeface="Arial" panose="020B0604020202020204" pitchFamily="34" charset="0"/>
              <a:cs typeface="Arial" panose="020B0604020202020204" pitchFamily="34" charset="0"/>
            </a:endParaRPr>
          </a:p>
          <a:p>
            <a:pPr marL="514350" indent="-514350" algn="just">
              <a:buFont typeface="+mj-lt"/>
              <a:buAutoNum type="arabicPeriod"/>
            </a:pPr>
            <a:r>
              <a:rPr lang="en-US" sz="1800" b="0" i="0" dirty="0">
                <a:solidFill>
                  <a:srgbClr val="242424"/>
                </a:solidFill>
                <a:effectLst/>
                <a:latin typeface="Arial" panose="020B0604020202020204" pitchFamily="34" charset="0"/>
                <a:cs typeface="Arial" panose="020B0604020202020204" pitchFamily="34" charset="0"/>
              </a:rPr>
              <a:t>The maximum no of restaurants (44.65 %) falls under the Meal Type Delivery</a:t>
            </a:r>
          </a:p>
          <a:p>
            <a:pPr marL="514350" indent="-514350" algn="just">
              <a:buFont typeface="+mj-lt"/>
              <a:buAutoNum type="arabicPeriod"/>
            </a:pPr>
            <a:r>
              <a:rPr lang="en-US" sz="1800" b="0" i="0" dirty="0">
                <a:solidFill>
                  <a:srgbClr val="242424"/>
                </a:solidFill>
                <a:effectLst/>
                <a:latin typeface="Arial" panose="020B0604020202020204" pitchFamily="34" charset="0"/>
                <a:cs typeface="Arial" panose="020B0604020202020204" pitchFamily="34" charset="0"/>
              </a:rPr>
              <a:t>The number of restaurants is dense towards central Bangalore. You can use the map visualization provided to zoom in and zoom out to get a much clearer idea about the location and number of restaurants available at that particular location. and 38.06% restaurants fall under Dine-Out.</a:t>
            </a:r>
          </a:p>
          <a:p>
            <a:pPr marL="514350" indent="-514350" algn="just">
              <a:buFont typeface="+mj-lt"/>
              <a:buAutoNum type="arabicPeriod"/>
            </a:pPr>
            <a:r>
              <a:rPr lang="en-US" sz="1800" b="0" i="0" dirty="0">
                <a:solidFill>
                  <a:srgbClr val="242424"/>
                </a:solidFill>
                <a:effectLst/>
                <a:latin typeface="Arial" panose="020B0604020202020204" pitchFamily="34" charset="0"/>
                <a:cs typeface="Arial" panose="020B0604020202020204" pitchFamily="34" charset="0"/>
              </a:rPr>
              <a:t>Most Restaurants can maintain higher ratings even without offering Table Bookings.</a:t>
            </a:r>
          </a:p>
          <a:p>
            <a:pPr marL="514350" indent="-514350" algn="just">
              <a:buFont typeface="+mj-lt"/>
              <a:buAutoNum type="arabicPeriod"/>
            </a:pPr>
            <a:r>
              <a:rPr lang="en-US" sz="1800" b="0" i="0" dirty="0">
                <a:solidFill>
                  <a:srgbClr val="242424"/>
                </a:solidFill>
                <a:effectLst/>
                <a:latin typeface="Arial" panose="020B0604020202020204" pitchFamily="34" charset="0"/>
                <a:cs typeface="Arial" panose="020B0604020202020204" pitchFamily="34" charset="0"/>
              </a:rPr>
              <a:t>Maximum no of restaurants (44.65 %) falls under the Meal Type Delivery and 38.06% restaurants fall under Dine-Out.</a:t>
            </a:r>
            <a:endParaRPr lang="en-IN" sz="1800" dirty="0">
              <a:latin typeface="Arial" panose="020B0604020202020204" pitchFamily="34" charset="0"/>
              <a:cs typeface="Arial" panose="020B0604020202020204" pitchFamily="34" charset="0"/>
            </a:endParaRPr>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488738" y="6154738"/>
            <a:ext cx="487362" cy="487362"/>
          </a:xfrm>
          <a:prstGeom prst="rect">
            <a:avLst/>
          </a:prstGeom>
        </p:spPr>
      </p:pic>
    </p:spTree>
    <p:extLst>
      <p:ext uri="{BB962C8B-B14F-4D97-AF65-F5344CB8AC3E}">
        <p14:creationId xmlns:p14="http://schemas.microsoft.com/office/powerpoint/2010/main" val="2145475561"/>
      </p:ext>
    </p:extLst>
  </p:cSld>
  <p:clrMapOvr>
    <a:masterClrMapping/>
  </p:clrMapOvr>
  <mc:AlternateContent xmlns:mc="http://schemas.openxmlformats.org/markup-compatibility/2006">
    <mc:Choice xmlns:p14="http://schemas.microsoft.com/office/powerpoint/2010/main" Requires="p14">
      <p:transition spd="slow" p14:dur="2000" advTm="1878"/>
    </mc:Choice>
    <mc:Fallback>
      <p:transition spd="slow" advTm="187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F04E52-E875-2864-6129-389A0FDB867D}"/>
              </a:ext>
            </a:extLst>
          </p:cNvPr>
          <p:cNvSpPr>
            <a:spLocks noGrp="1"/>
          </p:cNvSpPr>
          <p:nvPr>
            <p:ph type="title"/>
          </p:nvPr>
        </p:nvSpPr>
        <p:spPr/>
        <p:txBody>
          <a:bodyPr>
            <a:normAutofit/>
          </a:bodyPr>
          <a:lstStyle/>
          <a:p>
            <a:pPr algn="ctr"/>
            <a:r>
              <a:rPr lang="en-US" sz="3600" b="1" dirty="0" smtClean="0">
                <a:solidFill>
                  <a:srgbClr val="FF0000"/>
                </a:solidFill>
                <a:latin typeface="Arial" panose="020B0604020202020204" pitchFamily="34" charset="0"/>
                <a:cs typeface="Arial" panose="020B0604020202020204" pitchFamily="34" charset="0"/>
              </a:rPr>
              <a:t>Dashboard </a:t>
            </a:r>
            <a:r>
              <a:rPr lang="en-US" sz="2000" b="1" dirty="0" smtClean="0">
                <a:solidFill>
                  <a:srgbClr val="FF0000"/>
                </a:solidFill>
                <a:latin typeface="Arial" panose="020B0604020202020204" pitchFamily="34" charset="0"/>
                <a:cs typeface="Arial" panose="020B0604020202020204" pitchFamily="34" charset="0"/>
              </a:rPr>
              <a:t>(Tableau)</a:t>
            </a:r>
            <a:endParaRPr lang="en-IN" sz="3600" b="1" dirty="0">
              <a:solidFill>
                <a:srgbClr val="FF0000"/>
              </a:solidFill>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294261" y="1535502"/>
            <a:ext cx="9603478" cy="4641461"/>
          </a:xfrm>
        </p:spPr>
      </p:pic>
      <p:pic>
        <p:nvPicPr>
          <p:cNvPr id="3" name="Audio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488738" y="6154738"/>
            <a:ext cx="487362" cy="487362"/>
          </a:xfrm>
          <a:prstGeom prst="rect">
            <a:avLst/>
          </a:prstGeom>
        </p:spPr>
      </p:pic>
    </p:spTree>
    <p:extLst>
      <p:ext uri="{BB962C8B-B14F-4D97-AF65-F5344CB8AC3E}">
        <p14:creationId xmlns:p14="http://schemas.microsoft.com/office/powerpoint/2010/main" val="1103146112"/>
      </p:ext>
    </p:extLst>
  </p:cSld>
  <p:clrMapOvr>
    <a:masterClrMapping/>
  </p:clrMapOvr>
  <mc:AlternateContent xmlns:mc="http://schemas.openxmlformats.org/markup-compatibility/2006">
    <mc:Choice xmlns:p14="http://schemas.microsoft.com/office/powerpoint/2010/main" Requires="p14">
      <p:transition spd="slow" p14:dur="2000" advTm="1569"/>
    </mc:Choice>
    <mc:Fallback>
      <p:transition spd="slow" advTm="156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869</Words>
  <Application>Microsoft Office PowerPoint</Application>
  <PresentationFormat>Widescreen</PresentationFormat>
  <Paragraphs>45</Paragraphs>
  <Slides>11</Slides>
  <Notes>0</Notes>
  <HiddenSlides>0</HiddenSlides>
  <MMClips>11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Söhne</vt:lpstr>
      <vt:lpstr>source-serif-pro</vt:lpstr>
      <vt:lpstr>Wingdings</vt:lpstr>
      <vt:lpstr>Office Theme</vt:lpstr>
      <vt:lpstr>PowerPoint Presentation</vt:lpstr>
      <vt:lpstr>Introduction</vt:lpstr>
      <vt:lpstr>Tools</vt:lpstr>
      <vt:lpstr>Data Challenges &amp; Cleaning</vt:lpstr>
      <vt:lpstr>Insights 1 Report</vt:lpstr>
      <vt:lpstr>Dashboard (Excel)</vt:lpstr>
      <vt:lpstr>Insights from 2nd Report</vt:lpstr>
      <vt:lpstr>Conclusion</vt:lpstr>
      <vt:lpstr>Dashboard (Tableau)</vt:lpstr>
      <vt:lpstr>Q &amp; A</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farhan saikh</dc:creator>
  <cp:lastModifiedBy>Microsoft account</cp:lastModifiedBy>
  <cp:revision>10</cp:revision>
  <dcterms:created xsi:type="dcterms:W3CDTF">2023-10-24T07:21:11Z</dcterms:created>
  <dcterms:modified xsi:type="dcterms:W3CDTF">2023-10-24T15:25:40Z</dcterms:modified>
</cp:coreProperties>
</file>