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59" r:id="rId6"/>
    <p:sldId id="276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60" r:id="rId17"/>
    <p:sldId id="263" r:id="rId18"/>
    <p:sldId id="258" r:id="rId19"/>
    <p:sldId id="27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11/14/15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11/14/15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11/14/15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Devashri Deshmukh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 Collision Detection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| Data 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24265" y="3335633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6004" y="5724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462" y="2493000"/>
            <a:ext cx="9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32506" y="3121153"/>
            <a:ext cx="3626595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770" y="2062924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4888" y="2001279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Value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863077" y="3057329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10" name="Oval 9"/>
          <p:cNvSpPr/>
          <p:nvPr/>
        </p:nvSpPr>
        <p:spPr>
          <a:xfrm>
            <a:off x="605055" y="313106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44837" y="316999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01038" y="317355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57241" y="316999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13442" y="317502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69643" y="317857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25846" y="317502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83689" y="317037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39892" y="316681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94778" y="3116364"/>
            <a:ext cx="1512107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……….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 flipV="1">
            <a:off x="4959101" y="3369109"/>
            <a:ext cx="335677" cy="4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294778" y="317037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38646" y="317857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87675" y="317037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062364" y="3124235"/>
            <a:ext cx="1512107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……….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2364" y="317824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06232" y="318644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5261" y="317824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6806885" y="3369110"/>
            <a:ext cx="255479" cy="9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369497" y="3963976"/>
            <a:ext cx="3626595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81828" y="401282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38029" y="401637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294232" y="401282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50433" y="401784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6634" y="402139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62837" y="401784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20680" y="401319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6883" y="400964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9" idx="3"/>
          </p:cNvCxnSpPr>
          <p:nvPr/>
        </p:nvCxnSpPr>
        <p:spPr>
          <a:xfrm flipV="1">
            <a:off x="4996092" y="4211932"/>
            <a:ext cx="335677" cy="4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10467" y="400964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66668" y="401319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22871" y="400964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79072" y="401466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35273" y="401821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591476" y="401466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49319" y="401001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24265" y="4228385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5055" y="402381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368594" y="4780766"/>
            <a:ext cx="3626595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380925" y="48296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837126" y="483316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93329" y="48296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749530" y="483463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05731" y="483818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661934" y="483463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19777" y="482998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5980" y="482643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8" idx="3"/>
          </p:cNvCxnSpPr>
          <p:nvPr/>
        </p:nvCxnSpPr>
        <p:spPr>
          <a:xfrm flipV="1">
            <a:off x="4995189" y="5028722"/>
            <a:ext cx="335677" cy="4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3362" y="5045175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4152" y="484060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347458" y="4794568"/>
            <a:ext cx="1512107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……….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47458" y="484857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91326" y="485678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40355" y="484857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4065" y="3000257"/>
            <a:ext cx="585683" cy="242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12717" y="2954488"/>
            <a:ext cx="7549543" cy="2560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97281" y="3045888"/>
            <a:ext cx="7329026" cy="707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098282" y="2620199"/>
            <a:ext cx="493194" cy="425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40355" y="2247590"/>
            <a:ext cx="208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Linked list of Paths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7983" y="6021256"/>
            <a:ext cx="208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PathNode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Right Brace 68"/>
          <p:cNvSpPr/>
          <p:nvPr/>
        </p:nvSpPr>
        <p:spPr>
          <a:xfrm rot="5400000">
            <a:off x="2850443" y="3954776"/>
            <a:ext cx="688414" cy="34604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654359" y="2370611"/>
            <a:ext cx="208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endCxn id="13" idx="1"/>
          </p:cNvCxnSpPr>
          <p:nvPr/>
        </p:nvCxnSpPr>
        <p:spPr>
          <a:xfrm>
            <a:off x="2010644" y="2739943"/>
            <a:ext cx="307989" cy="488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PathNode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33399" y="1871471"/>
            <a:ext cx="8407893" cy="440740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 err="1" smtClean="0"/>
              <a:t>PathNode</a:t>
            </a:r>
            <a:r>
              <a:rPr lang="en-US" dirty="0" smtClean="0"/>
              <a:t> is a set of nodes that the drone has traversed to reach its destination</a:t>
            </a:r>
          </a:p>
          <a:p>
            <a:r>
              <a:rPr lang="en-US" dirty="0" err="1" smtClean="0"/>
              <a:t>PathNode</a:t>
            </a:r>
            <a:r>
              <a:rPr lang="en-US" dirty="0" smtClean="0"/>
              <a:t> = path taken by drone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PathNode</a:t>
            </a:r>
            <a:r>
              <a:rPr lang="en-US" dirty="0" smtClean="0"/>
              <a:t> has a </a:t>
            </a:r>
            <a:r>
              <a:rPr lang="en-US" dirty="0" err="1" smtClean="0">
                <a:solidFill>
                  <a:srgbClr val="FF6600"/>
                </a:solidFill>
              </a:rPr>
              <a:t>Travesal</a:t>
            </a:r>
            <a:r>
              <a:rPr lang="en-US" dirty="0" smtClean="0">
                <a:solidFill>
                  <a:srgbClr val="FF6600"/>
                </a:solidFill>
              </a:rPr>
              <a:t> Count </a:t>
            </a:r>
            <a:r>
              <a:rPr lang="en-US" dirty="0" smtClean="0"/>
              <a:t>associated </a:t>
            </a:r>
            <a:r>
              <a:rPr lang="en-US" dirty="0" smtClean="0"/>
              <a:t>with it.</a:t>
            </a:r>
          </a:p>
          <a:p>
            <a:r>
              <a:rPr lang="en-US" dirty="0" smtClean="0"/>
              <a:t>Confidence Factor = probability of traversal through same path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PathNode</a:t>
            </a:r>
            <a:r>
              <a:rPr lang="en-US" dirty="0" smtClean="0"/>
              <a:t> is inserted into the linked list placed as value in the corresponding in the corresponding Key (Source) in order of its confidence factory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81435" y="4059925"/>
            <a:ext cx="3626595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3766" y="410877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49967" y="411232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06170" y="410877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2371" y="411379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18572" y="411734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74775" y="411379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2618" y="410914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8821" y="410559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20240" y="4196082"/>
            <a:ext cx="107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8030" y="4196082"/>
            <a:ext cx="131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6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| First Instance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8288" y="2140253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1340183" y="214025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2076521" y="214025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2808416" y="214025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3497874" y="214025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>
            <a:off x="608288" y="281834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1340183" y="2818349"/>
            <a:ext cx="517846" cy="3945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2076521" y="281835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2808416" y="281835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3497874" y="281835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608288" y="347178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1340183" y="347178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2076521" y="3471786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</a:t>
            </a:r>
            <a:endParaRPr lang="en-US" sz="900" dirty="0"/>
          </a:p>
        </p:txBody>
      </p:sp>
      <p:sp>
        <p:nvSpPr>
          <p:cNvPr id="16" name="Oval 15"/>
          <p:cNvSpPr/>
          <p:nvPr/>
        </p:nvSpPr>
        <p:spPr>
          <a:xfrm>
            <a:off x="2808416" y="3471786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</a:t>
            </a:r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3497874" y="3471786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</a:t>
            </a:r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608288" y="41296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1340183" y="41296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2076521" y="41296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Oval 20"/>
          <p:cNvSpPr/>
          <p:nvPr/>
        </p:nvSpPr>
        <p:spPr>
          <a:xfrm>
            <a:off x="2808416" y="41296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Oval 21"/>
          <p:cNvSpPr/>
          <p:nvPr/>
        </p:nvSpPr>
        <p:spPr>
          <a:xfrm>
            <a:off x="3497874" y="4129673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</a:t>
            </a:r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>
            <a:off x="4993399" y="3067715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005729" y="311656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61930" y="312011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18133" y="311656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4334" y="312158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830535" y="312513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286738" y="312158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399" y="2633683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PathNode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8288" y="4879954"/>
            <a:ext cx="815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This is inserted in the Dataset against corresponding source. Its traversal count is set to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51786" y="5784204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4"/>
          <p:cNvSpPr/>
          <p:nvPr/>
        </p:nvSpPr>
        <p:spPr>
          <a:xfrm>
            <a:off x="990598" y="5505900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37" name="Oval 36"/>
          <p:cNvSpPr/>
          <p:nvPr/>
        </p:nvSpPr>
        <p:spPr>
          <a:xfrm>
            <a:off x="732576" y="557963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81788" y="6019091"/>
            <a:ext cx="247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Traversal Count 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447698" y="5530789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460028" y="557963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916229" y="558318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372432" y="557963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828633" y="558466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284834" y="55882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741037" y="558466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Via Learned Path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08240" y="1940104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</a:t>
            </a:r>
            <a:endParaRPr lang="en-US" sz="900" dirty="0"/>
          </a:p>
        </p:txBody>
      </p:sp>
      <p:sp>
        <p:nvSpPr>
          <p:cNvPr id="4" name="Oval 3"/>
          <p:cNvSpPr/>
          <p:nvPr/>
        </p:nvSpPr>
        <p:spPr>
          <a:xfrm>
            <a:off x="1440135" y="194010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2176473" y="194010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2908368" y="194010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3597826" y="194010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>
            <a:off x="708240" y="261820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1440135" y="2618200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2176473" y="261820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2908368" y="261820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3597826" y="261820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708240" y="327163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1440135" y="327163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2176473" y="3271637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2908368" y="3271637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</a:t>
            </a:r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3597826" y="327163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</a:t>
            </a:r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708240" y="39295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1440135" y="39295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2176473" y="392952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Oval 21"/>
          <p:cNvSpPr/>
          <p:nvPr/>
        </p:nvSpPr>
        <p:spPr>
          <a:xfrm>
            <a:off x="3597826" y="392952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0761" y="1872967"/>
            <a:ext cx="468876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Drone reaches node A.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It looks for the trained path in the data set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It finds a path corresponding to source A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Drone starts travelling by this path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Anomaly detected at 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Hence, it finds other node to travel, using Nearest Neighbor Chaining Algorithm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Hence it jumps to node M.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Smaller paths where anomaly is detected are also stored in data set</a:t>
            </a:r>
          </a:p>
          <a:p>
            <a:pPr marL="285750" indent="-285750">
              <a:buFont typeface="Wingdings" charset="2"/>
              <a:buChar char="q"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79627" y="3272705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4"/>
          <p:cNvSpPr/>
          <p:nvPr/>
        </p:nvSpPr>
        <p:spPr>
          <a:xfrm>
            <a:off x="4918439" y="2994401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26" name="Oval 25"/>
          <p:cNvSpPr/>
          <p:nvPr/>
        </p:nvSpPr>
        <p:spPr>
          <a:xfrm>
            <a:off x="4660417" y="306813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3457" y="3507592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75539" y="3019290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87869" y="306813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844070" y="307168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300273" y="306813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756474" y="307316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212675" y="307671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68879" y="306813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908368" y="395715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</a:t>
            </a:r>
            <a:endParaRPr lang="en-US" sz="900" dirty="0"/>
          </a:p>
        </p:txBody>
      </p:sp>
      <p:sp>
        <p:nvSpPr>
          <p:cNvPr id="60" name="Rounded Rectangle 59"/>
          <p:cNvSpPr/>
          <p:nvPr/>
        </p:nvSpPr>
        <p:spPr>
          <a:xfrm>
            <a:off x="808757" y="4965022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31639" y="500290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260409" y="500290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05171" y="499934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76473" y="500437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639538" y="500792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66" name="Oval 65"/>
          <p:cNvSpPr/>
          <p:nvPr/>
        </p:nvSpPr>
        <p:spPr>
          <a:xfrm>
            <a:off x="3113538" y="500437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7372" y="4515596"/>
            <a:ext cx="326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PathNodes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Obtained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8757" y="5489842"/>
            <a:ext cx="326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Smaller Path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9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| Next Instance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8288" y="2140253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1340183" y="214025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2076521" y="214025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2808416" y="214025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3497874" y="214025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>
            <a:off x="608288" y="281834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1340183" y="2818349"/>
            <a:ext cx="517846" cy="3945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2076521" y="281835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2808416" y="281835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3497874" y="281835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608288" y="347178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1340183" y="347178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2076521" y="3471786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</a:t>
            </a:r>
            <a:endParaRPr lang="en-US" sz="900" dirty="0"/>
          </a:p>
        </p:txBody>
      </p:sp>
      <p:sp>
        <p:nvSpPr>
          <p:cNvPr id="16" name="Oval 15"/>
          <p:cNvSpPr/>
          <p:nvPr/>
        </p:nvSpPr>
        <p:spPr>
          <a:xfrm>
            <a:off x="2808416" y="347178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3497874" y="347178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608288" y="41296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1340183" y="41296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2076521" y="41296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Oval 20"/>
          <p:cNvSpPr/>
          <p:nvPr/>
        </p:nvSpPr>
        <p:spPr>
          <a:xfrm>
            <a:off x="2808416" y="4129673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</a:t>
            </a:r>
          </a:p>
        </p:txBody>
      </p:sp>
      <p:sp>
        <p:nvSpPr>
          <p:cNvPr id="22" name="Oval 21"/>
          <p:cNvSpPr/>
          <p:nvPr/>
        </p:nvSpPr>
        <p:spPr>
          <a:xfrm>
            <a:off x="3497874" y="4129673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</a:t>
            </a:r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>
            <a:off x="4993399" y="3067715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005729" y="311656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61930" y="312011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18133" y="311656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4334" y="312158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830535" y="312513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Oval 28"/>
          <p:cNvSpPr/>
          <p:nvPr/>
        </p:nvSpPr>
        <p:spPr>
          <a:xfrm>
            <a:off x="7286738" y="312158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93399" y="2633683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PathNode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288" y="4556788"/>
            <a:ext cx="815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This is inserted in the Dataset against corresponding source. Its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traversal count 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set to 1. And it is added to the linked list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51786" y="5479842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/>
          <p:cNvSpPr/>
          <p:nvPr/>
        </p:nvSpPr>
        <p:spPr>
          <a:xfrm>
            <a:off x="990598" y="5201538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34" name="Oval 33"/>
          <p:cNvSpPr/>
          <p:nvPr/>
        </p:nvSpPr>
        <p:spPr>
          <a:xfrm>
            <a:off x="732576" y="527527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447698" y="5226427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460028" y="527527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916229" y="527882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372432" y="527527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28633" y="528029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284834" y="528385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741037" y="528029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60248" y="5479842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68490" y="5235004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480820" y="528385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937021" y="528740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393224" y="528385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849425" y="528887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305626" y="529242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9" name="Oval 48"/>
          <p:cNvSpPr/>
          <p:nvPr/>
        </p:nvSpPr>
        <p:spPr>
          <a:xfrm>
            <a:off x="6761829" y="528887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93654" y="5727765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67386" y="5740493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45445" y="6028286"/>
            <a:ext cx="925624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456883" y="607967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5" name="Oval 54"/>
          <p:cNvSpPr/>
          <p:nvPr/>
        </p:nvSpPr>
        <p:spPr>
          <a:xfrm>
            <a:off x="1930883" y="607612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39272" y="607086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57" name="Straight Arrow Connector 56"/>
          <p:cNvCxnSpPr>
            <a:endCxn id="54" idx="2"/>
          </p:cNvCxnSpPr>
          <p:nvPr/>
        </p:nvCxnSpPr>
        <p:spPr>
          <a:xfrm>
            <a:off x="1151786" y="6280022"/>
            <a:ext cx="3050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6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| Next Instance</a:t>
            </a:r>
          </a:p>
        </p:txBody>
      </p:sp>
      <p:sp>
        <p:nvSpPr>
          <p:cNvPr id="3" name="Oval 2"/>
          <p:cNvSpPr/>
          <p:nvPr/>
        </p:nvSpPr>
        <p:spPr>
          <a:xfrm>
            <a:off x="381000" y="1745725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1112895" y="174572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1849233" y="17457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2581128" y="17457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3270586" y="17457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>
            <a:off x="381000" y="242382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1112895" y="2423821"/>
            <a:ext cx="517846" cy="3945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1849233" y="24238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2581128" y="24238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3270586" y="24238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381000" y="307725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1112895" y="307725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1849233" y="3077258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</a:t>
            </a:r>
            <a:endParaRPr lang="en-US" sz="900" dirty="0"/>
          </a:p>
        </p:txBody>
      </p:sp>
      <p:sp>
        <p:nvSpPr>
          <p:cNvPr id="16" name="Oval 15"/>
          <p:cNvSpPr/>
          <p:nvPr/>
        </p:nvSpPr>
        <p:spPr>
          <a:xfrm>
            <a:off x="2581128" y="307725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3270586" y="307725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381000" y="373514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1112895" y="373514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1849233" y="373514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Oval 20"/>
          <p:cNvSpPr/>
          <p:nvPr/>
        </p:nvSpPr>
        <p:spPr>
          <a:xfrm>
            <a:off x="2581128" y="3735145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</a:t>
            </a:r>
          </a:p>
        </p:txBody>
      </p:sp>
      <p:sp>
        <p:nvSpPr>
          <p:cNvPr id="22" name="Oval 21"/>
          <p:cNvSpPr/>
          <p:nvPr/>
        </p:nvSpPr>
        <p:spPr>
          <a:xfrm>
            <a:off x="3270586" y="3735145"/>
            <a:ext cx="517846" cy="3945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4141543" y="1687419"/>
            <a:ext cx="4782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ADABOOST ALGORITHM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 the drone traverses a learned path, again its entry is made to the corresponding linked list by increasing its traversal count (TC).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Linked list is shuffled to keep the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pathnode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with highest confidence factor in front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1786" y="4964952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4"/>
          <p:cNvSpPr/>
          <p:nvPr/>
        </p:nvSpPr>
        <p:spPr>
          <a:xfrm>
            <a:off x="990598" y="4686648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26" name="Oval 25"/>
          <p:cNvSpPr/>
          <p:nvPr/>
        </p:nvSpPr>
        <p:spPr>
          <a:xfrm>
            <a:off x="732576" y="476038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447698" y="4711537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460028" y="476038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16229" y="476393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72432" y="476038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828633" y="476540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284834" y="476896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741037" y="476540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60248" y="4964952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468490" y="4720114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480820" y="476896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937021" y="47725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393224" y="476896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849425" y="477398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305626" y="477753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6761829" y="477398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93654" y="5212875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7386" y="5225603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45451" y="3718744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857781" y="376759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313982" y="377114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770185" y="3767590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26386" y="377261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82587" y="377616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1" name="Oval 50"/>
          <p:cNvSpPr/>
          <p:nvPr/>
        </p:nvSpPr>
        <p:spPr>
          <a:xfrm>
            <a:off x="7138790" y="3772615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067386" y="4224233"/>
            <a:ext cx="209606" cy="487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70647" y="4317316"/>
            <a:ext cx="18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1+1=2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13737" y="5939176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4"/>
          <p:cNvSpPr/>
          <p:nvPr/>
        </p:nvSpPr>
        <p:spPr>
          <a:xfrm>
            <a:off x="952549" y="5660872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59" name="Oval 58"/>
          <p:cNvSpPr/>
          <p:nvPr/>
        </p:nvSpPr>
        <p:spPr>
          <a:xfrm>
            <a:off x="694527" y="573460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1409649" y="5685761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421979" y="573460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878180" y="573815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334383" y="573460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790584" y="573963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246785" y="574318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66" name="Oval 65"/>
          <p:cNvSpPr/>
          <p:nvPr/>
        </p:nvSpPr>
        <p:spPr>
          <a:xfrm>
            <a:off x="3702988" y="573963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22199" y="5939176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430441" y="5694338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42771" y="574318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898972" y="574673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355175" y="574318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811376" y="574820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267577" y="575176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723780" y="574820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55605" y="6187099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29337" y="6199827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595953" y="6183801"/>
            <a:ext cx="0" cy="372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595953" y="6556431"/>
            <a:ext cx="1249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45451" y="6199827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788432" y="6216886"/>
            <a:ext cx="0" cy="167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788432" y="6384591"/>
            <a:ext cx="8866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675060" y="6216886"/>
            <a:ext cx="0" cy="169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24062" y="4756469"/>
            <a:ext cx="155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Inserting path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363799" y="5733413"/>
            <a:ext cx="1303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Sorting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82487" y="4019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Data Set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532947" y="2392181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4"/>
          <p:cNvSpPr/>
          <p:nvPr/>
        </p:nvSpPr>
        <p:spPr>
          <a:xfrm>
            <a:off x="1371759" y="2113877"/>
            <a:ext cx="1027622" cy="43915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77" name="Oval 76"/>
          <p:cNvSpPr/>
          <p:nvPr/>
        </p:nvSpPr>
        <p:spPr>
          <a:xfrm>
            <a:off x="1113737" y="21876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1828859" y="2138766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841189" y="21876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2297390" y="219116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753593" y="2187612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209794" y="219263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665995" y="219618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94" name="Oval 93"/>
          <p:cNvSpPr/>
          <p:nvPr/>
        </p:nvSpPr>
        <p:spPr>
          <a:xfrm>
            <a:off x="4122198" y="219263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541409" y="2392181"/>
            <a:ext cx="308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4849651" y="2147343"/>
            <a:ext cx="2712550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61981" y="219618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5318182" y="219974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5774385" y="219618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6230586" y="220121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6686787" y="220476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7142990" y="220121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667666" y="2664160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41398" y="2676888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835360" y="3046220"/>
            <a:ext cx="925624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1846798" y="309760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37" name="Oval 136"/>
          <p:cNvSpPr/>
          <p:nvPr/>
        </p:nvSpPr>
        <p:spPr>
          <a:xfrm>
            <a:off x="2320798" y="3094057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1162154" y="309760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39" name="Straight Arrow Connector 138"/>
          <p:cNvCxnSpPr>
            <a:endCxn id="136" idx="2"/>
          </p:cNvCxnSpPr>
          <p:nvPr/>
        </p:nvCxnSpPr>
        <p:spPr>
          <a:xfrm>
            <a:off x="1581364" y="3295273"/>
            <a:ext cx="265434" cy="2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6798" y="3649918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TC = 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0841" y="1617008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1441" y="1617008"/>
            <a:ext cx="1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Value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7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97584"/>
              </p:ext>
            </p:extLst>
          </p:nvPr>
        </p:nvGraphicFramePr>
        <p:xfrm>
          <a:off x="381000" y="1719263"/>
          <a:ext cx="8407401" cy="4993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5946"/>
                <a:gridCol w="1763145"/>
                <a:gridCol w="5718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</a:t>
                      </a:r>
                      <a:r>
                        <a:rPr lang="en-US" baseline="0" dirty="0" smtClean="0"/>
                        <a:t> Time (milliseconds)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r>
                        <a:rPr lang="en-US" baseline="0" dirty="0" smtClean="0"/>
                        <a:t> got trained, Entry of source to </a:t>
                      </a:r>
                      <a:r>
                        <a:rPr lang="en-US" baseline="0" dirty="0" err="1" smtClean="0"/>
                        <a:t>HashMap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Anomalies</a:t>
                      </a:r>
                      <a:r>
                        <a:rPr lang="en-US" baseline="0" dirty="0" smtClean="0"/>
                        <a:t> detected, new path added to 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learned 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Anomalies detected,</a:t>
                      </a:r>
                      <a:r>
                        <a:rPr lang="en-US" baseline="0" dirty="0" smtClean="0"/>
                        <a:t> new path added to 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Anomalies detected, used</a:t>
                      </a:r>
                      <a:r>
                        <a:rPr lang="en-US" baseline="0" dirty="0" smtClean="0"/>
                        <a:t> learned path to travel further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learned 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learned 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Anomalies detected, used</a:t>
                      </a:r>
                      <a:r>
                        <a:rPr lang="en-US" baseline="0" dirty="0" smtClean="0"/>
                        <a:t> learned path to travel further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Anomalies detected, used</a:t>
                      </a:r>
                      <a:r>
                        <a:rPr lang="en-US" baseline="0" dirty="0" smtClean="0"/>
                        <a:t> learned path to travel further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Anomalies</a:t>
                      </a:r>
                      <a:r>
                        <a:rPr lang="en-US" baseline="0" dirty="0" smtClean="0"/>
                        <a:t> detected, new path added to 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learned path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developed system can learn data for multiple sources but for a </a:t>
            </a:r>
            <a:r>
              <a:rPr lang="en-US" smtClean="0"/>
              <a:t>single destination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More training is required</a:t>
            </a:r>
          </a:p>
          <a:p>
            <a:endParaRPr lang="en-US" dirty="0"/>
          </a:p>
          <a:p>
            <a:r>
              <a:rPr lang="en-US" dirty="0"/>
              <a:t>Priority of selection of learned path can be based on fuel along with confidence factor</a:t>
            </a:r>
            <a:r>
              <a:rPr lang="en-US" dirty="0" smtClean="0"/>
              <a:t>. I.e. if two </a:t>
            </a:r>
            <a:r>
              <a:rPr lang="en-US" dirty="0" err="1" smtClean="0"/>
              <a:t>pathnodes</a:t>
            </a:r>
            <a:r>
              <a:rPr lang="en-US" dirty="0" smtClean="0"/>
              <a:t> have same confidence factor then the one with lower fuel consumption is selected.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and Future Advancements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0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14 at 8.17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0" y="514886"/>
            <a:ext cx="7260358" cy="585826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127571" y="2254060"/>
            <a:ext cx="366104" cy="46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0645" y="2721730"/>
            <a:ext cx="126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Fuel 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Consumed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53261" y="4248609"/>
            <a:ext cx="2810749" cy="145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2592" y="4132087"/>
            <a:ext cx="126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Location of Drone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monitor the progress of a drone from its source to destination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To detect anomalies in the path of a drone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Issue correction incase of anomalies in the path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Training the path travelled to reach the destination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 pre-trained path to monitor drone’s progress from source to destination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 Detection 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Collision Detection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4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drone’s progress is traced using a grid of nodes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The drone is made to jump to the next node depending on the anomaly present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Each node’s location is maintained by its x and y co-ordinates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8814" y="60412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0,0</a:t>
            </a:r>
            <a:endParaRPr 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1931" y="234788"/>
            <a:ext cx="107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311318" y="6325800"/>
            <a:ext cx="15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1397698" y="60412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0,1</a:t>
            </a:r>
            <a:endParaRPr lang="en-US" sz="900" dirty="0"/>
          </a:p>
        </p:txBody>
      </p:sp>
      <p:sp>
        <p:nvSpPr>
          <p:cNvPr id="119" name="Oval 118"/>
          <p:cNvSpPr/>
          <p:nvPr/>
        </p:nvSpPr>
        <p:spPr>
          <a:xfrm>
            <a:off x="2129593" y="60412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0,2</a:t>
            </a:r>
            <a:endParaRPr lang="en-US" sz="900" dirty="0"/>
          </a:p>
        </p:txBody>
      </p:sp>
      <p:sp>
        <p:nvSpPr>
          <p:cNvPr id="120" name="Oval 119"/>
          <p:cNvSpPr/>
          <p:nvPr/>
        </p:nvSpPr>
        <p:spPr>
          <a:xfrm>
            <a:off x="2865931" y="60412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0,3</a:t>
            </a:r>
            <a:endParaRPr lang="en-US" sz="900" dirty="0"/>
          </a:p>
        </p:txBody>
      </p:sp>
      <p:sp>
        <p:nvSpPr>
          <p:cNvPr id="121" name="Oval 120"/>
          <p:cNvSpPr/>
          <p:nvPr/>
        </p:nvSpPr>
        <p:spPr>
          <a:xfrm>
            <a:off x="3597826" y="60412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2" name="Oval 121"/>
          <p:cNvSpPr/>
          <p:nvPr/>
        </p:nvSpPr>
        <p:spPr>
          <a:xfrm>
            <a:off x="4287284" y="60412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3" name="Oval 122"/>
          <p:cNvSpPr/>
          <p:nvPr/>
        </p:nvSpPr>
        <p:spPr>
          <a:xfrm>
            <a:off x="5019179" y="60412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4" name="Oval 123"/>
          <p:cNvSpPr/>
          <p:nvPr/>
        </p:nvSpPr>
        <p:spPr>
          <a:xfrm>
            <a:off x="5755517" y="6041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5" name="Oval 124"/>
          <p:cNvSpPr/>
          <p:nvPr/>
        </p:nvSpPr>
        <p:spPr>
          <a:xfrm>
            <a:off x="6487412" y="6041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6" name="Oval 125"/>
          <p:cNvSpPr/>
          <p:nvPr/>
        </p:nvSpPr>
        <p:spPr>
          <a:xfrm>
            <a:off x="7157658" y="60412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7" name="Oval 126"/>
          <p:cNvSpPr/>
          <p:nvPr/>
        </p:nvSpPr>
        <p:spPr>
          <a:xfrm>
            <a:off x="7889553" y="60412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8" name="Oval 127"/>
          <p:cNvSpPr/>
          <p:nvPr/>
        </p:nvSpPr>
        <p:spPr>
          <a:xfrm>
            <a:off x="1397698" y="126200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9" name="Oval 128"/>
          <p:cNvSpPr/>
          <p:nvPr/>
        </p:nvSpPr>
        <p:spPr>
          <a:xfrm>
            <a:off x="2129593" y="126200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0" name="Oval 129"/>
          <p:cNvSpPr/>
          <p:nvPr/>
        </p:nvSpPr>
        <p:spPr>
          <a:xfrm>
            <a:off x="2865931" y="126200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1" name="Oval 130"/>
          <p:cNvSpPr/>
          <p:nvPr/>
        </p:nvSpPr>
        <p:spPr>
          <a:xfrm>
            <a:off x="3597826" y="126200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2" name="Oval 131"/>
          <p:cNvSpPr/>
          <p:nvPr/>
        </p:nvSpPr>
        <p:spPr>
          <a:xfrm>
            <a:off x="4287284" y="126200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3" name="Oval 132"/>
          <p:cNvSpPr/>
          <p:nvPr/>
        </p:nvSpPr>
        <p:spPr>
          <a:xfrm>
            <a:off x="5019179" y="126200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4" name="Oval 133"/>
          <p:cNvSpPr/>
          <p:nvPr/>
        </p:nvSpPr>
        <p:spPr>
          <a:xfrm>
            <a:off x="5755517" y="126200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5" name="Oval 134"/>
          <p:cNvSpPr/>
          <p:nvPr/>
        </p:nvSpPr>
        <p:spPr>
          <a:xfrm>
            <a:off x="6487412" y="126200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6" name="Oval 135"/>
          <p:cNvSpPr/>
          <p:nvPr/>
        </p:nvSpPr>
        <p:spPr>
          <a:xfrm>
            <a:off x="7157658" y="126200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7" name="Oval 136"/>
          <p:cNvSpPr/>
          <p:nvPr/>
        </p:nvSpPr>
        <p:spPr>
          <a:xfrm>
            <a:off x="7889553" y="126200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8" name="Oval 137"/>
          <p:cNvSpPr/>
          <p:nvPr/>
        </p:nvSpPr>
        <p:spPr>
          <a:xfrm>
            <a:off x="1397698" y="194010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9" name="Oval 138"/>
          <p:cNvSpPr/>
          <p:nvPr/>
        </p:nvSpPr>
        <p:spPr>
          <a:xfrm>
            <a:off x="2129593" y="194010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0" name="Oval 139"/>
          <p:cNvSpPr/>
          <p:nvPr/>
        </p:nvSpPr>
        <p:spPr>
          <a:xfrm>
            <a:off x="2865931" y="194010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1" name="Oval 140"/>
          <p:cNvSpPr/>
          <p:nvPr/>
        </p:nvSpPr>
        <p:spPr>
          <a:xfrm>
            <a:off x="3597826" y="194010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Oval 141"/>
          <p:cNvSpPr/>
          <p:nvPr/>
        </p:nvSpPr>
        <p:spPr>
          <a:xfrm>
            <a:off x="4287284" y="194010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3" name="Oval 142"/>
          <p:cNvSpPr/>
          <p:nvPr/>
        </p:nvSpPr>
        <p:spPr>
          <a:xfrm>
            <a:off x="5019179" y="194010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4" name="Oval 143"/>
          <p:cNvSpPr/>
          <p:nvPr/>
        </p:nvSpPr>
        <p:spPr>
          <a:xfrm>
            <a:off x="5755517" y="194010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5" name="Oval 144"/>
          <p:cNvSpPr/>
          <p:nvPr/>
        </p:nvSpPr>
        <p:spPr>
          <a:xfrm>
            <a:off x="6487412" y="194010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6" name="Oval 145"/>
          <p:cNvSpPr/>
          <p:nvPr/>
        </p:nvSpPr>
        <p:spPr>
          <a:xfrm>
            <a:off x="7157658" y="194010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7" name="Oval 146"/>
          <p:cNvSpPr/>
          <p:nvPr/>
        </p:nvSpPr>
        <p:spPr>
          <a:xfrm>
            <a:off x="7889553" y="194010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8" name="Oval 147"/>
          <p:cNvSpPr/>
          <p:nvPr/>
        </p:nvSpPr>
        <p:spPr>
          <a:xfrm>
            <a:off x="1397698" y="259353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9" name="Oval 148"/>
          <p:cNvSpPr/>
          <p:nvPr/>
        </p:nvSpPr>
        <p:spPr>
          <a:xfrm>
            <a:off x="2129593" y="259353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0" name="Oval 149"/>
          <p:cNvSpPr/>
          <p:nvPr/>
        </p:nvSpPr>
        <p:spPr>
          <a:xfrm>
            <a:off x="2865931" y="259354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1" name="Oval 150"/>
          <p:cNvSpPr/>
          <p:nvPr/>
        </p:nvSpPr>
        <p:spPr>
          <a:xfrm>
            <a:off x="3597826" y="259354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2" name="Oval 151"/>
          <p:cNvSpPr/>
          <p:nvPr/>
        </p:nvSpPr>
        <p:spPr>
          <a:xfrm>
            <a:off x="4287284" y="259354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3" name="Oval 152"/>
          <p:cNvSpPr/>
          <p:nvPr/>
        </p:nvSpPr>
        <p:spPr>
          <a:xfrm>
            <a:off x="5019179" y="259354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4" name="Oval 153"/>
          <p:cNvSpPr/>
          <p:nvPr/>
        </p:nvSpPr>
        <p:spPr>
          <a:xfrm>
            <a:off x="5755517" y="259354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5" name="Oval 154"/>
          <p:cNvSpPr/>
          <p:nvPr/>
        </p:nvSpPr>
        <p:spPr>
          <a:xfrm>
            <a:off x="6487412" y="259354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6" name="Oval 155"/>
          <p:cNvSpPr/>
          <p:nvPr/>
        </p:nvSpPr>
        <p:spPr>
          <a:xfrm>
            <a:off x="7157658" y="259353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7" name="Oval 156"/>
          <p:cNvSpPr/>
          <p:nvPr/>
        </p:nvSpPr>
        <p:spPr>
          <a:xfrm>
            <a:off x="7889553" y="259353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8" name="Oval 157"/>
          <p:cNvSpPr/>
          <p:nvPr/>
        </p:nvSpPr>
        <p:spPr>
          <a:xfrm>
            <a:off x="1397698" y="32514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9" name="Oval 158"/>
          <p:cNvSpPr/>
          <p:nvPr/>
        </p:nvSpPr>
        <p:spPr>
          <a:xfrm>
            <a:off x="2129593" y="32514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0" name="Oval 159"/>
          <p:cNvSpPr/>
          <p:nvPr/>
        </p:nvSpPr>
        <p:spPr>
          <a:xfrm>
            <a:off x="2865931" y="325142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1" name="Oval 160"/>
          <p:cNvSpPr/>
          <p:nvPr/>
        </p:nvSpPr>
        <p:spPr>
          <a:xfrm>
            <a:off x="3597826" y="325142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2" name="Oval 161"/>
          <p:cNvSpPr/>
          <p:nvPr/>
        </p:nvSpPr>
        <p:spPr>
          <a:xfrm>
            <a:off x="4287284" y="325142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3" name="Oval 162"/>
          <p:cNvSpPr/>
          <p:nvPr/>
        </p:nvSpPr>
        <p:spPr>
          <a:xfrm>
            <a:off x="5019179" y="325142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4" name="Oval 163"/>
          <p:cNvSpPr/>
          <p:nvPr/>
        </p:nvSpPr>
        <p:spPr>
          <a:xfrm>
            <a:off x="5755517" y="325142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5" name="Oval 164"/>
          <p:cNvSpPr/>
          <p:nvPr/>
        </p:nvSpPr>
        <p:spPr>
          <a:xfrm>
            <a:off x="6487412" y="325142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6" name="Oval 165"/>
          <p:cNvSpPr/>
          <p:nvPr/>
        </p:nvSpPr>
        <p:spPr>
          <a:xfrm>
            <a:off x="7157658" y="32514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7" name="Oval 166"/>
          <p:cNvSpPr/>
          <p:nvPr/>
        </p:nvSpPr>
        <p:spPr>
          <a:xfrm>
            <a:off x="7889553" y="325142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8" name="Oval 167"/>
          <p:cNvSpPr/>
          <p:nvPr/>
        </p:nvSpPr>
        <p:spPr>
          <a:xfrm>
            <a:off x="1397698" y="39295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9" name="Oval 168"/>
          <p:cNvSpPr/>
          <p:nvPr/>
        </p:nvSpPr>
        <p:spPr>
          <a:xfrm>
            <a:off x="2129593" y="39295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0" name="Oval 169"/>
          <p:cNvSpPr/>
          <p:nvPr/>
        </p:nvSpPr>
        <p:spPr>
          <a:xfrm>
            <a:off x="2865931" y="39295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1" name="Oval 170"/>
          <p:cNvSpPr/>
          <p:nvPr/>
        </p:nvSpPr>
        <p:spPr>
          <a:xfrm>
            <a:off x="3597826" y="39295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2" name="Oval 171"/>
          <p:cNvSpPr/>
          <p:nvPr/>
        </p:nvSpPr>
        <p:spPr>
          <a:xfrm>
            <a:off x="4287284" y="39295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3" name="Oval 172"/>
          <p:cNvSpPr/>
          <p:nvPr/>
        </p:nvSpPr>
        <p:spPr>
          <a:xfrm>
            <a:off x="5019179" y="39295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4" name="Oval 173"/>
          <p:cNvSpPr/>
          <p:nvPr/>
        </p:nvSpPr>
        <p:spPr>
          <a:xfrm>
            <a:off x="5755517" y="392952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5" name="Oval 174"/>
          <p:cNvSpPr/>
          <p:nvPr/>
        </p:nvSpPr>
        <p:spPr>
          <a:xfrm>
            <a:off x="6487412" y="392952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6" name="Oval 175"/>
          <p:cNvSpPr/>
          <p:nvPr/>
        </p:nvSpPr>
        <p:spPr>
          <a:xfrm>
            <a:off x="7157658" y="39295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7" name="Oval 176"/>
          <p:cNvSpPr/>
          <p:nvPr/>
        </p:nvSpPr>
        <p:spPr>
          <a:xfrm>
            <a:off x="7889553" y="392952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8" name="Oval 217"/>
          <p:cNvSpPr/>
          <p:nvPr/>
        </p:nvSpPr>
        <p:spPr>
          <a:xfrm>
            <a:off x="1397698" y="459528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9" name="Oval 218"/>
          <p:cNvSpPr/>
          <p:nvPr/>
        </p:nvSpPr>
        <p:spPr>
          <a:xfrm>
            <a:off x="2129593" y="459528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0" name="Oval 219"/>
          <p:cNvSpPr/>
          <p:nvPr/>
        </p:nvSpPr>
        <p:spPr>
          <a:xfrm>
            <a:off x="2865931" y="459529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1" name="Oval 220"/>
          <p:cNvSpPr/>
          <p:nvPr/>
        </p:nvSpPr>
        <p:spPr>
          <a:xfrm>
            <a:off x="3597826" y="459529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2" name="Oval 221"/>
          <p:cNvSpPr/>
          <p:nvPr/>
        </p:nvSpPr>
        <p:spPr>
          <a:xfrm>
            <a:off x="4287284" y="459529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3" name="Oval 222"/>
          <p:cNvSpPr/>
          <p:nvPr/>
        </p:nvSpPr>
        <p:spPr>
          <a:xfrm>
            <a:off x="5019179" y="459529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4" name="Oval 223"/>
          <p:cNvSpPr/>
          <p:nvPr/>
        </p:nvSpPr>
        <p:spPr>
          <a:xfrm>
            <a:off x="5755517" y="459529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5" name="Oval 224"/>
          <p:cNvSpPr/>
          <p:nvPr/>
        </p:nvSpPr>
        <p:spPr>
          <a:xfrm>
            <a:off x="6487412" y="459529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6" name="Oval 225"/>
          <p:cNvSpPr/>
          <p:nvPr/>
        </p:nvSpPr>
        <p:spPr>
          <a:xfrm>
            <a:off x="7157658" y="459528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7" name="Oval 226"/>
          <p:cNvSpPr/>
          <p:nvPr/>
        </p:nvSpPr>
        <p:spPr>
          <a:xfrm>
            <a:off x="7889553" y="459528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8" name="Oval 227"/>
          <p:cNvSpPr/>
          <p:nvPr/>
        </p:nvSpPr>
        <p:spPr>
          <a:xfrm>
            <a:off x="1397698" y="525317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9" name="Oval 228"/>
          <p:cNvSpPr/>
          <p:nvPr/>
        </p:nvSpPr>
        <p:spPr>
          <a:xfrm>
            <a:off x="2129593" y="525317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0" name="Oval 229"/>
          <p:cNvSpPr/>
          <p:nvPr/>
        </p:nvSpPr>
        <p:spPr>
          <a:xfrm>
            <a:off x="2865931" y="525317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1" name="Oval 230"/>
          <p:cNvSpPr/>
          <p:nvPr/>
        </p:nvSpPr>
        <p:spPr>
          <a:xfrm>
            <a:off x="3597826" y="525317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2" name="Oval 231"/>
          <p:cNvSpPr/>
          <p:nvPr/>
        </p:nvSpPr>
        <p:spPr>
          <a:xfrm>
            <a:off x="4287284" y="525317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3" name="Oval 232"/>
          <p:cNvSpPr/>
          <p:nvPr/>
        </p:nvSpPr>
        <p:spPr>
          <a:xfrm>
            <a:off x="5019179" y="525317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4" name="Oval 233"/>
          <p:cNvSpPr/>
          <p:nvPr/>
        </p:nvSpPr>
        <p:spPr>
          <a:xfrm>
            <a:off x="5755517" y="525317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5" name="Oval 234"/>
          <p:cNvSpPr/>
          <p:nvPr/>
        </p:nvSpPr>
        <p:spPr>
          <a:xfrm>
            <a:off x="6487412" y="525317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6" name="Oval 235"/>
          <p:cNvSpPr/>
          <p:nvPr/>
        </p:nvSpPr>
        <p:spPr>
          <a:xfrm>
            <a:off x="7157658" y="525317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7" name="Oval 236"/>
          <p:cNvSpPr/>
          <p:nvPr/>
        </p:nvSpPr>
        <p:spPr>
          <a:xfrm>
            <a:off x="7889553" y="5253176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8" name="Oval 237"/>
          <p:cNvSpPr/>
          <p:nvPr/>
        </p:nvSpPr>
        <p:spPr>
          <a:xfrm>
            <a:off x="1397698" y="59312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9" name="Oval 238"/>
          <p:cNvSpPr/>
          <p:nvPr/>
        </p:nvSpPr>
        <p:spPr>
          <a:xfrm>
            <a:off x="2129593" y="59312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2865931" y="59312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1" name="Oval 240"/>
          <p:cNvSpPr/>
          <p:nvPr/>
        </p:nvSpPr>
        <p:spPr>
          <a:xfrm>
            <a:off x="3597826" y="59312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2" name="Oval 241"/>
          <p:cNvSpPr/>
          <p:nvPr/>
        </p:nvSpPr>
        <p:spPr>
          <a:xfrm>
            <a:off x="4287284" y="59312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3" name="Oval 242"/>
          <p:cNvSpPr/>
          <p:nvPr/>
        </p:nvSpPr>
        <p:spPr>
          <a:xfrm>
            <a:off x="5019179" y="59312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4" name="Oval 243"/>
          <p:cNvSpPr/>
          <p:nvPr/>
        </p:nvSpPr>
        <p:spPr>
          <a:xfrm>
            <a:off x="5755517" y="593127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Oval 244"/>
          <p:cNvSpPr/>
          <p:nvPr/>
        </p:nvSpPr>
        <p:spPr>
          <a:xfrm>
            <a:off x="6487412" y="593127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6" name="Oval 245"/>
          <p:cNvSpPr/>
          <p:nvPr/>
        </p:nvSpPr>
        <p:spPr>
          <a:xfrm>
            <a:off x="7157658" y="59312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Oval 246"/>
          <p:cNvSpPr/>
          <p:nvPr/>
        </p:nvSpPr>
        <p:spPr>
          <a:xfrm>
            <a:off x="7889553" y="5931272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8" name="Oval 247"/>
          <p:cNvSpPr/>
          <p:nvPr/>
        </p:nvSpPr>
        <p:spPr>
          <a:xfrm>
            <a:off x="628814" y="126645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1,1</a:t>
            </a:r>
            <a:endParaRPr lang="en-US" sz="900" dirty="0"/>
          </a:p>
        </p:txBody>
      </p:sp>
      <p:sp>
        <p:nvSpPr>
          <p:cNvPr id="249" name="Oval 248"/>
          <p:cNvSpPr/>
          <p:nvPr/>
        </p:nvSpPr>
        <p:spPr>
          <a:xfrm>
            <a:off x="628814" y="194455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1,2</a:t>
            </a:r>
            <a:endParaRPr lang="en-US" sz="900" dirty="0"/>
          </a:p>
        </p:txBody>
      </p:sp>
      <p:sp>
        <p:nvSpPr>
          <p:cNvPr id="250" name="Oval 249"/>
          <p:cNvSpPr/>
          <p:nvPr/>
        </p:nvSpPr>
        <p:spPr>
          <a:xfrm>
            <a:off x="628814" y="259799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1" name="Oval 250"/>
          <p:cNvSpPr/>
          <p:nvPr/>
        </p:nvSpPr>
        <p:spPr>
          <a:xfrm>
            <a:off x="628814" y="325587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2" name="Oval 251"/>
          <p:cNvSpPr/>
          <p:nvPr/>
        </p:nvSpPr>
        <p:spPr>
          <a:xfrm>
            <a:off x="628814" y="393397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3" name="Oval 252"/>
          <p:cNvSpPr/>
          <p:nvPr/>
        </p:nvSpPr>
        <p:spPr>
          <a:xfrm>
            <a:off x="628814" y="4599741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4" name="Oval 253"/>
          <p:cNvSpPr/>
          <p:nvPr/>
        </p:nvSpPr>
        <p:spPr>
          <a:xfrm>
            <a:off x="628814" y="5257628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5" name="Oval 254"/>
          <p:cNvSpPr/>
          <p:nvPr/>
        </p:nvSpPr>
        <p:spPr>
          <a:xfrm>
            <a:off x="628814" y="5935724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2456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/>
          <p:cNvSpPr/>
          <p:nvPr/>
        </p:nvSpPr>
        <p:spPr>
          <a:xfrm>
            <a:off x="1158989" y="1187864"/>
            <a:ext cx="517846" cy="39452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5" name="Rectangle 104"/>
          <p:cNvSpPr/>
          <p:nvPr/>
        </p:nvSpPr>
        <p:spPr>
          <a:xfrm>
            <a:off x="1782388" y="1213060"/>
            <a:ext cx="176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1158989" y="3921103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7" name="Rectangle 106"/>
          <p:cNvSpPr/>
          <p:nvPr/>
        </p:nvSpPr>
        <p:spPr>
          <a:xfrm>
            <a:off x="1878560" y="3914877"/>
            <a:ext cx="3947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Presence of high intensity anomaly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1158989" y="1874136"/>
            <a:ext cx="517846" cy="394528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9" name="Rectangle 108"/>
          <p:cNvSpPr/>
          <p:nvPr/>
        </p:nvSpPr>
        <p:spPr>
          <a:xfrm>
            <a:off x="1782387" y="1921579"/>
            <a:ext cx="4031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Presence of </a:t>
            </a:r>
            <a:r>
              <a:rPr lang="en-US" dirty="0" smtClean="0"/>
              <a:t>low intensity </a:t>
            </a:r>
            <a:r>
              <a:rPr lang="en-US" dirty="0"/>
              <a:t>anomaly</a:t>
            </a:r>
          </a:p>
        </p:txBody>
      </p:sp>
      <p:sp>
        <p:nvSpPr>
          <p:cNvPr id="110" name="Oval 109"/>
          <p:cNvSpPr/>
          <p:nvPr/>
        </p:nvSpPr>
        <p:spPr>
          <a:xfrm>
            <a:off x="1158989" y="3263554"/>
            <a:ext cx="517846" cy="39452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1832750" y="3263554"/>
            <a:ext cx="201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1158989" y="2583536"/>
            <a:ext cx="517846" cy="39452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3" name="Rectangle 112"/>
          <p:cNvSpPr/>
          <p:nvPr/>
        </p:nvSpPr>
        <p:spPr>
          <a:xfrm>
            <a:off x="1809868" y="2596653"/>
            <a:ext cx="201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Visited by Drone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146658" y="4669478"/>
            <a:ext cx="3626595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1158989" y="471832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615190" y="472187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071393" y="471832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527594" y="472334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983795" y="472690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439998" y="472334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97841" y="471869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354044" y="471514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125522" y="4726901"/>
            <a:ext cx="176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PathNode</a:t>
            </a:r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1146658" y="5673235"/>
            <a:ext cx="3626595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1158989" y="572208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615190" y="572563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2071393" y="572208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2527594" y="572710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2983795" y="5730658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439998" y="5727106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897841" y="5722453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354044" y="5718901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>
            <a:stCxn id="187" idx="3"/>
          </p:cNvCxnSpPr>
          <p:nvPr/>
        </p:nvCxnSpPr>
        <p:spPr>
          <a:xfrm flipV="1">
            <a:off x="4773253" y="5921191"/>
            <a:ext cx="335677" cy="4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5125522" y="5687037"/>
            <a:ext cx="1512107" cy="5054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……….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5125522" y="574104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569390" y="5749249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6218419" y="5741044"/>
            <a:ext cx="419210" cy="40069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6889719" y="5725633"/>
            <a:ext cx="176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25615" y="4866856"/>
            <a:ext cx="517846" cy="39452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54367" y="1844932"/>
            <a:ext cx="8407893" cy="440740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Drone traces its path by hopping to its adjacent node</a:t>
            </a:r>
          </a:p>
          <a:p>
            <a:r>
              <a:rPr lang="en-US" dirty="0" smtClean="0"/>
              <a:t>Each node has following properties,</a:t>
            </a:r>
          </a:p>
          <a:p>
            <a:pPr lvl="1"/>
            <a:r>
              <a:rPr lang="en-US" dirty="0" smtClean="0"/>
              <a:t>Node name</a:t>
            </a:r>
          </a:p>
          <a:p>
            <a:pPr lvl="1"/>
            <a:r>
              <a:rPr lang="en-US" dirty="0" smtClean="0"/>
              <a:t>X co-ordinate</a:t>
            </a:r>
          </a:p>
          <a:p>
            <a:pPr lvl="1"/>
            <a:r>
              <a:rPr lang="en-US" dirty="0" smtClean="0"/>
              <a:t>Y co-ordinate</a:t>
            </a:r>
            <a:endParaRPr lang="en-US" dirty="0"/>
          </a:p>
          <a:p>
            <a:r>
              <a:rPr lang="en-US" dirty="0" smtClean="0"/>
              <a:t>Anomalies are randomly created on each node every second. There are two types of anomalies.</a:t>
            </a:r>
          </a:p>
          <a:p>
            <a:r>
              <a:rPr lang="en-US" dirty="0" smtClean="0"/>
              <a:t>Color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3699" y="4892052"/>
            <a:ext cx="176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Normal Node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5615" y="5537745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633699" y="5402754"/>
            <a:ext cx="2084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Presence of high intensity anomaly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18236" y="4892052"/>
            <a:ext cx="517846" cy="394528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341635" y="4756423"/>
            <a:ext cx="2019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Presence of </a:t>
            </a:r>
            <a:r>
              <a:rPr lang="en-US" dirty="0" smtClean="0"/>
              <a:t>low intensity </a:t>
            </a:r>
            <a:r>
              <a:rPr lang="en-US" dirty="0"/>
              <a:t>anomaly</a:t>
            </a:r>
          </a:p>
        </p:txBody>
      </p:sp>
      <p:sp>
        <p:nvSpPr>
          <p:cNvPr id="11" name="Oval 10"/>
          <p:cNvSpPr/>
          <p:nvPr/>
        </p:nvSpPr>
        <p:spPr>
          <a:xfrm>
            <a:off x="3718236" y="5537745"/>
            <a:ext cx="517846" cy="39452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4341635" y="5537745"/>
            <a:ext cx="201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61043" y="4892052"/>
            <a:ext cx="517846" cy="39452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6862263" y="4905169"/>
            <a:ext cx="201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Visited by Drone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chaining Algorithm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87815" y="2087375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0,1</a:t>
            </a:r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2158061" y="20873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2889956" y="208737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0,3</a:t>
            </a:r>
            <a:endParaRPr lang="en-US" sz="900" dirty="0"/>
          </a:p>
        </p:txBody>
      </p:sp>
      <p:sp>
        <p:nvSpPr>
          <p:cNvPr id="7" name="Oval 6"/>
          <p:cNvSpPr/>
          <p:nvPr/>
        </p:nvSpPr>
        <p:spPr>
          <a:xfrm>
            <a:off x="755920" y="2753142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1,0</a:t>
            </a:r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>
            <a:off x="755920" y="211239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0,0</a:t>
            </a:r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2158061" y="2753140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1,2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2889956" y="2753140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1,3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755920" y="3411029"/>
            <a:ext cx="517846" cy="39452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2,0</a:t>
            </a:r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1487815" y="3411029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2,1</a:t>
            </a:r>
            <a:endParaRPr 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2158061" y="341102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2,2</a:t>
            </a:r>
            <a:endParaRPr 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2889956" y="3411027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2,3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755920" y="408912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3,0</a:t>
            </a:r>
            <a:endParaRPr lang="en-US" sz="900" dirty="0"/>
          </a:p>
        </p:txBody>
      </p:sp>
      <p:sp>
        <p:nvSpPr>
          <p:cNvPr id="16" name="Oval 15"/>
          <p:cNvSpPr/>
          <p:nvPr/>
        </p:nvSpPr>
        <p:spPr>
          <a:xfrm>
            <a:off x="1487815" y="4089125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3,1</a:t>
            </a:r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2158061" y="40891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3,2</a:t>
            </a:r>
            <a:endParaRPr 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2889956" y="4089123"/>
            <a:ext cx="517846" cy="394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3,3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1487815" y="2753140"/>
            <a:ext cx="517846" cy="39452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1,1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75907" y="4504956"/>
            <a:ext cx="151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1009" y="1713159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/>
            <a:r>
              <a:rPr lang="en-US" sz="1600" dirty="0" smtClean="0"/>
              <a:t>Consider </a:t>
            </a:r>
            <a:r>
              <a:rPr lang="en-US" sz="1600" dirty="0"/>
              <a:t>the given </a:t>
            </a:r>
            <a:r>
              <a:rPr lang="en-US" sz="1600" dirty="0" smtClean="0"/>
              <a:t>example,</a:t>
            </a:r>
            <a:endParaRPr lang="en-US" sz="1600" dirty="0"/>
          </a:p>
          <a:p>
            <a:pPr marL="45720" indent="0">
              <a:buNone/>
            </a:pPr>
            <a:endParaRPr lang="en-US" sz="1600" dirty="0"/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/>
              <a:t>The drone is currently located on (1,1)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/>
              <a:t>It can dynamically find out its neighboring nodes. It has 8 adjacent nodes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/>
              <a:t>Out of these nodes, only those which do not have high intensity anomaly are selected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/>
              <a:t>In the given </a:t>
            </a:r>
            <a:r>
              <a:rPr lang="en-US" sz="1600" dirty="0" err="1" smtClean="0"/>
              <a:t>eg</a:t>
            </a:r>
            <a:r>
              <a:rPr lang="en-US" sz="1600" dirty="0" smtClean="0"/>
              <a:t>, (0,0),(0,2),(2,1) and (2,2) are selected for application of distance formula</a:t>
            </a:r>
          </a:p>
          <a:p>
            <a:pPr marL="285750" indent="-285750">
              <a:buFont typeface="Wingdings" charset="2"/>
              <a:buChar char="q"/>
            </a:pPr>
            <a:endParaRPr lang="en-US" sz="1600" dirty="0"/>
          </a:p>
          <a:p>
            <a:pPr marL="285750" indent="-285750">
              <a:buFont typeface="Wingdings" charset="2"/>
              <a:buChar char="q"/>
            </a:pPr>
            <a:endParaRPr lang="en-US" sz="16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/>
              <a:t>Distances calculated are as follows,</a:t>
            </a:r>
          </a:p>
          <a:p>
            <a:endParaRPr lang="en-US" sz="1600" dirty="0" smtClean="0"/>
          </a:p>
          <a:p>
            <a:r>
              <a:rPr lang="en-US" sz="1600" dirty="0" smtClean="0"/>
              <a:t>D((0,0),(3,3))= 4.2425</a:t>
            </a:r>
          </a:p>
          <a:p>
            <a:r>
              <a:rPr lang="en-US" sz="1600" dirty="0"/>
              <a:t>D((</a:t>
            </a:r>
            <a:r>
              <a:rPr lang="en-US" sz="1600" dirty="0" smtClean="0"/>
              <a:t>0,2)</a:t>
            </a:r>
            <a:r>
              <a:rPr lang="en-US" sz="1600" dirty="0"/>
              <a:t>,(3,3)</a:t>
            </a:r>
            <a:r>
              <a:rPr lang="en-US" sz="1600" dirty="0" smtClean="0"/>
              <a:t>)= 3.1623</a:t>
            </a:r>
          </a:p>
          <a:p>
            <a:r>
              <a:rPr lang="en-US" sz="1600" dirty="0"/>
              <a:t>D(</a:t>
            </a:r>
            <a:r>
              <a:rPr lang="en-US" sz="1600" dirty="0" smtClean="0"/>
              <a:t>(2,1)</a:t>
            </a:r>
            <a:r>
              <a:rPr lang="en-US" sz="1600" dirty="0"/>
              <a:t>,(3,3)</a:t>
            </a:r>
            <a:r>
              <a:rPr lang="en-US" sz="1600" dirty="0" smtClean="0"/>
              <a:t>)= 2.236</a:t>
            </a:r>
          </a:p>
          <a:p>
            <a:r>
              <a:rPr lang="en-US" sz="1600" dirty="0"/>
              <a:t>D(</a:t>
            </a:r>
            <a:r>
              <a:rPr lang="en-US" sz="1600" dirty="0" smtClean="0"/>
              <a:t>(2,2)</a:t>
            </a:r>
            <a:r>
              <a:rPr lang="en-US" sz="1600" dirty="0"/>
              <a:t>,(3,3)</a:t>
            </a:r>
            <a:r>
              <a:rPr lang="en-US" sz="1600" dirty="0" smtClean="0"/>
              <a:t>)= 1.4142</a:t>
            </a:r>
          </a:p>
          <a:p>
            <a:endParaRPr lang="en-US" sz="1600" dirty="0"/>
          </a:p>
          <a:p>
            <a:r>
              <a:rPr lang="en-US" sz="1600" dirty="0" smtClean="0"/>
              <a:t>Hence, Node(2,2) is selected for the next hop</a:t>
            </a:r>
            <a:endParaRPr lang="en-US" sz="1600" dirty="0"/>
          </a:p>
        </p:txBody>
      </p:sp>
      <p:pic>
        <p:nvPicPr>
          <p:cNvPr id="31" name="Picture 30" descr="Screen Shot 2015-04-25 at 11.19.5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61551" r="64592" b="33120"/>
          <a:stretch/>
        </p:blipFill>
        <p:spPr>
          <a:xfrm>
            <a:off x="5640277" y="4082043"/>
            <a:ext cx="1841957" cy="304575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8" idx="5"/>
            <a:endCxn id="18" idx="1"/>
          </p:cNvCxnSpPr>
          <p:nvPr/>
        </p:nvCxnSpPr>
        <p:spPr>
          <a:xfrm>
            <a:off x="1197929" y="2449146"/>
            <a:ext cx="1767864" cy="169775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4"/>
            <a:endCxn id="18" idx="1"/>
          </p:cNvCxnSpPr>
          <p:nvPr/>
        </p:nvCxnSpPr>
        <p:spPr>
          <a:xfrm>
            <a:off x="2416984" y="2481901"/>
            <a:ext cx="548809" cy="16649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4"/>
            <a:endCxn id="18" idx="1"/>
          </p:cNvCxnSpPr>
          <p:nvPr/>
        </p:nvCxnSpPr>
        <p:spPr>
          <a:xfrm>
            <a:off x="2416984" y="3805555"/>
            <a:ext cx="548809" cy="34134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4"/>
            <a:endCxn id="18" idx="1"/>
          </p:cNvCxnSpPr>
          <p:nvPr/>
        </p:nvCxnSpPr>
        <p:spPr>
          <a:xfrm>
            <a:off x="1746738" y="3805557"/>
            <a:ext cx="1219055" cy="34134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9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3399" y="1871471"/>
            <a:ext cx="8407893" cy="440740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the drone is traversing through the space its path is recorded and stored in the FLIGHT DATA RECORDER MACHINE</a:t>
            </a:r>
          </a:p>
          <a:p>
            <a:endParaRPr lang="en-US" dirty="0"/>
          </a:p>
          <a:p>
            <a:r>
              <a:rPr lang="en-US" dirty="0" smtClean="0"/>
              <a:t>Algorithms used for this are,</a:t>
            </a:r>
          </a:p>
          <a:p>
            <a:pPr lvl="1"/>
            <a:r>
              <a:rPr lang="en-US" dirty="0" smtClean="0"/>
              <a:t>Instance based algorithm </a:t>
            </a:r>
          </a:p>
          <a:p>
            <a:pPr lvl="1"/>
            <a:r>
              <a:rPr lang="en-US" dirty="0" smtClean="0"/>
              <a:t>ADABOOST </a:t>
            </a:r>
          </a:p>
          <a:p>
            <a:pPr lvl="1"/>
            <a:endParaRPr lang="en-US" dirty="0"/>
          </a:p>
          <a:p>
            <a:r>
              <a:rPr lang="en-US" dirty="0" smtClean="0"/>
              <a:t>Data structure used for machine learning is a </a:t>
            </a:r>
            <a:r>
              <a:rPr lang="en-US" dirty="0" err="1" smtClean="0"/>
              <a:t>HashMap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0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424</TotalTime>
  <Words>1035</Words>
  <Application>Microsoft Macintosh PowerPoint</Application>
  <PresentationFormat>On-screen Show (4:3)</PresentationFormat>
  <Paragraphs>345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Grid</vt:lpstr>
      <vt:lpstr>Drone Collision Detection system</vt:lpstr>
      <vt:lpstr>Aim</vt:lpstr>
      <vt:lpstr>Approach</vt:lpstr>
      <vt:lpstr>GRID</vt:lpstr>
      <vt:lpstr>PowerPoint Presentation</vt:lpstr>
      <vt:lpstr>PowerPoint Presentation</vt:lpstr>
      <vt:lpstr>Node</vt:lpstr>
      <vt:lpstr>Nearest neighbor chaining Algorithm </vt:lpstr>
      <vt:lpstr>Machine Learning </vt:lpstr>
      <vt:lpstr>Machine Learning | Data set</vt:lpstr>
      <vt:lpstr>PathNode</vt:lpstr>
      <vt:lpstr>Training | First Instance</vt:lpstr>
      <vt:lpstr>Travelling Via Learned Path</vt:lpstr>
      <vt:lpstr>Training | Next Instance</vt:lpstr>
      <vt:lpstr>Training | Next Instance</vt:lpstr>
      <vt:lpstr>Trained Data Set</vt:lpstr>
      <vt:lpstr>Test Results</vt:lpstr>
      <vt:lpstr>Drawbacks and Future Advancements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Collision Detection system</dc:title>
  <dc:creator>Devashri Dilip Deshmukh</dc:creator>
  <cp:lastModifiedBy>Devashri Dilip Deshmukh</cp:lastModifiedBy>
  <cp:revision>33</cp:revision>
  <dcterms:created xsi:type="dcterms:W3CDTF">2015-04-25T11:41:42Z</dcterms:created>
  <dcterms:modified xsi:type="dcterms:W3CDTF">2015-11-14T13:40:07Z</dcterms:modified>
</cp:coreProperties>
</file>