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Data securing by using </a:t>
            </a:r>
            <a:r>
              <a:rPr lang="en-IN" b="1" dirty="0">
                <a:solidFill>
                  <a:schemeClr val="accent1"/>
                </a:solidFill>
                <a:latin typeface="Arial" panose="020B0604020202020204" pitchFamily="34" charset="0"/>
                <a:cs typeface="Arial" panose="020B0604020202020204" pitchFamily="34" charset="0"/>
              </a:rPr>
              <a:t>stenography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03129"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Devansh </a:t>
            </a:r>
            <a:r>
              <a:rPr lang="en-IN" sz="2000" b="1" dirty="0">
                <a:solidFill>
                  <a:schemeClr val="accent1">
                    <a:lumMod val="75000"/>
                  </a:schemeClr>
                </a:solidFill>
                <a:latin typeface="Arial"/>
                <a:cs typeface="Arial"/>
              </a:rPr>
              <a:t>Gupta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IN" sz="2000" b="1" dirty="0">
                <a:solidFill>
                  <a:schemeClr val="accent1">
                    <a:lumMod val="75000"/>
                  </a:schemeClr>
                </a:solidFill>
                <a:latin typeface="Arial"/>
                <a:cs typeface="Arial"/>
              </a:rPr>
              <a:t>Government Holkar Science College, Department of Cyber Security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762000" y="1695451"/>
            <a:ext cx="10202447" cy="2577306"/>
          </a:xfrm>
        </p:spPr>
        <p:txBody>
          <a:bodyPr>
            <a:normAutofit/>
          </a:bodyPr>
          <a:lstStyle/>
          <a:p>
            <a:pPr algn="ctr"/>
            <a:r>
              <a:rPr lang="en-US" sz="72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702156"/>
            <a:ext cx="11029615" cy="4673324"/>
          </a:xfrm>
        </p:spPr>
        <p:txBody>
          <a:bodyPr/>
          <a:lstStyle/>
          <a:p>
            <a:pPr marL="0" indent="0">
              <a:buNone/>
            </a:pPr>
            <a:r>
              <a:rPr lang="en-US" b="0" i="0" dirty="0">
                <a:effectLst/>
                <a:latin typeface="Open Sans" panose="020B0604020202020204" pitchFamily="34" charset="0"/>
              </a:rPr>
              <a:t>The risk of unauthorized disclosure and leakage of data has increased with the increasing amount of personal information being carried over digital networks. Although traditional encryption techniques are useful in the majority of cases, they normally leak the encrypted information, which is vulnerable to attacks. </a:t>
            </a:r>
          </a:p>
          <a:p>
            <a:pPr marL="0" indent="0">
              <a:buNone/>
            </a:pPr>
            <a:r>
              <a:rPr lang="en-US" b="0" i="0" dirty="0">
                <a:effectLst/>
                <a:latin typeface="Open Sans" panose="020B0604020202020204" pitchFamily="34" charset="0"/>
              </a:rPr>
              <a:t>Although </a:t>
            </a:r>
            <a:r>
              <a:rPr lang="en-US" b="1" i="0" dirty="0">
                <a:effectLst/>
                <a:latin typeface="MS UI Gothic" panose="020B0600070205080204" pitchFamily="34" charset="-128"/>
                <a:ea typeface="MS UI Gothic" panose="020B0600070205080204" pitchFamily="34" charset="-128"/>
              </a:rPr>
              <a:t>steganography</a:t>
            </a:r>
            <a:r>
              <a:rPr lang="en-US" b="0" i="0" dirty="0">
                <a:effectLst/>
                <a:latin typeface="Open Sans" panose="020B0604020202020204" pitchFamily="34" charset="0"/>
              </a:rPr>
              <a:t>, the technique of hiding</a:t>
            </a:r>
            <a:r>
              <a:rPr lang="en-US" dirty="0">
                <a:latin typeface="Open Sans" panose="020B0604020202020204" pitchFamily="34" charset="0"/>
              </a:rPr>
              <a:t> </a:t>
            </a:r>
            <a:r>
              <a:rPr lang="en-US" b="0" i="0" dirty="0">
                <a:effectLst/>
                <a:latin typeface="Open Sans" panose="020B0604020202020204" pitchFamily="34" charset="0"/>
              </a:rPr>
              <a:t>data in other multimedia data, is an clandestine technique, it is faced with issues of resilience, capacity, and detectability. </a:t>
            </a:r>
          </a:p>
          <a:p>
            <a:pPr marL="0" indent="0">
              <a:buNone/>
            </a:pPr>
            <a:r>
              <a:rPr lang="en-US" b="0" i="0" dirty="0">
                <a:effectLst/>
                <a:latin typeface="Open Sans" panose="020B0604020202020204" pitchFamily="34" charset="0"/>
              </a:rPr>
              <a:t>This study seeks to investigate and develop steganographic methods of hiding sensitive information safely in digital media while maintaining data integrity and confidentiality without raising suspicion.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65471" y="77728"/>
            <a:ext cx="11613485" cy="5563973"/>
          </a:xfrm>
        </p:spPr>
        <p:txBody>
          <a:bodyPr vert="horz" lIns="91440" tIns="45720" rIns="91440" bIns="45720" rtlCol="0" anchor="ctr">
            <a:noAutofit/>
          </a:bodyPr>
          <a:lstStyle/>
          <a:p>
            <a:pPr marL="0" indent="0">
              <a:buNone/>
            </a:pPr>
            <a:r>
              <a:rPr lang="en-IN" sz="1800" dirty="0"/>
              <a:t>In this model we use various technology and languages to utilise the data and hide the data in the given image.</a:t>
            </a:r>
          </a:p>
          <a:p>
            <a:pPr marL="0" indent="0">
              <a:buNone/>
            </a:pPr>
            <a:r>
              <a:rPr lang="en-IN" dirty="0"/>
              <a:t>In this we use languages :-</a:t>
            </a:r>
          </a:p>
          <a:p>
            <a:pPr marL="342900" indent="-342900">
              <a:buAutoNum type="arabicPeriod"/>
            </a:pPr>
            <a:r>
              <a:rPr lang="en-IN" dirty="0"/>
              <a:t>HTML</a:t>
            </a:r>
          </a:p>
          <a:p>
            <a:pPr marL="342900" indent="-342900">
              <a:buAutoNum type="arabicPeriod"/>
            </a:pPr>
            <a:r>
              <a:rPr lang="en-IN" dirty="0"/>
              <a:t>CSS</a:t>
            </a:r>
          </a:p>
          <a:p>
            <a:pPr marL="342900" indent="-342900">
              <a:buAutoNum type="arabicPeriod"/>
            </a:pPr>
            <a:r>
              <a:rPr lang="en-IN" dirty="0"/>
              <a:t>JAVASCRIPT</a:t>
            </a:r>
          </a:p>
          <a:p>
            <a:pPr marL="0" indent="0" algn="l">
              <a:buNone/>
            </a:pPr>
            <a:r>
              <a:rPr lang="en-IN" dirty="0">
                <a:solidFill>
                  <a:schemeClr val="tx1">
                    <a:lumMod val="85000"/>
                    <a:lumOff val="15000"/>
                  </a:schemeClr>
                </a:solidFill>
              </a:rPr>
              <a:t> and we use </a:t>
            </a:r>
            <a:r>
              <a:rPr lang="en-IN" b="1" dirty="0">
                <a:solidFill>
                  <a:schemeClr val="tx1">
                    <a:lumMod val="85000"/>
                    <a:lumOff val="15000"/>
                  </a:schemeClr>
                </a:solidFill>
              </a:rPr>
              <a:t>STENOGRAPHY TECHNIQUE </a:t>
            </a:r>
            <a:r>
              <a:rPr lang="en-IN" dirty="0">
                <a:solidFill>
                  <a:schemeClr val="tx1">
                    <a:lumMod val="85000"/>
                    <a:lumOff val="15000"/>
                  </a:schemeClr>
                </a:solidFill>
              </a:rPr>
              <a:t>like </a:t>
            </a:r>
            <a:r>
              <a:rPr lang="en-US" b="1" i="0" dirty="0">
                <a:solidFill>
                  <a:schemeClr val="tx1">
                    <a:lumMod val="85000"/>
                    <a:lumOff val="15000"/>
                  </a:schemeClr>
                </a:solidFill>
                <a:effectLst/>
                <a:latin typeface="Inter"/>
              </a:rPr>
              <a:t>Least Significant Bit (LSB) Method </a:t>
            </a:r>
            <a:r>
              <a:rPr lang="en-US" i="0" dirty="0">
                <a:solidFill>
                  <a:schemeClr val="tx1">
                    <a:lumMod val="85000"/>
                    <a:lumOff val="15000"/>
                  </a:schemeClr>
                </a:solidFill>
                <a:effectLst/>
                <a:latin typeface="Inter"/>
              </a:rPr>
              <a:t>in this </a:t>
            </a:r>
            <a:r>
              <a:rPr lang="en-US" b="0" i="0" dirty="0">
                <a:solidFill>
                  <a:schemeClr val="tx1">
                    <a:lumMod val="85000"/>
                    <a:lumOff val="15000"/>
                  </a:schemeClr>
                </a:solidFill>
                <a:effectLst/>
                <a:latin typeface="Inter"/>
              </a:rPr>
              <a:t>The secret message is converted into binary. Each bit of the message is embedded into the LSB of the red, green, and blue channels of the image's pixel data.</a:t>
            </a:r>
          </a:p>
          <a:p>
            <a:pPr marL="0" indent="0" algn="l">
              <a:buNone/>
            </a:pPr>
            <a:r>
              <a:rPr lang="en-US" dirty="0">
                <a:solidFill>
                  <a:schemeClr val="tx1">
                    <a:lumMod val="85000"/>
                    <a:lumOff val="15000"/>
                  </a:schemeClr>
                </a:solidFill>
                <a:latin typeface="Inter"/>
              </a:rPr>
              <a:t>(By using this </a:t>
            </a:r>
            <a:r>
              <a:rPr lang="en-IN" dirty="0">
                <a:solidFill>
                  <a:schemeClr val="tx1">
                    <a:lumMod val="85000"/>
                    <a:lumOff val="15000"/>
                  </a:schemeClr>
                </a:solidFill>
                <a:latin typeface="Inter"/>
              </a:rPr>
              <a:t>technique image quality doesn’t drop.)</a:t>
            </a:r>
            <a:endParaRPr lang="en-US" b="0" i="0" dirty="0">
              <a:solidFill>
                <a:schemeClr val="tx1">
                  <a:lumMod val="85000"/>
                  <a:lumOff val="15000"/>
                </a:schemeClr>
              </a:solidFill>
              <a:effectLst/>
              <a:latin typeface="Inter"/>
            </a:endParaRPr>
          </a:p>
          <a:p>
            <a:pPr marL="0" indent="0">
              <a:buNone/>
            </a:pPr>
            <a:endParaRPr lang="en-IN" dirty="0">
              <a:solidFill>
                <a:schemeClr val="tx1">
                  <a:lumMod val="85000"/>
                  <a:lumOff val="15000"/>
                </a:schemeClr>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04992" y="1412946"/>
            <a:ext cx="11029615" cy="4673324"/>
          </a:xfrm>
        </p:spPr>
        <p:txBody>
          <a:bodyPr/>
          <a:lstStyle/>
          <a:p>
            <a:pPr marL="0" indent="0">
              <a:buNone/>
            </a:pPr>
            <a:r>
              <a:rPr lang="en-IN" sz="1800" dirty="0">
                <a:solidFill>
                  <a:srgbClr val="0F0F0F"/>
                </a:solidFill>
              </a:rPr>
              <a:t>It comes with simple and easy to use interface , with stemless web technology which help user to use it in any devices  and</a:t>
            </a:r>
            <a:r>
              <a:rPr lang="en-IN" dirty="0">
                <a:solidFill>
                  <a:srgbClr val="0F0F0F"/>
                </a:solidFill>
              </a:rPr>
              <a:t> </a:t>
            </a:r>
            <a:r>
              <a:rPr lang="en-US" sz="1800" b="0" i="0" dirty="0">
                <a:solidFill>
                  <a:schemeClr val="tx1">
                    <a:lumMod val="85000"/>
                    <a:lumOff val="15000"/>
                  </a:schemeClr>
                </a:solidFill>
                <a:effectLst/>
                <a:latin typeface="Inter"/>
              </a:rPr>
              <a:t>Users don’t need to install any additional software—everything works in their browser, making it highly accessible.</a:t>
            </a:r>
          </a:p>
          <a:p>
            <a:pPr marL="0" indent="0" algn="l">
              <a:buNone/>
            </a:pPr>
            <a:r>
              <a:rPr lang="en-US" sz="2000" b="1" i="0" dirty="0">
                <a:solidFill>
                  <a:schemeClr val="tx1">
                    <a:lumMod val="85000"/>
                    <a:lumOff val="15000"/>
                  </a:schemeClr>
                </a:solidFill>
                <a:effectLst/>
                <a:latin typeface="Inter"/>
              </a:rPr>
              <a:t> </a:t>
            </a:r>
            <a:r>
              <a:rPr lang="en-US" sz="1800" b="1" i="0" dirty="0">
                <a:solidFill>
                  <a:schemeClr val="tx1">
                    <a:lumMod val="85000"/>
                    <a:lumOff val="15000"/>
                  </a:schemeClr>
                </a:solidFill>
                <a:effectLst/>
                <a:latin typeface="Inter"/>
              </a:rPr>
              <a:t>Real-Time Encoding and Decoding</a:t>
            </a:r>
          </a:p>
          <a:p>
            <a:pPr marL="0" indent="0" algn="l">
              <a:buNone/>
            </a:pPr>
            <a:r>
              <a:rPr lang="en-US" sz="1800" b="0" i="0" dirty="0">
                <a:solidFill>
                  <a:schemeClr val="tx1">
                    <a:lumMod val="85000"/>
                    <a:lumOff val="15000"/>
                  </a:schemeClr>
                </a:solidFill>
                <a:effectLst/>
                <a:latin typeface="Inter"/>
              </a:rPr>
              <a:t>Users can </a:t>
            </a:r>
            <a:r>
              <a:rPr lang="en-US" sz="1800" b="1" i="0" dirty="0">
                <a:solidFill>
                  <a:schemeClr val="tx1">
                    <a:lumMod val="85000"/>
                    <a:lumOff val="15000"/>
                  </a:schemeClr>
                </a:solidFill>
                <a:effectLst/>
                <a:latin typeface="Inter"/>
              </a:rPr>
              <a:t>encode a secret message</a:t>
            </a:r>
            <a:r>
              <a:rPr lang="en-US" sz="1800" b="0" i="0" dirty="0">
                <a:solidFill>
                  <a:schemeClr val="tx1">
                    <a:lumMod val="85000"/>
                    <a:lumOff val="15000"/>
                  </a:schemeClr>
                </a:solidFill>
                <a:effectLst/>
                <a:latin typeface="Inter"/>
              </a:rPr>
              <a:t> into an image and </a:t>
            </a:r>
            <a:r>
              <a:rPr lang="en-US" sz="1800" b="1" i="0" dirty="0">
                <a:solidFill>
                  <a:schemeClr val="tx1">
                    <a:lumMod val="85000"/>
                    <a:lumOff val="15000"/>
                  </a:schemeClr>
                </a:solidFill>
                <a:effectLst/>
                <a:latin typeface="Inter"/>
              </a:rPr>
              <a:t>decode it</a:t>
            </a:r>
            <a:r>
              <a:rPr lang="en-US" sz="1800" b="0" i="0" dirty="0">
                <a:solidFill>
                  <a:schemeClr val="tx1">
                    <a:lumMod val="85000"/>
                    <a:lumOff val="15000"/>
                  </a:schemeClr>
                </a:solidFill>
                <a:effectLst/>
                <a:latin typeface="Inter"/>
              </a:rPr>
              <a:t> in real time.</a:t>
            </a:r>
          </a:p>
          <a:p>
            <a:pPr marL="0" indent="0" algn="l">
              <a:buNone/>
            </a:pPr>
            <a:r>
              <a:rPr lang="en-US" sz="1800" b="0" i="0" dirty="0">
                <a:solidFill>
                  <a:schemeClr val="tx1">
                    <a:lumMod val="85000"/>
                    <a:lumOff val="15000"/>
                  </a:schemeClr>
                </a:solidFill>
                <a:effectLst/>
                <a:latin typeface="Inter"/>
              </a:rPr>
              <a:t>The encoded image is displayed instantly, and the decoded message is revealed with a single click, creating a satisfying and interactive experience.</a:t>
            </a:r>
          </a:p>
          <a:p>
            <a:pPr marL="0" indent="0" algn="l">
              <a:buNone/>
            </a:pPr>
            <a:r>
              <a:rPr lang="en-US" sz="1800" b="1" i="0" dirty="0">
                <a:solidFill>
                  <a:schemeClr val="tx1">
                    <a:lumMod val="85000"/>
                    <a:lumOff val="15000"/>
                  </a:schemeClr>
                </a:solidFill>
                <a:effectLst/>
                <a:latin typeface="Inter"/>
              </a:rPr>
              <a:t> No Server-Side Processing</a:t>
            </a:r>
          </a:p>
          <a:p>
            <a:pPr marL="0" indent="0" algn="l">
              <a:buNone/>
            </a:pPr>
            <a:r>
              <a:rPr lang="en-US" sz="1800" b="0" i="0" dirty="0">
                <a:solidFill>
                  <a:schemeClr val="tx1">
                    <a:lumMod val="85000"/>
                    <a:lumOff val="15000"/>
                  </a:schemeClr>
                </a:solidFill>
                <a:effectLst/>
                <a:latin typeface="Inter"/>
              </a:rPr>
              <a:t>Everything happens </a:t>
            </a:r>
            <a:r>
              <a:rPr lang="en-US" sz="1800" b="1" i="0" dirty="0">
                <a:solidFill>
                  <a:schemeClr val="tx1">
                    <a:lumMod val="85000"/>
                    <a:lumOff val="15000"/>
                  </a:schemeClr>
                </a:solidFill>
                <a:effectLst/>
                <a:latin typeface="Inter"/>
              </a:rPr>
              <a:t>client-side</a:t>
            </a:r>
            <a:r>
              <a:rPr lang="en-US" sz="1800" b="0" i="0" dirty="0">
                <a:solidFill>
                  <a:schemeClr val="tx1">
                    <a:lumMod val="85000"/>
                    <a:lumOff val="15000"/>
                  </a:schemeClr>
                </a:solidFill>
                <a:effectLst/>
                <a:latin typeface="Inter"/>
              </a:rPr>
              <a:t> in the browser. This means:</a:t>
            </a:r>
          </a:p>
          <a:p>
            <a:pPr marL="0" indent="0" algn="l">
              <a:buNone/>
            </a:pPr>
            <a:r>
              <a:rPr lang="en-US" sz="1800" b="0" i="0" dirty="0">
                <a:solidFill>
                  <a:schemeClr val="tx1">
                    <a:lumMod val="85000"/>
                    <a:lumOff val="15000"/>
                  </a:schemeClr>
                </a:solidFill>
                <a:effectLst/>
                <a:latin typeface="Inter"/>
              </a:rPr>
              <a:t>No data is sent to a server, ensuring </a:t>
            </a:r>
            <a:r>
              <a:rPr lang="en-US" sz="1800" b="1" i="0" dirty="0">
                <a:solidFill>
                  <a:schemeClr val="tx1">
                    <a:lumMod val="85000"/>
                    <a:lumOff val="15000"/>
                  </a:schemeClr>
                </a:solidFill>
                <a:effectLst/>
                <a:latin typeface="Inter"/>
              </a:rPr>
              <a:t>privacy</a:t>
            </a:r>
            <a:r>
              <a:rPr lang="en-US" sz="1800" b="0" i="0" dirty="0">
                <a:solidFill>
                  <a:schemeClr val="tx1">
                    <a:lumMod val="85000"/>
                    <a:lumOff val="15000"/>
                  </a:schemeClr>
                </a:solidFill>
                <a:effectLst/>
                <a:latin typeface="Inter"/>
              </a:rPr>
              <a:t> and </a:t>
            </a:r>
            <a:r>
              <a:rPr lang="en-US" sz="1800" b="1" i="0" dirty="0">
                <a:solidFill>
                  <a:schemeClr val="tx1">
                    <a:lumMod val="85000"/>
                    <a:lumOff val="15000"/>
                  </a:schemeClr>
                </a:solidFill>
                <a:effectLst/>
                <a:latin typeface="Inter"/>
              </a:rPr>
              <a:t>security</a:t>
            </a:r>
            <a:r>
              <a:rPr lang="en-US" sz="1800" b="0" i="0" dirty="0">
                <a:solidFill>
                  <a:schemeClr val="tx1">
                    <a:lumMod val="85000"/>
                    <a:lumOff val="15000"/>
                  </a:schemeClr>
                </a:solidFill>
                <a:effectLst/>
                <a:latin typeface="Inter"/>
              </a:rPr>
              <a:t>. The application works offline once loaded, making it highly portable.</a:t>
            </a:r>
          </a:p>
          <a:p>
            <a:pPr marL="0" indent="0" algn="l">
              <a:buNone/>
            </a:pPr>
            <a:endParaRPr lang="en-US" sz="1800" b="0" i="0" dirty="0">
              <a:solidFill>
                <a:schemeClr val="tx1">
                  <a:lumMod val="85000"/>
                  <a:lumOff val="15000"/>
                </a:schemeClr>
              </a:solidFill>
              <a:effectLst/>
              <a:latin typeface="Inter"/>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92351"/>
            <a:ext cx="11029615" cy="4736824"/>
          </a:xfrm>
        </p:spPr>
        <p:txBody>
          <a:bodyPr/>
          <a:lstStyle/>
          <a:p>
            <a:pPr marL="0" indent="0">
              <a:buNone/>
            </a:pPr>
            <a:r>
              <a:rPr lang="en-IN" dirty="0"/>
              <a:t>End user are the those user who have a fear leaking personal data and data breach . </a:t>
            </a:r>
          </a:p>
          <a:p>
            <a:pPr marL="0" indent="0">
              <a:buNone/>
            </a:pPr>
            <a:r>
              <a:rPr lang="en-IN" dirty="0"/>
              <a:t>Users which upload data in cloud serves like google clouds, tera box, etc. this type user can use this to hide there data in the image so no one can access the data unless them, if there is any data leak happen in the cloud so there data is safe and secure in image and one can access it .</a:t>
            </a:r>
          </a:p>
          <a:p>
            <a:pPr marL="0" indent="0">
              <a:buNone/>
            </a:pPr>
            <a:endParaRPr lang="en-IN" dirty="0"/>
          </a:p>
          <a:p>
            <a:pPr marL="0" indent="0">
              <a:buNone/>
            </a:pPr>
            <a:r>
              <a:rPr lang="en-IN" dirty="0"/>
              <a:t>This is also used by the government bodies and officials to hide and secure there confidence data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28792" y="608964"/>
            <a:ext cx="11029616" cy="530296"/>
          </a:xfrm>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18DFCEF-A56F-4457-9D92-60E8DB66CEB9}"/>
              </a:ext>
            </a:extLst>
          </p:cNvPr>
          <p:cNvPicPr>
            <a:picLocks noGrp="1" noChangeAspect="1"/>
          </p:cNvPicPr>
          <p:nvPr>
            <p:ph idx="1"/>
          </p:nvPr>
        </p:nvPicPr>
        <p:blipFill>
          <a:blip r:embed="rId2"/>
          <a:stretch>
            <a:fillRect/>
          </a:stretch>
        </p:blipFill>
        <p:spPr>
          <a:xfrm>
            <a:off x="7717543" y="608964"/>
            <a:ext cx="3106515" cy="2959581"/>
          </a:xfrm>
        </p:spPr>
      </p:pic>
      <p:pic>
        <p:nvPicPr>
          <p:cNvPr id="7" name="Picture 6">
            <a:extLst>
              <a:ext uri="{FF2B5EF4-FFF2-40B4-BE49-F238E27FC236}">
                <a16:creationId xmlns:a16="http://schemas.microsoft.com/office/drawing/2014/main" id="{393B95CD-6287-4D37-B856-FCEE91ADACAD}"/>
              </a:ext>
            </a:extLst>
          </p:cNvPr>
          <p:cNvPicPr>
            <a:picLocks noChangeAspect="1"/>
          </p:cNvPicPr>
          <p:nvPr/>
        </p:nvPicPr>
        <p:blipFill>
          <a:blip r:embed="rId3"/>
          <a:stretch>
            <a:fillRect/>
          </a:stretch>
        </p:blipFill>
        <p:spPr>
          <a:xfrm>
            <a:off x="4122033" y="608964"/>
            <a:ext cx="3388657" cy="3305175"/>
          </a:xfrm>
          <a:prstGeom prst="rect">
            <a:avLst/>
          </a:prstGeom>
        </p:spPr>
      </p:pic>
      <p:pic>
        <p:nvPicPr>
          <p:cNvPr id="9" name="Picture 8">
            <a:extLst>
              <a:ext uri="{FF2B5EF4-FFF2-40B4-BE49-F238E27FC236}">
                <a16:creationId xmlns:a16="http://schemas.microsoft.com/office/drawing/2014/main" id="{C6E26DF8-0D1A-45BD-81EF-8CACF070D91F}"/>
              </a:ext>
            </a:extLst>
          </p:cNvPr>
          <p:cNvPicPr>
            <a:picLocks noChangeAspect="1"/>
          </p:cNvPicPr>
          <p:nvPr/>
        </p:nvPicPr>
        <p:blipFill>
          <a:blip r:embed="rId4"/>
          <a:stretch>
            <a:fillRect/>
          </a:stretch>
        </p:blipFill>
        <p:spPr>
          <a:xfrm>
            <a:off x="139901" y="4565806"/>
            <a:ext cx="5562600" cy="2161265"/>
          </a:xfrm>
          <a:prstGeom prst="rect">
            <a:avLst/>
          </a:prstGeom>
        </p:spPr>
      </p:pic>
      <p:pic>
        <p:nvPicPr>
          <p:cNvPr id="11" name="Picture 10">
            <a:extLst>
              <a:ext uri="{FF2B5EF4-FFF2-40B4-BE49-F238E27FC236}">
                <a16:creationId xmlns:a16="http://schemas.microsoft.com/office/drawing/2014/main" id="{EF696E91-F5B5-47A2-8F02-5796C459B0FC}"/>
              </a:ext>
            </a:extLst>
          </p:cNvPr>
          <p:cNvPicPr>
            <a:picLocks noChangeAspect="1"/>
          </p:cNvPicPr>
          <p:nvPr/>
        </p:nvPicPr>
        <p:blipFill>
          <a:blip r:embed="rId5"/>
          <a:stretch>
            <a:fillRect/>
          </a:stretch>
        </p:blipFill>
        <p:spPr>
          <a:xfrm>
            <a:off x="6489499" y="4541357"/>
            <a:ext cx="5562600" cy="2153732"/>
          </a:xfrm>
          <a:prstGeom prst="rect">
            <a:avLst/>
          </a:prstGeom>
        </p:spPr>
      </p:pic>
      <p:sp>
        <p:nvSpPr>
          <p:cNvPr id="12" name="TextBox 11">
            <a:extLst>
              <a:ext uri="{FF2B5EF4-FFF2-40B4-BE49-F238E27FC236}">
                <a16:creationId xmlns:a16="http://schemas.microsoft.com/office/drawing/2014/main" id="{BAFF480A-9316-4A21-ADBC-225941D89435}"/>
              </a:ext>
            </a:extLst>
          </p:cNvPr>
          <p:cNvSpPr txBox="1"/>
          <p:nvPr/>
        </p:nvSpPr>
        <p:spPr>
          <a:xfrm>
            <a:off x="3116563" y="608964"/>
            <a:ext cx="798617" cy="369332"/>
          </a:xfrm>
          <a:prstGeom prst="rect">
            <a:avLst/>
          </a:prstGeom>
          <a:noFill/>
        </p:spPr>
        <p:txBody>
          <a:bodyPr wrap="none" rtlCol="0">
            <a:spAutoFit/>
          </a:bodyPr>
          <a:lstStyle/>
          <a:p>
            <a:r>
              <a:rPr lang="en-IN" dirty="0"/>
              <a:t>Code:-</a:t>
            </a:r>
          </a:p>
        </p:txBody>
      </p:sp>
      <p:cxnSp>
        <p:nvCxnSpPr>
          <p:cNvPr id="14" name="Straight Connector 13">
            <a:extLst>
              <a:ext uri="{FF2B5EF4-FFF2-40B4-BE49-F238E27FC236}">
                <a16:creationId xmlns:a16="http://schemas.microsoft.com/office/drawing/2014/main" id="{D67697AE-68A1-44B2-BAD8-F0EDBCC5D4EE}"/>
              </a:ext>
            </a:extLst>
          </p:cNvPr>
          <p:cNvCxnSpPr>
            <a:cxnSpLocks/>
          </p:cNvCxnSpPr>
          <p:nvPr/>
        </p:nvCxnSpPr>
        <p:spPr>
          <a:xfrm>
            <a:off x="-12228" y="4038600"/>
            <a:ext cx="12192000" cy="0"/>
          </a:xfrm>
          <a:prstGeom prst="line">
            <a:avLst/>
          </a:prstGeom>
          <a:ln w="381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66EE436-3EAD-464A-93DF-AFDDE67085EC}"/>
              </a:ext>
            </a:extLst>
          </p:cNvPr>
          <p:cNvSpPr txBox="1"/>
          <p:nvPr/>
        </p:nvSpPr>
        <p:spPr>
          <a:xfrm>
            <a:off x="276225" y="4105313"/>
            <a:ext cx="1196161" cy="369332"/>
          </a:xfrm>
          <a:prstGeom prst="rect">
            <a:avLst/>
          </a:prstGeom>
          <a:noFill/>
        </p:spPr>
        <p:txBody>
          <a:bodyPr wrap="none" rtlCol="0">
            <a:spAutoFit/>
          </a:bodyPr>
          <a:lstStyle/>
          <a:p>
            <a:r>
              <a:rPr lang="en-IN" dirty="0"/>
              <a:t>Encoding:-</a:t>
            </a:r>
          </a:p>
        </p:txBody>
      </p:sp>
      <p:sp>
        <p:nvSpPr>
          <p:cNvPr id="19" name="TextBox 18">
            <a:extLst>
              <a:ext uri="{FF2B5EF4-FFF2-40B4-BE49-F238E27FC236}">
                <a16:creationId xmlns:a16="http://schemas.microsoft.com/office/drawing/2014/main" id="{AA8417AC-799A-4D1A-A6DA-80FAE3FBD655}"/>
              </a:ext>
            </a:extLst>
          </p:cNvPr>
          <p:cNvSpPr txBox="1"/>
          <p:nvPr/>
        </p:nvSpPr>
        <p:spPr>
          <a:xfrm>
            <a:off x="6419850" y="4117537"/>
            <a:ext cx="1213794" cy="369332"/>
          </a:xfrm>
          <a:prstGeom prst="rect">
            <a:avLst/>
          </a:prstGeom>
          <a:noFill/>
        </p:spPr>
        <p:txBody>
          <a:bodyPr wrap="none" rtlCol="0">
            <a:spAutoFit/>
          </a:bodyPr>
          <a:lstStyle/>
          <a:p>
            <a:r>
              <a:rPr lang="en-IN" dirty="0"/>
              <a:t>Decoding:-</a:t>
            </a:r>
          </a:p>
        </p:txBody>
      </p:sp>
      <p:cxnSp>
        <p:nvCxnSpPr>
          <p:cNvPr id="21" name="Straight Connector 20">
            <a:extLst>
              <a:ext uri="{FF2B5EF4-FFF2-40B4-BE49-F238E27FC236}">
                <a16:creationId xmlns:a16="http://schemas.microsoft.com/office/drawing/2014/main" id="{B54710DE-245A-430F-AC78-5176CDBA86FF}"/>
              </a:ext>
            </a:extLst>
          </p:cNvPr>
          <p:cNvCxnSpPr>
            <a:cxnSpLocks/>
          </p:cNvCxnSpPr>
          <p:nvPr/>
        </p:nvCxnSpPr>
        <p:spPr>
          <a:xfrm>
            <a:off x="6083772" y="4038600"/>
            <a:ext cx="12228" cy="2774879"/>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428792" y="740256"/>
            <a:ext cx="11029616" cy="530296"/>
          </a:xfrm>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28792" y="1270552"/>
            <a:ext cx="11029615" cy="1260199"/>
          </a:xfrm>
        </p:spPr>
        <p:txBody>
          <a:bodyPr/>
          <a:lstStyle/>
          <a:p>
            <a:pPr marL="0" indent="0">
              <a:buNone/>
            </a:pPr>
            <a:r>
              <a:rPr lang="en-US" b="0" i="0" dirty="0">
                <a:solidFill>
                  <a:schemeClr val="tx1">
                    <a:lumMod val="85000"/>
                    <a:lumOff val="15000"/>
                  </a:schemeClr>
                </a:solidFill>
                <a:effectLst/>
                <a:latin typeface="-apple-system"/>
              </a:rPr>
              <a:t>In this project I am using basic web development languages (like HTML, CSS, JavaScript) to make it simple and easy to understand by the user point of view. I use JavaScript for stenography and html and CSS for structure building.</a:t>
            </a:r>
            <a:endParaRPr lang="en-IN" dirty="0">
              <a:solidFill>
                <a:schemeClr val="tx1">
                  <a:lumMod val="85000"/>
                  <a:lumOff val="15000"/>
                </a:schemeClr>
              </a:solidFill>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793474"/>
          </a:xfrm>
        </p:spPr>
        <p:txBody>
          <a:bodyPr/>
          <a:lstStyle/>
          <a:p>
            <a:r>
              <a:rPr lang="en-IN" dirty="0"/>
              <a:t>https://github.com/devataji/stenography-.git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schemas.microsoft.com/office/2006/documentManagement/types"/>
    <ds:schemaRef ds:uri="http://schemas.microsoft.com/office/2006/metadata/properties"/>
    <ds:schemaRef ds:uri="fadb41d3-f9cb-40fb-903c-8cacaba95bb5"/>
    <ds:schemaRef ds:uri="http://purl.org/dc/terms/"/>
    <ds:schemaRef ds:uri="http://schemas.openxmlformats.org/package/2006/metadata/core-properties"/>
    <ds:schemaRef ds:uri="b30265f8-c5e2-4918-b4a1-b977299ca3e2"/>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138</TotalTime>
  <Words>548</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MS UI Gothic</vt:lpstr>
      <vt:lpstr>-apple-system</vt:lpstr>
      <vt:lpstr>Arial</vt:lpstr>
      <vt:lpstr>Calibri</vt:lpstr>
      <vt:lpstr>Calibri Light</vt:lpstr>
      <vt:lpstr>Franklin Gothic Book</vt:lpstr>
      <vt:lpstr>Franklin Gothic Demi</vt:lpstr>
      <vt:lpstr>Inter</vt:lpstr>
      <vt:lpstr>Open Sans</vt:lpstr>
      <vt:lpstr>Wingdings 2</vt:lpstr>
      <vt:lpstr>DividendVTI</vt:lpstr>
      <vt:lpstr>Data securing by using stenography </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Devansh gupta</cp:lastModifiedBy>
  <cp:revision>26</cp:revision>
  <dcterms:created xsi:type="dcterms:W3CDTF">2021-05-26T16:50:10Z</dcterms:created>
  <dcterms:modified xsi:type="dcterms:W3CDTF">2025-02-16T13:55:26Z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