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86"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Lst>
  <p:sldSz cx="10077450" cy="5403850"/>
  <p:notesSz cx="7010400" cy="9296400"/>
  <p:defaultTextStyle>
    <a:defPPr lvl="0">
      <a:defRPr lang="en-US"/>
    </a:defPPr>
    <a:lvl1pPr lvl="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lvl="1"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lvl="2"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lvl="3"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lvl="4"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lvl="5"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lvl="6"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lvl="7"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lvl="8"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xmlns="">
        <p15:guide id="1" orient="horz" pos="1620">
          <p15:clr>
            <a:srgbClr val="A4A3A4"/>
          </p15:clr>
        </p15:guide>
        <p15:guide id="2" orient="horz" pos="1702">
          <p15:clr>
            <a:srgbClr val="A4A3A4"/>
          </p15:clr>
        </p15:guide>
        <p15:guide id="3" pos="2880">
          <p15:clr>
            <a:srgbClr val="A4A3A4"/>
          </p15:clr>
        </p15:guide>
        <p15:guide id="4" pos="31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4" d="100"/>
          <a:sy n="114" d="100"/>
        </p:scale>
        <p:origin x="-202" y="91"/>
      </p:cViewPr>
      <p:guideLst>
        <p:guide orient="horz" pos="1620"/>
        <p:guide orient="horz" pos="1702"/>
        <p:guide pos="2880"/>
        <p:guide pos="31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Google Shape;3;n">
            <a:extLst>
              <a:ext uri="{FF2B5EF4-FFF2-40B4-BE49-F238E27FC236}">
                <a16:creationId xmlns:a16="http://schemas.microsoft.com/office/drawing/2014/main" xmlns="" id="{BCA3A971-0205-D15B-79E3-27BA6B8FC66A}"/>
              </a:ext>
            </a:extLst>
          </p:cNvPr>
          <p:cNvSpPr>
            <a:spLocks noGrp="1" noRot="1" noChangeAspect="1"/>
          </p:cNvSpPr>
          <p:nvPr>
            <p:ph type="sldImg" idx="2"/>
          </p:nvPr>
        </p:nvSpPr>
        <p:spPr bwMode="auto">
          <a:xfrm>
            <a:off x="255588" y="696913"/>
            <a:ext cx="6500812" cy="3486150"/>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32771" name="Google Shape;4;n">
            <a:extLst>
              <a:ext uri="{FF2B5EF4-FFF2-40B4-BE49-F238E27FC236}">
                <a16:creationId xmlns:a16="http://schemas.microsoft.com/office/drawing/2014/main" xmlns="" id="{8791E889-4877-FD4A-A02F-91C64C54D16D}"/>
              </a:ext>
            </a:extLst>
          </p:cNvPr>
          <p:cNvSpPr txBox="1">
            <a:spLocks noGrp="1"/>
          </p:cNvSpPr>
          <p:nvPr>
            <p:ph type="body" idx="1"/>
          </p:nvPr>
        </p:nvSpPr>
        <p:spPr bwMode="auto">
          <a:xfrm>
            <a:off x="701675" y="4416425"/>
            <a:ext cx="56070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50" tIns="93150" rIns="93150" bIns="93150" numCol="1" anchor="t" anchorCtr="0" compatLnSpc="1">
            <a:prstTxWarp prst="textNoShape">
              <a:avLst/>
            </a:prstTxWarp>
          </a:bodyPr>
          <a:lstStyle/>
          <a:p>
            <a:pPr lvl="0"/>
            <a:endParaRPr lang="en-US" altLang="en-US">
              <a:sym typeface="Arial" panose="020B0604020202020204" pitchFamily="34" charset="0"/>
            </a:endParaRPr>
          </a:p>
        </p:txBody>
      </p:sp>
    </p:spTree>
    <p:extLst>
      <p:ext uri="{BB962C8B-B14F-4D97-AF65-F5344CB8AC3E}">
        <p14:creationId xmlns:p14="http://schemas.microsoft.com/office/powerpoint/2010/main" val="11049095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Google Shape;44;p15:notes">
            <a:extLst>
              <a:ext uri="{FF2B5EF4-FFF2-40B4-BE49-F238E27FC236}">
                <a16:creationId xmlns:a16="http://schemas.microsoft.com/office/drawing/2014/main" xmlns="" id="{B0FECAB4-650B-ECEF-E9FB-4B10EF846459}"/>
              </a:ext>
            </a:extLst>
          </p:cNvPr>
          <p:cNvSpPr>
            <a:spLocks noGrp="1" noRot="1" noChangeAspect="1" noTextEdit="1"/>
          </p:cNvSpPr>
          <p:nvPr>
            <p:ph type="sldImg" idx="2"/>
          </p:nvPr>
        </p:nvSpPr>
        <p:spPr>
          <a:xfrm>
            <a:off x="581025" y="1162050"/>
            <a:ext cx="5848350" cy="3136900"/>
          </a:xfrm>
          <a:noFill/>
          <a:ln w="12700" cap="flat">
            <a:headEnd/>
            <a:tailEnd/>
          </a:ln>
        </p:spPr>
      </p:sp>
      <p:sp>
        <p:nvSpPr>
          <p:cNvPr id="33795" name="Google Shape;45;p15:notes">
            <a:extLst>
              <a:ext uri="{FF2B5EF4-FFF2-40B4-BE49-F238E27FC236}">
                <a16:creationId xmlns:a16="http://schemas.microsoft.com/office/drawing/2014/main" xmlns="" id="{E349B51C-77A3-835D-7D4B-D6E82C27ADB8}"/>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3796" name="Google Shape;46;p15:notes">
            <a:extLst>
              <a:ext uri="{FF2B5EF4-FFF2-40B4-BE49-F238E27FC236}">
                <a16:creationId xmlns:a16="http://schemas.microsoft.com/office/drawing/2014/main" xmlns="" id="{95E2F615-B676-3FD1-3EE8-815441F1C5E1}"/>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5163BC15-AF3D-4C82-883C-B0B023A25C15}" type="slidenum">
              <a:rPr lang="en-US" altLang="en-US"/>
              <a:pPr algn="r" eaLnBrk="1" hangingPunct="1">
                <a:buClr>
                  <a:srgbClr val="000000"/>
                </a:buClr>
                <a:buSzPts val="1400"/>
                <a:buFont typeface="Arial" panose="020B0604020202020204" pitchFamily="34" charset="0"/>
                <a:buNone/>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a16="http://schemas.microsoft.com/office/drawing/2014/main" xmlns=""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a16="http://schemas.microsoft.com/office/drawing/2014/main" xmlns=""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a16="http://schemas.microsoft.com/office/drawing/2014/main" xmlns=""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a16="http://schemas.microsoft.com/office/drawing/2014/main" xmlns=""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a16="http://schemas.microsoft.com/office/drawing/2014/main" xmlns=""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a16="http://schemas.microsoft.com/office/drawing/2014/main" xmlns=""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a16="http://schemas.microsoft.com/office/drawing/2014/main" xmlns=""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a16="http://schemas.microsoft.com/office/drawing/2014/main" xmlns=""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a16="http://schemas.microsoft.com/office/drawing/2014/main" xmlns=""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a16="http://schemas.microsoft.com/office/drawing/2014/main" xmlns=""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a16="http://schemas.microsoft.com/office/drawing/2014/main" xmlns=""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a16="http://schemas.microsoft.com/office/drawing/2014/main" xmlns=""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a16="http://schemas.microsoft.com/office/drawing/2014/main" xmlns=""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a16="http://schemas.microsoft.com/office/drawing/2014/main" xmlns=""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a16="http://schemas.microsoft.com/office/drawing/2014/main" xmlns=""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2" name="Google Shape;44;p15:notes">
            <a:extLst>
              <a:ext uri="{FF2B5EF4-FFF2-40B4-BE49-F238E27FC236}">
                <a16:creationId xmlns:a16="http://schemas.microsoft.com/office/drawing/2014/main" xmlns="" id="{BE34976C-CDEF-95A1-4E08-DEF620F5AFAB}"/>
              </a:ext>
            </a:extLst>
          </p:cNvPr>
          <p:cNvSpPr>
            <a:spLocks noGrp="1" noRot="1" noChangeAspect="1" noTextEdit="1"/>
          </p:cNvSpPr>
          <p:nvPr>
            <p:ph type="sldImg" idx="2"/>
          </p:nvPr>
        </p:nvSpPr>
        <p:spPr>
          <a:xfrm>
            <a:off x="581025" y="1162050"/>
            <a:ext cx="5848350" cy="3136900"/>
          </a:xfrm>
          <a:noFill/>
          <a:ln w="12700" cap="flat">
            <a:headEnd/>
            <a:tailEnd/>
          </a:ln>
        </p:spPr>
      </p:sp>
      <p:sp>
        <p:nvSpPr>
          <p:cNvPr id="46083" name="Google Shape;45;p15:notes">
            <a:extLst>
              <a:ext uri="{FF2B5EF4-FFF2-40B4-BE49-F238E27FC236}">
                <a16:creationId xmlns:a16="http://schemas.microsoft.com/office/drawing/2014/main" xmlns="" id="{9C935618-1EFE-2DC2-268C-9C0B6C95B774}"/>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6084" name="Google Shape;46;p15:notes">
            <a:extLst>
              <a:ext uri="{FF2B5EF4-FFF2-40B4-BE49-F238E27FC236}">
                <a16:creationId xmlns:a16="http://schemas.microsoft.com/office/drawing/2014/main" xmlns="" id="{3696767A-678D-7B51-4BCC-1E78823C16F9}"/>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59AA8493-EB47-43F0-BF46-51AFA78CF9F7}" type="slidenum">
              <a:rPr lang="en-US" altLang="en-US"/>
              <a:pPr algn="r" eaLnBrk="1" hangingPunct="1">
                <a:buClr>
                  <a:srgbClr val="000000"/>
                </a:buClr>
                <a:buSzPts val="1400"/>
                <a:buFont typeface="Arial" panose="020B0604020202020204" pitchFamily="34" charset="0"/>
                <a:buNone/>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2" name="Google Shape;44;p15:notes">
            <a:extLst>
              <a:ext uri="{FF2B5EF4-FFF2-40B4-BE49-F238E27FC236}">
                <a16:creationId xmlns:a16="http://schemas.microsoft.com/office/drawing/2014/main" xmlns="" id="{BE34976C-CDEF-95A1-4E08-DEF620F5AFAB}"/>
              </a:ext>
            </a:extLst>
          </p:cNvPr>
          <p:cNvSpPr>
            <a:spLocks noGrp="1" noRot="1" noChangeAspect="1" noTextEdit="1"/>
          </p:cNvSpPr>
          <p:nvPr>
            <p:ph type="sldImg" idx="2"/>
          </p:nvPr>
        </p:nvSpPr>
        <p:spPr>
          <a:xfrm>
            <a:off x="581025" y="1162050"/>
            <a:ext cx="5848350" cy="3136900"/>
          </a:xfrm>
          <a:noFill/>
          <a:ln w="12700" cap="flat">
            <a:headEnd/>
            <a:tailEnd/>
          </a:ln>
        </p:spPr>
      </p:sp>
      <p:sp>
        <p:nvSpPr>
          <p:cNvPr id="46083" name="Google Shape;45;p15:notes">
            <a:extLst>
              <a:ext uri="{FF2B5EF4-FFF2-40B4-BE49-F238E27FC236}">
                <a16:creationId xmlns:a16="http://schemas.microsoft.com/office/drawing/2014/main" xmlns="" id="{9C935618-1EFE-2DC2-268C-9C0B6C95B774}"/>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6084" name="Google Shape;46;p15:notes">
            <a:extLst>
              <a:ext uri="{FF2B5EF4-FFF2-40B4-BE49-F238E27FC236}">
                <a16:creationId xmlns:a16="http://schemas.microsoft.com/office/drawing/2014/main" xmlns="" id="{3696767A-678D-7B51-4BCC-1E78823C16F9}"/>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59AA8493-EB47-43F0-BF46-51AFA78CF9F7}" type="slidenum">
              <a:rPr lang="en-US" altLang="en-US"/>
              <a:pPr algn="r" eaLnBrk="1" hangingPunct="1">
                <a:buClr>
                  <a:srgbClr val="000000"/>
                </a:buClr>
                <a:buSzPts val="1400"/>
                <a:buFont typeface="Arial" panose="020B0604020202020204" pitchFamily="34" charset="0"/>
                <a:buNone/>
              </a:pPr>
              <a:t>16</a:t>
            </a:fld>
            <a:endParaRPr lang="en-US" altLang="en-US"/>
          </a:p>
        </p:txBody>
      </p:sp>
    </p:spTree>
    <p:extLst>
      <p:ext uri="{BB962C8B-B14F-4D97-AF65-F5344CB8AC3E}">
        <p14:creationId xmlns:p14="http://schemas.microsoft.com/office/powerpoint/2010/main" val="399494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44;p15:notes">
            <a:extLst>
              <a:ext uri="{FF2B5EF4-FFF2-40B4-BE49-F238E27FC236}">
                <a16:creationId xmlns:a16="http://schemas.microsoft.com/office/drawing/2014/main" xmlns="" id="{5B4C9421-9BC5-593A-8955-BB1FFD9D4CA3}"/>
              </a:ext>
            </a:extLst>
          </p:cNvPr>
          <p:cNvSpPr>
            <a:spLocks noGrp="1" noRot="1" noChangeAspect="1" noTextEdit="1"/>
          </p:cNvSpPr>
          <p:nvPr>
            <p:ph type="sldImg" idx="2"/>
          </p:nvPr>
        </p:nvSpPr>
        <p:spPr>
          <a:xfrm>
            <a:off x="581025" y="1162050"/>
            <a:ext cx="5848350" cy="3136900"/>
          </a:xfrm>
          <a:noFill/>
          <a:ln w="12700" cap="flat">
            <a:headEnd/>
            <a:tailEnd/>
          </a:ln>
        </p:spPr>
      </p:sp>
      <p:sp>
        <p:nvSpPr>
          <p:cNvPr id="47107" name="Google Shape;45;p15:notes">
            <a:extLst>
              <a:ext uri="{FF2B5EF4-FFF2-40B4-BE49-F238E27FC236}">
                <a16:creationId xmlns:a16="http://schemas.microsoft.com/office/drawing/2014/main" xmlns="" id="{430DB42B-AC92-CEF1-05F4-D2C1ACBDD12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7108" name="Google Shape;46;p15:notes">
            <a:extLst>
              <a:ext uri="{FF2B5EF4-FFF2-40B4-BE49-F238E27FC236}">
                <a16:creationId xmlns:a16="http://schemas.microsoft.com/office/drawing/2014/main" xmlns="" id="{A3474A6A-D82B-AF16-D940-427FD815833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80EE6511-A330-41A6-AA39-93696DA543A7}" type="slidenum">
              <a:rPr lang="en-US" altLang="en-US"/>
              <a:pPr algn="r" eaLnBrk="1" hangingPunct="1">
                <a:buClr>
                  <a:srgbClr val="000000"/>
                </a:buClr>
                <a:buSzPts val="1400"/>
                <a:buFont typeface="Arial" panose="020B0604020202020204" pitchFamily="34" charset="0"/>
                <a:buNone/>
              </a:pPr>
              <a:t>20</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44;p15:notes">
            <a:extLst>
              <a:ext uri="{FF2B5EF4-FFF2-40B4-BE49-F238E27FC236}">
                <a16:creationId xmlns:a16="http://schemas.microsoft.com/office/drawing/2014/main" xmlns="" id="{5B4C9421-9BC5-593A-8955-BB1FFD9D4CA3}"/>
              </a:ext>
            </a:extLst>
          </p:cNvPr>
          <p:cNvSpPr>
            <a:spLocks noGrp="1" noRot="1" noChangeAspect="1" noTextEdit="1"/>
          </p:cNvSpPr>
          <p:nvPr>
            <p:ph type="sldImg" idx="2"/>
          </p:nvPr>
        </p:nvSpPr>
        <p:spPr>
          <a:xfrm>
            <a:off x="581025" y="1162050"/>
            <a:ext cx="5848350" cy="3136900"/>
          </a:xfrm>
          <a:noFill/>
          <a:ln w="12700" cap="flat">
            <a:headEnd/>
            <a:tailEnd/>
          </a:ln>
        </p:spPr>
      </p:sp>
      <p:sp>
        <p:nvSpPr>
          <p:cNvPr id="47107" name="Google Shape;45;p15:notes">
            <a:extLst>
              <a:ext uri="{FF2B5EF4-FFF2-40B4-BE49-F238E27FC236}">
                <a16:creationId xmlns:a16="http://schemas.microsoft.com/office/drawing/2014/main" xmlns="" id="{430DB42B-AC92-CEF1-05F4-D2C1ACBDD12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7108" name="Google Shape;46;p15:notes">
            <a:extLst>
              <a:ext uri="{FF2B5EF4-FFF2-40B4-BE49-F238E27FC236}">
                <a16:creationId xmlns:a16="http://schemas.microsoft.com/office/drawing/2014/main" xmlns="" id="{A3474A6A-D82B-AF16-D940-427FD815833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80EE6511-A330-41A6-AA39-93696DA543A7}" type="slidenum">
              <a:rPr lang="en-US" altLang="en-US"/>
              <a:pPr algn="r" eaLnBrk="1" hangingPunct="1">
                <a:buClr>
                  <a:srgbClr val="000000"/>
                </a:buClr>
                <a:buSzPts val="1400"/>
                <a:buFont typeface="Arial" panose="020B0604020202020204" pitchFamily="34" charset="0"/>
                <a:buNone/>
              </a:pPr>
              <a:t>21</a:t>
            </a:fld>
            <a:endParaRPr lang="en-US" altLang="en-US"/>
          </a:p>
        </p:txBody>
      </p:sp>
    </p:spTree>
    <p:extLst>
      <p:ext uri="{BB962C8B-B14F-4D97-AF65-F5344CB8AC3E}">
        <p14:creationId xmlns:p14="http://schemas.microsoft.com/office/powerpoint/2010/main" val="1443068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44;p15:notes">
            <a:extLst>
              <a:ext uri="{FF2B5EF4-FFF2-40B4-BE49-F238E27FC236}">
                <a16:creationId xmlns:a16="http://schemas.microsoft.com/office/drawing/2014/main" xmlns="" id="{5B4C9421-9BC5-593A-8955-BB1FFD9D4CA3}"/>
              </a:ext>
            </a:extLst>
          </p:cNvPr>
          <p:cNvSpPr>
            <a:spLocks noGrp="1" noRot="1" noChangeAspect="1" noTextEdit="1"/>
          </p:cNvSpPr>
          <p:nvPr>
            <p:ph type="sldImg" idx="2"/>
          </p:nvPr>
        </p:nvSpPr>
        <p:spPr>
          <a:xfrm>
            <a:off x="581025" y="1162050"/>
            <a:ext cx="5848350" cy="3136900"/>
          </a:xfrm>
          <a:noFill/>
          <a:ln w="12700" cap="flat">
            <a:headEnd/>
            <a:tailEnd/>
          </a:ln>
        </p:spPr>
      </p:sp>
      <p:sp>
        <p:nvSpPr>
          <p:cNvPr id="47107" name="Google Shape;45;p15:notes">
            <a:extLst>
              <a:ext uri="{FF2B5EF4-FFF2-40B4-BE49-F238E27FC236}">
                <a16:creationId xmlns:a16="http://schemas.microsoft.com/office/drawing/2014/main" xmlns="" id="{430DB42B-AC92-CEF1-05F4-D2C1ACBDD12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7108" name="Google Shape;46;p15:notes">
            <a:extLst>
              <a:ext uri="{FF2B5EF4-FFF2-40B4-BE49-F238E27FC236}">
                <a16:creationId xmlns:a16="http://schemas.microsoft.com/office/drawing/2014/main" xmlns="" id="{A3474A6A-D82B-AF16-D940-427FD815833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80EE6511-A330-41A6-AA39-93696DA543A7}" type="slidenum">
              <a:rPr lang="en-US" altLang="en-US"/>
              <a:pPr algn="r" eaLnBrk="1" hangingPunct="1">
                <a:buClr>
                  <a:srgbClr val="000000"/>
                </a:buClr>
                <a:buSzPts val="1400"/>
                <a:buFont typeface="Arial" panose="020B0604020202020204" pitchFamily="34" charset="0"/>
                <a:buNone/>
              </a:pPr>
              <a:t>22</a:t>
            </a:fld>
            <a:endParaRPr lang="en-US" altLang="en-US"/>
          </a:p>
        </p:txBody>
      </p:sp>
    </p:spTree>
    <p:extLst>
      <p:ext uri="{BB962C8B-B14F-4D97-AF65-F5344CB8AC3E}">
        <p14:creationId xmlns:p14="http://schemas.microsoft.com/office/powerpoint/2010/main" val="369870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Google Shape;44;p15:notes">
            <a:extLst>
              <a:ext uri="{FF2B5EF4-FFF2-40B4-BE49-F238E27FC236}">
                <a16:creationId xmlns:a16="http://schemas.microsoft.com/office/drawing/2014/main" xmlns="" id="{B80448E3-6131-FD16-BDCF-9B529A67DAB8}"/>
              </a:ext>
            </a:extLst>
          </p:cNvPr>
          <p:cNvSpPr>
            <a:spLocks noGrp="1" noRot="1" noChangeAspect="1" noTextEdit="1"/>
          </p:cNvSpPr>
          <p:nvPr>
            <p:ph type="sldImg" idx="2"/>
          </p:nvPr>
        </p:nvSpPr>
        <p:spPr>
          <a:xfrm>
            <a:off x="581025" y="1162050"/>
            <a:ext cx="5848350" cy="3136900"/>
          </a:xfrm>
          <a:noFill/>
          <a:ln w="12700" cap="flat">
            <a:headEnd/>
            <a:tailEnd/>
          </a:ln>
        </p:spPr>
      </p:sp>
      <p:sp>
        <p:nvSpPr>
          <p:cNvPr id="34819" name="Google Shape;45;p15:notes">
            <a:extLst>
              <a:ext uri="{FF2B5EF4-FFF2-40B4-BE49-F238E27FC236}">
                <a16:creationId xmlns:a16="http://schemas.microsoft.com/office/drawing/2014/main" xmlns="" id="{EB6D93CB-1D87-AD79-2DE2-D09FA911D4B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4820" name="Google Shape;46;p15:notes">
            <a:extLst>
              <a:ext uri="{FF2B5EF4-FFF2-40B4-BE49-F238E27FC236}">
                <a16:creationId xmlns:a16="http://schemas.microsoft.com/office/drawing/2014/main" xmlns="" id="{E5332FA1-8B5E-E3EB-7BC0-AF096CBCDD56}"/>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D204459C-D749-4DC2-B899-A3A9D0FAE3D2}" type="slidenum">
              <a:rPr lang="en-US" altLang="en-US"/>
              <a:pPr algn="r" eaLnBrk="1" hangingPunct="1">
                <a:buClr>
                  <a:srgbClr val="000000"/>
                </a:buClr>
                <a:buSzPts val="1400"/>
                <a:buFont typeface="Arial" panose="020B0604020202020204" pitchFamily="34" charset="0"/>
                <a:buNone/>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44;p15:notes">
            <a:extLst>
              <a:ext uri="{FF2B5EF4-FFF2-40B4-BE49-F238E27FC236}">
                <a16:creationId xmlns:a16="http://schemas.microsoft.com/office/drawing/2014/main" xmlns="" id="{5B4C9421-9BC5-593A-8955-BB1FFD9D4CA3}"/>
              </a:ext>
            </a:extLst>
          </p:cNvPr>
          <p:cNvSpPr>
            <a:spLocks noGrp="1" noRot="1" noChangeAspect="1" noTextEdit="1"/>
          </p:cNvSpPr>
          <p:nvPr>
            <p:ph type="sldImg" idx="2"/>
          </p:nvPr>
        </p:nvSpPr>
        <p:spPr>
          <a:xfrm>
            <a:off x="581025" y="1162050"/>
            <a:ext cx="5848350" cy="3136900"/>
          </a:xfrm>
          <a:noFill/>
          <a:ln w="12700" cap="flat">
            <a:headEnd/>
            <a:tailEnd/>
          </a:ln>
        </p:spPr>
      </p:sp>
      <p:sp>
        <p:nvSpPr>
          <p:cNvPr id="47107" name="Google Shape;45;p15:notes">
            <a:extLst>
              <a:ext uri="{FF2B5EF4-FFF2-40B4-BE49-F238E27FC236}">
                <a16:creationId xmlns:a16="http://schemas.microsoft.com/office/drawing/2014/main" xmlns="" id="{430DB42B-AC92-CEF1-05F4-D2C1ACBDD12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7108" name="Google Shape;46;p15:notes">
            <a:extLst>
              <a:ext uri="{FF2B5EF4-FFF2-40B4-BE49-F238E27FC236}">
                <a16:creationId xmlns:a16="http://schemas.microsoft.com/office/drawing/2014/main" xmlns="" id="{A3474A6A-D82B-AF16-D940-427FD815833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80EE6511-A330-41A6-AA39-93696DA543A7}" type="slidenum">
              <a:rPr lang="en-US" altLang="en-US"/>
              <a:pPr algn="r" eaLnBrk="1" hangingPunct="1">
                <a:buClr>
                  <a:srgbClr val="000000"/>
                </a:buClr>
                <a:buSzPts val="1400"/>
                <a:buFont typeface="Arial" panose="020B0604020202020204" pitchFamily="34" charset="0"/>
                <a:buNone/>
              </a:pPr>
              <a:t>23</a:t>
            </a:fld>
            <a:endParaRPr lang="en-US" altLang="en-US"/>
          </a:p>
        </p:txBody>
      </p:sp>
    </p:spTree>
    <p:extLst>
      <p:ext uri="{BB962C8B-B14F-4D97-AF65-F5344CB8AC3E}">
        <p14:creationId xmlns:p14="http://schemas.microsoft.com/office/powerpoint/2010/main" val="4057932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44;p15:notes">
            <a:extLst>
              <a:ext uri="{FF2B5EF4-FFF2-40B4-BE49-F238E27FC236}">
                <a16:creationId xmlns:a16="http://schemas.microsoft.com/office/drawing/2014/main" xmlns="" id="{5B4C9421-9BC5-593A-8955-BB1FFD9D4CA3}"/>
              </a:ext>
            </a:extLst>
          </p:cNvPr>
          <p:cNvSpPr>
            <a:spLocks noGrp="1" noRot="1" noChangeAspect="1" noTextEdit="1"/>
          </p:cNvSpPr>
          <p:nvPr>
            <p:ph type="sldImg" idx="2"/>
          </p:nvPr>
        </p:nvSpPr>
        <p:spPr>
          <a:xfrm>
            <a:off x="581025" y="1162050"/>
            <a:ext cx="5848350" cy="3136900"/>
          </a:xfrm>
          <a:noFill/>
          <a:ln w="12700" cap="flat">
            <a:headEnd/>
            <a:tailEnd/>
          </a:ln>
        </p:spPr>
      </p:sp>
      <p:sp>
        <p:nvSpPr>
          <p:cNvPr id="47107" name="Google Shape;45;p15:notes">
            <a:extLst>
              <a:ext uri="{FF2B5EF4-FFF2-40B4-BE49-F238E27FC236}">
                <a16:creationId xmlns:a16="http://schemas.microsoft.com/office/drawing/2014/main" xmlns="" id="{430DB42B-AC92-CEF1-05F4-D2C1ACBDD12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7108" name="Google Shape;46;p15:notes">
            <a:extLst>
              <a:ext uri="{FF2B5EF4-FFF2-40B4-BE49-F238E27FC236}">
                <a16:creationId xmlns:a16="http://schemas.microsoft.com/office/drawing/2014/main" xmlns="" id="{A3474A6A-D82B-AF16-D940-427FD815833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80EE6511-A330-41A6-AA39-93696DA543A7}" type="slidenum">
              <a:rPr lang="en-US" altLang="en-US"/>
              <a:pPr algn="r" eaLnBrk="1" hangingPunct="1">
                <a:buClr>
                  <a:srgbClr val="000000"/>
                </a:buClr>
                <a:buSzPts val="1400"/>
                <a:buFont typeface="Arial" panose="020B0604020202020204" pitchFamily="34" charset="0"/>
                <a:buNone/>
              </a:pPr>
              <a:t>24</a:t>
            </a:fld>
            <a:endParaRPr lang="en-US" altLang="en-US"/>
          </a:p>
        </p:txBody>
      </p:sp>
    </p:spTree>
    <p:extLst>
      <p:ext uri="{BB962C8B-B14F-4D97-AF65-F5344CB8AC3E}">
        <p14:creationId xmlns:p14="http://schemas.microsoft.com/office/powerpoint/2010/main" val="3499853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44;p15:notes">
            <a:extLst>
              <a:ext uri="{FF2B5EF4-FFF2-40B4-BE49-F238E27FC236}">
                <a16:creationId xmlns:a16="http://schemas.microsoft.com/office/drawing/2014/main" xmlns="" id="{67C20410-5343-2BDA-4A17-08411B4681E2}"/>
              </a:ext>
            </a:extLst>
          </p:cNvPr>
          <p:cNvSpPr>
            <a:spLocks noGrp="1" noRot="1" noChangeAspect="1" noTextEdit="1"/>
          </p:cNvSpPr>
          <p:nvPr>
            <p:ph type="sldImg" idx="2"/>
          </p:nvPr>
        </p:nvSpPr>
        <p:spPr>
          <a:xfrm>
            <a:off x="581025" y="1162050"/>
            <a:ext cx="5848350" cy="3136900"/>
          </a:xfrm>
          <a:noFill/>
          <a:ln w="12700" cap="flat">
            <a:headEnd/>
            <a:tailEnd/>
          </a:ln>
        </p:spPr>
      </p:sp>
      <p:sp>
        <p:nvSpPr>
          <p:cNvPr id="49155" name="Google Shape;45;p15:notes">
            <a:extLst>
              <a:ext uri="{FF2B5EF4-FFF2-40B4-BE49-F238E27FC236}">
                <a16:creationId xmlns:a16="http://schemas.microsoft.com/office/drawing/2014/main" xmlns="" id="{5916846A-1E2C-5A34-6B58-D8CC0AD33129}"/>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9156" name="Google Shape;46;p15:notes">
            <a:extLst>
              <a:ext uri="{FF2B5EF4-FFF2-40B4-BE49-F238E27FC236}">
                <a16:creationId xmlns:a16="http://schemas.microsoft.com/office/drawing/2014/main" xmlns="" id="{309B609E-9A35-FD43-09AD-4259E7D1F9F6}"/>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6CEF3F8B-2A39-403C-B2FC-5E184724F8E8}" type="slidenum">
              <a:rPr lang="en-US" altLang="en-US"/>
              <a:pPr algn="r" eaLnBrk="1" hangingPunct="1">
                <a:buClr>
                  <a:srgbClr val="000000"/>
                </a:buClr>
                <a:buSzPts val="1400"/>
                <a:buFont typeface="Arial" panose="020B0604020202020204" pitchFamily="34" charset="0"/>
                <a:buNone/>
              </a:pPr>
              <a:t>25</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44;p15:notes">
            <a:extLst>
              <a:ext uri="{FF2B5EF4-FFF2-40B4-BE49-F238E27FC236}">
                <a16:creationId xmlns:a16="http://schemas.microsoft.com/office/drawing/2014/main" xmlns="" id="{67C20410-5343-2BDA-4A17-08411B4681E2}"/>
              </a:ext>
            </a:extLst>
          </p:cNvPr>
          <p:cNvSpPr>
            <a:spLocks noGrp="1" noRot="1" noChangeAspect="1" noTextEdit="1"/>
          </p:cNvSpPr>
          <p:nvPr>
            <p:ph type="sldImg" idx="2"/>
          </p:nvPr>
        </p:nvSpPr>
        <p:spPr>
          <a:xfrm>
            <a:off x="581025" y="1162050"/>
            <a:ext cx="5848350" cy="3136900"/>
          </a:xfrm>
          <a:noFill/>
          <a:ln w="12700" cap="flat">
            <a:headEnd/>
            <a:tailEnd/>
          </a:ln>
        </p:spPr>
      </p:sp>
      <p:sp>
        <p:nvSpPr>
          <p:cNvPr id="49155" name="Google Shape;45;p15:notes">
            <a:extLst>
              <a:ext uri="{FF2B5EF4-FFF2-40B4-BE49-F238E27FC236}">
                <a16:creationId xmlns:a16="http://schemas.microsoft.com/office/drawing/2014/main" xmlns="" id="{5916846A-1E2C-5A34-6B58-D8CC0AD33129}"/>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9156" name="Google Shape;46;p15:notes">
            <a:extLst>
              <a:ext uri="{FF2B5EF4-FFF2-40B4-BE49-F238E27FC236}">
                <a16:creationId xmlns:a16="http://schemas.microsoft.com/office/drawing/2014/main" xmlns="" id="{309B609E-9A35-FD43-09AD-4259E7D1F9F6}"/>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6CEF3F8B-2A39-403C-B2FC-5E184724F8E8}" type="slidenum">
              <a:rPr lang="en-US" altLang="en-US"/>
              <a:pPr algn="r" eaLnBrk="1" hangingPunct="1">
                <a:buClr>
                  <a:srgbClr val="000000"/>
                </a:buClr>
                <a:buSzPts val="1400"/>
                <a:buFont typeface="Arial" panose="020B0604020202020204" pitchFamily="34" charset="0"/>
                <a:buNone/>
              </a:pPr>
              <a:t>26</a:t>
            </a:fld>
            <a:endParaRPr lang="en-US" altLang="en-US"/>
          </a:p>
        </p:txBody>
      </p:sp>
    </p:spTree>
    <p:extLst>
      <p:ext uri="{BB962C8B-B14F-4D97-AF65-F5344CB8AC3E}">
        <p14:creationId xmlns:p14="http://schemas.microsoft.com/office/powerpoint/2010/main" val="634760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44;p15:notes">
            <a:extLst>
              <a:ext uri="{FF2B5EF4-FFF2-40B4-BE49-F238E27FC236}">
                <a16:creationId xmlns:a16="http://schemas.microsoft.com/office/drawing/2014/main" xmlns="" id="{67C20410-5343-2BDA-4A17-08411B4681E2}"/>
              </a:ext>
            </a:extLst>
          </p:cNvPr>
          <p:cNvSpPr>
            <a:spLocks noGrp="1" noRot="1" noChangeAspect="1" noTextEdit="1"/>
          </p:cNvSpPr>
          <p:nvPr>
            <p:ph type="sldImg" idx="2"/>
          </p:nvPr>
        </p:nvSpPr>
        <p:spPr>
          <a:xfrm>
            <a:off x="581025" y="1162050"/>
            <a:ext cx="5848350" cy="3136900"/>
          </a:xfrm>
          <a:noFill/>
          <a:ln w="12700" cap="flat">
            <a:headEnd/>
            <a:tailEnd/>
          </a:ln>
        </p:spPr>
      </p:sp>
      <p:sp>
        <p:nvSpPr>
          <p:cNvPr id="49155" name="Google Shape;45;p15:notes">
            <a:extLst>
              <a:ext uri="{FF2B5EF4-FFF2-40B4-BE49-F238E27FC236}">
                <a16:creationId xmlns:a16="http://schemas.microsoft.com/office/drawing/2014/main" xmlns="" id="{5916846A-1E2C-5A34-6B58-D8CC0AD33129}"/>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9156" name="Google Shape;46;p15:notes">
            <a:extLst>
              <a:ext uri="{FF2B5EF4-FFF2-40B4-BE49-F238E27FC236}">
                <a16:creationId xmlns:a16="http://schemas.microsoft.com/office/drawing/2014/main" xmlns="" id="{309B609E-9A35-FD43-09AD-4259E7D1F9F6}"/>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6CEF3F8B-2A39-403C-B2FC-5E184724F8E8}" type="slidenum">
              <a:rPr lang="en-US" altLang="en-US"/>
              <a:pPr algn="r" eaLnBrk="1" hangingPunct="1">
                <a:buClr>
                  <a:srgbClr val="000000"/>
                </a:buClr>
                <a:buSzPts val="1400"/>
                <a:buFont typeface="Arial" panose="020B0604020202020204" pitchFamily="34" charset="0"/>
                <a:buNone/>
              </a:pPr>
              <a:t>27</a:t>
            </a:fld>
            <a:endParaRPr lang="en-US" altLang="en-US"/>
          </a:p>
        </p:txBody>
      </p:sp>
    </p:spTree>
    <p:extLst>
      <p:ext uri="{BB962C8B-B14F-4D97-AF65-F5344CB8AC3E}">
        <p14:creationId xmlns:p14="http://schemas.microsoft.com/office/powerpoint/2010/main" val="634760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6" name="Google Shape;44;p15:notes">
            <a:extLst>
              <a:ext uri="{FF2B5EF4-FFF2-40B4-BE49-F238E27FC236}">
                <a16:creationId xmlns:a16="http://schemas.microsoft.com/office/drawing/2014/main" xmlns="" id="{329C63D2-594E-1C5F-4D01-1438F33FB593}"/>
              </a:ext>
            </a:extLst>
          </p:cNvPr>
          <p:cNvSpPr>
            <a:spLocks noGrp="1" noRot="1" noChangeAspect="1" noTextEdit="1"/>
          </p:cNvSpPr>
          <p:nvPr>
            <p:ph type="sldImg" idx="2"/>
          </p:nvPr>
        </p:nvSpPr>
        <p:spPr>
          <a:xfrm>
            <a:off x="581025" y="1162050"/>
            <a:ext cx="5848350" cy="3136900"/>
          </a:xfrm>
          <a:noFill/>
          <a:ln w="12700" cap="flat">
            <a:headEnd/>
            <a:tailEnd/>
          </a:ln>
        </p:spPr>
      </p:sp>
      <p:sp>
        <p:nvSpPr>
          <p:cNvPr id="52227" name="Google Shape;45;p15:notes">
            <a:extLst>
              <a:ext uri="{FF2B5EF4-FFF2-40B4-BE49-F238E27FC236}">
                <a16:creationId xmlns:a16="http://schemas.microsoft.com/office/drawing/2014/main" xmlns="" id="{CE8A84C3-685C-F87D-7E1B-4014AD797E57}"/>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52228" name="Google Shape;46;p15:notes">
            <a:extLst>
              <a:ext uri="{FF2B5EF4-FFF2-40B4-BE49-F238E27FC236}">
                <a16:creationId xmlns:a16="http://schemas.microsoft.com/office/drawing/2014/main" xmlns="" id="{851F9FD6-A57E-9315-5E0E-05ACCCA521AF}"/>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7ED6A00C-D600-4C7D-A00C-9DC70E2E8874}" type="slidenum">
              <a:rPr lang="en-US" altLang="en-US"/>
              <a:pPr algn="r" eaLnBrk="1" hangingPunct="1">
                <a:buClr>
                  <a:srgbClr val="000000"/>
                </a:buClr>
                <a:buSzPts val="1400"/>
                <a:buFont typeface="Arial" panose="020B0604020202020204" pitchFamily="34" charset="0"/>
                <a:buNone/>
              </a:pPr>
              <a:t>28</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Google Shape;44;p15:notes">
            <a:extLst>
              <a:ext uri="{FF2B5EF4-FFF2-40B4-BE49-F238E27FC236}">
                <a16:creationId xmlns:a16="http://schemas.microsoft.com/office/drawing/2014/main" xmlns="" id="{563E26C8-C8BB-5C32-E8A7-CC7C1E594775}"/>
              </a:ext>
            </a:extLst>
          </p:cNvPr>
          <p:cNvSpPr>
            <a:spLocks noGrp="1" noRot="1" noChangeAspect="1" noTextEdit="1"/>
          </p:cNvSpPr>
          <p:nvPr>
            <p:ph type="sldImg" idx="2"/>
          </p:nvPr>
        </p:nvSpPr>
        <p:spPr>
          <a:xfrm>
            <a:off x="581025" y="1162050"/>
            <a:ext cx="5848350" cy="3136900"/>
          </a:xfrm>
          <a:noFill/>
          <a:ln w="12700" cap="flat">
            <a:headEnd/>
            <a:tailEnd/>
          </a:ln>
        </p:spPr>
      </p:sp>
      <p:sp>
        <p:nvSpPr>
          <p:cNvPr id="54275" name="Google Shape;45;p15:notes">
            <a:extLst>
              <a:ext uri="{FF2B5EF4-FFF2-40B4-BE49-F238E27FC236}">
                <a16:creationId xmlns:a16="http://schemas.microsoft.com/office/drawing/2014/main" xmlns="" id="{051112B5-0DFC-834E-A591-9931D4D3723A}"/>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54276" name="Google Shape;46;p15:notes">
            <a:extLst>
              <a:ext uri="{FF2B5EF4-FFF2-40B4-BE49-F238E27FC236}">
                <a16:creationId xmlns:a16="http://schemas.microsoft.com/office/drawing/2014/main" xmlns="" id="{D52C5855-899D-360C-A3D3-8196649EB08B}"/>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FF931FCF-B0E0-427C-AC19-54943E8897AF}" type="slidenum">
              <a:rPr lang="en-US" altLang="en-US"/>
              <a:pPr algn="r" eaLnBrk="1" hangingPunct="1">
                <a:buClr>
                  <a:srgbClr val="000000"/>
                </a:buClr>
                <a:buSzPts val="1400"/>
                <a:buFont typeface="Arial" panose="020B0604020202020204" pitchFamily="34" charset="0"/>
                <a:buNone/>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Google Shape;44;p15:notes">
            <a:extLst>
              <a:ext uri="{FF2B5EF4-FFF2-40B4-BE49-F238E27FC236}">
                <a16:creationId xmlns:a16="http://schemas.microsoft.com/office/drawing/2014/main" xmlns="" id="{B80448E3-6131-FD16-BDCF-9B529A67DAB8}"/>
              </a:ext>
            </a:extLst>
          </p:cNvPr>
          <p:cNvSpPr>
            <a:spLocks noGrp="1" noRot="1" noChangeAspect="1" noTextEdit="1"/>
          </p:cNvSpPr>
          <p:nvPr>
            <p:ph type="sldImg" idx="2"/>
          </p:nvPr>
        </p:nvSpPr>
        <p:spPr>
          <a:xfrm>
            <a:off x="581025" y="1162050"/>
            <a:ext cx="5848350" cy="3136900"/>
          </a:xfrm>
          <a:noFill/>
          <a:ln w="12700" cap="flat">
            <a:headEnd/>
            <a:tailEnd/>
          </a:ln>
        </p:spPr>
      </p:sp>
      <p:sp>
        <p:nvSpPr>
          <p:cNvPr id="34819" name="Google Shape;45;p15:notes">
            <a:extLst>
              <a:ext uri="{FF2B5EF4-FFF2-40B4-BE49-F238E27FC236}">
                <a16:creationId xmlns:a16="http://schemas.microsoft.com/office/drawing/2014/main" xmlns="" id="{EB6D93CB-1D87-AD79-2DE2-D09FA911D4B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4820" name="Google Shape;46;p15:notes">
            <a:extLst>
              <a:ext uri="{FF2B5EF4-FFF2-40B4-BE49-F238E27FC236}">
                <a16:creationId xmlns:a16="http://schemas.microsoft.com/office/drawing/2014/main" xmlns="" id="{E5332FA1-8B5E-E3EB-7BC0-AF096CBCDD56}"/>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D204459C-D749-4DC2-B899-A3A9D0FAE3D2}" type="slidenum">
              <a:rPr lang="en-US" altLang="en-US"/>
              <a:pPr algn="r" eaLnBrk="1" hangingPunct="1">
                <a:buClr>
                  <a:srgbClr val="000000"/>
                </a:buClr>
                <a:buSzPts val="1400"/>
                <a:buFont typeface="Arial" panose="020B0604020202020204" pitchFamily="34" charset="0"/>
                <a:buNone/>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Google Shape;44;p15:notes">
            <a:extLst>
              <a:ext uri="{FF2B5EF4-FFF2-40B4-BE49-F238E27FC236}">
                <a16:creationId xmlns:a16="http://schemas.microsoft.com/office/drawing/2014/main" xmlns="" id="{AAACD201-9F24-AFFA-4D0E-73E1A513FA05}"/>
              </a:ext>
            </a:extLst>
          </p:cNvPr>
          <p:cNvSpPr>
            <a:spLocks noGrp="1" noRot="1" noChangeAspect="1" noTextEdit="1"/>
          </p:cNvSpPr>
          <p:nvPr>
            <p:ph type="sldImg" idx="2"/>
          </p:nvPr>
        </p:nvSpPr>
        <p:spPr>
          <a:xfrm>
            <a:off x="581025" y="1162050"/>
            <a:ext cx="5848350" cy="3136900"/>
          </a:xfrm>
          <a:noFill/>
          <a:ln w="12700" cap="flat">
            <a:headEnd/>
            <a:tailEnd/>
          </a:ln>
        </p:spPr>
      </p:sp>
      <p:sp>
        <p:nvSpPr>
          <p:cNvPr id="35843" name="Google Shape;45;p15:notes">
            <a:extLst>
              <a:ext uri="{FF2B5EF4-FFF2-40B4-BE49-F238E27FC236}">
                <a16:creationId xmlns:a16="http://schemas.microsoft.com/office/drawing/2014/main" xmlns="" id="{71486512-6D52-BB1C-F8E0-F728635B8A49}"/>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5844" name="Google Shape;46;p15:notes">
            <a:extLst>
              <a:ext uri="{FF2B5EF4-FFF2-40B4-BE49-F238E27FC236}">
                <a16:creationId xmlns:a16="http://schemas.microsoft.com/office/drawing/2014/main" xmlns="" id="{69F46AA4-BC2B-D893-AF39-0905152E772D}"/>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21125B96-B006-4A13-981E-A125FFD77F82}" type="slidenum">
              <a:rPr lang="en-US" altLang="en-US"/>
              <a:pPr algn="r" eaLnBrk="1" hangingPunct="1">
                <a:buClr>
                  <a:srgbClr val="000000"/>
                </a:buClr>
                <a:buSzPts val="1400"/>
                <a:buFont typeface="Arial" panose="020B0604020202020204" pitchFamily="34" charset="0"/>
                <a:buNone/>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Google Shape;44;p15:notes">
            <a:extLst>
              <a:ext uri="{FF2B5EF4-FFF2-40B4-BE49-F238E27FC236}">
                <a16:creationId xmlns:a16="http://schemas.microsoft.com/office/drawing/2014/main" xmlns="" id="{09AA50C0-1120-39B3-4610-851325F56037}"/>
              </a:ext>
            </a:extLst>
          </p:cNvPr>
          <p:cNvSpPr>
            <a:spLocks noGrp="1" noRot="1" noChangeAspect="1" noTextEdit="1"/>
          </p:cNvSpPr>
          <p:nvPr>
            <p:ph type="sldImg" idx="2"/>
          </p:nvPr>
        </p:nvSpPr>
        <p:spPr>
          <a:xfrm>
            <a:off x="581025" y="1162050"/>
            <a:ext cx="5848350" cy="3136900"/>
          </a:xfrm>
          <a:noFill/>
          <a:ln w="12700" cap="flat">
            <a:headEnd/>
            <a:tailEnd/>
          </a:ln>
        </p:spPr>
      </p:sp>
      <p:sp>
        <p:nvSpPr>
          <p:cNvPr id="36867" name="Google Shape;45;p15:notes">
            <a:extLst>
              <a:ext uri="{FF2B5EF4-FFF2-40B4-BE49-F238E27FC236}">
                <a16:creationId xmlns:a16="http://schemas.microsoft.com/office/drawing/2014/main" xmlns="" id="{5DC98735-AED0-970C-3D51-2EE402C7D7DB}"/>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6868" name="Google Shape;46;p15:notes">
            <a:extLst>
              <a:ext uri="{FF2B5EF4-FFF2-40B4-BE49-F238E27FC236}">
                <a16:creationId xmlns:a16="http://schemas.microsoft.com/office/drawing/2014/main" xmlns="" id="{ACB760FA-019E-641A-4392-8E3039F2AC83}"/>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DC907237-0F58-4C70-8693-37E65794DC79}" type="slidenum">
              <a:rPr lang="en-US" altLang="en-US"/>
              <a:pPr algn="r" eaLnBrk="1" hangingPunct="1">
                <a:buClr>
                  <a:srgbClr val="000000"/>
                </a:buClr>
                <a:buSzPts val="1400"/>
                <a:buFont typeface="Arial" panose="020B0604020202020204" pitchFamily="34" charset="0"/>
                <a:buNone/>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Google Shape;44;p15:notes">
            <a:extLst>
              <a:ext uri="{FF2B5EF4-FFF2-40B4-BE49-F238E27FC236}">
                <a16:creationId xmlns:a16="http://schemas.microsoft.com/office/drawing/2014/main" xmlns="" id="{C958F194-2E6C-A352-6F38-564C62D5E969}"/>
              </a:ext>
            </a:extLst>
          </p:cNvPr>
          <p:cNvSpPr>
            <a:spLocks noGrp="1" noRot="1" noChangeAspect="1" noTextEdit="1"/>
          </p:cNvSpPr>
          <p:nvPr>
            <p:ph type="sldImg" idx="2"/>
          </p:nvPr>
        </p:nvSpPr>
        <p:spPr>
          <a:xfrm>
            <a:off x="581025" y="1162050"/>
            <a:ext cx="5848350" cy="3136900"/>
          </a:xfrm>
          <a:noFill/>
          <a:ln w="12700" cap="flat">
            <a:headEnd/>
            <a:tailEnd/>
          </a:ln>
        </p:spPr>
      </p:sp>
      <p:sp>
        <p:nvSpPr>
          <p:cNvPr id="39939" name="Google Shape;45;p15:notes">
            <a:extLst>
              <a:ext uri="{FF2B5EF4-FFF2-40B4-BE49-F238E27FC236}">
                <a16:creationId xmlns:a16="http://schemas.microsoft.com/office/drawing/2014/main" xmlns="" id="{2152A464-1DA1-B83C-E2CF-9DA52D9D444B}"/>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39940" name="Google Shape;46;p15:notes">
            <a:extLst>
              <a:ext uri="{FF2B5EF4-FFF2-40B4-BE49-F238E27FC236}">
                <a16:creationId xmlns:a16="http://schemas.microsoft.com/office/drawing/2014/main" xmlns="" id="{787D6A02-390F-3853-2BD1-EBEF5E11462E}"/>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0324ED7E-5C54-4865-9BB8-504F7FF340D5}" type="slidenum">
              <a:rPr lang="en-US" altLang="en-US"/>
              <a:pPr algn="r" eaLnBrk="1" hangingPunct="1">
                <a:buClr>
                  <a:srgbClr val="000000"/>
                </a:buClr>
                <a:buSzPts val="1400"/>
                <a:buFont typeface="Arial" panose="020B0604020202020204" pitchFamily="34" charset="0"/>
                <a:buNone/>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Google Shape;44;p15:notes">
            <a:extLst>
              <a:ext uri="{FF2B5EF4-FFF2-40B4-BE49-F238E27FC236}">
                <a16:creationId xmlns:a16="http://schemas.microsoft.com/office/drawing/2014/main" xmlns="" id="{C33479C8-083D-D8C0-D036-9891224FC0B9}"/>
              </a:ext>
            </a:extLst>
          </p:cNvPr>
          <p:cNvSpPr>
            <a:spLocks noGrp="1" noRot="1" noChangeAspect="1" noTextEdit="1"/>
          </p:cNvSpPr>
          <p:nvPr>
            <p:ph type="sldImg" idx="2"/>
          </p:nvPr>
        </p:nvSpPr>
        <p:spPr>
          <a:xfrm>
            <a:off x="581025" y="1162050"/>
            <a:ext cx="5848350" cy="3136900"/>
          </a:xfrm>
          <a:noFill/>
          <a:ln w="12700" cap="flat">
            <a:headEnd/>
            <a:tailEnd/>
          </a:ln>
        </p:spPr>
      </p:sp>
      <p:sp>
        <p:nvSpPr>
          <p:cNvPr id="41987" name="Google Shape;45;p15:notes">
            <a:extLst>
              <a:ext uri="{FF2B5EF4-FFF2-40B4-BE49-F238E27FC236}">
                <a16:creationId xmlns:a16="http://schemas.microsoft.com/office/drawing/2014/main" xmlns="" id="{8B06CF32-6606-75F1-8C46-213F4FA67455}"/>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1988" name="Google Shape;46;p15:notes">
            <a:extLst>
              <a:ext uri="{FF2B5EF4-FFF2-40B4-BE49-F238E27FC236}">
                <a16:creationId xmlns:a16="http://schemas.microsoft.com/office/drawing/2014/main" xmlns="" id="{54B7B194-E963-6357-D2FE-75D07595D488}"/>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BD09CF94-C109-414B-BB0E-F5E1C8F6D84C}" type="slidenum">
              <a:rPr lang="en-US" altLang="en-US"/>
              <a:pPr algn="r" eaLnBrk="1" hangingPunct="1">
                <a:buClr>
                  <a:srgbClr val="000000"/>
                </a:buClr>
                <a:buSzPts val="1400"/>
                <a:buFont typeface="Arial" panose="020B0604020202020204" pitchFamily="34" charset="0"/>
                <a:buNone/>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Google Shape;44;p15:notes">
            <a:extLst>
              <a:ext uri="{FF2B5EF4-FFF2-40B4-BE49-F238E27FC236}">
                <a16:creationId xmlns:a16="http://schemas.microsoft.com/office/drawing/2014/main" xmlns="" id="{C33479C8-083D-D8C0-D036-9891224FC0B9}"/>
              </a:ext>
            </a:extLst>
          </p:cNvPr>
          <p:cNvSpPr>
            <a:spLocks noGrp="1" noRot="1" noChangeAspect="1" noTextEdit="1"/>
          </p:cNvSpPr>
          <p:nvPr>
            <p:ph type="sldImg" idx="2"/>
          </p:nvPr>
        </p:nvSpPr>
        <p:spPr>
          <a:xfrm>
            <a:off x="581025" y="1162050"/>
            <a:ext cx="5848350" cy="3136900"/>
          </a:xfrm>
          <a:noFill/>
          <a:ln w="12700" cap="flat">
            <a:headEnd/>
            <a:tailEnd/>
          </a:ln>
        </p:spPr>
      </p:sp>
      <p:sp>
        <p:nvSpPr>
          <p:cNvPr id="41987" name="Google Shape;45;p15:notes">
            <a:extLst>
              <a:ext uri="{FF2B5EF4-FFF2-40B4-BE49-F238E27FC236}">
                <a16:creationId xmlns:a16="http://schemas.microsoft.com/office/drawing/2014/main" xmlns="" id="{8B06CF32-6606-75F1-8C46-213F4FA67455}"/>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1988" name="Google Shape;46;p15:notes">
            <a:extLst>
              <a:ext uri="{FF2B5EF4-FFF2-40B4-BE49-F238E27FC236}">
                <a16:creationId xmlns:a16="http://schemas.microsoft.com/office/drawing/2014/main" xmlns="" id="{54B7B194-E963-6357-D2FE-75D07595D488}"/>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BD09CF94-C109-414B-BB0E-F5E1C8F6D84C}" type="slidenum">
              <a:rPr lang="en-US" altLang="en-US"/>
              <a:pPr algn="r" eaLnBrk="1" hangingPunct="1">
                <a:buClr>
                  <a:srgbClr val="000000"/>
                </a:buClr>
                <a:buSzPts val="1400"/>
                <a:buFont typeface="Arial" panose="020B0604020202020204" pitchFamily="34" charset="0"/>
                <a:buNone/>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44;p15:notes">
            <a:extLst>
              <a:ext uri="{FF2B5EF4-FFF2-40B4-BE49-F238E27FC236}">
                <a16:creationId xmlns:a16="http://schemas.microsoft.com/office/drawing/2014/main" xmlns="" id="{C9897FEF-D7D4-6DB0-3766-6074025AA4F7}"/>
              </a:ext>
            </a:extLst>
          </p:cNvPr>
          <p:cNvSpPr>
            <a:spLocks noGrp="1" noRot="1" noChangeAspect="1" noTextEdit="1"/>
          </p:cNvSpPr>
          <p:nvPr>
            <p:ph type="sldImg" idx="2"/>
          </p:nvPr>
        </p:nvSpPr>
        <p:spPr>
          <a:xfrm>
            <a:off x="581025" y="1162050"/>
            <a:ext cx="5848350" cy="3136900"/>
          </a:xfrm>
          <a:noFill/>
          <a:ln w="12700" cap="flat">
            <a:headEnd/>
            <a:tailEnd/>
          </a:ln>
        </p:spPr>
      </p:sp>
      <p:sp>
        <p:nvSpPr>
          <p:cNvPr id="44035" name="Google Shape;45;p15:notes">
            <a:extLst>
              <a:ext uri="{FF2B5EF4-FFF2-40B4-BE49-F238E27FC236}">
                <a16:creationId xmlns:a16="http://schemas.microsoft.com/office/drawing/2014/main" xmlns="" id="{D7171BB6-61E5-9A10-9643-E931D3899CF2}"/>
              </a:ext>
            </a:extLst>
          </p:cNvPr>
          <p:cNvSpPr txBox="1">
            <a:spLocks noGrp="1"/>
          </p:cNvSpPr>
          <p:nvPr>
            <p:ph type="body" idx="1"/>
          </p:nvPr>
        </p:nvSpPr>
        <p:spPr>
          <a:xfrm>
            <a:off x="701675" y="4473575"/>
            <a:ext cx="5607050" cy="3660775"/>
          </a:xfrm>
          <a:noFill/>
          <a:ln/>
        </p:spPr>
        <p:txBody>
          <a:bodyPr tIns="46550" bIns="46550"/>
          <a:lstStyle/>
          <a:p>
            <a:pPr marL="0" indent="0" eaLnBrk="1" hangingPunct="1">
              <a:buSzPts val="1200"/>
            </a:pPr>
            <a:endParaRPr lang="en-US" altLang="en-US" sz="1100">
              <a:latin typeface="Arial" panose="020B0604020202020204" pitchFamily="34" charset="0"/>
              <a:cs typeface="Arial" panose="020B0604020202020204" pitchFamily="34" charset="0"/>
            </a:endParaRPr>
          </a:p>
        </p:txBody>
      </p:sp>
      <p:sp>
        <p:nvSpPr>
          <p:cNvPr id="44036" name="Google Shape;46;p15:notes">
            <a:extLst>
              <a:ext uri="{FF2B5EF4-FFF2-40B4-BE49-F238E27FC236}">
                <a16:creationId xmlns:a16="http://schemas.microsoft.com/office/drawing/2014/main" xmlns="" id="{E558A675-DFC2-42D0-5B79-19B10462B000}"/>
              </a:ext>
            </a:extLst>
          </p:cNvPr>
          <p:cNvSpPr>
            <a:spLocks noGrp="1"/>
          </p:cNvSpPr>
          <p:nvPr>
            <p:ph type="sldNum" sz="quarter" idx="4294967295"/>
          </p:nvPr>
        </p:nvSpPr>
        <p:spPr bwMode="auto">
          <a:xfrm>
            <a:off x="3970338" y="8829675"/>
            <a:ext cx="3038475"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0" tIns="46550" rIns="93150" bIns="46550" anchor="b"/>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ts val="1400"/>
              <a:buFont typeface="Arial" panose="020B0604020202020204" pitchFamily="34" charset="0"/>
              <a:buNone/>
            </a:pPr>
            <a:fld id="{98465C70-7AE8-474E-B9E9-793CAC52F5AA}" type="slidenum">
              <a:rPr lang="en-US" altLang="en-US"/>
              <a:pPr algn="r" eaLnBrk="1" hangingPunct="1">
                <a:buClr>
                  <a:srgbClr val="000000"/>
                </a:buClr>
                <a:buSzPts val="1400"/>
                <a:buFont typeface="Arial" panose="020B0604020202020204" pitchFamily="34" charset="0"/>
                <a:buNone/>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144240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
        <p:cNvGrpSpPr/>
        <p:nvPr/>
      </p:nvGrpSpPr>
      <p:grpSpPr>
        <a:xfrm>
          <a:off x="0" y="0"/>
          <a:ext cx="0" cy="0"/>
          <a:chOff x="0" y="0"/>
          <a:chExt cx="0" cy="0"/>
        </a:xfrm>
      </p:grpSpPr>
      <p:sp>
        <p:nvSpPr>
          <p:cNvPr id="15" name="Google Shape;15;p7"/>
          <p:cNvSpPr txBox="1">
            <a:spLocks noGrp="1"/>
          </p:cNvSpPr>
          <p:nvPr>
            <p:ph type="title"/>
          </p:nvPr>
        </p:nvSpPr>
        <p:spPr>
          <a:xfrm>
            <a:off x="2399015" y="430307"/>
            <a:ext cx="5279420" cy="357420"/>
          </a:xfrm>
          <a:prstGeom prst="rect">
            <a:avLst/>
          </a:prstGeom>
          <a:noFill/>
          <a:ln>
            <a:noFill/>
          </a:ln>
        </p:spPr>
        <p:txBody>
          <a:bodyPr spcFirstLastPara="1">
            <a:noAutofit/>
          </a:bodyPr>
          <a:lstStyle>
            <a:lvl1pPr lvl="0" algn="ctr">
              <a:lnSpc>
                <a:spcPct val="100000"/>
              </a:lnSpc>
              <a:spcBef>
                <a:spcPts val="0"/>
              </a:spcBef>
              <a:spcAft>
                <a:spcPts val="0"/>
              </a:spcAft>
              <a:buSzPts val="2800"/>
              <a:buNone/>
              <a:defRPr sz="25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317679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503873" y="430307"/>
            <a:ext cx="4534853" cy="539912"/>
          </a:xfrm>
          <a:prstGeom prst="rect">
            <a:avLst/>
          </a:prstGeom>
          <a:noFill/>
          <a:ln>
            <a:noFill/>
          </a:ln>
        </p:spPr>
        <p:txBody>
          <a:bodyPr spcFirstLastPara="1">
            <a:noAutofit/>
          </a:bodyPr>
          <a:lstStyle>
            <a:lvl1pPr lvl="0" algn="l">
              <a:lnSpc>
                <a:spcPct val="100000"/>
              </a:lnSpc>
              <a:spcBef>
                <a:spcPts val="0"/>
              </a:spcBef>
              <a:spcAft>
                <a:spcPts val="0"/>
              </a:spcAft>
              <a:buSzPts val="28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69807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343519" y="583723"/>
            <a:ext cx="3094650" cy="793951"/>
          </a:xfrm>
          <a:prstGeom prst="rect">
            <a:avLst/>
          </a:prstGeom>
          <a:noFill/>
          <a:ln>
            <a:noFill/>
          </a:ln>
        </p:spPr>
        <p:txBody>
          <a:bodyPr spcFirstLastPara="1" anchor="b">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9" name="Google Shape;29;p10"/>
          <p:cNvSpPr txBox="1">
            <a:spLocks noGrp="1"/>
          </p:cNvSpPr>
          <p:nvPr>
            <p:ph type="body" idx="1"/>
          </p:nvPr>
        </p:nvSpPr>
        <p:spPr>
          <a:xfrm>
            <a:off x="343519" y="1459938"/>
            <a:ext cx="3094650" cy="3340333"/>
          </a:xfrm>
          <a:prstGeom prst="rect">
            <a:avLst/>
          </a:prstGeom>
          <a:noFill/>
          <a:ln>
            <a:noFill/>
          </a:ln>
        </p:spPr>
        <p:txBody>
          <a:bodyPr spcFirstLastPara="1">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extLst>
      <p:ext uri="{BB962C8B-B14F-4D97-AF65-F5344CB8AC3E}">
        <p14:creationId xmlns:p14="http://schemas.microsoft.com/office/powerpoint/2010/main" val="362123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540297" y="472935"/>
            <a:ext cx="7017846" cy="4297865"/>
          </a:xfrm>
          <a:prstGeom prst="rect">
            <a:avLst/>
          </a:prstGeom>
          <a:noFill/>
          <a:ln>
            <a:noFill/>
          </a:ln>
        </p:spPr>
        <p:txBody>
          <a:bodyPr spcFirstLastPara="1">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extLst>
      <p:ext uri="{BB962C8B-B14F-4D97-AF65-F5344CB8AC3E}">
        <p14:creationId xmlns:p14="http://schemas.microsoft.com/office/powerpoint/2010/main" val="77244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2" name="Google Shape;33;p12">
            <a:extLst>
              <a:ext uri="{FF2B5EF4-FFF2-40B4-BE49-F238E27FC236}">
                <a16:creationId xmlns:a16="http://schemas.microsoft.com/office/drawing/2014/main" xmlns="" id="{62C1106D-1929-4C06-B85D-D46128237C53}"/>
              </a:ext>
            </a:extLst>
          </p:cNvPr>
          <p:cNvSpPr>
            <a:spLocks noChangeArrowheads="1"/>
          </p:cNvSpPr>
          <p:nvPr/>
        </p:nvSpPr>
        <p:spPr bwMode="auto">
          <a:xfrm>
            <a:off x="5038725" y="0"/>
            <a:ext cx="5038725" cy="5403850"/>
          </a:xfrm>
          <a:prstGeom prst="rect">
            <a:avLst/>
          </a:prstGeom>
          <a:solidFill>
            <a:schemeClr val="tx2"/>
          </a:solidFill>
          <a:ln w="9525">
            <a:noFill/>
            <a:miter lim="800000"/>
            <a:headEnd/>
            <a:tailEnd/>
          </a:ln>
        </p:spPr>
        <p:txBody>
          <a:bodyPr lIns="91425" tIns="91425" rIns="91425" bIns="91425" anchor="ctr"/>
          <a:lstStyle/>
          <a:p>
            <a:pPr>
              <a:buClr>
                <a:srgbClr val="000000"/>
              </a:buClr>
              <a:buSzPts val="1400"/>
              <a:buFont typeface="Arial" charset="0"/>
              <a:buNone/>
              <a:defRPr/>
            </a:pPr>
            <a:endParaRPr lang="en-US">
              <a:latin typeface="Arial" charset="0"/>
              <a:cs typeface="Arial" charset="0"/>
              <a:sym typeface="Arial" charset="0"/>
            </a:endParaRPr>
          </a:p>
        </p:txBody>
      </p:sp>
      <p:sp>
        <p:nvSpPr>
          <p:cNvPr id="34" name="Google Shape;34;p12"/>
          <p:cNvSpPr txBox="1">
            <a:spLocks noGrp="1"/>
          </p:cNvSpPr>
          <p:nvPr>
            <p:ph type="title"/>
          </p:nvPr>
        </p:nvSpPr>
        <p:spPr>
          <a:xfrm>
            <a:off x="292603" y="1295595"/>
            <a:ext cx="4458148" cy="1557330"/>
          </a:xfrm>
          <a:prstGeom prst="rect">
            <a:avLst/>
          </a:prstGeom>
          <a:noFill/>
          <a:ln>
            <a:noFill/>
          </a:ln>
        </p:spPr>
        <p:txBody>
          <a:bodyPr spcFirstLastPara="1" anchor="b">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12"/>
          <p:cNvSpPr txBox="1">
            <a:spLocks noGrp="1"/>
          </p:cNvSpPr>
          <p:nvPr>
            <p:ph type="subTitle" idx="1"/>
          </p:nvPr>
        </p:nvSpPr>
        <p:spPr>
          <a:xfrm>
            <a:off x="292603" y="2944959"/>
            <a:ext cx="4458148" cy="1297617"/>
          </a:xfrm>
          <a:prstGeom prst="rect">
            <a:avLst/>
          </a:prstGeom>
          <a:noFill/>
          <a:ln>
            <a:noFill/>
          </a:ln>
        </p:spPr>
        <p:txBody>
          <a:bodyPr spcFirstLastPara="1">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12"/>
          <p:cNvSpPr txBox="1">
            <a:spLocks noGrp="1"/>
          </p:cNvSpPr>
          <p:nvPr>
            <p:ph type="body" idx="2"/>
          </p:nvPr>
        </p:nvSpPr>
        <p:spPr>
          <a:xfrm>
            <a:off x="5443741" y="760726"/>
            <a:ext cx="4228694" cy="3882136"/>
          </a:xfrm>
          <a:prstGeom prst="rect">
            <a:avLst/>
          </a:prstGeom>
          <a:noFill/>
          <a:ln>
            <a:noFill/>
          </a:ln>
        </p:spPr>
        <p:txBody>
          <a:bodyPr spcFirstLastPara="1" anchor="ctr">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 name="Google Shape;37;p12">
            <a:extLst>
              <a:ext uri="{FF2B5EF4-FFF2-40B4-BE49-F238E27FC236}">
                <a16:creationId xmlns:a16="http://schemas.microsoft.com/office/drawing/2014/main" xmlns="" id="{FB2542C3-158A-EBED-0E07-B95888F22CB5}"/>
              </a:ext>
            </a:extLst>
          </p:cNvPr>
          <p:cNvSpPr txBox="1">
            <a:spLocks noGrp="1"/>
          </p:cNvSpPr>
          <p:nvPr>
            <p:ph type="sldNum" idx="10"/>
          </p:nvPr>
        </p:nvSpPr>
        <p:spPr/>
        <p:txBody>
          <a:bodyPr/>
          <a:lstStyle>
            <a:lvl1pPr>
              <a:defRPr/>
            </a:lvl1pPr>
          </a:lstStyle>
          <a:p>
            <a:fld id="{46F0139F-87A2-4056-90EC-7A425FEFFB52}" type="slidenum">
              <a:rPr lang="en-US" altLang="en-US"/>
              <a:pPr/>
              <a:t>‹#›</a:t>
            </a:fld>
            <a:endParaRPr lang="en-US" altLang="en-US"/>
          </a:p>
        </p:txBody>
      </p:sp>
    </p:spTree>
    <p:extLst>
      <p:ext uri="{BB962C8B-B14F-4D97-AF65-F5344CB8AC3E}">
        <p14:creationId xmlns:p14="http://schemas.microsoft.com/office/powerpoint/2010/main" val="50844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343519" y="4444715"/>
            <a:ext cx="6611178" cy="635729"/>
          </a:xfrm>
          <a:prstGeom prst="rect">
            <a:avLst/>
          </a:prstGeom>
          <a:noFill/>
          <a:ln>
            <a:noFill/>
          </a:ln>
        </p:spPr>
        <p:txBody>
          <a:bodyPr spcFirstLastPara="1" anchor="ctr">
            <a:noAutofit/>
          </a:bodyPr>
          <a:lstStyle>
            <a:lvl1pPr marL="457200" lvl="0" indent="-228600" algn="l">
              <a:lnSpc>
                <a:spcPct val="100000"/>
              </a:lnSpc>
              <a:spcBef>
                <a:spcPts val="0"/>
              </a:spcBef>
              <a:spcAft>
                <a:spcPts val="0"/>
              </a:spcAft>
              <a:buSzPts val="1800"/>
              <a:buNone/>
              <a:defRPr/>
            </a:lvl1pPr>
          </a:lstStyle>
          <a:p>
            <a:endParaRPr/>
          </a:p>
        </p:txBody>
      </p:sp>
    </p:spTree>
    <p:extLst>
      <p:ext uri="{BB962C8B-B14F-4D97-AF65-F5344CB8AC3E}">
        <p14:creationId xmlns:p14="http://schemas.microsoft.com/office/powerpoint/2010/main" val="91939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343520" y="1162114"/>
            <a:ext cx="9390411" cy="2062887"/>
          </a:xfrm>
          <a:prstGeom prst="rect">
            <a:avLst/>
          </a:prstGeom>
          <a:noFill/>
          <a:ln>
            <a:noFill/>
          </a:ln>
        </p:spPr>
        <p:txBody>
          <a:bodyPr spcFirstLastPara="1" anchor="b">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rPr lang="en-US"/>
              <a:t>Click to edit Master title style</a:t>
            </a:r>
            <a:endParaRPr/>
          </a:p>
        </p:txBody>
      </p:sp>
      <p:sp>
        <p:nvSpPr>
          <p:cNvPr id="42" name="Google Shape;42;p14"/>
          <p:cNvSpPr txBox="1">
            <a:spLocks noGrp="1"/>
          </p:cNvSpPr>
          <p:nvPr>
            <p:ph type="body" idx="1"/>
          </p:nvPr>
        </p:nvSpPr>
        <p:spPr>
          <a:xfrm>
            <a:off x="343520" y="3311782"/>
            <a:ext cx="9390411" cy="1366643"/>
          </a:xfrm>
          <a:prstGeom prst="rect">
            <a:avLst/>
          </a:prstGeom>
          <a:noFill/>
          <a:ln>
            <a:noFill/>
          </a:ln>
        </p:spPr>
        <p:txBody>
          <a:bodyPr spcFirstLastPara="1">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37644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5">
            <a:extLst>
              <a:ext uri="{FF2B5EF4-FFF2-40B4-BE49-F238E27FC236}">
                <a16:creationId xmlns:a16="http://schemas.microsoft.com/office/drawing/2014/main" xmlns="" id="{E8BFD9F0-3A73-302E-9835-6214D721338C}"/>
              </a:ext>
            </a:extLst>
          </p:cNvPr>
          <p:cNvSpPr txBox="1">
            <a:spLocks noGrp="1"/>
          </p:cNvSpPr>
          <p:nvPr>
            <p:ph type="title"/>
          </p:nvPr>
        </p:nvSpPr>
        <p:spPr bwMode="auto">
          <a:xfrm>
            <a:off x="782638" y="563563"/>
            <a:ext cx="85121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1027" name="Google Shape;7;p5">
            <a:extLst>
              <a:ext uri="{FF2B5EF4-FFF2-40B4-BE49-F238E27FC236}">
                <a16:creationId xmlns:a16="http://schemas.microsoft.com/office/drawing/2014/main" xmlns="" id="{4CE53FA4-C66D-FBF1-B3DA-45C1DC2695F5}"/>
              </a:ext>
            </a:extLst>
          </p:cNvPr>
          <p:cNvSpPr txBox="1">
            <a:spLocks noGrp="1"/>
          </p:cNvSpPr>
          <p:nvPr>
            <p:ph type="body" idx="1"/>
          </p:nvPr>
        </p:nvSpPr>
        <p:spPr bwMode="auto">
          <a:xfrm>
            <a:off x="782638" y="1211263"/>
            <a:ext cx="851217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pic>
        <p:nvPicPr>
          <p:cNvPr id="1028" name="Google Shape;8;p5">
            <a:extLst>
              <a:ext uri="{FF2B5EF4-FFF2-40B4-BE49-F238E27FC236}">
                <a16:creationId xmlns:a16="http://schemas.microsoft.com/office/drawing/2014/main" xmlns="" id="{7BDF7A81-0E00-E238-D59B-58EB26FF09E7}"/>
              </a:ext>
            </a:extLst>
          </p:cNvPr>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82013" y="139700"/>
            <a:ext cx="14398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Google Shape;9;p5">
            <a:extLst>
              <a:ext uri="{FF2B5EF4-FFF2-40B4-BE49-F238E27FC236}">
                <a16:creationId xmlns:a16="http://schemas.microsoft.com/office/drawing/2014/main" xmlns="" id="{54B9B9DF-853E-85DC-DF25-E276B157CDA3}"/>
              </a:ext>
            </a:extLst>
          </p:cNvPr>
          <p:cNvSpPr txBox="1">
            <a:spLocks noGrp="1"/>
          </p:cNvSpPr>
          <p:nvPr>
            <p:ph type="sldNum" idx="12"/>
          </p:nvPr>
        </p:nvSpPr>
        <p:spPr bwMode="auto">
          <a:xfrm>
            <a:off x="9337675" y="4899025"/>
            <a:ext cx="604838" cy="414338"/>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buClr>
                <a:srgbClr val="000000"/>
              </a:buClr>
              <a:buSzPts val="1400"/>
              <a:buFont typeface="Arial" panose="020B0604020202020204" pitchFamily="34" charset="0"/>
              <a:buNone/>
              <a:defRPr/>
            </a:lvl1pPr>
          </a:lstStyle>
          <a:p>
            <a:fld id="{68C793B7-3E88-4866-BAFA-6D1790B5ACF8}" type="slidenum">
              <a:rPr lang="en-US" altLang="en-US"/>
              <a:pPr/>
              <a:t>‹#›</a:t>
            </a:fld>
            <a:endParaRPr lang="en-US" altLang="en-US"/>
          </a:p>
        </p:txBody>
      </p:sp>
      <p:pic>
        <p:nvPicPr>
          <p:cNvPr id="1030" name="Google Shape;10;p5">
            <a:extLst>
              <a:ext uri="{FF2B5EF4-FFF2-40B4-BE49-F238E27FC236}">
                <a16:creationId xmlns:a16="http://schemas.microsoft.com/office/drawing/2014/main" xmlns="" id="{B5351DF4-656C-FFB4-728B-311424561730}"/>
              </a:ext>
            </a:extLst>
          </p:cNvPr>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t="6702"/>
          <a:stretch>
            <a:fillRect/>
          </a:stretch>
        </p:blipFill>
        <p:spPr bwMode="auto">
          <a:xfrm>
            <a:off x="8582025" y="4283075"/>
            <a:ext cx="149542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Google Shape;11;p5">
            <a:extLst>
              <a:ext uri="{FF2B5EF4-FFF2-40B4-BE49-F238E27FC236}">
                <a16:creationId xmlns:a16="http://schemas.microsoft.com/office/drawing/2014/main" xmlns="" id="{177E8B85-3D39-1CE0-ACE3-D514E442EE5F}"/>
              </a:ext>
            </a:extLst>
          </p:cNvPr>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2716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Google Shape;12;p5">
            <a:extLst>
              <a:ext uri="{FF2B5EF4-FFF2-40B4-BE49-F238E27FC236}">
                <a16:creationId xmlns:a16="http://schemas.microsoft.com/office/drawing/2014/main" xmlns="" id="{EA3DDE7B-9DA4-EEF6-D948-63FD69C19EF6}"/>
              </a:ext>
            </a:extLst>
          </p:cNvPr>
          <p:cNvSpPr txBox="1">
            <a:spLocks noChangeArrowheads="1"/>
          </p:cNvSpPr>
          <p:nvPr/>
        </p:nvSpPr>
        <p:spPr bwMode="auto">
          <a:xfrm>
            <a:off x="9472613" y="4849813"/>
            <a:ext cx="503237" cy="414337"/>
          </a:xfrm>
          <a:prstGeom prst="rect">
            <a:avLst/>
          </a:prstGeom>
          <a:noFill/>
          <a:ln w="9525">
            <a:noFill/>
            <a:miter lim="800000"/>
            <a:headEnd/>
            <a:tailEnd/>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SzPts val="1400"/>
              <a:buFont typeface="Arial" panose="020B0604020202020204" pitchFamily="34" charset="0"/>
              <a:buNone/>
            </a:pPr>
            <a:fld id="{650B2FCF-BBFB-4978-9C74-434415FBBE57}" type="slidenum">
              <a:rPr lang="en-US" altLang="en-US">
                <a:solidFill>
                  <a:srgbClr val="FFFFFF"/>
                </a:solidFill>
              </a:rPr>
              <a:pPr eaLnBrk="1" hangingPunct="1">
                <a:buClr>
                  <a:srgbClr val="000000"/>
                </a:buClr>
                <a:buSzPts val="1400"/>
                <a:buFont typeface="Arial" panose="020B0604020202020204" pitchFamily="34" charset="0"/>
                <a:buNone/>
              </a:pPr>
              <a:t>‹#›</a:t>
            </a:fld>
            <a:endParaRPr lang="en-US" altLang="en-US">
              <a:solidFill>
                <a:srgbClr val="FFFFFF"/>
              </a:solidFill>
            </a:endParaRPr>
          </a:p>
        </p:txBody>
      </p:sp>
    </p:spTree>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Google Shape;49;p15">
            <a:extLst>
              <a:ext uri="{FF2B5EF4-FFF2-40B4-BE49-F238E27FC236}">
                <a16:creationId xmlns:a16="http://schemas.microsoft.com/office/drawing/2014/main" xmlns="" id="{BB26DE5E-CC0D-FB99-3D64-8B0927A73231}"/>
              </a:ext>
            </a:extLst>
          </p:cNvPr>
          <p:cNvSpPr txBox="1">
            <a:spLocks noChangeArrowheads="1"/>
          </p:cNvSpPr>
          <p:nvPr/>
        </p:nvSpPr>
        <p:spPr bwMode="auto">
          <a:xfrm>
            <a:off x="1204913" y="97753"/>
            <a:ext cx="715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ts val="3200"/>
              <a:buFont typeface="Arial" panose="020B0604020202020204" pitchFamily="34" charset="0"/>
              <a:buNone/>
            </a:pPr>
            <a:r>
              <a:rPr lang="en-US" altLang="en-US" sz="3200" b="1" dirty="0">
                <a:solidFill>
                  <a:schemeClr val="tx1"/>
                </a:solidFill>
                <a:latin typeface="Georgia" panose="02040502050405020303" pitchFamily="18" charset="0"/>
                <a:sym typeface="Georgia" panose="02040502050405020303" pitchFamily="18" charset="0"/>
              </a:rPr>
              <a:t>Predictive Analytics and Dynamic Pricing in the Food and Beverage Industry</a:t>
            </a:r>
          </a:p>
        </p:txBody>
      </p:sp>
      <p:sp>
        <p:nvSpPr>
          <p:cNvPr id="10243" name="Google Shape;49;p15">
            <a:extLst>
              <a:ext uri="{FF2B5EF4-FFF2-40B4-BE49-F238E27FC236}">
                <a16:creationId xmlns:a16="http://schemas.microsoft.com/office/drawing/2014/main" xmlns="" id="{1B156108-DCE8-9064-6462-8D9DED703305}"/>
              </a:ext>
            </a:extLst>
          </p:cNvPr>
          <p:cNvSpPr txBox="1">
            <a:spLocks noChangeArrowheads="1"/>
          </p:cNvSpPr>
          <p:nvPr/>
        </p:nvSpPr>
        <p:spPr bwMode="auto">
          <a:xfrm>
            <a:off x="-333008" y="3543972"/>
            <a:ext cx="4420454"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ts val="2900"/>
              <a:buFont typeface="Arial" panose="020B0604020202020204" pitchFamily="34" charset="0"/>
              <a:buNone/>
            </a:pPr>
            <a:r>
              <a:rPr lang="en-US" altLang="en-US" sz="2000" b="1" dirty="0">
                <a:solidFill>
                  <a:schemeClr val="tx1"/>
                </a:solidFill>
                <a:latin typeface="Georgia" panose="02040502050405020303" pitchFamily="18" charset="0"/>
                <a:sym typeface="Georgia" panose="02040502050405020303" pitchFamily="18" charset="0"/>
              </a:rPr>
              <a:t>Team No 15</a:t>
            </a:r>
          </a:p>
          <a:p>
            <a:pPr algn="ctr" eaLnBrk="1" hangingPunct="1">
              <a:buClr>
                <a:srgbClr val="000000"/>
              </a:buClr>
              <a:buSzPts val="2900"/>
              <a:buFont typeface="Arial" panose="020B0604020202020204" pitchFamily="34" charset="0"/>
              <a:buNone/>
            </a:pPr>
            <a:r>
              <a:rPr lang="en-US" altLang="en-US" sz="2000" b="1" dirty="0">
                <a:solidFill>
                  <a:schemeClr val="tx1"/>
                </a:solidFill>
                <a:latin typeface="Georgia" panose="02040502050405020303" pitchFamily="18" charset="0"/>
                <a:sym typeface="Georgia" panose="02040502050405020303" pitchFamily="18" charset="0"/>
              </a:rPr>
              <a:t>Achyuth M(21EG110A01)</a:t>
            </a:r>
          </a:p>
          <a:p>
            <a:pPr algn="ctr" eaLnBrk="1" hangingPunct="1">
              <a:buClr>
                <a:srgbClr val="000000"/>
              </a:buClr>
              <a:buSzPts val="2900"/>
            </a:pPr>
            <a:r>
              <a:rPr lang="en-US" altLang="en-US" sz="2000" b="1" dirty="0">
                <a:solidFill>
                  <a:schemeClr val="tx1"/>
                </a:solidFill>
                <a:latin typeface="Georgia" panose="02040502050405020303" pitchFamily="18" charset="0"/>
                <a:sym typeface="Georgia" panose="02040502050405020303" pitchFamily="18" charset="0"/>
              </a:rPr>
              <a:t>M Jayanth(21EG110A27)</a:t>
            </a:r>
          </a:p>
          <a:p>
            <a:pPr algn="ctr" eaLnBrk="1" hangingPunct="1">
              <a:buClr>
                <a:srgbClr val="000000"/>
              </a:buClr>
              <a:buSzPts val="2900"/>
            </a:pPr>
            <a:r>
              <a:rPr lang="en-US" altLang="en-US" sz="2000" b="1" dirty="0">
                <a:solidFill>
                  <a:schemeClr val="tx1"/>
                </a:solidFill>
                <a:latin typeface="Georgia" panose="02040502050405020303" pitchFamily="18" charset="0"/>
                <a:sym typeface="Georgia" panose="02040502050405020303" pitchFamily="18" charset="0"/>
              </a:rPr>
              <a:t>P Koushik(22EG510A06)</a:t>
            </a:r>
          </a:p>
          <a:p>
            <a:pPr algn="ctr" eaLnBrk="1" hangingPunct="1">
              <a:buClr>
                <a:srgbClr val="000000"/>
              </a:buClr>
              <a:buSzPts val="2900"/>
              <a:buFont typeface="Arial" panose="020B0604020202020204" pitchFamily="34" charset="0"/>
              <a:buNone/>
            </a:pPr>
            <a:endParaRPr lang="en-US" altLang="en-US" sz="2000" b="1" dirty="0">
              <a:solidFill>
                <a:schemeClr val="tx1"/>
              </a:solidFill>
              <a:latin typeface="Georgia" panose="02040502050405020303" pitchFamily="18" charset="0"/>
              <a:sym typeface="Georgia" panose="02040502050405020303" pitchFamily="18" charset="0"/>
            </a:endParaRPr>
          </a:p>
        </p:txBody>
      </p:sp>
      <p:sp>
        <p:nvSpPr>
          <p:cNvPr id="10244" name="Google Shape;49;p15">
            <a:extLst>
              <a:ext uri="{FF2B5EF4-FFF2-40B4-BE49-F238E27FC236}">
                <a16:creationId xmlns:a16="http://schemas.microsoft.com/office/drawing/2014/main" xmlns="" id="{DAAA466B-2E3B-ED6C-B21E-E1E667E47E19}"/>
              </a:ext>
            </a:extLst>
          </p:cNvPr>
          <p:cNvSpPr txBox="1">
            <a:spLocks noChangeArrowheads="1"/>
          </p:cNvSpPr>
          <p:nvPr/>
        </p:nvSpPr>
        <p:spPr bwMode="auto">
          <a:xfrm>
            <a:off x="5720251" y="3543972"/>
            <a:ext cx="3529012"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ts val="2900"/>
              <a:buFont typeface="Arial" panose="020B0604020202020204" pitchFamily="34" charset="0"/>
              <a:buNone/>
            </a:pPr>
            <a:r>
              <a:rPr lang="en-US" altLang="en-US" sz="2000" b="1" dirty="0">
                <a:solidFill>
                  <a:schemeClr val="tx1"/>
                </a:solidFill>
                <a:latin typeface="Georgia" panose="02040502050405020303" pitchFamily="18" charset="0"/>
                <a:sym typeface="Georgia" panose="02040502050405020303" pitchFamily="18" charset="0"/>
              </a:rPr>
              <a:t>Under the Guidance of</a:t>
            </a:r>
          </a:p>
          <a:p>
            <a:pPr algn="ctr" eaLnBrk="1" hangingPunct="1">
              <a:buClr>
                <a:srgbClr val="000000"/>
              </a:buClr>
              <a:buSzPts val="2900"/>
              <a:buFont typeface="Arial" panose="020B0604020202020204" pitchFamily="34" charset="0"/>
              <a:buNone/>
            </a:pPr>
            <a:r>
              <a:rPr lang="en-US" altLang="en-US" sz="2000" b="1" dirty="0">
                <a:solidFill>
                  <a:schemeClr val="tx1"/>
                </a:solidFill>
                <a:latin typeface="Georgia" panose="02040502050405020303" pitchFamily="18" charset="0"/>
                <a:sym typeface="Georgia" panose="02040502050405020303" pitchFamily="18" charset="0"/>
              </a:rPr>
              <a:t>Mrs. G. Swapna</a:t>
            </a:r>
          </a:p>
          <a:p>
            <a:pPr algn="ctr" eaLnBrk="1" hangingPunct="1">
              <a:buClr>
                <a:srgbClr val="000000"/>
              </a:buClr>
              <a:buSzPts val="2900"/>
              <a:buFont typeface="Arial" panose="020B0604020202020204" pitchFamily="34" charset="0"/>
              <a:buNone/>
            </a:pPr>
            <a:r>
              <a:rPr lang="en-US" altLang="en-US" sz="2000" b="1" dirty="0">
                <a:solidFill>
                  <a:schemeClr val="tx1"/>
                </a:solidFill>
                <a:latin typeface="Georgia" panose="02040502050405020303" pitchFamily="18" charset="0"/>
                <a:sym typeface="Georgia" panose="02040502050405020303" pitchFamily="18" charset="0"/>
              </a:rPr>
              <a:t>Assistant Professor</a:t>
            </a:r>
          </a:p>
          <a:p>
            <a:pPr algn="ctr" eaLnBrk="1" hangingPunct="1">
              <a:buClr>
                <a:srgbClr val="000000"/>
              </a:buClr>
              <a:buSzPts val="2900"/>
              <a:buFont typeface="Arial" panose="020B0604020202020204" pitchFamily="34" charset="0"/>
              <a:buNone/>
            </a:pPr>
            <a:r>
              <a:rPr lang="en-US" altLang="en-US" sz="2000" b="1" dirty="0">
                <a:solidFill>
                  <a:schemeClr val="tx1"/>
                </a:solidFill>
                <a:latin typeface="Georgia" panose="02040502050405020303" pitchFamily="18" charset="0"/>
                <a:sym typeface="Georgia" panose="02040502050405020303" pitchFamily="18" charset="0"/>
              </a:rPr>
              <a:t>Dept. of Data Science  </a:t>
            </a:r>
          </a:p>
        </p:txBody>
      </p:sp>
      <p:sp>
        <p:nvSpPr>
          <p:cNvPr id="10245" name="Google Shape;49;p15">
            <a:extLst>
              <a:ext uri="{FF2B5EF4-FFF2-40B4-BE49-F238E27FC236}">
                <a16:creationId xmlns:a16="http://schemas.microsoft.com/office/drawing/2014/main" xmlns="" id="{98E3CF8F-E6C8-FFF4-9009-702E5F87AF17}"/>
              </a:ext>
            </a:extLst>
          </p:cNvPr>
          <p:cNvSpPr txBox="1">
            <a:spLocks noChangeArrowheads="1"/>
          </p:cNvSpPr>
          <p:nvPr/>
        </p:nvSpPr>
        <p:spPr bwMode="auto">
          <a:xfrm>
            <a:off x="449323" y="2060819"/>
            <a:ext cx="917880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ts val="2900"/>
              <a:buFont typeface="Arial" panose="020B0604020202020204" pitchFamily="34" charset="0"/>
              <a:buNone/>
            </a:pPr>
            <a:r>
              <a:rPr lang="en-US" altLang="en-US" sz="2900" b="1" dirty="0">
                <a:solidFill>
                  <a:schemeClr val="tx1"/>
                </a:solidFill>
                <a:latin typeface="Georgia" panose="02040502050405020303" pitchFamily="18" charset="0"/>
                <a:sym typeface="Georgia" panose="02040502050405020303" pitchFamily="18" charset="0"/>
              </a:rPr>
              <a:t>Restaurant Management and Data Analytics</a:t>
            </a:r>
            <a:endParaRPr lang="en-US" altLang="en-US" sz="3200" b="1" dirty="0">
              <a:solidFill>
                <a:schemeClr val="tx1"/>
              </a:solidFill>
              <a:latin typeface="Georgia" panose="02040502050405020303" pitchFamily="18" charset="0"/>
              <a:sym typeface="Georgia" panose="020405020504050203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 Modules</a:t>
            </a:r>
          </a:p>
        </p:txBody>
      </p:sp>
      <p:sp>
        <p:nvSpPr>
          <p:cNvPr id="6" name="TextBox 5"/>
          <p:cNvSpPr txBox="1"/>
          <p:nvPr/>
        </p:nvSpPr>
        <p:spPr>
          <a:xfrm>
            <a:off x="416560" y="1351280"/>
            <a:ext cx="3891280" cy="307777"/>
          </a:xfrm>
          <a:prstGeom prst="rect">
            <a:avLst/>
          </a:prstGeom>
          <a:noFill/>
        </p:spPr>
        <p:txBody>
          <a:bodyPr wrap="square" rtlCol="0">
            <a:spAutoFit/>
          </a:bodyPr>
          <a:lstStyle/>
          <a:p>
            <a:endParaRPr lang="en-US" dirty="0"/>
          </a:p>
        </p:txBody>
      </p:sp>
      <p:sp>
        <p:nvSpPr>
          <p:cNvPr id="9" name="TextBox 8"/>
          <p:cNvSpPr txBox="1"/>
          <p:nvPr/>
        </p:nvSpPr>
        <p:spPr>
          <a:xfrm>
            <a:off x="609600" y="1158240"/>
            <a:ext cx="5415280" cy="1815882"/>
          </a:xfrm>
          <a:prstGeom prst="rect">
            <a:avLst/>
          </a:prstGeom>
          <a:noFill/>
        </p:spPr>
        <p:txBody>
          <a:bodyPr wrap="square" rtlCol="0">
            <a:spAutoFit/>
          </a:bodyPr>
          <a:lstStyle/>
          <a:p>
            <a:pPr marL="285750" indent="-285750">
              <a:buFont typeface="Arial" pitchFamily="34" charset="0"/>
              <a:buChar char="•"/>
            </a:pPr>
            <a:r>
              <a:rPr lang="en-US" dirty="0">
                <a:solidFill>
                  <a:schemeClr val="tx1"/>
                </a:solidFill>
                <a:latin typeface="Georgia" pitchFamily="18" charset="0"/>
              </a:rPr>
              <a:t>Data Ingestion and Preprocessing Module</a:t>
            </a:r>
          </a:p>
          <a:p>
            <a:pPr marL="285750" indent="-285750">
              <a:buFont typeface="Arial" pitchFamily="34" charset="0"/>
              <a:buChar char="•"/>
            </a:pPr>
            <a:r>
              <a:rPr lang="en-US" dirty="0">
                <a:solidFill>
                  <a:schemeClr val="tx1"/>
                </a:solidFill>
                <a:latin typeface="Georgia" pitchFamily="18" charset="0"/>
              </a:rPr>
              <a:t>Exploratory Data Analysis (EDA) Module</a:t>
            </a:r>
          </a:p>
          <a:p>
            <a:pPr marL="285750" indent="-285750">
              <a:buFont typeface="Arial" pitchFamily="34" charset="0"/>
              <a:buChar char="•"/>
            </a:pPr>
            <a:r>
              <a:rPr lang="en-US" dirty="0">
                <a:solidFill>
                  <a:schemeClr val="tx1"/>
                </a:solidFill>
                <a:latin typeface="Georgia" pitchFamily="18" charset="0"/>
              </a:rPr>
              <a:t>Demand Forecasting Module</a:t>
            </a:r>
          </a:p>
          <a:p>
            <a:pPr marL="285750" indent="-285750">
              <a:buFont typeface="Arial" pitchFamily="34" charset="0"/>
              <a:buChar char="•"/>
            </a:pPr>
            <a:r>
              <a:rPr lang="en-US" dirty="0">
                <a:solidFill>
                  <a:schemeClr val="tx1"/>
                </a:solidFill>
                <a:latin typeface="Georgia" pitchFamily="18" charset="0"/>
              </a:rPr>
              <a:t>Dynamic Pricing Module</a:t>
            </a:r>
          </a:p>
          <a:p>
            <a:pPr marL="285750" indent="-285750">
              <a:buFont typeface="Arial" pitchFamily="34" charset="0"/>
              <a:buChar char="•"/>
            </a:pPr>
            <a:r>
              <a:rPr lang="en-US" dirty="0">
                <a:solidFill>
                  <a:schemeClr val="tx1"/>
                </a:solidFill>
                <a:latin typeface="Georgia" pitchFamily="18" charset="0"/>
              </a:rPr>
              <a:t>Customer Segmentation Module</a:t>
            </a:r>
          </a:p>
          <a:p>
            <a:pPr marL="285750" indent="-285750">
              <a:buFont typeface="Arial" pitchFamily="34" charset="0"/>
              <a:buChar char="•"/>
            </a:pPr>
            <a:r>
              <a:rPr lang="en-US" dirty="0">
                <a:solidFill>
                  <a:schemeClr val="tx1"/>
                </a:solidFill>
                <a:latin typeface="Georgia" pitchFamily="18" charset="0"/>
              </a:rPr>
              <a:t>Web Application Module</a:t>
            </a:r>
          </a:p>
          <a:p>
            <a:pPr marL="285750" indent="-285750">
              <a:buFont typeface="Arial" pitchFamily="34" charset="0"/>
              <a:buChar char="•"/>
            </a:pPr>
            <a:r>
              <a:rPr lang="en-US" dirty="0">
                <a:solidFill>
                  <a:schemeClr val="tx1"/>
                </a:solidFill>
                <a:latin typeface="Georgia" pitchFamily="18" charset="0"/>
              </a:rPr>
              <a:t>Data Visualization Module</a:t>
            </a:r>
          </a:p>
          <a:p>
            <a:pPr marL="285750" indent="-285750">
              <a:buFont typeface="Arial" pitchFamily="34" charset="0"/>
              <a:buChar char="•"/>
            </a:pPr>
            <a:r>
              <a:rPr lang="en-US" dirty="0">
                <a:solidFill>
                  <a:schemeClr val="tx1"/>
                </a:solidFill>
                <a:latin typeface="Georgia" pitchFamily="18" charset="0"/>
              </a:rPr>
              <a:t>Deployment Module</a:t>
            </a:r>
          </a:p>
        </p:txBody>
      </p:sp>
    </p:spTree>
    <p:extLst>
      <p:ext uri="{BB962C8B-B14F-4D97-AF65-F5344CB8AC3E}">
        <p14:creationId xmlns:p14="http://schemas.microsoft.com/office/powerpoint/2010/main" val="43168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 Modules </a:t>
            </a:r>
          </a:p>
        </p:txBody>
      </p:sp>
      <p:sp>
        <p:nvSpPr>
          <p:cNvPr id="6" name="TextBox 5"/>
          <p:cNvSpPr txBox="1"/>
          <p:nvPr/>
        </p:nvSpPr>
        <p:spPr>
          <a:xfrm>
            <a:off x="416560" y="1351280"/>
            <a:ext cx="3891280" cy="307777"/>
          </a:xfrm>
          <a:prstGeom prst="rect">
            <a:avLst/>
          </a:prstGeom>
          <a:noFill/>
        </p:spPr>
        <p:txBody>
          <a:bodyPr wrap="square" rtlCol="0">
            <a:spAutoFit/>
          </a:bodyPr>
          <a:lstStyle/>
          <a:p>
            <a:endParaRPr lang="en-US" dirty="0"/>
          </a:p>
        </p:txBody>
      </p:sp>
      <p:sp>
        <p:nvSpPr>
          <p:cNvPr id="9" name="TextBox 8"/>
          <p:cNvSpPr txBox="1"/>
          <p:nvPr/>
        </p:nvSpPr>
        <p:spPr>
          <a:xfrm>
            <a:off x="609600" y="1158240"/>
            <a:ext cx="8463280" cy="3754874"/>
          </a:xfrm>
          <a:prstGeom prst="rect">
            <a:avLst/>
          </a:prstGeom>
          <a:noFill/>
        </p:spPr>
        <p:txBody>
          <a:bodyPr wrap="square" rtlCol="0">
            <a:spAutoFit/>
          </a:bodyPr>
          <a:lstStyle/>
          <a:p>
            <a:r>
              <a:rPr lang="en-US" b="1" dirty="0">
                <a:solidFill>
                  <a:schemeClr val="tx1"/>
                </a:solidFill>
                <a:latin typeface="Georgia" pitchFamily="18" charset="0"/>
              </a:rPr>
              <a:t>Data Ingestion and Preprocessing Module</a:t>
            </a:r>
          </a:p>
          <a:p>
            <a:r>
              <a:rPr lang="en-US" b="1" dirty="0">
                <a:solidFill>
                  <a:schemeClr val="tx1"/>
                </a:solidFill>
                <a:latin typeface="Georgia" pitchFamily="18" charset="0"/>
              </a:rPr>
              <a:t>Tasks</a:t>
            </a:r>
            <a:r>
              <a:rPr lang="en-US" dirty="0">
                <a:solidFill>
                  <a:schemeClr val="tx1"/>
                </a:solidFill>
                <a:latin typeface="Georgia" pitchFamily="18" charset="0"/>
              </a:rPr>
              <a:t>:</a:t>
            </a:r>
          </a:p>
          <a:p>
            <a:pPr marL="742950" lvl="1" indent="-285750">
              <a:buFont typeface="Arial" pitchFamily="34" charset="0"/>
              <a:buChar char="•"/>
            </a:pPr>
            <a:r>
              <a:rPr lang="en-US" dirty="0">
                <a:solidFill>
                  <a:schemeClr val="tx1"/>
                </a:solidFill>
                <a:latin typeface="Georgia" pitchFamily="18" charset="0"/>
              </a:rPr>
              <a:t>Loading datasets (restaurant sales, menu, users, orders, etc.)</a:t>
            </a:r>
          </a:p>
          <a:p>
            <a:pPr marL="742950" lvl="1" indent="-285750">
              <a:buFont typeface="Arial" pitchFamily="34" charset="0"/>
              <a:buChar char="•"/>
            </a:pPr>
            <a:r>
              <a:rPr lang="en-US" dirty="0">
                <a:solidFill>
                  <a:schemeClr val="tx1"/>
                </a:solidFill>
                <a:latin typeface="Georgia" pitchFamily="18" charset="0"/>
              </a:rPr>
              <a:t>Data cleaning (handling null values, removing duplicates)</a:t>
            </a:r>
          </a:p>
          <a:p>
            <a:pPr marL="742950" lvl="1" indent="-285750">
              <a:buFont typeface="Arial" pitchFamily="34" charset="0"/>
              <a:buChar char="•"/>
            </a:pPr>
            <a:r>
              <a:rPr lang="en-US" dirty="0">
                <a:solidFill>
                  <a:schemeClr val="tx1"/>
                </a:solidFill>
                <a:latin typeface="Georgia" pitchFamily="18" charset="0"/>
              </a:rPr>
              <a:t>Feature engineering (creating new features, one-hot encoding)</a:t>
            </a:r>
          </a:p>
          <a:p>
            <a:pPr marL="742950" lvl="1" indent="-285750">
              <a:buFont typeface="Arial" pitchFamily="34" charset="0"/>
              <a:buChar char="•"/>
            </a:pPr>
            <a:r>
              <a:rPr lang="en-US" dirty="0">
                <a:solidFill>
                  <a:schemeClr val="tx1"/>
                </a:solidFill>
                <a:latin typeface="Georgia" pitchFamily="18" charset="0"/>
              </a:rPr>
              <a:t>Data merging (combining datasets for analysis)</a:t>
            </a:r>
          </a:p>
          <a:p>
            <a:pPr marL="742950" lvl="1" indent="-285750">
              <a:buFont typeface="Arial" pitchFamily="34" charset="0"/>
              <a:buChar char="•"/>
            </a:pPr>
            <a:r>
              <a:rPr lang="en-US" dirty="0">
                <a:solidFill>
                  <a:schemeClr val="tx1"/>
                </a:solidFill>
                <a:latin typeface="Georgia" pitchFamily="18" charset="0"/>
              </a:rPr>
              <a:t>Data transformation (scaling, normalization)</a:t>
            </a:r>
          </a:p>
          <a:p>
            <a:pPr marL="742950" lvl="1" indent="-285750">
              <a:buFont typeface="Arial" pitchFamily="34" charset="0"/>
              <a:buChar char="•"/>
            </a:pPr>
            <a:endParaRPr lang="en-US" dirty="0">
              <a:solidFill>
                <a:schemeClr val="tx1"/>
              </a:solidFill>
              <a:latin typeface="Georgia" pitchFamily="18" charset="0"/>
            </a:endParaRPr>
          </a:p>
          <a:p>
            <a:pPr lvl="1"/>
            <a:endParaRPr lang="en-US" dirty="0">
              <a:solidFill>
                <a:schemeClr val="tx1"/>
              </a:solidFill>
              <a:latin typeface="Georgia" pitchFamily="18" charset="0"/>
            </a:endParaRPr>
          </a:p>
          <a:p>
            <a:r>
              <a:rPr lang="en-US" b="1" dirty="0">
                <a:solidFill>
                  <a:schemeClr val="tx1"/>
                </a:solidFill>
                <a:latin typeface="Georgia" pitchFamily="18" charset="0"/>
              </a:rPr>
              <a:t>Exploratory Data Analysis (EDA) Module</a:t>
            </a:r>
          </a:p>
          <a:p>
            <a:r>
              <a:rPr lang="en-US" b="1" dirty="0">
                <a:solidFill>
                  <a:schemeClr val="tx1"/>
                </a:solidFill>
                <a:latin typeface="Georgia" pitchFamily="18" charset="0"/>
              </a:rPr>
              <a:t>Tasks</a:t>
            </a:r>
            <a:r>
              <a:rPr lang="en-US" dirty="0">
                <a:solidFill>
                  <a:schemeClr val="tx1"/>
                </a:solidFill>
                <a:latin typeface="Georgia" pitchFamily="18" charset="0"/>
              </a:rPr>
              <a:t>:</a:t>
            </a:r>
          </a:p>
          <a:p>
            <a:pPr marL="742950" lvl="1" indent="-285750">
              <a:buFont typeface="Arial" pitchFamily="34" charset="0"/>
              <a:buChar char="•"/>
            </a:pPr>
            <a:r>
              <a:rPr lang="en-US" dirty="0">
                <a:solidFill>
                  <a:schemeClr val="tx1"/>
                </a:solidFill>
                <a:latin typeface="Georgia" pitchFamily="18" charset="0"/>
              </a:rPr>
              <a:t>Statistical analysis of data</a:t>
            </a:r>
          </a:p>
          <a:p>
            <a:pPr marL="742950" lvl="1" indent="-285750">
              <a:buFont typeface="Arial" pitchFamily="34" charset="0"/>
              <a:buChar char="•"/>
            </a:pPr>
            <a:r>
              <a:rPr lang="en-US" dirty="0">
                <a:solidFill>
                  <a:schemeClr val="tx1"/>
                </a:solidFill>
                <a:latin typeface="Georgia" pitchFamily="18" charset="0"/>
              </a:rPr>
              <a:t>Visualizations (e.g., histograms, bar charts, time series plots)</a:t>
            </a:r>
          </a:p>
          <a:p>
            <a:pPr marL="742950" lvl="1" indent="-285750">
              <a:buFont typeface="Arial" pitchFamily="34" charset="0"/>
              <a:buChar char="•"/>
            </a:pPr>
            <a:r>
              <a:rPr lang="en-US" dirty="0">
                <a:solidFill>
                  <a:schemeClr val="tx1"/>
                </a:solidFill>
                <a:latin typeface="Georgia" pitchFamily="18" charset="0"/>
              </a:rPr>
              <a:t>Identifying trends, patterns, and anomalies</a:t>
            </a:r>
          </a:p>
          <a:p>
            <a:pPr marL="742950" lvl="1" indent="-285750">
              <a:buFont typeface="Arial" pitchFamily="34" charset="0"/>
              <a:buChar char="•"/>
            </a:pPr>
            <a:r>
              <a:rPr lang="en-US" dirty="0">
                <a:solidFill>
                  <a:schemeClr val="tx1"/>
                </a:solidFill>
                <a:latin typeface="Georgia" pitchFamily="18" charset="0"/>
              </a:rPr>
              <a:t>Correlation analysis</a:t>
            </a:r>
          </a:p>
          <a:p>
            <a:pPr lvl="1"/>
            <a:endParaRPr lang="en-US" dirty="0">
              <a:solidFill>
                <a:schemeClr val="tx1"/>
              </a:solidFill>
              <a:latin typeface="Georgia" pitchFamily="18" charset="0"/>
            </a:endParaRPr>
          </a:p>
          <a:p>
            <a:endParaRPr lang="en-US" dirty="0">
              <a:solidFill>
                <a:schemeClr val="tx1"/>
              </a:solidFill>
              <a:latin typeface="Georgia" pitchFamily="18" charset="0"/>
            </a:endParaRPr>
          </a:p>
        </p:txBody>
      </p:sp>
    </p:spTree>
    <p:extLst>
      <p:ext uri="{BB962C8B-B14F-4D97-AF65-F5344CB8AC3E}">
        <p14:creationId xmlns:p14="http://schemas.microsoft.com/office/powerpoint/2010/main" val="2126846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 Modules </a:t>
            </a:r>
          </a:p>
        </p:txBody>
      </p:sp>
      <p:sp>
        <p:nvSpPr>
          <p:cNvPr id="6" name="TextBox 5"/>
          <p:cNvSpPr txBox="1"/>
          <p:nvPr/>
        </p:nvSpPr>
        <p:spPr>
          <a:xfrm>
            <a:off x="416560" y="1351280"/>
            <a:ext cx="3891280" cy="307777"/>
          </a:xfrm>
          <a:prstGeom prst="rect">
            <a:avLst/>
          </a:prstGeom>
          <a:noFill/>
        </p:spPr>
        <p:txBody>
          <a:bodyPr wrap="square" rtlCol="0">
            <a:spAutoFit/>
          </a:bodyPr>
          <a:lstStyle/>
          <a:p>
            <a:endParaRPr lang="en-US" dirty="0"/>
          </a:p>
        </p:txBody>
      </p:sp>
      <p:sp>
        <p:nvSpPr>
          <p:cNvPr id="9" name="TextBox 8"/>
          <p:cNvSpPr txBox="1"/>
          <p:nvPr/>
        </p:nvSpPr>
        <p:spPr>
          <a:xfrm>
            <a:off x="609600" y="1158240"/>
            <a:ext cx="8463280" cy="3539430"/>
          </a:xfrm>
          <a:prstGeom prst="rect">
            <a:avLst/>
          </a:prstGeom>
          <a:noFill/>
        </p:spPr>
        <p:txBody>
          <a:bodyPr wrap="square" rtlCol="0">
            <a:spAutoFit/>
          </a:bodyPr>
          <a:lstStyle/>
          <a:p>
            <a:r>
              <a:rPr lang="en-US" b="1" dirty="0">
                <a:solidFill>
                  <a:schemeClr val="tx1"/>
                </a:solidFill>
                <a:latin typeface="Georgia" pitchFamily="18" charset="0"/>
              </a:rPr>
              <a:t>Demand Forecasting Module</a:t>
            </a:r>
          </a:p>
          <a:p>
            <a:r>
              <a:rPr lang="en-US" b="1" dirty="0">
                <a:solidFill>
                  <a:schemeClr val="tx1"/>
                </a:solidFill>
                <a:latin typeface="Georgia" pitchFamily="18" charset="0"/>
              </a:rPr>
              <a:t>Tasks</a:t>
            </a:r>
            <a:r>
              <a:rPr lang="en-US" dirty="0">
                <a:solidFill>
                  <a:schemeClr val="tx1"/>
                </a:solidFill>
                <a:latin typeface="Georgia" pitchFamily="18" charset="0"/>
              </a:rPr>
              <a:t>:</a:t>
            </a:r>
          </a:p>
          <a:p>
            <a:pPr marL="742950" lvl="1" indent="-285750">
              <a:buFont typeface="Arial" pitchFamily="34" charset="0"/>
              <a:buChar char="•"/>
            </a:pPr>
            <a:r>
              <a:rPr lang="en-US" dirty="0">
                <a:solidFill>
                  <a:schemeClr val="tx1"/>
                </a:solidFill>
                <a:latin typeface="Georgia" pitchFamily="18" charset="0"/>
              </a:rPr>
              <a:t>Building predictive models (e.g., Decision Trees)</a:t>
            </a:r>
          </a:p>
          <a:p>
            <a:pPr marL="742950" lvl="1" indent="-285750">
              <a:buFont typeface="Arial" pitchFamily="34" charset="0"/>
              <a:buChar char="•"/>
            </a:pPr>
            <a:r>
              <a:rPr lang="en-US" dirty="0">
                <a:solidFill>
                  <a:schemeClr val="tx1"/>
                </a:solidFill>
                <a:latin typeface="Georgia" pitchFamily="18" charset="0"/>
              </a:rPr>
              <a:t>Forecasting weekly demand for each item</a:t>
            </a:r>
          </a:p>
          <a:p>
            <a:pPr marL="742950" lvl="1" indent="-285750">
              <a:buFont typeface="Arial" pitchFamily="34" charset="0"/>
              <a:buChar char="•"/>
            </a:pPr>
            <a:r>
              <a:rPr lang="en-US" dirty="0">
                <a:solidFill>
                  <a:schemeClr val="tx1"/>
                </a:solidFill>
                <a:latin typeface="Georgia" pitchFamily="18" charset="0"/>
              </a:rPr>
              <a:t>Generating demand forecasts for different date ranges</a:t>
            </a:r>
          </a:p>
          <a:p>
            <a:pPr marL="742950" lvl="1" indent="-285750">
              <a:buFont typeface="Arial" pitchFamily="34" charset="0"/>
              <a:buChar char="•"/>
            </a:pPr>
            <a:r>
              <a:rPr lang="en-US" dirty="0">
                <a:solidFill>
                  <a:schemeClr val="tx1"/>
                </a:solidFill>
                <a:latin typeface="Georgia" pitchFamily="18" charset="0"/>
              </a:rPr>
              <a:t>Evaluating model performance (e.g., accuracy, RMSE)</a:t>
            </a:r>
          </a:p>
          <a:p>
            <a:pPr lvl="1"/>
            <a:endParaRPr lang="en-US" dirty="0">
              <a:solidFill>
                <a:schemeClr val="tx1"/>
              </a:solidFill>
              <a:latin typeface="Georgia" pitchFamily="18" charset="0"/>
            </a:endParaRPr>
          </a:p>
          <a:p>
            <a:pPr lvl="1"/>
            <a:endParaRPr lang="en-US" dirty="0">
              <a:solidFill>
                <a:schemeClr val="tx1"/>
              </a:solidFill>
              <a:latin typeface="Georgia" pitchFamily="18" charset="0"/>
            </a:endParaRPr>
          </a:p>
          <a:p>
            <a:r>
              <a:rPr lang="en-US" b="1" dirty="0">
                <a:solidFill>
                  <a:schemeClr val="tx1"/>
                </a:solidFill>
                <a:latin typeface="Georgia" pitchFamily="18" charset="0"/>
              </a:rPr>
              <a:t>Dynamic Pricing Module</a:t>
            </a:r>
          </a:p>
          <a:p>
            <a:r>
              <a:rPr lang="en-US" b="1" dirty="0">
                <a:solidFill>
                  <a:schemeClr val="tx1"/>
                </a:solidFill>
                <a:latin typeface="Georgia" pitchFamily="18" charset="0"/>
              </a:rPr>
              <a:t>Tasks</a:t>
            </a:r>
            <a:r>
              <a:rPr lang="en-US" dirty="0">
                <a:solidFill>
                  <a:schemeClr val="tx1"/>
                </a:solidFill>
                <a:latin typeface="Georgia" pitchFamily="18" charset="0"/>
              </a:rPr>
              <a:t>:</a:t>
            </a:r>
          </a:p>
          <a:p>
            <a:pPr marL="742950" lvl="1" indent="-285750">
              <a:buFont typeface="Arial" pitchFamily="34" charset="0"/>
              <a:buChar char="•"/>
            </a:pPr>
            <a:r>
              <a:rPr lang="en-US" dirty="0">
                <a:solidFill>
                  <a:schemeClr val="tx1"/>
                </a:solidFill>
                <a:latin typeface="Georgia" pitchFamily="18" charset="0"/>
              </a:rPr>
              <a:t>Analyzing historical sales data</a:t>
            </a:r>
          </a:p>
          <a:p>
            <a:pPr marL="742950" lvl="1" indent="-285750">
              <a:buFont typeface="Arial" pitchFamily="34" charset="0"/>
              <a:buChar char="•"/>
            </a:pPr>
            <a:r>
              <a:rPr lang="en-US" dirty="0">
                <a:solidFill>
                  <a:schemeClr val="tx1"/>
                </a:solidFill>
                <a:latin typeface="Georgia" pitchFamily="18" charset="0"/>
              </a:rPr>
              <a:t>Determining optimal pricing based on demand predictions</a:t>
            </a:r>
          </a:p>
          <a:p>
            <a:pPr marL="742950" lvl="1" indent="-285750">
              <a:buFont typeface="Arial" pitchFamily="34" charset="0"/>
              <a:buChar char="•"/>
            </a:pPr>
            <a:r>
              <a:rPr lang="en-US" dirty="0">
                <a:solidFill>
                  <a:schemeClr val="tx1"/>
                </a:solidFill>
                <a:latin typeface="Georgia" pitchFamily="18" charset="0"/>
              </a:rPr>
              <a:t>Implementing dynamic pricing strategies for different items</a:t>
            </a:r>
          </a:p>
          <a:p>
            <a:pPr marL="742950" lvl="1" indent="-285750">
              <a:buFont typeface="Arial" pitchFamily="34" charset="0"/>
              <a:buChar char="•"/>
            </a:pPr>
            <a:r>
              <a:rPr lang="en-US" dirty="0">
                <a:solidFill>
                  <a:schemeClr val="tx1"/>
                </a:solidFill>
                <a:latin typeface="Georgia" pitchFamily="18" charset="0"/>
              </a:rPr>
              <a:t>Displaying suggested prices on the web interface</a:t>
            </a:r>
          </a:p>
          <a:p>
            <a:pPr marL="742950" lvl="1" indent="-285750">
              <a:buFont typeface="Arial" pitchFamily="34" charset="0"/>
              <a:buChar char="•"/>
            </a:pPr>
            <a:endParaRPr lang="en-US" dirty="0">
              <a:solidFill>
                <a:schemeClr val="tx1"/>
              </a:solidFill>
              <a:latin typeface="Georgia" pitchFamily="18" charset="0"/>
            </a:endParaRPr>
          </a:p>
          <a:p>
            <a:endParaRPr lang="en-US" dirty="0">
              <a:solidFill>
                <a:schemeClr val="tx1"/>
              </a:solidFill>
              <a:latin typeface="Georgia" pitchFamily="18" charset="0"/>
            </a:endParaRPr>
          </a:p>
        </p:txBody>
      </p:sp>
    </p:spTree>
    <p:extLst>
      <p:ext uri="{BB962C8B-B14F-4D97-AF65-F5344CB8AC3E}">
        <p14:creationId xmlns:p14="http://schemas.microsoft.com/office/powerpoint/2010/main" val="3972426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 Modules </a:t>
            </a:r>
          </a:p>
        </p:txBody>
      </p:sp>
      <p:sp>
        <p:nvSpPr>
          <p:cNvPr id="6" name="TextBox 5"/>
          <p:cNvSpPr txBox="1"/>
          <p:nvPr/>
        </p:nvSpPr>
        <p:spPr>
          <a:xfrm>
            <a:off x="416560" y="1351280"/>
            <a:ext cx="3891280" cy="307777"/>
          </a:xfrm>
          <a:prstGeom prst="rect">
            <a:avLst/>
          </a:prstGeom>
          <a:noFill/>
        </p:spPr>
        <p:txBody>
          <a:bodyPr wrap="square" rtlCol="0">
            <a:spAutoFit/>
          </a:bodyPr>
          <a:lstStyle/>
          <a:p>
            <a:endParaRPr lang="en-US" dirty="0"/>
          </a:p>
        </p:txBody>
      </p:sp>
      <p:sp>
        <p:nvSpPr>
          <p:cNvPr id="9" name="TextBox 8"/>
          <p:cNvSpPr txBox="1"/>
          <p:nvPr/>
        </p:nvSpPr>
        <p:spPr>
          <a:xfrm>
            <a:off x="609600" y="1158240"/>
            <a:ext cx="8463280" cy="3754874"/>
          </a:xfrm>
          <a:prstGeom prst="rect">
            <a:avLst/>
          </a:prstGeom>
          <a:noFill/>
        </p:spPr>
        <p:txBody>
          <a:bodyPr wrap="square" rtlCol="0">
            <a:spAutoFit/>
          </a:bodyPr>
          <a:lstStyle/>
          <a:p>
            <a:r>
              <a:rPr lang="en-US" b="1" dirty="0">
                <a:solidFill>
                  <a:schemeClr val="tx1"/>
                </a:solidFill>
                <a:latin typeface="Georgia" pitchFamily="18" charset="0"/>
              </a:rPr>
              <a:t>Customer Segmentation Module</a:t>
            </a:r>
          </a:p>
          <a:p>
            <a:r>
              <a:rPr lang="en-US" b="1" dirty="0">
                <a:solidFill>
                  <a:schemeClr val="tx1"/>
                </a:solidFill>
                <a:latin typeface="Georgia" pitchFamily="18" charset="0"/>
              </a:rPr>
              <a:t>Tasks</a:t>
            </a:r>
            <a:r>
              <a:rPr lang="en-US" dirty="0">
                <a:solidFill>
                  <a:schemeClr val="tx1"/>
                </a:solidFill>
                <a:latin typeface="Georgia" pitchFamily="18" charset="0"/>
              </a:rPr>
              <a:t>:</a:t>
            </a:r>
          </a:p>
          <a:p>
            <a:pPr marL="742950" lvl="1" indent="-285750">
              <a:buFont typeface="Arial" pitchFamily="34" charset="0"/>
              <a:buChar char="•"/>
            </a:pPr>
            <a:r>
              <a:rPr lang="en-US" dirty="0">
                <a:solidFill>
                  <a:schemeClr val="tx1"/>
                </a:solidFill>
                <a:latin typeface="Georgia" pitchFamily="18" charset="0"/>
              </a:rPr>
              <a:t>Analyzing customer data (gender, occupation, purchase history)</a:t>
            </a:r>
          </a:p>
          <a:p>
            <a:pPr marL="742950" lvl="1" indent="-285750">
              <a:buFont typeface="Arial" pitchFamily="34" charset="0"/>
              <a:buChar char="•"/>
            </a:pPr>
            <a:r>
              <a:rPr lang="en-US" dirty="0">
                <a:solidFill>
                  <a:schemeClr val="tx1"/>
                </a:solidFill>
                <a:latin typeface="Georgia" pitchFamily="18" charset="0"/>
              </a:rPr>
              <a:t>Segmenting customers based on purchasing patterns</a:t>
            </a:r>
          </a:p>
          <a:p>
            <a:pPr marL="742950" lvl="1" indent="-285750">
              <a:buFont typeface="Arial" pitchFamily="34" charset="0"/>
              <a:buChar char="•"/>
            </a:pPr>
            <a:r>
              <a:rPr lang="en-US" dirty="0">
                <a:solidFill>
                  <a:schemeClr val="tx1"/>
                </a:solidFill>
                <a:latin typeface="Georgia" pitchFamily="18" charset="0"/>
              </a:rPr>
              <a:t>Identifying target customer groups</a:t>
            </a:r>
          </a:p>
          <a:p>
            <a:pPr marL="742950" lvl="1" indent="-285750">
              <a:buFont typeface="Arial" pitchFamily="34" charset="0"/>
              <a:buChar char="•"/>
            </a:pPr>
            <a:r>
              <a:rPr lang="en-US" dirty="0">
                <a:solidFill>
                  <a:schemeClr val="tx1"/>
                </a:solidFill>
                <a:latin typeface="Georgia" pitchFamily="18" charset="0"/>
              </a:rPr>
              <a:t>Custom predictions based on user-specific scenarios</a:t>
            </a:r>
          </a:p>
          <a:p>
            <a:pPr lvl="1"/>
            <a:endParaRPr lang="en-US" dirty="0">
              <a:solidFill>
                <a:schemeClr val="tx1"/>
              </a:solidFill>
              <a:latin typeface="Georgia" pitchFamily="18" charset="0"/>
            </a:endParaRPr>
          </a:p>
          <a:p>
            <a:pPr lvl="1"/>
            <a:endParaRPr lang="en-US" dirty="0">
              <a:solidFill>
                <a:schemeClr val="tx1"/>
              </a:solidFill>
              <a:latin typeface="Georgia" pitchFamily="18" charset="0"/>
            </a:endParaRPr>
          </a:p>
          <a:p>
            <a:r>
              <a:rPr lang="en-US" b="1" dirty="0">
                <a:solidFill>
                  <a:schemeClr val="tx1"/>
                </a:solidFill>
                <a:latin typeface="Georgia" pitchFamily="18" charset="0"/>
              </a:rPr>
              <a:t>Web Application Module</a:t>
            </a:r>
          </a:p>
          <a:p>
            <a:r>
              <a:rPr lang="en-US" b="1" dirty="0">
                <a:solidFill>
                  <a:schemeClr val="tx1"/>
                </a:solidFill>
                <a:latin typeface="Georgia" pitchFamily="18" charset="0"/>
              </a:rPr>
              <a:t>Tasks</a:t>
            </a:r>
            <a:r>
              <a:rPr lang="en-US" dirty="0">
                <a:solidFill>
                  <a:schemeClr val="tx1"/>
                </a:solidFill>
                <a:latin typeface="Georgia" pitchFamily="18" charset="0"/>
              </a:rPr>
              <a:t>:</a:t>
            </a:r>
          </a:p>
          <a:p>
            <a:pPr marL="742950" lvl="1" indent="-285750">
              <a:buFont typeface="Arial" pitchFamily="34" charset="0"/>
              <a:buChar char="•"/>
            </a:pPr>
            <a:r>
              <a:rPr lang="en-US" dirty="0">
                <a:solidFill>
                  <a:schemeClr val="tx1"/>
                </a:solidFill>
                <a:latin typeface="Georgia" pitchFamily="18" charset="0"/>
              </a:rPr>
              <a:t>Developing the Flask backend</a:t>
            </a:r>
          </a:p>
          <a:p>
            <a:pPr marL="742950" lvl="1" indent="-285750">
              <a:buFont typeface="Arial" pitchFamily="34" charset="0"/>
              <a:buChar char="•"/>
            </a:pPr>
            <a:r>
              <a:rPr lang="en-US" dirty="0">
                <a:solidFill>
                  <a:schemeClr val="tx1"/>
                </a:solidFill>
                <a:latin typeface="Georgia" pitchFamily="18" charset="0"/>
              </a:rPr>
              <a:t>Designing the HTML/CSS frontend</a:t>
            </a:r>
          </a:p>
          <a:p>
            <a:pPr marL="742950" lvl="1" indent="-285750">
              <a:buFont typeface="Arial" pitchFamily="34" charset="0"/>
              <a:buChar char="•"/>
            </a:pPr>
            <a:r>
              <a:rPr lang="en-US" dirty="0">
                <a:solidFill>
                  <a:schemeClr val="tx1"/>
                </a:solidFill>
                <a:latin typeface="Georgia" pitchFamily="18" charset="0"/>
              </a:rPr>
              <a:t>Integrating all functionalities (forecasting, pricing, segmentation)</a:t>
            </a:r>
          </a:p>
          <a:p>
            <a:pPr marL="742950" lvl="1" indent="-285750">
              <a:buFont typeface="Arial" pitchFamily="34" charset="0"/>
              <a:buChar char="•"/>
            </a:pPr>
            <a:r>
              <a:rPr lang="en-US" dirty="0">
                <a:solidFill>
                  <a:schemeClr val="tx1"/>
                </a:solidFill>
                <a:latin typeface="Georgia" pitchFamily="18" charset="0"/>
              </a:rPr>
              <a:t>Creating an intuitive user interface for restaurant managers</a:t>
            </a:r>
          </a:p>
          <a:p>
            <a:pPr marL="742950" lvl="1" indent="-285750">
              <a:buFont typeface="Arial" pitchFamily="34" charset="0"/>
              <a:buChar char="•"/>
            </a:pPr>
            <a:r>
              <a:rPr lang="en-US" dirty="0">
                <a:solidFill>
                  <a:schemeClr val="tx1"/>
                </a:solidFill>
                <a:latin typeface="Georgia" pitchFamily="18" charset="0"/>
              </a:rPr>
              <a:t>Handling user input and displaying results</a:t>
            </a:r>
          </a:p>
          <a:p>
            <a:pPr marL="742950" lvl="1" indent="-285750">
              <a:buFont typeface="Arial" pitchFamily="34" charset="0"/>
              <a:buChar char="•"/>
            </a:pPr>
            <a:endParaRPr lang="en-US" dirty="0">
              <a:solidFill>
                <a:schemeClr val="tx1"/>
              </a:solidFill>
              <a:latin typeface="Georgia" pitchFamily="18" charset="0"/>
            </a:endParaRPr>
          </a:p>
          <a:p>
            <a:endParaRPr lang="en-US" dirty="0">
              <a:solidFill>
                <a:schemeClr val="tx1"/>
              </a:solidFill>
              <a:latin typeface="Georgia" pitchFamily="18" charset="0"/>
            </a:endParaRPr>
          </a:p>
        </p:txBody>
      </p:sp>
    </p:spTree>
    <p:extLst>
      <p:ext uri="{BB962C8B-B14F-4D97-AF65-F5344CB8AC3E}">
        <p14:creationId xmlns:p14="http://schemas.microsoft.com/office/powerpoint/2010/main" val="3170906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 Modules </a:t>
            </a:r>
          </a:p>
        </p:txBody>
      </p:sp>
      <p:sp>
        <p:nvSpPr>
          <p:cNvPr id="6" name="TextBox 5"/>
          <p:cNvSpPr txBox="1"/>
          <p:nvPr/>
        </p:nvSpPr>
        <p:spPr>
          <a:xfrm>
            <a:off x="416560" y="1351280"/>
            <a:ext cx="3891280" cy="307777"/>
          </a:xfrm>
          <a:prstGeom prst="rect">
            <a:avLst/>
          </a:prstGeom>
          <a:noFill/>
        </p:spPr>
        <p:txBody>
          <a:bodyPr wrap="square" rtlCol="0">
            <a:spAutoFit/>
          </a:bodyPr>
          <a:lstStyle/>
          <a:p>
            <a:endParaRPr lang="en-US" dirty="0"/>
          </a:p>
        </p:txBody>
      </p:sp>
      <p:sp>
        <p:nvSpPr>
          <p:cNvPr id="9" name="TextBox 8"/>
          <p:cNvSpPr txBox="1"/>
          <p:nvPr/>
        </p:nvSpPr>
        <p:spPr>
          <a:xfrm>
            <a:off x="609600" y="1158240"/>
            <a:ext cx="8463280" cy="3539430"/>
          </a:xfrm>
          <a:prstGeom prst="rect">
            <a:avLst/>
          </a:prstGeom>
          <a:noFill/>
        </p:spPr>
        <p:txBody>
          <a:bodyPr wrap="square" rtlCol="0">
            <a:spAutoFit/>
          </a:bodyPr>
          <a:lstStyle/>
          <a:p>
            <a:r>
              <a:rPr lang="en-US" b="1" dirty="0">
                <a:solidFill>
                  <a:schemeClr val="tx1"/>
                </a:solidFill>
                <a:latin typeface="Georgia" pitchFamily="18" charset="0"/>
              </a:rPr>
              <a:t>Data Visualization Module</a:t>
            </a:r>
          </a:p>
          <a:p>
            <a:r>
              <a:rPr lang="en-US" b="1" dirty="0">
                <a:solidFill>
                  <a:schemeClr val="tx1"/>
                </a:solidFill>
                <a:latin typeface="Georgia" pitchFamily="18" charset="0"/>
              </a:rPr>
              <a:t>Tasks</a:t>
            </a:r>
            <a:r>
              <a:rPr lang="en-US" dirty="0">
                <a:solidFill>
                  <a:schemeClr val="tx1"/>
                </a:solidFill>
                <a:latin typeface="Georgia" pitchFamily="18" charset="0"/>
              </a:rPr>
              <a:t>:</a:t>
            </a:r>
          </a:p>
          <a:p>
            <a:pPr marL="742950" lvl="1" indent="-285750">
              <a:buFont typeface="Arial" pitchFamily="34" charset="0"/>
              <a:buChar char="•"/>
            </a:pPr>
            <a:r>
              <a:rPr lang="en-US" dirty="0">
                <a:solidFill>
                  <a:schemeClr val="tx1"/>
                </a:solidFill>
                <a:latin typeface="Georgia" pitchFamily="18" charset="0"/>
              </a:rPr>
              <a:t>Visualizing forecasted demand and order distribution</a:t>
            </a:r>
          </a:p>
          <a:p>
            <a:pPr marL="742950" lvl="1" indent="-285750">
              <a:buFont typeface="Arial" pitchFamily="34" charset="0"/>
              <a:buChar char="•"/>
            </a:pPr>
            <a:r>
              <a:rPr lang="en-US" dirty="0">
                <a:solidFill>
                  <a:schemeClr val="tx1"/>
                </a:solidFill>
                <a:latin typeface="Georgia" pitchFamily="18" charset="0"/>
              </a:rPr>
              <a:t>Generating charts and graphs for stakeholder presentations</a:t>
            </a:r>
          </a:p>
          <a:p>
            <a:pPr marL="742950" lvl="1" indent="-285750">
              <a:buFont typeface="Arial" pitchFamily="34" charset="0"/>
              <a:buChar char="•"/>
            </a:pPr>
            <a:r>
              <a:rPr lang="en-US" dirty="0">
                <a:solidFill>
                  <a:schemeClr val="tx1"/>
                </a:solidFill>
                <a:latin typeface="Georgia" pitchFamily="18" charset="0"/>
              </a:rPr>
              <a:t>Creating interactive visualizations for the web application</a:t>
            </a:r>
          </a:p>
          <a:p>
            <a:pPr marL="742950" lvl="1" indent="-285750">
              <a:buFont typeface="Arial" pitchFamily="34" charset="0"/>
              <a:buChar char="•"/>
            </a:pPr>
            <a:r>
              <a:rPr lang="en-US" dirty="0">
                <a:solidFill>
                  <a:schemeClr val="tx1"/>
                </a:solidFill>
                <a:latin typeface="Georgia" pitchFamily="18" charset="0"/>
              </a:rPr>
              <a:t>Providing visual insights into sales trends and customer behavior</a:t>
            </a:r>
          </a:p>
          <a:p>
            <a:pPr lvl="1"/>
            <a:endParaRPr lang="en-US" dirty="0">
              <a:solidFill>
                <a:schemeClr val="tx1"/>
              </a:solidFill>
              <a:latin typeface="Georgia" pitchFamily="18" charset="0"/>
            </a:endParaRPr>
          </a:p>
          <a:p>
            <a:pPr lvl="1"/>
            <a:endParaRPr lang="en-US" dirty="0">
              <a:solidFill>
                <a:schemeClr val="tx1"/>
              </a:solidFill>
              <a:latin typeface="Georgia" pitchFamily="18" charset="0"/>
            </a:endParaRPr>
          </a:p>
          <a:p>
            <a:r>
              <a:rPr lang="en-US" b="1" dirty="0">
                <a:solidFill>
                  <a:schemeClr val="tx1"/>
                </a:solidFill>
                <a:latin typeface="Georgia" pitchFamily="18" charset="0"/>
              </a:rPr>
              <a:t>Deployment Module</a:t>
            </a:r>
          </a:p>
          <a:p>
            <a:r>
              <a:rPr lang="en-US" b="1" dirty="0">
                <a:solidFill>
                  <a:schemeClr val="tx1"/>
                </a:solidFill>
                <a:latin typeface="Georgia" pitchFamily="18" charset="0"/>
              </a:rPr>
              <a:t>Tasks</a:t>
            </a:r>
            <a:r>
              <a:rPr lang="en-US" dirty="0">
                <a:solidFill>
                  <a:schemeClr val="tx1"/>
                </a:solidFill>
                <a:latin typeface="Georgia" pitchFamily="18" charset="0"/>
              </a:rPr>
              <a:t>:</a:t>
            </a:r>
          </a:p>
          <a:p>
            <a:pPr marL="742950" lvl="1" indent="-285750">
              <a:buFont typeface="Arial" pitchFamily="34" charset="0"/>
              <a:buChar char="•"/>
            </a:pPr>
            <a:r>
              <a:rPr lang="en-US" dirty="0">
                <a:solidFill>
                  <a:schemeClr val="tx1"/>
                </a:solidFill>
                <a:latin typeface="Georgia" pitchFamily="18" charset="0"/>
              </a:rPr>
              <a:t>Setting up a local server for the web application</a:t>
            </a:r>
          </a:p>
          <a:p>
            <a:pPr marL="742950" lvl="1" indent="-285750">
              <a:buFont typeface="Arial" pitchFamily="34" charset="0"/>
              <a:buChar char="•"/>
            </a:pPr>
            <a:r>
              <a:rPr lang="en-US" dirty="0">
                <a:solidFill>
                  <a:schemeClr val="tx1"/>
                </a:solidFill>
                <a:latin typeface="Georgia" pitchFamily="18" charset="0"/>
              </a:rPr>
              <a:t>Ensuring application accessibility through web browsers</a:t>
            </a:r>
          </a:p>
          <a:p>
            <a:pPr marL="742950" lvl="1" indent="-285750">
              <a:buFont typeface="Arial" pitchFamily="34" charset="0"/>
              <a:buChar char="•"/>
            </a:pPr>
            <a:r>
              <a:rPr lang="en-US" dirty="0">
                <a:solidFill>
                  <a:schemeClr val="tx1"/>
                </a:solidFill>
                <a:latin typeface="Georgia" pitchFamily="18" charset="0"/>
              </a:rPr>
              <a:t>Testing and validating the deployment</a:t>
            </a:r>
          </a:p>
          <a:p>
            <a:pPr marL="742950" lvl="1" indent="-285750">
              <a:buFont typeface="Arial" pitchFamily="34" charset="0"/>
              <a:buChar char="•"/>
            </a:pPr>
            <a:r>
              <a:rPr lang="en-US" dirty="0">
                <a:solidFill>
                  <a:schemeClr val="tx1"/>
                </a:solidFill>
                <a:latin typeface="Georgia" pitchFamily="18" charset="0"/>
              </a:rPr>
              <a:t>User interface optimization for ease of use</a:t>
            </a:r>
          </a:p>
          <a:p>
            <a:pPr lvl="1"/>
            <a:endParaRPr lang="en-US" dirty="0">
              <a:solidFill>
                <a:schemeClr val="tx1"/>
              </a:solidFill>
              <a:latin typeface="Georgia" pitchFamily="18" charset="0"/>
            </a:endParaRPr>
          </a:p>
          <a:p>
            <a:endParaRPr lang="en-US" dirty="0">
              <a:solidFill>
                <a:schemeClr val="tx1"/>
              </a:solidFill>
              <a:latin typeface="Georgia" pitchFamily="18" charset="0"/>
            </a:endParaRPr>
          </a:p>
        </p:txBody>
      </p:sp>
    </p:spTree>
    <p:extLst>
      <p:ext uri="{BB962C8B-B14F-4D97-AF65-F5344CB8AC3E}">
        <p14:creationId xmlns:p14="http://schemas.microsoft.com/office/powerpoint/2010/main" val="2190969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Google Shape;49;p15">
            <a:extLst>
              <a:ext uri="{FF2B5EF4-FFF2-40B4-BE49-F238E27FC236}">
                <a16:creationId xmlns:a16="http://schemas.microsoft.com/office/drawing/2014/main" xmlns="" id="{6071CC03-EE87-B8FA-4DDD-D9E7019471BA}"/>
              </a:ext>
            </a:extLst>
          </p:cNvPr>
          <p:cNvSpPr txBox="1">
            <a:spLocks noChangeArrowheads="1"/>
          </p:cNvSpPr>
          <p:nvPr/>
        </p:nvSpPr>
        <p:spPr bwMode="auto">
          <a:xfrm>
            <a:off x="204788" y="1154638"/>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50000"/>
              </a:lnSpc>
              <a:buClr>
                <a:srgbClr val="000000"/>
              </a:buClr>
              <a:buSzPts val="3200"/>
              <a:buFont typeface="Arial" panose="020B0604020202020204" pitchFamily="34" charset="0"/>
              <a:buChar char="•"/>
            </a:pPr>
            <a:endParaRPr lang="en-US" altLang="en-US" sz="3200" b="1">
              <a:solidFill>
                <a:srgbClr val="0070C0"/>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a16="http://schemas.microsoft.com/office/drawing/2014/main" xmlns="" id="{9ED60076-85BB-BACE-3CE9-BBF1B0D248CB}"/>
              </a:ext>
            </a:extLst>
          </p:cNvPr>
          <p:cNvSpPr>
            <a:spLocks noGrp="1"/>
          </p:cNvSpPr>
          <p:nvPr>
            <p:ph type="title"/>
          </p:nvPr>
        </p:nvSpPr>
        <p:spPr>
          <a:xfrm>
            <a:off x="2639781" y="145961"/>
            <a:ext cx="4390087" cy="507633"/>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Modules Design</a:t>
            </a:r>
          </a:p>
        </p:txBody>
      </p:sp>
      <p:pic>
        <p:nvPicPr>
          <p:cNvPr id="3" name="Picture 2">
            <a:extLst>
              <a:ext uri="{FF2B5EF4-FFF2-40B4-BE49-F238E27FC236}">
                <a16:creationId xmlns:a16="http://schemas.microsoft.com/office/drawing/2014/main" xmlns="" id="{B0600222-1CBD-CC58-0119-339211E64BAF}"/>
              </a:ext>
            </a:extLst>
          </p:cNvPr>
          <p:cNvPicPr>
            <a:picLocks noChangeAspect="1"/>
          </p:cNvPicPr>
          <p:nvPr/>
        </p:nvPicPr>
        <p:blipFill>
          <a:blip r:embed="rId3"/>
          <a:stretch>
            <a:fillRect/>
          </a:stretch>
        </p:blipFill>
        <p:spPr>
          <a:xfrm>
            <a:off x="204788" y="1230658"/>
            <a:ext cx="4630037" cy="3247783"/>
          </a:xfrm>
          <a:prstGeom prst="rect">
            <a:avLst/>
          </a:prstGeom>
        </p:spPr>
      </p:pic>
      <p:pic>
        <p:nvPicPr>
          <p:cNvPr id="5" name="Picture 4">
            <a:extLst>
              <a:ext uri="{FF2B5EF4-FFF2-40B4-BE49-F238E27FC236}">
                <a16:creationId xmlns:a16="http://schemas.microsoft.com/office/drawing/2014/main" xmlns="" id="{38108ACC-4BD1-D5FD-8A43-4C7B089C2F69}"/>
              </a:ext>
            </a:extLst>
          </p:cNvPr>
          <p:cNvPicPr>
            <a:picLocks noChangeAspect="1"/>
          </p:cNvPicPr>
          <p:nvPr/>
        </p:nvPicPr>
        <p:blipFill>
          <a:blip r:embed="rId4"/>
          <a:stretch>
            <a:fillRect/>
          </a:stretch>
        </p:blipFill>
        <p:spPr>
          <a:xfrm>
            <a:off x="5086850" y="1118821"/>
            <a:ext cx="4736131" cy="335962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Google Shape;49;p15">
            <a:extLst>
              <a:ext uri="{FF2B5EF4-FFF2-40B4-BE49-F238E27FC236}">
                <a16:creationId xmlns:a16="http://schemas.microsoft.com/office/drawing/2014/main" xmlns="" id="{6071CC03-EE87-B8FA-4DDD-D9E7019471BA}"/>
              </a:ext>
            </a:extLst>
          </p:cNvPr>
          <p:cNvSpPr txBox="1">
            <a:spLocks noChangeArrowheads="1"/>
          </p:cNvSpPr>
          <p:nvPr/>
        </p:nvSpPr>
        <p:spPr bwMode="auto">
          <a:xfrm>
            <a:off x="204788" y="1147763"/>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50000"/>
              </a:lnSpc>
              <a:buClr>
                <a:srgbClr val="000000"/>
              </a:buClr>
              <a:buSzPts val="3200"/>
              <a:buFont typeface="Arial" panose="020B0604020202020204" pitchFamily="34" charset="0"/>
              <a:buChar char="•"/>
            </a:pPr>
            <a:endParaRPr lang="en-US" altLang="en-US" sz="3200" b="1">
              <a:solidFill>
                <a:srgbClr val="0070C0"/>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a16="http://schemas.microsoft.com/office/drawing/2014/main" xmlns="" id="{9ED60076-85BB-BACE-3CE9-BBF1B0D248CB}"/>
              </a:ext>
            </a:extLst>
          </p:cNvPr>
          <p:cNvSpPr>
            <a:spLocks noGrp="1"/>
          </p:cNvSpPr>
          <p:nvPr>
            <p:ph type="title"/>
          </p:nvPr>
        </p:nvSpPr>
        <p:spPr>
          <a:xfrm>
            <a:off x="2639781" y="145961"/>
            <a:ext cx="4390087" cy="507633"/>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Modules Design</a:t>
            </a:r>
          </a:p>
        </p:txBody>
      </p:sp>
      <p:pic>
        <p:nvPicPr>
          <p:cNvPr id="5" name="Picture 4">
            <a:extLst>
              <a:ext uri="{FF2B5EF4-FFF2-40B4-BE49-F238E27FC236}">
                <a16:creationId xmlns:a16="http://schemas.microsoft.com/office/drawing/2014/main" xmlns="" id="{218840CE-CEE6-4160-81BE-732E7DA4CEC5}"/>
              </a:ext>
            </a:extLst>
          </p:cNvPr>
          <p:cNvPicPr>
            <a:picLocks noChangeAspect="1"/>
          </p:cNvPicPr>
          <p:nvPr/>
        </p:nvPicPr>
        <p:blipFill>
          <a:blip r:embed="rId3"/>
          <a:stretch>
            <a:fillRect/>
          </a:stretch>
        </p:blipFill>
        <p:spPr>
          <a:xfrm>
            <a:off x="1030951" y="1147763"/>
            <a:ext cx="8570271" cy="3242365"/>
          </a:xfrm>
          <a:prstGeom prst="rect">
            <a:avLst/>
          </a:prstGeom>
        </p:spPr>
      </p:pic>
    </p:spTree>
    <p:extLst>
      <p:ext uri="{BB962C8B-B14F-4D97-AF65-F5344CB8AC3E}">
        <p14:creationId xmlns:p14="http://schemas.microsoft.com/office/powerpoint/2010/main" val="1285905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764" y="189675"/>
            <a:ext cx="5279420" cy="357420"/>
          </a:xfrm>
        </p:spPr>
        <p:txBody>
          <a:bodyPr/>
          <a:lstStyle/>
          <a:p>
            <a:r>
              <a:rPr lang="en-US" sz="2800" b="1" kern="1200" dirty="0" smtClean="0">
                <a:solidFill>
                  <a:schemeClr val="tx1"/>
                </a:solidFill>
                <a:latin typeface="Georgia" pitchFamily="18" charset="0"/>
                <a:cs typeface="Arial" charset="0"/>
                <a:sym typeface="Georgia" pitchFamily="18" charset="0"/>
              </a:rPr>
              <a:t>Class Diagram</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585" y="660244"/>
            <a:ext cx="4358989" cy="4743606"/>
          </a:xfrm>
          <a:prstGeom prst="rect">
            <a:avLst/>
          </a:prstGeom>
        </p:spPr>
      </p:pic>
    </p:spTree>
    <p:extLst>
      <p:ext uri="{BB962C8B-B14F-4D97-AF65-F5344CB8AC3E}">
        <p14:creationId xmlns:p14="http://schemas.microsoft.com/office/powerpoint/2010/main" val="855436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764" y="189675"/>
            <a:ext cx="5279420" cy="357420"/>
          </a:xfrm>
        </p:spPr>
        <p:txBody>
          <a:bodyPr/>
          <a:lstStyle/>
          <a:p>
            <a:r>
              <a:rPr lang="en-US" dirty="0" smtClean="0">
                <a:solidFill>
                  <a:schemeClr val="tx1"/>
                </a:solidFill>
              </a:rPr>
              <a:t>Sequence Diagram</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8930"/>
            <a:ext cx="9041130" cy="3714750"/>
          </a:xfrm>
          <a:prstGeom prst="rect">
            <a:avLst/>
          </a:prstGeom>
        </p:spPr>
      </p:pic>
    </p:spTree>
    <p:extLst>
      <p:ext uri="{BB962C8B-B14F-4D97-AF65-F5344CB8AC3E}">
        <p14:creationId xmlns:p14="http://schemas.microsoft.com/office/powerpoint/2010/main" val="2551471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720" y="275640"/>
            <a:ext cx="6868160" cy="357420"/>
          </a:xfrm>
        </p:spPr>
        <p:txBody>
          <a:bodyPr/>
          <a:lstStyle/>
          <a:p>
            <a:r>
              <a:rPr lang="en-US" sz="2800" b="1" kern="1200" dirty="0">
                <a:solidFill>
                  <a:schemeClr val="tx1"/>
                </a:solidFill>
                <a:latin typeface="Georgia" pitchFamily="18" charset="0"/>
                <a:cs typeface="Arial" charset="0"/>
                <a:sym typeface="Georgia" pitchFamily="18" charset="0"/>
              </a:rPr>
              <a:t>Technologies used</a:t>
            </a:r>
            <a:endParaRPr lang="en-US" dirty="0">
              <a:solidFill>
                <a:schemeClr val="tx1"/>
              </a:solidFill>
            </a:endParaRPr>
          </a:p>
        </p:txBody>
      </p:sp>
      <p:sp>
        <p:nvSpPr>
          <p:cNvPr id="3" name="Rectangle 2"/>
          <p:cNvSpPr/>
          <p:nvPr/>
        </p:nvSpPr>
        <p:spPr>
          <a:xfrm>
            <a:off x="477521" y="1191809"/>
            <a:ext cx="8849360" cy="3323987"/>
          </a:xfrm>
          <a:prstGeom prst="rect">
            <a:avLst/>
          </a:prstGeom>
        </p:spPr>
        <p:txBody>
          <a:bodyPr wrap="square">
            <a:spAutoFit/>
          </a:bodyPr>
          <a:lstStyle/>
          <a:p>
            <a:r>
              <a:rPr lang="en-US" b="1" dirty="0">
                <a:solidFill>
                  <a:schemeClr val="tx1"/>
                </a:solidFill>
                <a:latin typeface="Georgia" pitchFamily="18" charset="0"/>
              </a:rPr>
              <a:t>1. Python</a:t>
            </a:r>
          </a:p>
          <a:p>
            <a:endParaRPr lang="en-US" dirty="0">
              <a:solidFill>
                <a:schemeClr val="tx1"/>
              </a:solidFill>
              <a:latin typeface="Georgia" pitchFamily="18" charset="0"/>
            </a:endParaRPr>
          </a:p>
          <a:p>
            <a:r>
              <a:rPr lang="en-US" b="1" dirty="0">
                <a:solidFill>
                  <a:schemeClr val="tx1"/>
                </a:solidFill>
                <a:latin typeface="Georgia" pitchFamily="18" charset="0"/>
              </a:rPr>
              <a:t>2. Flask</a:t>
            </a:r>
          </a:p>
          <a:p>
            <a:endParaRPr lang="en-US" dirty="0">
              <a:solidFill>
                <a:schemeClr val="tx1"/>
              </a:solidFill>
              <a:latin typeface="Georgia" pitchFamily="18" charset="0"/>
            </a:endParaRPr>
          </a:p>
          <a:p>
            <a:r>
              <a:rPr lang="en-US" b="1" dirty="0">
                <a:solidFill>
                  <a:schemeClr val="tx1"/>
                </a:solidFill>
                <a:latin typeface="Georgia" pitchFamily="18" charset="0"/>
              </a:rPr>
              <a:t>3. Pandas</a:t>
            </a:r>
          </a:p>
          <a:p>
            <a:endParaRPr lang="en-US" dirty="0">
              <a:solidFill>
                <a:schemeClr val="tx1"/>
              </a:solidFill>
              <a:latin typeface="Georgia" pitchFamily="18" charset="0"/>
            </a:endParaRPr>
          </a:p>
          <a:p>
            <a:r>
              <a:rPr lang="en-US" b="1" dirty="0">
                <a:solidFill>
                  <a:schemeClr val="tx1"/>
                </a:solidFill>
                <a:latin typeface="Georgia" pitchFamily="18" charset="0"/>
              </a:rPr>
              <a:t>4. NumPy</a:t>
            </a:r>
          </a:p>
          <a:p>
            <a:endParaRPr lang="en-US" b="1" dirty="0">
              <a:solidFill>
                <a:schemeClr val="tx1"/>
              </a:solidFill>
              <a:latin typeface="Georgia" pitchFamily="18" charset="0"/>
            </a:endParaRPr>
          </a:p>
          <a:p>
            <a:r>
              <a:rPr lang="en-US" b="1" dirty="0">
                <a:solidFill>
                  <a:schemeClr val="tx1"/>
                </a:solidFill>
                <a:latin typeface="Georgia" pitchFamily="18" charset="0"/>
              </a:rPr>
              <a:t>5. </a:t>
            </a:r>
            <a:r>
              <a:rPr lang="en-US" b="1" dirty="0" err="1">
                <a:solidFill>
                  <a:schemeClr val="tx1"/>
                </a:solidFill>
                <a:latin typeface="Georgia" pitchFamily="18" charset="0"/>
              </a:rPr>
              <a:t>Scikit_learn</a:t>
            </a:r>
            <a:endParaRPr lang="en-US" b="1" dirty="0">
              <a:solidFill>
                <a:schemeClr val="tx1"/>
              </a:solidFill>
              <a:latin typeface="Georgia" pitchFamily="18" charset="0"/>
            </a:endParaRPr>
          </a:p>
          <a:p>
            <a:endParaRPr lang="en-US" b="1" dirty="0">
              <a:solidFill>
                <a:schemeClr val="tx1"/>
              </a:solidFill>
              <a:latin typeface="Georgia" pitchFamily="18" charset="0"/>
            </a:endParaRPr>
          </a:p>
          <a:p>
            <a:r>
              <a:rPr lang="en-US" b="1" dirty="0">
                <a:solidFill>
                  <a:schemeClr val="tx1"/>
                </a:solidFill>
                <a:latin typeface="Georgia" pitchFamily="18" charset="0"/>
              </a:rPr>
              <a:t>6. Jinja2</a:t>
            </a:r>
          </a:p>
          <a:p>
            <a:endParaRPr lang="en-US" b="1" dirty="0">
              <a:solidFill>
                <a:schemeClr val="tx1"/>
              </a:solidFill>
              <a:latin typeface="Georgia" pitchFamily="18" charset="0"/>
            </a:endParaRPr>
          </a:p>
          <a:p>
            <a:r>
              <a:rPr lang="en-US" b="1" dirty="0">
                <a:solidFill>
                  <a:schemeClr val="tx1"/>
                </a:solidFill>
                <a:latin typeface="Georgia" pitchFamily="18" charset="0"/>
              </a:rPr>
              <a:t>7. HTML/CSS</a:t>
            </a:r>
          </a:p>
          <a:p>
            <a:endParaRPr lang="en-US" b="1" dirty="0">
              <a:solidFill>
                <a:schemeClr val="tx1"/>
              </a:solidFill>
              <a:latin typeface="Georgia" pitchFamily="18" charset="0"/>
            </a:endParaRPr>
          </a:p>
          <a:p>
            <a:r>
              <a:rPr lang="en-US" b="1" dirty="0">
                <a:solidFill>
                  <a:schemeClr val="tx1"/>
                </a:solidFill>
                <a:latin typeface="Georgia" pitchFamily="18" charset="0"/>
              </a:rPr>
              <a:t>8. </a:t>
            </a:r>
            <a:r>
              <a:rPr lang="en-US" b="1" dirty="0" err="1">
                <a:solidFill>
                  <a:schemeClr val="tx1"/>
                </a:solidFill>
                <a:latin typeface="Georgia" pitchFamily="18" charset="0"/>
              </a:rPr>
              <a:t>DateTime</a:t>
            </a:r>
            <a:endParaRPr lang="en-US" b="1" dirty="0">
              <a:solidFill>
                <a:schemeClr val="tx1"/>
              </a:solidFill>
              <a:latin typeface="Georgia" pitchFamily="18" charset="0"/>
            </a:endParaRPr>
          </a:p>
        </p:txBody>
      </p:sp>
    </p:spTree>
    <p:extLst>
      <p:ext uri="{BB962C8B-B14F-4D97-AF65-F5344CB8AC3E}">
        <p14:creationId xmlns:p14="http://schemas.microsoft.com/office/powerpoint/2010/main" val="1667156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49;p15">
            <a:extLst>
              <a:ext uri="{FF2B5EF4-FFF2-40B4-BE49-F238E27FC236}">
                <a16:creationId xmlns:a16="http://schemas.microsoft.com/office/drawing/2014/main" xmlns="" id="{A7DA8741-B477-C6AD-E223-601793FD7C7F}"/>
              </a:ext>
            </a:extLst>
          </p:cNvPr>
          <p:cNvSpPr txBox="1">
            <a:spLocks noChangeArrowheads="1"/>
          </p:cNvSpPr>
          <p:nvPr/>
        </p:nvSpPr>
        <p:spPr bwMode="auto">
          <a:xfrm>
            <a:off x="812005" y="1139946"/>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pPr>
            <a:r>
              <a:rPr lang="en-US" dirty="0">
                <a:latin typeface="Georgia" panose="02040502050405020303" pitchFamily="18" charset="0"/>
              </a:rPr>
              <a:t>This project develops a data-driven web app for an Indian restaurant using machine learning to optimize operations. It includes:</a:t>
            </a:r>
          </a:p>
          <a:p>
            <a:pPr algn="just">
              <a:lnSpc>
                <a:spcPct val="150000"/>
              </a:lnSpc>
              <a:buFont typeface="Arial" panose="020B0604020202020204" pitchFamily="34" charset="0"/>
              <a:buChar char="•"/>
            </a:pPr>
            <a:r>
              <a:rPr lang="en-US" b="1" dirty="0">
                <a:latin typeface="Georgia" panose="02040502050405020303" pitchFamily="18" charset="0"/>
              </a:rPr>
              <a:t>Demand Forecasting:</a:t>
            </a:r>
            <a:r>
              <a:rPr lang="en-US" dirty="0">
                <a:latin typeface="Georgia" panose="02040502050405020303" pitchFamily="18" charset="0"/>
              </a:rPr>
              <a:t> Predicts weekly menu item demand using decision tree regression for efficient inventory planning.</a:t>
            </a:r>
          </a:p>
          <a:p>
            <a:pPr algn="just">
              <a:lnSpc>
                <a:spcPct val="150000"/>
              </a:lnSpc>
              <a:buFont typeface="Arial" panose="020B0604020202020204" pitchFamily="34" charset="0"/>
              <a:buChar char="•"/>
            </a:pPr>
            <a:r>
              <a:rPr lang="en-US" b="1" dirty="0">
                <a:latin typeface="Georgia" panose="02040502050405020303" pitchFamily="18" charset="0"/>
              </a:rPr>
              <a:t>Dynamic Pricing:</a:t>
            </a:r>
            <a:r>
              <a:rPr lang="en-US" dirty="0">
                <a:latin typeface="Georgia" panose="02040502050405020303" pitchFamily="18" charset="0"/>
              </a:rPr>
              <a:t> Adjusts menu prices based on demand to maximize revenue.</a:t>
            </a:r>
          </a:p>
          <a:p>
            <a:pPr algn="just">
              <a:lnSpc>
                <a:spcPct val="150000"/>
              </a:lnSpc>
              <a:buFont typeface="Arial" panose="020B0604020202020204" pitchFamily="34" charset="0"/>
              <a:buChar char="•"/>
            </a:pPr>
            <a:r>
              <a:rPr lang="en-US" b="1" dirty="0">
                <a:latin typeface="Georgia" panose="02040502050405020303" pitchFamily="18" charset="0"/>
              </a:rPr>
              <a:t>Customer Pattern Analysis:</a:t>
            </a:r>
            <a:r>
              <a:rPr lang="en-US" dirty="0">
                <a:latin typeface="Georgia" panose="02040502050405020303" pitchFamily="18" charset="0"/>
              </a:rPr>
              <a:t> Identifies purchasing trends by demographics for targeted marketing.</a:t>
            </a:r>
          </a:p>
          <a:p>
            <a:pPr algn="just">
              <a:lnSpc>
                <a:spcPct val="150000"/>
              </a:lnSpc>
              <a:buFont typeface="Arial" panose="020B0604020202020204" pitchFamily="34" charset="0"/>
              <a:buChar char="•"/>
            </a:pPr>
            <a:r>
              <a:rPr lang="en-US" b="1" dirty="0">
                <a:latin typeface="Georgia" panose="02040502050405020303" pitchFamily="18" charset="0"/>
              </a:rPr>
              <a:t>Sales &amp; Revenue Forecasting:</a:t>
            </a:r>
            <a:r>
              <a:rPr lang="en-US" dirty="0">
                <a:latin typeface="Georgia" panose="02040502050405020303" pitchFamily="18" charset="0"/>
              </a:rPr>
              <a:t> Provides insights into vegetarian vs. non-vegetarian sales and future revenue projections.</a:t>
            </a:r>
          </a:p>
          <a:p>
            <a:pPr algn="just">
              <a:lnSpc>
                <a:spcPct val="150000"/>
              </a:lnSpc>
            </a:pPr>
            <a:r>
              <a:rPr lang="en-US" dirty="0">
                <a:latin typeface="Georgia" panose="02040502050405020303" pitchFamily="18" charset="0"/>
              </a:rPr>
              <a:t>The web app, built with Flask, offers a user-friendly interface displaying all predictions and insights to improve efficiency and drive growth.</a:t>
            </a:r>
          </a:p>
        </p:txBody>
      </p:sp>
      <p:sp>
        <p:nvSpPr>
          <p:cNvPr id="4" name="Title 3">
            <a:extLst>
              <a:ext uri="{FF2B5EF4-FFF2-40B4-BE49-F238E27FC236}">
                <a16:creationId xmlns:a16="http://schemas.microsoft.com/office/drawing/2014/main" xmlns="" id="{294F814F-33B9-8EE1-5478-A76AE8C1830C}"/>
              </a:ext>
            </a:extLst>
          </p:cNvPr>
          <p:cNvSpPr>
            <a:spLocks noGrp="1"/>
          </p:cNvSpPr>
          <p:nvPr>
            <p:ph type="title"/>
          </p:nvPr>
        </p:nvSpPr>
        <p:spPr>
          <a:xfrm>
            <a:off x="2398712" y="227013"/>
            <a:ext cx="52800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Overview of the Project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D45EB81-611A-6E3D-9230-298116D89BC8}"/>
              </a:ext>
            </a:extLst>
          </p:cNvPr>
          <p:cNvSpPr>
            <a:spLocks noGrp="1"/>
          </p:cNvSpPr>
          <p:nvPr>
            <p:ph type="title"/>
          </p:nvPr>
        </p:nvSpPr>
        <p:spPr>
          <a:xfrm>
            <a:off x="1903412" y="131898"/>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Implementation</a:t>
            </a:r>
          </a:p>
        </p:txBody>
      </p:sp>
      <p:sp>
        <p:nvSpPr>
          <p:cNvPr id="5" name="Rectangle 2">
            <a:extLst>
              <a:ext uri="{FF2B5EF4-FFF2-40B4-BE49-F238E27FC236}">
                <a16:creationId xmlns:a16="http://schemas.microsoft.com/office/drawing/2014/main" xmlns="" id="{F4F12B95-5941-81C3-17F6-5661B353652C}"/>
              </a:ext>
            </a:extLst>
          </p:cNvPr>
          <p:cNvSpPr>
            <a:spLocks noChangeArrowheads="1"/>
          </p:cNvSpPr>
          <p:nvPr/>
        </p:nvSpPr>
        <p:spPr bwMode="auto">
          <a:xfrm>
            <a:off x="4946358" y="2563424"/>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onsolas" panose="020B06090202040302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 y="553415"/>
            <a:ext cx="9357360" cy="46348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D45EB81-611A-6E3D-9230-298116D89BC8}"/>
              </a:ext>
            </a:extLst>
          </p:cNvPr>
          <p:cNvSpPr>
            <a:spLocks noGrp="1"/>
          </p:cNvSpPr>
          <p:nvPr>
            <p:ph type="title"/>
          </p:nvPr>
        </p:nvSpPr>
        <p:spPr>
          <a:xfrm>
            <a:off x="1903412" y="131898"/>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Implementation</a:t>
            </a:r>
          </a:p>
        </p:txBody>
      </p:sp>
      <p:sp>
        <p:nvSpPr>
          <p:cNvPr id="5" name="Rectangle 2">
            <a:extLst>
              <a:ext uri="{FF2B5EF4-FFF2-40B4-BE49-F238E27FC236}">
                <a16:creationId xmlns:a16="http://schemas.microsoft.com/office/drawing/2014/main" xmlns="" id="{5A91CF06-D8C4-AB35-C18C-32AFB22A2BFB}"/>
              </a:ext>
            </a:extLst>
          </p:cNvPr>
          <p:cNvSpPr>
            <a:spLocks noChangeArrowheads="1"/>
          </p:cNvSpPr>
          <p:nvPr/>
        </p:nvSpPr>
        <p:spPr bwMode="auto">
          <a:xfrm>
            <a:off x="4946358" y="2686629"/>
            <a:ext cx="184731"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r>
            <a:br>
              <a:rPr kumimoji="0" lang="en-US" altLang="en-US" sz="9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964"/>
            <a:ext cx="10058400" cy="4699159"/>
          </a:xfrm>
          <a:prstGeom prst="rect">
            <a:avLst/>
          </a:prstGeom>
        </p:spPr>
      </p:pic>
    </p:spTree>
    <p:extLst>
      <p:ext uri="{BB962C8B-B14F-4D97-AF65-F5344CB8AC3E}">
        <p14:creationId xmlns:p14="http://schemas.microsoft.com/office/powerpoint/2010/main" val="35193746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D45EB81-611A-6E3D-9230-298116D89BC8}"/>
              </a:ext>
            </a:extLst>
          </p:cNvPr>
          <p:cNvSpPr>
            <a:spLocks noGrp="1"/>
          </p:cNvSpPr>
          <p:nvPr>
            <p:ph type="title"/>
          </p:nvPr>
        </p:nvSpPr>
        <p:spPr>
          <a:xfrm>
            <a:off x="1903412" y="131898"/>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Implementation</a:t>
            </a:r>
          </a:p>
        </p:txBody>
      </p:sp>
      <p:sp>
        <p:nvSpPr>
          <p:cNvPr id="3" name="Rectangle 1">
            <a:extLst>
              <a:ext uri="{FF2B5EF4-FFF2-40B4-BE49-F238E27FC236}">
                <a16:creationId xmlns:a16="http://schemas.microsoft.com/office/drawing/2014/main" xmlns="" id="{D487C31F-65EC-3ACF-DA4B-8C8189B03E51}"/>
              </a:ext>
            </a:extLst>
          </p:cNvPr>
          <p:cNvSpPr>
            <a:spLocks noChangeArrowheads="1"/>
          </p:cNvSpPr>
          <p:nvPr/>
        </p:nvSpPr>
        <p:spPr bwMode="auto">
          <a:xfrm>
            <a:off x="1134440" y="747637"/>
            <a:ext cx="723787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E880D"/>
                </a:solidFill>
                <a:effectLst/>
                <a:latin typeface="Consolas" panose="020B0609020204030204" pitchFamily="49" charset="0"/>
              </a:rPr>
              <a:t>@</a:t>
            </a:r>
            <a:r>
              <a:rPr kumimoji="0" lang="en-US" altLang="en-US" sz="900" b="0" i="0" u="none" strike="noStrike" cap="none" normalizeH="0" baseline="0" dirty="0" err="1">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err="1">
                <a:ln>
                  <a:noFill/>
                </a:ln>
                <a:solidFill>
                  <a:srgbClr val="0033B3"/>
                </a:solidFill>
                <a:effectLst/>
                <a:latin typeface="Consolas" panose="020B0609020204030204" pitchFamily="49" charset="0"/>
              </a:rPr>
              <a:t>def</a:t>
            </a:r>
            <a:r>
              <a:rPr kumimoji="0" lang="en-US" altLang="en-US" sz="900" b="0" i="0" u="none" strike="noStrike" cap="none" normalizeH="0" baseline="0" dirty="0">
                <a:ln>
                  <a:noFill/>
                </a:ln>
                <a:solidFill>
                  <a:srgbClr val="0033B3"/>
                </a:solidFill>
                <a:effectLst/>
                <a:latin typeface="Consolas" panose="020B0609020204030204" pitchFamily="49" charset="0"/>
              </a:rPr>
              <a:t> </a:t>
            </a:r>
            <a:r>
              <a:rPr kumimoji="0" lang="en-US" altLang="en-US" sz="900" b="0" i="0" u="none" strike="noStrike" cap="none" normalizeH="0" baseline="0" dirty="0">
                <a:ln>
                  <a:noFill/>
                </a:ln>
                <a:solidFill>
                  <a:srgbClr val="00627A"/>
                </a:solidFill>
                <a:effectLst/>
                <a:latin typeface="Consolas" panose="020B0609020204030204" pitchFamily="49" charset="0"/>
              </a:rPr>
              <a:t>home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total_customers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'Customer ID'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nunique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total_orders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df.shape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0</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total_revenue</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'Total Price'</a:t>
            </a:r>
            <a:r>
              <a:rPr kumimoji="0" lang="en-US" altLang="en-US" sz="900" b="0" i="0" u="none" strike="noStrike" cap="none" normalizeH="0" baseline="0" dirty="0">
                <a:ln>
                  <a:noFill/>
                </a:ln>
                <a:solidFill>
                  <a:srgbClr val="080808"/>
                </a:solidFill>
                <a:effectLst/>
                <a:latin typeface="Consolas" panose="020B0609020204030204" pitchFamily="49" charset="0"/>
              </a:rPr>
              <a:t>].sum()</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1" u="none" strike="noStrike" cap="none" normalizeH="0" baseline="0" dirty="0">
                <a:ln>
                  <a:noFill/>
                </a:ln>
                <a:solidFill>
                  <a:srgbClr val="8C8C8C"/>
                </a:solidFill>
                <a:effectLst/>
                <a:latin typeface="Consolas" panose="020B0609020204030204" pitchFamily="49" charset="0"/>
              </a:rPr>
              <a:t># Get the top 10 most visited customers</a:t>
            </a:r>
            <a:br>
              <a:rPr kumimoji="0" lang="en-US" altLang="en-US" sz="900" b="0" i="1" u="none" strike="noStrike" cap="none" normalizeH="0" baseline="0" dirty="0">
                <a:ln>
                  <a:noFill/>
                </a:ln>
                <a:solidFill>
                  <a:srgbClr val="8C8C8C"/>
                </a:solidFill>
                <a:effectLst/>
                <a:latin typeface="Consolas" panose="020B0609020204030204" pitchFamily="49" charset="0"/>
              </a:rPr>
            </a:br>
            <a:r>
              <a:rPr kumimoji="0" lang="en-US" altLang="en-US" sz="900" b="0" i="1" u="none" strike="noStrike" cap="none" normalizeH="0" baseline="0" dirty="0">
                <a:ln>
                  <a:noFill/>
                </a:ln>
                <a:solidFill>
                  <a:srgbClr val="8C8C8C"/>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top_customers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df.groupby</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'Customer ID'</a:t>
            </a:r>
            <a:r>
              <a:rPr kumimoji="0" lang="en-US" altLang="en-US" sz="900" b="0" i="0" u="none" strike="noStrike" cap="none" normalizeH="0" baseline="0" dirty="0">
                <a:ln>
                  <a:noFill/>
                </a:ln>
                <a:solidFill>
                  <a:srgbClr val="080808"/>
                </a:solidFill>
                <a:effectLst/>
                <a:latin typeface="Consolas" panose="020B0609020204030204" pitchFamily="49" charset="0"/>
              </a:rPr>
              <a:t>).size().</a:t>
            </a:r>
            <a:r>
              <a:rPr kumimoji="0" lang="en-US" altLang="en-US" sz="900" b="0" i="0" u="none" strike="noStrike" cap="none" normalizeH="0" baseline="0" dirty="0" err="1">
                <a:ln>
                  <a:noFill/>
                </a:ln>
                <a:solidFill>
                  <a:srgbClr val="080808"/>
                </a:solidFill>
                <a:effectLst/>
                <a:latin typeface="Consolas" panose="020B0609020204030204" pitchFamily="49" charset="0"/>
              </a:rPr>
              <a:t>nlargest</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10</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reset_index</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name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'Number of Visits'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'index.html'</a:t>
            </a:r>
            <a:r>
              <a:rPr kumimoji="0" lang="en-US" altLang="en-US" sz="900" b="0" i="0" u="none" strike="noStrike" cap="none" normalizeH="0" baseline="0" dirty="0">
                <a:ln>
                  <a:noFill/>
                </a:ln>
                <a:solidFill>
                  <a:srgbClr val="080808"/>
                </a:solidFill>
                <a:effectLst/>
                <a:latin typeface="Consolas" panose="020B0609020204030204" pitchFamily="49" charset="0"/>
              </a:rPr>
              <a:t>,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total_customers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total_customers</a:t>
            </a:r>
            <a:r>
              <a:rPr kumimoji="0" lang="en-US" altLang="en-US" sz="900" b="0" i="0" u="none" strike="noStrike" cap="none" normalizeH="0" baseline="0" dirty="0">
                <a:ln>
                  <a:noFill/>
                </a:ln>
                <a:solidFill>
                  <a:srgbClr val="080808"/>
                </a:solidFill>
                <a:effectLst/>
                <a:latin typeface="Consolas" panose="020B0609020204030204" pitchFamily="49" charset="0"/>
              </a:rPr>
              <a:t>,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total_orders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total_orders</a:t>
            </a:r>
            <a:r>
              <a:rPr kumimoji="0" lang="en-US" altLang="en-US" sz="900" b="0" i="0" u="none" strike="noStrike" cap="none" normalizeH="0" baseline="0" dirty="0">
                <a:ln>
                  <a:noFill/>
                </a:ln>
                <a:solidFill>
                  <a:srgbClr val="080808"/>
                </a:solidFill>
                <a:effectLst/>
                <a:latin typeface="Consolas" panose="020B0609020204030204" pitchFamily="49" charset="0"/>
              </a:rPr>
              <a:t>,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total_revenue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80"/>
                </a:solidFill>
                <a:effectLst/>
                <a:latin typeface="Consolas" panose="020B0609020204030204" pitchFamily="49" charset="0"/>
              </a:rPr>
              <a:t>round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total_revenue</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1750EB"/>
                </a:solidFill>
                <a:effectLst/>
                <a:latin typeface="Consolas" panose="020B0609020204030204" pitchFamily="49" charset="0"/>
              </a:rPr>
              <a:t>2</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top_customers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top_customers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9E880D"/>
                </a:solidFill>
                <a:effectLst/>
                <a:latin typeface="Consolas" panose="020B0609020204030204" pitchFamily="49" charset="0"/>
              </a:rPr>
              <a:t>@</a:t>
            </a:r>
            <a:r>
              <a:rPr kumimoji="0" lang="en-US" altLang="en-US" sz="900" b="0" i="0" u="none" strike="noStrike" cap="none" normalizeH="0" baseline="0" dirty="0" err="1">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'/forecast'</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err="1">
                <a:ln>
                  <a:noFill/>
                </a:ln>
                <a:solidFill>
                  <a:srgbClr val="0033B3"/>
                </a:solidFill>
                <a:effectLst/>
                <a:latin typeface="Consolas" panose="020B0609020204030204" pitchFamily="49" charset="0"/>
              </a:rPr>
              <a:t>def</a:t>
            </a:r>
            <a:r>
              <a:rPr kumimoji="0" lang="en-US" altLang="en-US" sz="900" b="0" i="0" u="none" strike="noStrike" cap="none" normalizeH="0" baseline="0" dirty="0">
                <a:ln>
                  <a:noFill/>
                </a:ln>
                <a:solidFill>
                  <a:srgbClr val="0033B3"/>
                </a:solidFill>
                <a:effectLst/>
                <a:latin typeface="Consolas" panose="020B0609020204030204" pitchFamily="49" charset="0"/>
              </a:rPr>
              <a:t> </a:t>
            </a:r>
            <a:r>
              <a:rPr kumimoji="0" lang="en-US" altLang="en-US" sz="900" b="0" i="0" u="none" strike="noStrike" cap="none" normalizeH="0" baseline="0" dirty="0">
                <a:ln>
                  <a:noFill/>
                </a:ln>
                <a:solidFill>
                  <a:srgbClr val="00627A"/>
                </a:solidFill>
                <a:effectLst/>
                <a:latin typeface="Consolas" panose="020B0609020204030204" pitchFamily="49" charset="0"/>
              </a:rPr>
              <a:t>forecast</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items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'Item Name'</a:t>
            </a:r>
            <a:r>
              <a:rPr kumimoji="0" lang="en-US" altLang="en-US" sz="900" b="0" i="0" u="none" strike="noStrike" cap="none" normalizeH="0" baseline="0" dirty="0">
                <a:ln>
                  <a:noFill/>
                </a:ln>
                <a:solidFill>
                  <a:srgbClr val="080808"/>
                </a:solidFill>
                <a:effectLst/>
                <a:latin typeface="Consolas" panose="020B0609020204030204" pitchFamily="49" charset="0"/>
              </a:rPr>
              <a:t>].unique()</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forecasts </a:t>
            </a:r>
            <a:r>
              <a:rPr kumimoji="0" lang="en-US" altLang="en-US" sz="900" b="0" i="0" u="none" strike="noStrike" cap="none" normalizeH="0" baseline="0" dirty="0">
                <a:ln>
                  <a:noFill/>
                </a:ln>
                <a:solidFill>
                  <a:srgbClr val="080808"/>
                </a:solidFill>
                <a:effectLst/>
                <a:latin typeface="Consolas" panose="020B0609020204030204" pitchFamily="49" charset="0"/>
              </a:rPr>
              <a:t>=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fixed_dates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pd.date_range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start</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"2024-07-01"</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end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"2024-07-07"</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for </a:t>
            </a:r>
            <a:r>
              <a:rPr kumimoji="0" lang="en-US" altLang="en-US" sz="900" b="0" i="0" u="none" strike="noStrike" cap="none" normalizeH="0" baseline="0" dirty="0">
                <a:ln>
                  <a:noFill/>
                </a:ln>
                <a:solidFill>
                  <a:srgbClr val="000000"/>
                </a:solidFill>
                <a:effectLst/>
                <a:latin typeface="Consolas" panose="020B0609020204030204" pitchFamily="49" charset="0"/>
              </a:rPr>
              <a:t>item </a:t>
            </a:r>
            <a:r>
              <a:rPr kumimoji="0" lang="en-US" altLang="en-US" sz="900" b="0" i="0" u="none" strike="noStrike" cap="none" normalizeH="0" baseline="0" dirty="0">
                <a:ln>
                  <a:noFill/>
                </a:ln>
                <a:solidFill>
                  <a:srgbClr val="0033B3"/>
                </a:solidFill>
                <a:effectLst/>
                <a:latin typeface="Consolas" panose="020B0609020204030204" pitchFamily="49" charset="0"/>
              </a:rPr>
              <a:t>in </a:t>
            </a:r>
            <a:r>
              <a:rPr kumimoji="0" lang="en-US" altLang="en-US" sz="900" b="0" i="0" u="none" strike="noStrike" cap="none" normalizeH="0" baseline="0" dirty="0">
                <a:ln>
                  <a:noFill/>
                </a:ln>
                <a:solidFill>
                  <a:srgbClr val="000000"/>
                </a:solidFill>
                <a:effectLst/>
                <a:latin typeface="Consolas" panose="020B0609020204030204" pitchFamily="49" charset="0"/>
              </a:rPr>
              <a:t>items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forecast_quantity</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forecast_orders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forecast_demand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item</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forecast_data</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pd.DataFrame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67D17"/>
                </a:solidFill>
                <a:effectLst/>
                <a:latin typeface="Consolas" panose="020B0609020204030204" pitchFamily="49" charset="0"/>
              </a:rPr>
              <a:t>'Date'</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fixed_dates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67D17"/>
                </a:solidFill>
                <a:effectLst/>
                <a:latin typeface="Consolas" panose="020B0609020204030204" pitchFamily="49" charset="0"/>
              </a:rPr>
              <a:t>'Forecast Quantity'</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forecast_quantity</a:t>
            </a:r>
            <a:r>
              <a:rPr kumimoji="0" lang="en-US" altLang="en-US" sz="900" b="0" i="0" u="none" strike="noStrike" cap="none" normalizeH="0" baseline="0" dirty="0" err="1">
                <a:ln>
                  <a:noFill/>
                </a:ln>
                <a:solidFill>
                  <a:srgbClr val="080808"/>
                </a:solidFill>
                <a:effectLst/>
                <a:latin typeface="Consolas" panose="020B0609020204030204" pitchFamily="49" charset="0"/>
              </a:rPr>
              <a:t>.reindex</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fixed_dates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method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a:t>
            </a:r>
            <a:r>
              <a:rPr kumimoji="0" lang="en-US" altLang="en-US" sz="900" b="0" i="0" u="none" strike="noStrike" cap="none" normalizeH="0" baseline="0" dirty="0" err="1">
                <a:ln>
                  <a:noFill/>
                </a:ln>
                <a:solidFill>
                  <a:srgbClr val="067D17"/>
                </a:solidFill>
                <a:effectLst/>
                <a:latin typeface="Consolas" panose="020B0609020204030204" pitchFamily="49" charset="0"/>
              </a:rPr>
              <a:t>ffill</a:t>
            </a:r>
            <a:r>
              <a:rPr kumimoji="0" lang="en-US" altLang="en-US" sz="900" b="0" i="0" u="none" strike="noStrike" cap="none" normalizeH="0" baseline="0" dirty="0">
                <a:ln>
                  <a:noFill/>
                </a:ln>
                <a:solidFill>
                  <a:srgbClr val="067D17"/>
                </a:solidFill>
                <a:effectLst/>
                <a:latin typeface="Consolas" panose="020B0609020204030204" pitchFamily="49" charset="0"/>
              </a:rPr>
              <a:t>'</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fillna</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0</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astype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80"/>
                </a:solidFill>
                <a:effectLst/>
                <a:latin typeface="Consolas" panose="020B0609020204030204" pitchFamily="49" charset="0"/>
              </a:rPr>
              <a:t>int</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67D17"/>
                </a:solidFill>
                <a:effectLst/>
                <a:latin typeface="Consolas" panose="020B0609020204030204" pitchFamily="49" charset="0"/>
              </a:rPr>
              <a:t>'Forecast Orders'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forecast_orders</a:t>
            </a:r>
            <a:r>
              <a:rPr kumimoji="0" lang="en-US" altLang="en-US" sz="900" b="0" i="0" u="none" strike="noStrike" cap="none" normalizeH="0" baseline="0" dirty="0" err="1">
                <a:ln>
                  <a:noFill/>
                </a:ln>
                <a:solidFill>
                  <a:srgbClr val="080808"/>
                </a:solidFill>
                <a:effectLst/>
                <a:latin typeface="Consolas" panose="020B0609020204030204" pitchFamily="49" charset="0"/>
              </a:rPr>
              <a:t>.reindex</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fixed_dates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method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a:t>
            </a:r>
            <a:r>
              <a:rPr kumimoji="0" lang="en-US" altLang="en-US" sz="900" b="0" i="0" u="none" strike="noStrike" cap="none" normalizeH="0" baseline="0" dirty="0" err="1">
                <a:ln>
                  <a:noFill/>
                </a:ln>
                <a:solidFill>
                  <a:srgbClr val="067D17"/>
                </a:solidFill>
                <a:effectLst/>
                <a:latin typeface="Consolas" panose="020B0609020204030204" pitchFamily="49" charset="0"/>
              </a:rPr>
              <a:t>ffill</a:t>
            </a:r>
            <a:r>
              <a:rPr kumimoji="0" lang="en-US" altLang="en-US" sz="900" b="0" i="0" u="none" strike="noStrike" cap="none" normalizeH="0" baseline="0" dirty="0">
                <a:ln>
                  <a:noFill/>
                </a:ln>
                <a:solidFill>
                  <a:srgbClr val="067D17"/>
                </a:solidFill>
                <a:effectLst/>
                <a:latin typeface="Consolas" panose="020B0609020204030204" pitchFamily="49" charset="0"/>
              </a:rPr>
              <a:t>'</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fillna</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0</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astype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80"/>
                </a:solidFill>
                <a:effectLst/>
                <a:latin typeface="Consolas" panose="020B0609020204030204" pitchFamily="49" charset="0"/>
              </a:rPr>
              <a:t>int</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forecasts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item</a:t>
            </a:r>
            <a:r>
              <a:rPr kumimoji="0" lang="en-US" altLang="en-US" sz="900" b="0" i="0" u="none" strike="noStrike" cap="none" normalizeH="0" baseline="0" dirty="0">
                <a:ln>
                  <a:noFill/>
                </a:ln>
                <a:solidFill>
                  <a:srgbClr val="080808"/>
                </a:solidFill>
                <a:effectLst/>
                <a:latin typeface="Consolas" panose="020B0609020204030204" pitchFamily="49" charset="0"/>
              </a:rPr>
              <a:t>] = </a:t>
            </a:r>
            <a:r>
              <a:rPr kumimoji="0" lang="en-US" altLang="en-US" sz="900" b="0" i="0" u="none" strike="noStrike" cap="none" normalizeH="0" baseline="0" dirty="0" err="1">
                <a:ln>
                  <a:noFill/>
                </a:ln>
                <a:solidFill>
                  <a:srgbClr val="000000"/>
                </a:solidFill>
                <a:effectLst/>
                <a:latin typeface="Consolas" panose="020B0609020204030204" pitchFamily="49" charset="0"/>
              </a:rPr>
              <a:t>forecast_data</a:t>
            </a:r>
            <a:r>
              <a:rPr kumimoji="0" lang="en-US" altLang="en-US" sz="900" b="0" i="0" u="none" strike="noStrike" cap="none" normalizeH="0" baseline="0" dirty="0" err="1">
                <a:ln>
                  <a:noFill/>
                </a:ln>
                <a:solidFill>
                  <a:srgbClr val="080808"/>
                </a:solidFill>
                <a:effectLst/>
                <a:latin typeface="Consolas" panose="020B0609020204030204" pitchFamily="49" charset="0"/>
              </a:rPr>
              <a:t>.values.tolist</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'forecast.html'</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forecasts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forecasts</a:t>
            </a:r>
            <a:r>
              <a:rPr kumimoji="0" lang="en-US" altLang="en-US" sz="900" b="0" i="0" u="none" strike="noStrike" cap="none" normalizeH="0" baseline="0" dirty="0">
                <a:ln>
                  <a:noFill/>
                </a:ln>
                <a:solidFill>
                  <a:srgbClr val="08080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01425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D45EB81-611A-6E3D-9230-298116D89BC8}"/>
              </a:ext>
            </a:extLst>
          </p:cNvPr>
          <p:cNvSpPr>
            <a:spLocks noGrp="1"/>
          </p:cNvSpPr>
          <p:nvPr>
            <p:ph type="title"/>
          </p:nvPr>
        </p:nvSpPr>
        <p:spPr>
          <a:xfrm>
            <a:off x="1903412" y="131898"/>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Implementation</a:t>
            </a:r>
          </a:p>
        </p:txBody>
      </p:sp>
      <p:sp>
        <p:nvSpPr>
          <p:cNvPr id="5" name="Rectangle 2">
            <a:extLst>
              <a:ext uri="{FF2B5EF4-FFF2-40B4-BE49-F238E27FC236}">
                <a16:creationId xmlns:a16="http://schemas.microsoft.com/office/drawing/2014/main" xmlns="" id="{694F7EA4-DDF5-FF92-CD71-3E7918450679}"/>
              </a:ext>
            </a:extLst>
          </p:cNvPr>
          <p:cNvSpPr>
            <a:spLocks noChangeArrowheads="1"/>
          </p:cNvSpPr>
          <p:nvPr/>
        </p:nvSpPr>
        <p:spPr bwMode="auto">
          <a:xfrm>
            <a:off x="961901" y="924515"/>
            <a:ext cx="7686720" cy="35548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'/dynamic_pricing'</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err="1">
                <a:ln>
                  <a:noFill/>
                </a:ln>
                <a:solidFill>
                  <a:srgbClr val="00627A"/>
                </a:solidFill>
                <a:effectLst/>
                <a:latin typeface="Consolas" panose="020B0609020204030204" pitchFamily="49" charset="0"/>
              </a:rPr>
              <a:t>dynamic_pricing_route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prices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dynamic_pricing</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'dynamic_pricing.html'</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prices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prices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'/patterns'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a:ln>
                  <a:noFill/>
                </a:ln>
                <a:solidFill>
                  <a:srgbClr val="00627A"/>
                </a:solidFill>
                <a:effectLst/>
                <a:latin typeface="Consolas" panose="020B0609020204030204" pitchFamily="49" charset="0"/>
              </a:rPr>
              <a:t>patterns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patterns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df.groupby</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'Gender'</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67D17"/>
                </a:solidFill>
                <a:effectLst/>
                <a:latin typeface="Consolas" panose="020B0609020204030204" pitchFamily="49" charset="0"/>
              </a:rPr>
              <a:t>'Customer Occupation'</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67D17"/>
                </a:solidFill>
                <a:effectLst/>
                <a:latin typeface="Consolas" panose="020B0609020204030204" pitchFamily="49" charset="0"/>
              </a:rPr>
              <a:t>'Item Name'</a:t>
            </a:r>
            <a:r>
              <a:rPr kumimoji="0" lang="en-US" altLang="en-US" sz="900" b="0" i="0" u="none" strike="noStrike" cap="none" normalizeH="0" baseline="0" dirty="0">
                <a:ln>
                  <a:noFill/>
                </a:ln>
                <a:solidFill>
                  <a:srgbClr val="080808"/>
                </a:solidFill>
                <a:effectLst/>
                <a:latin typeface="Consolas" panose="020B0609020204030204" pitchFamily="49" charset="0"/>
              </a:rPr>
              <a:t>]).size().unstack(</a:t>
            </a:r>
            <a:r>
              <a:rPr kumimoji="0" lang="en-US" altLang="en-US" sz="900" b="0" i="0" u="none" strike="noStrike" cap="none" normalizeH="0" baseline="0" dirty="0" err="1">
                <a:ln>
                  <a:noFill/>
                </a:ln>
                <a:solidFill>
                  <a:srgbClr val="660099"/>
                </a:solidFill>
                <a:effectLst/>
                <a:latin typeface="Consolas" panose="020B0609020204030204" pitchFamily="49" charset="0"/>
              </a:rPr>
              <a:t>fill_value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0</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idxmax</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axis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1</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'patterns.html'</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patterns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patterns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'/sales_ratio'</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err="1">
                <a:ln>
                  <a:noFill/>
                </a:ln>
                <a:solidFill>
                  <a:srgbClr val="00627A"/>
                </a:solidFill>
                <a:effectLst/>
                <a:latin typeface="Consolas" panose="020B0609020204030204" pitchFamily="49" charset="0"/>
              </a:rPr>
              <a:t>sales_ratio_route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veg_sales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df</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'Item Category'</a:t>
            </a:r>
            <a:r>
              <a:rPr kumimoji="0" lang="en-US" altLang="en-US" sz="900" b="0" i="0" u="none" strike="noStrike" cap="none" normalizeH="0" baseline="0" dirty="0">
                <a:ln>
                  <a:noFill/>
                </a:ln>
                <a:solidFill>
                  <a:srgbClr val="080808"/>
                </a:solidFill>
                <a:effectLst/>
                <a:latin typeface="Consolas" panose="020B0609020204030204" pitchFamily="49" charset="0"/>
              </a:rPr>
              <a:t>] == </a:t>
            </a:r>
            <a:r>
              <a:rPr kumimoji="0" lang="en-US" altLang="en-US" sz="900" b="0" i="0" u="none" strike="noStrike" cap="none" normalizeH="0" baseline="0" dirty="0">
                <a:ln>
                  <a:noFill/>
                </a:ln>
                <a:solidFill>
                  <a:srgbClr val="067D17"/>
                </a:solidFill>
                <a:effectLst/>
                <a:latin typeface="Consolas" panose="020B0609020204030204" pitchFamily="49" charset="0"/>
              </a:rPr>
              <a:t>'veg'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'Total Price'</a:t>
            </a:r>
            <a:r>
              <a:rPr kumimoji="0" lang="en-US" altLang="en-US" sz="900" b="0" i="0" u="none" strike="noStrike" cap="none" normalizeH="0" baseline="0" dirty="0">
                <a:ln>
                  <a:noFill/>
                </a:ln>
                <a:solidFill>
                  <a:srgbClr val="080808"/>
                </a:solidFill>
                <a:effectLst/>
                <a:latin typeface="Consolas" panose="020B0609020204030204" pitchFamily="49" charset="0"/>
              </a:rPr>
              <a:t>].sum()</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non_veg_sales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df</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'Item Category'</a:t>
            </a:r>
            <a:r>
              <a:rPr kumimoji="0" lang="en-US" altLang="en-US" sz="900" b="0" i="0" u="none" strike="noStrike" cap="none" normalizeH="0" baseline="0" dirty="0">
                <a:ln>
                  <a:noFill/>
                </a:ln>
                <a:solidFill>
                  <a:srgbClr val="080808"/>
                </a:solidFill>
                <a:effectLst/>
                <a:latin typeface="Consolas" panose="020B0609020204030204" pitchFamily="49" charset="0"/>
              </a:rPr>
              <a:t>] == </a:t>
            </a:r>
            <a:r>
              <a:rPr kumimoji="0" lang="en-US" altLang="en-US" sz="900" b="0" i="0" u="none" strike="noStrike" cap="none" normalizeH="0" baseline="0" dirty="0">
                <a:ln>
                  <a:noFill/>
                </a:ln>
                <a:solidFill>
                  <a:srgbClr val="067D17"/>
                </a:solidFill>
                <a:effectLst/>
                <a:latin typeface="Consolas" panose="020B0609020204030204" pitchFamily="49" charset="0"/>
              </a:rPr>
              <a:t>'non-veg'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'Total Price'</a:t>
            </a:r>
            <a:r>
              <a:rPr kumimoji="0" lang="en-US" altLang="en-US" sz="900" b="0" i="0" u="none" strike="noStrike" cap="none" normalizeH="0" baseline="0" dirty="0">
                <a:ln>
                  <a:noFill/>
                </a:ln>
                <a:solidFill>
                  <a:srgbClr val="080808"/>
                </a:solidFill>
                <a:effectLst/>
                <a:latin typeface="Consolas" panose="020B0609020204030204" pitchFamily="49" charset="0"/>
              </a:rPr>
              <a:t>].sum()</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veg_sales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non_veg_sales</a:t>
            </a:r>
            <a:r>
              <a:rPr kumimoji="0" lang="en-US" altLang="en-US" sz="900" b="0" i="0" u="none" strike="noStrike" cap="none" normalizeH="0" baseline="0" dirty="0">
                <a:ln>
                  <a:noFill/>
                </a:ln>
                <a:solidFill>
                  <a:srgbClr val="000000"/>
                </a:solidFill>
                <a:effectLst/>
                <a:latin typeface="Consolas" panose="020B0609020204030204" pitchFamily="49" charset="0"/>
              </a:rPr>
              <a:t/>
            </a:r>
            <a:br>
              <a:rPr kumimoji="0" lang="en-US" altLang="en-US" sz="900" b="0" i="0" u="none" strike="noStrike" cap="none" normalizeH="0" baseline="0" dirty="0">
                <a:ln>
                  <a:noFill/>
                </a:ln>
                <a:solidFill>
                  <a:srgbClr val="000000"/>
                </a:solidFill>
                <a:effectLst/>
                <a:latin typeface="Consolas" panose="020B0609020204030204" pitchFamily="49" charset="0"/>
              </a:rPr>
            </a:b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veg_ratio</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80"/>
                </a:solidFill>
                <a:effectLst/>
                <a:latin typeface="Consolas" panose="020B0609020204030204" pitchFamily="49" charset="0"/>
              </a:rPr>
              <a:t>round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veg_sales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total_sales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1750EB"/>
                </a:solidFill>
                <a:effectLst/>
                <a:latin typeface="Consolas" panose="020B0609020204030204" pitchFamily="49" charset="0"/>
              </a:rPr>
              <a:t>2</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non_veg_ratio</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80"/>
                </a:solidFill>
                <a:effectLst/>
                <a:latin typeface="Consolas" panose="020B0609020204030204" pitchFamily="49" charset="0"/>
              </a:rPr>
              <a:t>round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non_veg_sales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total_sales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1750EB"/>
                </a:solidFill>
                <a:effectLst/>
                <a:latin typeface="Consolas" panose="020B0609020204030204" pitchFamily="49" charset="0"/>
              </a:rPr>
              <a:t>2</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'sales_ratio.html'</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veg_ratio</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veg_ratio</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non_veg_ratio</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non_veg_ratio</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'/revenue'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a:ln>
                  <a:noFill/>
                </a:ln>
                <a:solidFill>
                  <a:srgbClr val="00627A"/>
                </a:solidFill>
                <a:effectLst/>
                <a:latin typeface="Consolas" panose="020B0609020204030204" pitchFamily="49" charset="0"/>
              </a:rPr>
              <a:t>revenue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total_sales</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df.set_index</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'Date'</a:t>
            </a:r>
            <a:r>
              <a:rPr kumimoji="0" lang="en-US" altLang="en-US" sz="900" b="0" i="0" u="none" strike="noStrike" cap="none" normalizeH="0" baseline="0" dirty="0">
                <a:ln>
                  <a:noFill/>
                </a:ln>
                <a:solidFill>
                  <a:srgbClr val="080808"/>
                </a:solidFill>
                <a:effectLst/>
                <a:latin typeface="Consolas" panose="020B0609020204030204" pitchFamily="49" charset="0"/>
              </a:rPr>
              <a:t>).resample(</a:t>
            </a:r>
            <a:r>
              <a:rPr kumimoji="0" lang="en-US" altLang="en-US" sz="900" b="0" i="0" u="none" strike="noStrike" cap="none" normalizeH="0" baseline="0" dirty="0">
                <a:ln>
                  <a:noFill/>
                </a:ln>
                <a:solidFill>
                  <a:srgbClr val="067D17"/>
                </a:solidFill>
                <a:effectLst/>
                <a:latin typeface="Consolas" panose="020B0609020204030204" pitchFamily="49" charset="0"/>
              </a:rPr>
              <a:t>'D'</a:t>
            </a:r>
            <a:r>
              <a:rPr kumimoji="0" lang="en-US" altLang="en-US" sz="900" b="0" i="0" u="none" strike="noStrike" cap="none" normalizeH="0" baseline="0" dirty="0">
                <a:ln>
                  <a:noFill/>
                </a:ln>
                <a:solidFill>
                  <a:srgbClr val="080808"/>
                </a:solidFill>
                <a:effectLst/>
                <a:latin typeface="Consolas" panose="020B0609020204030204" pitchFamily="49" charset="0"/>
              </a:rPr>
              <a:t>).sum()[</a:t>
            </a:r>
            <a:r>
              <a:rPr kumimoji="0" lang="en-US" altLang="en-US" sz="900" b="0" i="0" u="none" strike="noStrike" cap="none" normalizeH="0" baseline="0" dirty="0">
                <a:ln>
                  <a:noFill/>
                </a:ln>
                <a:solidFill>
                  <a:srgbClr val="067D17"/>
                </a:solidFill>
                <a:effectLst/>
                <a:latin typeface="Consolas" panose="020B0609020204030204" pitchFamily="49" charset="0"/>
              </a:rPr>
              <a:t>'Total Price'</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model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ExponentialSmoothing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total_sales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'add'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seasonal</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'add'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seasonal_periods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7</a:t>
            </a:r>
            <a:r>
              <a:rPr kumimoji="0" lang="en-US" altLang="en-US" sz="900" b="0" i="0" u="none" strike="noStrike" cap="none" normalizeH="0" baseline="0" dirty="0">
                <a:ln>
                  <a:noFill/>
                </a:ln>
                <a:solidFill>
                  <a:srgbClr val="080808"/>
                </a:solidFill>
                <a:effectLst/>
                <a:latin typeface="Consolas" panose="020B0609020204030204" pitchFamily="49" charset="0"/>
              </a:rPr>
              <a:t>).fit()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revenue_forecast</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model</a:t>
            </a:r>
            <a:r>
              <a:rPr kumimoji="0" lang="en-US" altLang="en-US" sz="900" b="0" i="0" u="none" strike="noStrike" cap="none" normalizeH="0" baseline="0" dirty="0" err="1">
                <a:ln>
                  <a:noFill/>
                </a:ln>
                <a:solidFill>
                  <a:srgbClr val="080808"/>
                </a:solidFill>
                <a:effectLst/>
                <a:latin typeface="Consolas" panose="020B0609020204030204" pitchFamily="49" charset="0"/>
              </a:rPr>
              <a:t>.forecast</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7</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'revenue.html'</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revenue_forecast</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80"/>
                </a:solidFill>
                <a:effectLst/>
                <a:latin typeface="Consolas" panose="020B0609020204030204" pitchFamily="49" charset="0"/>
              </a:rPr>
              <a:t>round</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revenue_forecast</a:t>
            </a:r>
            <a:r>
              <a:rPr kumimoji="0" lang="en-US" altLang="en-US" sz="900" b="0" i="0" u="none" strike="noStrike" cap="none" normalizeH="0" baseline="0" dirty="0" err="1">
                <a:ln>
                  <a:noFill/>
                </a:ln>
                <a:solidFill>
                  <a:srgbClr val="080808"/>
                </a:solidFill>
                <a:effectLst/>
                <a:latin typeface="Consolas" panose="020B0609020204030204" pitchFamily="49" charset="0"/>
              </a:rPr>
              <a:t>.sum</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1750EB"/>
                </a:solidFill>
                <a:effectLst/>
                <a:latin typeface="Consolas" panose="020B0609020204030204" pitchFamily="49" charset="0"/>
              </a:rPr>
              <a:t>2</a:t>
            </a:r>
            <a:r>
              <a:rPr kumimoji="0" lang="en-US" altLang="en-US" sz="900" b="0" i="0" u="none" strike="noStrike" cap="none" normalizeH="0" baseline="0" dirty="0">
                <a:ln>
                  <a:noFill/>
                </a:ln>
                <a:solidFill>
                  <a:srgbClr val="08080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90948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D45EB81-611A-6E3D-9230-298116D89BC8}"/>
              </a:ext>
            </a:extLst>
          </p:cNvPr>
          <p:cNvSpPr>
            <a:spLocks noGrp="1"/>
          </p:cNvSpPr>
          <p:nvPr>
            <p:ph type="title"/>
          </p:nvPr>
        </p:nvSpPr>
        <p:spPr>
          <a:xfrm>
            <a:off x="1903412" y="155343"/>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Implementation</a:t>
            </a:r>
          </a:p>
        </p:txBody>
      </p:sp>
      <p:sp>
        <p:nvSpPr>
          <p:cNvPr id="2" name="Rectangle 1">
            <a:extLst>
              <a:ext uri="{FF2B5EF4-FFF2-40B4-BE49-F238E27FC236}">
                <a16:creationId xmlns:a16="http://schemas.microsoft.com/office/drawing/2014/main" xmlns="" id="{EBCE10B7-8A1E-DA46-7E63-EC875B377E35}"/>
              </a:ext>
            </a:extLst>
          </p:cNvPr>
          <p:cNvSpPr>
            <a:spLocks noChangeArrowheads="1"/>
          </p:cNvSpPr>
          <p:nvPr/>
        </p:nvSpPr>
        <p:spPr bwMode="auto">
          <a:xfrm>
            <a:off x="923995" y="1686262"/>
            <a:ext cx="672491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'/most_demanded'</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err="1">
                <a:ln>
                  <a:noFill/>
                </a:ln>
                <a:solidFill>
                  <a:srgbClr val="00627A"/>
                </a:solidFill>
                <a:effectLst/>
                <a:latin typeface="Consolas" panose="020B0609020204030204" pitchFamily="49" charset="0"/>
              </a:rPr>
              <a:t>most_demanded</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1" u="none" strike="noStrike" cap="none" normalizeH="0" baseline="0" dirty="0">
                <a:ln>
                  <a:noFill/>
                </a:ln>
                <a:solidFill>
                  <a:srgbClr val="8C8C8C"/>
                </a:solidFill>
                <a:effectLst/>
                <a:latin typeface="Consolas" panose="020B0609020204030204" pitchFamily="49" charset="0"/>
              </a:rPr>
              <a:t># Get the top 5 most demanded food items</a:t>
            </a:r>
            <a:br>
              <a:rPr kumimoji="0" lang="en-US" altLang="en-US" sz="900" b="0" i="1" u="none" strike="noStrike" cap="none" normalizeH="0" baseline="0" dirty="0">
                <a:ln>
                  <a:noFill/>
                </a:ln>
                <a:solidFill>
                  <a:srgbClr val="8C8C8C"/>
                </a:solidFill>
                <a:effectLst/>
                <a:latin typeface="Consolas" panose="020B0609020204030204" pitchFamily="49" charset="0"/>
              </a:rPr>
            </a:br>
            <a:r>
              <a:rPr kumimoji="0" lang="en-US" altLang="en-US" sz="900" b="0" i="1" u="none" strike="noStrike" cap="none" normalizeH="0" baseline="0" dirty="0">
                <a:ln>
                  <a:noFill/>
                </a:ln>
                <a:solidFill>
                  <a:srgbClr val="8C8C8C"/>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top_5_demanded_items </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df.groupby</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'Item Name'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'Quantity Ordered'</a:t>
            </a:r>
            <a:r>
              <a:rPr kumimoji="0" lang="en-US" altLang="en-US" sz="900" b="0" i="0" u="none" strike="noStrike" cap="none" normalizeH="0" baseline="0" dirty="0">
                <a:ln>
                  <a:noFill/>
                </a:ln>
                <a:solidFill>
                  <a:srgbClr val="080808"/>
                </a:solidFill>
                <a:effectLst/>
                <a:latin typeface="Consolas" panose="020B0609020204030204" pitchFamily="49" charset="0"/>
              </a:rPr>
              <a:t>].sum().</a:t>
            </a:r>
            <a:r>
              <a:rPr kumimoji="0" lang="en-US" altLang="en-US" sz="900" b="0" i="0" u="none" strike="noStrike" cap="none" normalizeH="0" baseline="0" dirty="0" err="1">
                <a:ln>
                  <a:noFill/>
                </a:ln>
                <a:solidFill>
                  <a:srgbClr val="080808"/>
                </a:solidFill>
                <a:effectLst/>
                <a:latin typeface="Consolas" panose="020B0609020204030204" pitchFamily="49" charset="0"/>
              </a:rPr>
              <a:t>nlargest</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1750EB"/>
                </a:solidFill>
                <a:effectLst/>
                <a:latin typeface="Consolas" panose="020B0609020204030204" pitchFamily="49" charset="0"/>
              </a:rPr>
              <a:t>5</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80808"/>
                </a:solidFill>
                <a:effectLst/>
                <a:latin typeface="Consolas" panose="020B0609020204030204" pitchFamily="49" charset="0"/>
              </a:rPr>
              <a:t>reset_index</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'most_demanded.html'</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top_5_demanded_items</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top_5_demanded_items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9E880D"/>
                </a:solidFill>
                <a:effectLst/>
                <a:latin typeface="Consolas" panose="020B0609020204030204" pitchFamily="49" charset="0"/>
              </a:rPr>
              <a:t>@app.route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'/visualizations'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def </a:t>
            </a:r>
            <a:r>
              <a:rPr kumimoji="0" lang="en-US" altLang="en-US" sz="900" b="0" i="0" u="none" strike="noStrike" cap="none" normalizeH="0" baseline="0" dirty="0">
                <a:ln>
                  <a:noFill/>
                </a:ln>
                <a:solidFill>
                  <a:srgbClr val="00627A"/>
                </a:solidFill>
                <a:effectLst/>
                <a:latin typeface="Consolas" panose="020B0609020204030204" pitchFamily="49" charset="0"/>
              </a:rPr>
              <a:t>visualizations</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33B3"/>
                </a:solidFill>
                <a:effectLst/>
                <a:latin typeface="Consolas" panose="020B0609020204030204" pitchFamily="49" charset="0"/>
              </a:rPr>
              <a:t>return </a:t>
            </a:r>
            <a:r>
              <a:rPr kumimoji="0" lang="en-US" altLang="en-US" sz="900" b="0" i="0" u="none" strike="noStrike" cap="none" normalizeH="0" baseline="0" dirty="0" err="1">
                <a:ln>
                  <a:noFill/>
                </a:ln>
                <a:solidFill>
                  <a:srgbClr val="080808"/>
                </a:solidFill>
                <a:effectLst/>
                <a:latin typeface="Consolas" panose="020B0609020204030204" pitchFamily="49" charset="0"/>
              </a:rPr>
              <a:t>render_template</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67D17"/>
                </a:solidFill>
                <a:effectLst/>
                <a:latin typeface="Consolas" panose="020B0609020204030204" pitchFamily="49" charset="0"/>
              </a:rPr>
              <a:t>'visualizations.html'</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if </a:t>
            </a:r>
            <a:r>
              <a:rPr kumimoji="0" lang="en-US" altLang="en-US" sz="900" b="0" i="0" u="none" strike="noStrike" cap="none" normalizeH="0" baseline="0" dirty="0">
                <a:ln>
                  <a:noFill/>
                </a:ln>
                <a:solidFill>
                  <a:srgbClr val="080808"/>
                </a:solidFill>
                <a:effectLst/>
                <a:latin typeface="Consolas" panose="020B0609020204030204" pitchFamily="49" charset="0"/>
              </a:rPr>
              <a:t>__name__ == </a:t>
            </a:r>
            <a:r>
              <a:rPr kumimoji="0" lang="en-US" altLang="en-US" sz="900" b="0" i="0" u="none" strike="noStrike" cap="none" normalizeH="0" baseline="0" dirty="0">
                <a:ln>
                  <a:noFill/>
                </a:ln>
                <a:solidFill>
                  <a:srgbClr val="067D17"/>
                </a:solidFill>
                <a:effectLst/>
                <a:latin typeface="Consolas" panose="020B0609020204030204" pitchFamily="49" charset="0"/>
              </a:rPr>
              <a:t>'__main__'</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80808"/>
                </a:solidFill>
                <a:effectLst/>
                <a:latin typeface="Consolas" panose="020B0609020204030204" pitchFamily="49" charset="0"/>
              </a:rPr>
              <a:t>app.run</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debug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33B3"/>
                </a:solidFill>
                <a:effectLst/>
                <a:latin typeface="Consolas" panose="020B0609020204030204" pitchFamily="49" charset="0"/>
              </a:rPr>
              <a:t>True</a:t>
            </a:r>
            <a:r>
              <a:rPr kumimoji="0" lang="en-US" altLang="en-US" sz="900" b="0" i="0" u="none" strike="noStrike" cap="none" normalizeH="0" baseline="0" dirty="0">
                <a:ln>
                  <a:noFill/>
                </a:ln>
                <a:solidFill>
                  <a:srgbClr val="08080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92167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5047ABC-3804-B98F-8EAE-D6D75B08D478}"/>
              </a:ext>
            </a:extLst>
          </p:cNvPr>
          <p:cNvSpPr>
            <a:spLocks noGrp="1"/>
          </p:cNvSpPr>
          <p:nvPr>
            <p:ph type="title"/>
          </p:nvPr>
        </p:nvSpPr>
        <p:spPr>
          <a:xfrm>
            <a:off x="1903412" y="190264"/>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Experimental Results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 y="904240"/>
            <a:ext cx="4678115" cy="263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1773" y="904240"/>
            <a:ext cx="4814711"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5047ABC-3804-B98F-8EAE-D6D75B08D478}"/>
              </a:ext>
            </a:extLst>
          </p:cNvPr>
          <p:cNvSpPr>
            <a:spLocks noGrp="1"/>
          </p:cNvSpPr>
          <p:nvPr>
            <p:ph type="title"/>
          </p:nvPr>
        </p:nvSpPr>
        <p:spPr>
          <a:xfrm>
            <a:off x="1903412" y="198079"/>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Experimental Results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6160"/>
            <a:ext cx="5508978" cy="309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3013" y="1442085"/>
            <a:ext cx="4444437" cy="249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240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5047ABC-3804-B98F-8EAE-D6D75B08D478}"/>
              </a:ext>
            </a:extLst>
          </p:cNvPr>
          <p:cNvSpPr>
            <a:spLocks noGrp="1"/>
          </p:cNvSpPr>
          <p:nvPr>
            <p:ph type="title"/>
          </p:nvPr>
        </p:nvSpPr>
        <p:spPr>
          <a:xfrm>
            <a:off x="1903412" y="190264"/>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Experimental Results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 y="1052195"/>
            <a:ext cx="4937760" cy="277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449" y="1052196"/>
            <a:ext cx="4937760" cy="277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227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49;p15">
            <a:extLst>
              <a:ext uri="{FF2B5EF4-FFF2-40B4-BE49-F238E27FC236}">
                <a16:creationId xmlns:a16="http://schemas.microsoft.com/office/drawing/2014/main" xmlns="" id="{061376A6-EB2D-F96D-1792-EC0654B424F2}"/>
              </a:ext>
            </a:extLst>
          </p:cNvPr>
          <p:cNvSpPr txBox="1">
            <a:spLocks noChangeArrowheads="1"/>
          </p:cNvSpPr>
          <p:nvPr/>
        </p:nvSpPr>
        <p:spPr bwMode="auto">
          <a:xfrm>
            <a:off x="979488" y="1847056"/>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50000"/>
              </a:lnSpc>
              <a:buClr>
                <a:srgbClr val="000000"/>
              </a:buClr>
              <a:buSzPts val="3200"/>
            </a:pPr>
            <a:r>
              <a:rPr lang="en-US" dirty="0">
                <a:latin typeface="Georgia" panose="02040502050405020303" pitchFamily="18" charset="0"/>
              </a:rPr>
              <a:t>This project uses machine learning to optimize restaurant operations by predicting weekly food orders, implementing dynamic pricing, and analyzing customer patterns. The web app helps managers make data-driven decisions, improving inventory management, reducing waste, and boosting customer satisfaction. It demonstrates the power of AI to enhance efficiency, anticipate demand, and increase profitability in the food service industry.</a:t>
            </a:r>
            <a:endParaRPr lang="en-US" altLang="en-US" b="1" dirty="0">
              <a:solidFill>
                <a:schemeClr val="tx1"/>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a16="http://schemas.microsoft.com/office/drawing/2014/main" xmlns="" id="{366B9BD6-9583-797B-2794-0F6B172C215A}"/>
              </a:ext>
            </a:extLst>
          </p:cNvPr>
          <p:cNvSpPr>
            <a:spLocks noGrp="1"/>
          </p:cNvSpPr>
          <p:nvPr>
            <p:ph type="title"/>
          </p:nvPr>
        </p:nvSpPr>
        <p:spPr>
          <a:xfrm>
            <a:off x="1903412" y="386129"/>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Conclusion</a:t>
            </a:r>
          </a:p>
        </p:txBody>
      </p:sp>
      <p:sp>
        <p:nvSpPr>
          <p:cNvPr id="28676" name="Title 3">
            <a:extLst>
              <a:ext uri="{FF2B5EF4-FFF2-40B4-BE49-F238E27FC236}">
                <a16:creationId xmlns:a16="http://schemas.microsoft.com/office/drawing/2014/main" xmlns="" id="{9813E72B-D9BB-3BB6-BA44-C9A0855BFC5B}"/>
              </a:ext>
            </a:extLst>
          </p:cNvPr>
          <p:cNvSpPr txBox="1">
            <a:spLocks/>
          </p:cNvSpPr>
          <p:nvPr/>
        </p:nvSpPr>
        <p:spPr bwMode="auto">
          <a:xfrm>
            <a:off x="1046163" y="1300163"/>
            <a:ext cx="83867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indent="509588"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000000"/>
              </a:buClr>
              <a:buSzPts val="2900"/>
              <a:buFont typeface="Arial" panose="020B0604020202020204" pitchFamily="34" charset="0"/>
              <a:buChar char="•"/>
            </a:pPr>
            <a:endParaRPr lang="en-US" altLang="en-US" sz="3200" b="1">
              <a:solidFill>
                <a:srgbClr val="0070C0"/>
              </a:solidFill>
              <a:latin typeface="Georgia" panose="02040502050405020303" pitchFamily="18" charset="0"/>
              <a:sym typeface="Georgia" panose="02040502050405020303"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Google Shape;49;p15">
            <a:extLst>
              <a:ext uri="{FF2B5EF4-FFF2-40B4-BE49-F238E27FC236}">
                <a16:creationId xmlns:a16="http://schemas.microsoft.com/office/drawing/2014/main" xmlns="" id="{39293800-E267-A4ED-4803-AC4301021915}"/>
              </a:ext>
            </a:extLst>
          </p:cNvPr>
          <p:cNvSpPr txBox="1">
            <a:spLocks noChangeArrowheads="1"/>
          </p:cNvSpPr>
          <p:nvPr/>
        </p:nvSpPr>
        <p:spPr bwMode="auto">
          <a:xfrm>
            <a:off x="204788" y="1147763"/>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50000"/>
              </a:lnSpc>
              <a:buClr>
                <a:srgbClr val="000000"/>
              </a:buClr>
              <a:buSzPts val="3200"/>
              <a:buFont typeface="Arial" panose="020B0604020202020204" pitchFamily="34" charset="0"/>
              <a:buChar char="•"/>
            </a:pPr>
            <a:endParaRPr lang="en-US" altLang="en-US" sz="3200" b="1">
              <a:solidFill>
                <a:schemeClr val="tx1"/>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a16="http://schemas.microsoft.com/office/drawing/2014/main" xmlns="" id="{B86E2AA7-CFE8-381E-0426-66968B4844FE}"/>
              </a:ext>
            </a:extLst>
          </p:cNvPr>
          <p:cNvSpPr>
            <a:spLocks noGrp="1"/>
          </p:cNvSpPr>
          <p:nvPr>
            <p:ph type="title"/>
          </p:nvPr>
        </p:nvSpPr>
        <p:spPr>
          <a:xfrm>
            <a:off x="2398713" y="430213"/>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References</a:t>
            </a:r>
          </a:p>
        </p:txBody>
      </p:sp>
      <p:sp>
        <p:nvSpPr>
          <p:cNvPr id="30724" name="Title 3">
            <a:extLst>
              <a:ext uri="{FF2B5EF4-FFF2-40B4-BE49-F238E27FC236}">
                <a16:creationId xmlns:a16="http://schemas.microsoft.com/office/drawing/2014/main" xmlns="" id="{618AE7B9-D141-1886-DC73-60C75ADF264D}"/>
              </a:ext>
            </a:extLst>
          </p:cNvPr>
          <p:cNvSpPr txBox="1">
            <a:spLocks/>
          </p:cNvSpPr>
          <p:nvPr/>
        </p:nvSpPr>
        <p:spPr bwMode="auto">
          <a:xfrm>
            <a:off x="1046163" y="1300163"/>
            <a:ext cx="83867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indent="509588"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000000"/>
              </a:buClr>
              <a:buSzPts val="2900"/>
              <a:buFont typeface="Arial" panose="020B0604020202020204" pitchFamily="34" charset="0"/>
              <a:buChar char="•"/>
            </a:pPr>
            <a:endParaRPr lang="en-US" altLang="en-US" sz="3200" b="1">
              <a:solidFill>
                <a:srgbClr val="0070C0"/>
              </a:solidFill>
              <a:latin typeface="Georgia" panose="02040502050405020303" pitchFamily="18" charset="0"/>
              <a:sym typeface="Georgia" panose="02040502050405020303" pitchFamily="18" charset="0"/>
            </a:endParaRPr>
          </a:p>
        </p:txBody>
      </p:sp>
      <p:sp>
        <p:nvSpPr>
          <p:cNvPr id="2" name="Rectangle 1"/>
          <p:cNvSpPr/>
          <p:nvPr/>
        </p:nvSpPr>
        <p:spPr>
          <a:xfrm>
            <a:off x="204788" y="1300163"/>
            <a:ext cx="8717279" cy="1600438"/>
          </a:xfrm>
          <a:prstGeom prst="rect">
            <a:avLst/>
          </a:prstGeom>
        </p:spPr>
        <p:txBody>
          <a:bodyPr wrap="square">
            <a:spAutoFit/>
          </a:bodyPr>
          <a:lstStyle/>
          <a:p>
            <a:pPr marL="285750" indent="-285750">
              <a:buFont typeface="Arial" pitchFamily="34" charset="0"/>
              <a:buChar char="•"/>
            </a:pPr>
            <a:r>
              <a:rPr lang="en-US" dirty="0">
                <a:solidFill>
                  <a:schemeClr val="tx1"/>
                </a:solidFill>
                <a:latin typeface="Georgia" pitchFamily="18" charset="0"/>
              </a:rPr>
              <a:t>"Sales Forecasting with Machine Learning: Techniques and Applications"</a:t>
            </a:r>
            <a:br>
              <a:rPr lang="en-US" dirty="0">
                <a:solidFill>
                  <a:schemeClr val="tx1"/>
                </a:solidFill>
                <a:latin typeface="Georgia" pitchFamily="18" charset="0"/>
              </a:rPr>
            </a:br>
            <a:r>
              <a:rPr lang="en-US" i="1" dirty="0">
                <a:solidFill>
                  <a:schemeClr val="tx1"/>
                </a:solidFill>
                <a:latin typeface="Georgia" pitchFamily="18" charset="0"/>
              </a:rPr>
              <a:t>International Journal of Forecasting</a:t>
            </a:r>
          </a:p>
          <a:p>
            <a:pPr marL="285750" indent="-285750">
              <a:buFont typeface="Arial" pitchFamily="34" charset="0"/>
              <a:buChar char="•"/>
            </a:pPr>
            <a:endParaRPr lang="en-US" i="1" dirty="0">
              <a:solidFill>
                <a:schemeClr val="tx1"/>
              </a:solidFill>
              <a:latin typeface="Georgia" pitchFamily="18" charset="0"/>
            </a:endParaRPr>
          </a:p>
          <a:p>
            <a:pPr marL="285750" indent="-285750">
              <a:buFont typeface="Arial" pitchFamily="34" charset="0"/>
              <a:buChar char="•"/>
            </a:pPr>
            <a:r>
              <a:rPr lang="en-US" dirty="0">
                <a:solidFill>
                  <a:schemeClr val="tx1"/>
                </a:solidFill>
                <a:latin typeface="Georgia" pitchFamily="18" charset="0"/>
              </a:rPr>
              <a:t>"Hands-On Machine Learning with </a:t>
            </a:r>
            <a:r>
              <a:rPr lang="en-US" dirty="0" err="1">
                <a:solidFill>
                  <a:schemeClr val="tx1"/>
                </a:solidFill>
                <a:latin typeface="Georgia" pitchFamily="18" charset="0"/>
              </a:rPr>
              <a:t>Scikit</a:t>
            </a:r>
            <a:r>
              <a:rPr lang="en-US" dirty="0">
                <a:solidFill>
                  <a:schemeClr val="tx1"/>
                </a:solidFill>
                <a:latin typeface="Georgia" pitchFamily="18" charset="0"/>
              </a:rPr>
              <a:t>-Learn, </a:t>
            </a:r>
            <a:r>
              <a:rPr lang="en-US" dirty="0" err="1">
                <a:solidFill>
                  <a:schemeClr val="tx1"/>
                </a:solidFill>
                <a:latin typeface="Georgia" pitchFamily="18" charset="0"/>
              </a:rPr>
              <a:t>Keras</a:t>
            </a:r>
            <a:r>
              <a:rPr lang="en-US" dirty="0">
                <a:solidFill>
                  <a:schemeClr val="tx1"/>
                </a:solidFill>
                <a:latin typeface="Georgia" pitchFamily="18" charset="0"/>
              </a:rPr>
              <a:t>, and </a:t>
            </a:r>
            <a:r>
              <a:rPr lang="en-US" dirty="0" err="1">
                <a:solidFill>
                  <a:schemeClr val="tx1"/>
                </a:solidFill>
                <a:latin typeface="Georgia" pitchFamily="18" charset="0"/>
              </a:rPr>
              <a:t>TensorFlow</a:t>
            </a:r>
            <a:r>
              <a:rPr lang="en-US" dirty="0">
                <a:solidFill>
                  <a:schemeClr val="tx1"/>
                </a:solidFill>
                <a:latin typeface="Georgia" pitchFamily="18" charset="0"/>
              </a:rPr>
              <a:t>" by </a:t>
            </a:r>
            <a:r>
              <a:rPr lang="en-US" dirty="0" err="1">
                <a:solidFill>
                  <a:schemeClr val="tx1"/>
                </a:solidFill>
                <a:latin typeface="Georgia" pitchFamily="18" charset="0"/>
              </a:rPr>
              <a:t>Aurélien</a:t>
            </a:r>
            <a:r>
              <a:rPr lang="en-US" dirty="0">
                <a:solidFill>
                  <a:schemeClr val="tx1"/>
                </a:solidFill>
                <a:latin typeface="Georgia" pitchFamily="18" charset="0"/>
              </a:rPr>
              <a:t> </a:t>
            </a:r>
            <a:r>
              <a:rPr lang="en-US" dirty="0" err="1">
                <a:solidFill>
                  <a:schemeClr val="tx1"/>
                </a:solidFill>
                <a:latin typeface="Georgia" pitchFamily="18" charset="0"/>
              </a:rPr>
              <a:t>Géron</a:t>
            </a:r>
            <a:endParaRPr lang="en-US" dirty="0">
              <a:solidFill>
                <a:schemeClr val="tx1"/>
              </a:solidFill>
              <a:latin typeface="Georgia" pitchFamily="18" charset="0"/>
            </a:endParaRPr>
          </a:p>
          <a:p>
            <a:pPr marL="285750" indent="-285750">
              <a:buFont typeface="Arial" pitchFamily="34" charset="0"/>
              <a:buChar char="•"/>
            </a:pPr>
            <a:endParaRPr lang="en-US" dirty="0">
              <a:solidFill>
                <a:schemeClr val="tx1"/>
              </a:solidFill>
              <a:latin typeface="Georgia" pitchFamily="18" charset="0"/>
            </a:endParaRPr>
          </a:p>
          <a:p>
            <a:pPr marL="285750" indent="-285750">
              <a:buFont typeface="Arial" pitchFamily="34" charset="0"/>
              <a:buChar char="•"/>
            </a:pPr>
            <a:r>
              <a:rPr lang="en-US" dirty="0">
                <a:solidFill>
                  <a:schemeClr val="tx1"/>
                </a:solidFill>
                <a:latin typeface="Georgia" pitchFamily="18" charset="0"/>
              </a:rPr>
              <a:t>“Demand forecasting to improve customer loyalty and margins while minimizing food loss</a:t>
            </a:r>
          </a:p>
          <a:p>
            <a:pPr marL="285750" indent="-285750">
              <a:buFont typeface="Arial" pitchFamily="34" charset="0"/>
              <a:buChar char="•"/>
            </a:pPr>
            <a:r>
              <a:rPr lang="en-US" dirty="0">
                <a:solidFill>
                  <a:schemeClr val="tx1"/>
                </a:solidFill>
                <a:latin typeface="Georgia" pitchFamily="18" charset="0"/>
              </a:rPr>
              <a:t>”</a:t>
            </a:r>
            <a:r>
              <a:rPr lang="en-US" dirty="0" err="1">
                <a:solidFill>
                  <a:schemeClr val="tx1"/>
                </a:solidFill>
                <a:latin typeface="Georgia" pitchFamily="18" charset="0"/>
              </a:rPr>
              <a:t>cropin</a:t>
            </a:r>
            <a:endParaRPr lang="en-US" dirty="0">
              <a:solidFill>
                <a:schemeClr val="tx1"/>
              </a:solidFill>
              <a:latin typeface="Georg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49;p15">
            <a:extLst>
              <a:ext uri="{FF2B5EF4-FFF2-40B4-BE49-F238E27FC236}">
                <a16:creationId xmlns:a16="http://schemas.microsoft.com/office/drawing/2014/main" xmlns="" id="{A7DA8741-B477-C6AD-E223-601793FD7C7F}"/>
              </a:ext>
            </a:extLst>
          </p:cNvPr>
          <p:cNvSpPr txBox="1">
            <a:spLocks noChangeArrowheads="1"/>
          </p:cNvSpPr>
          <p:nvPr/>
        </p:nvSpPr>
        <p:spPr bwMode="auto">
          <a:xfrm>
            <a:off x="733851" y="656956"/>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pPr>
            <a:r>
              <a:rPr lang="en-US" sz="1200" b="1" dirty="0">
                <a:latin typeface="Georgia" panose="02040502050405020303" pitchFamily="18" charset="0"/>
              </a:rPr>
              <a:t>Objective:</a:t>
            </a:r>
            <a:r>
              <a:rPr lang="en-US" sz="1200" dirty="0">
                <a:latin typeface="Georgia" panose="02040502050405020303" pitchFamily="18" charset="0"/>
              </a:rPr>
              <a:t> Build a machine learning web app to predict weekly food orders, optimize pricing, and analyze customer patterns for better restaurant operations.</a:t>
            </a:r>
          </a:p>
          <a:p>
            <a:pPr algn="just">
              <a:lnSpc>
                <a:spcPct val="150000"/>
              </a:lnSpc>
            </a:pPr>
            <a:r>
              <a:rPr lang="en-US" sz="1200" b="1" dirty="0">
                <a:latin typeface="Georgia" panose="02040502050405020303" pitchFamily="18" charset="0"/>
              </a:rPr>
              <a:t>Data &amp; Model:</a:t>
            </a:r>
            <a:endParaRPr lang="en-US" sz="1200" dirty="0">
              <a:latin typeface="Georgia" panose="02040502050405020303" pitchFamily="18" charset="0"/>
            </a:endParaRPr>
          </a:p>
          <a:p>
            <a:pPr algn="just">
              <a:lnSpc>
                <a:spcPct val="150000"/>
              </a:lnSpc>
              <a:buFont typeface="Arial" panose="020B0604020202020204" pitchFamily="34" charset="0"/>
              <a:buChar char="•"/>
            </a:pPr>
            <a:r>
              <a:rPr lang="en-US" sz="1200" b="1" dirty="0">
                <a:latin typeface="Georgia" panose="02040502050405020303" pitchFamily="18" charset="0"/>
              </a:rPr>
              <a:t>Data:</a:t>
            </a:r>
            <a:r>
              <a:rPr lang="en-US" sz="1200" dirty="0">
                <a:latin typeface="Georgia" panose="02040502050405020303" pitchFamily="18" charset="0"/>
              </a:rPr>
              <a:t> Transaction info (date, demographics, item, order quantity).</a:t>
            </a:r>
          </a:p>
          <a:p>
            <a:pPr algn="just">
              <a:lnSpc>
                <a:spcPct val="150000"/>
              </a:lnSpc>
              <a:buFont typeface="Arial" panose="020B0604020202020204" pitchFamily="34" charset="0"/>
              <a:buChar char="•"/>
            </a:pPr>
            <a:r>
              <a:rPr lang="en-US" sz="1200" b="1" dirty="0">
                <a:latin typeface="Georgia" panose="02040502050405020303" pitchFamily="18" charset="0"/>
              </a:rPr>
              <a:t>Model:</a:t>
            </a:r>
            <a:r>
              <a:rPr lang="en-US" sz="1200" dirty="0">
                <a:latin typeface="Georgia" panose="02040502050405020303" pitchFamily="18" charset="0"/>
              </a:rPr>
              <a:t> Decision Tree Regression.</a:t>
            </a:r>
          </a:p>
          <a:p>
            <a:pPr algn="just">
              <a:lnSpc>
                <a:spcPct val="150000"/>
              </a:lnSpc>
              <a:buFont typeface="Arial" panose="020B0604020202020204" pitchFamily="34" charset="0"/>
              <a:buChar char="•"/>
            </a:pPr>
            <a:r>
              <a:rPr lang="en-US" sz="1200" b="1" dirty="0">
                <a:latin typeface="Georgia" panose="02040502050405020303" pitchFamily="18" charset="0"/>
              </a:rPr>
              <a:t>Preprocessing:</a:t>
            </a:r>
            <a:r>
              <a:rPr lang="en-US" sz="1200" dirty="0">
                <a:latin typeface="Georgia" panose="02040502050405020303" pitchFamily="18" charset="0"/>
              </a:rPr>
              <a:t> Data cleaning, feature engineering, and encoding.</a:t>
            </a:r>
          </a:p>
          <a:p>
            <a:pPr algn="just">
              <a:lnSpc>
                <a:spcPct val="150000"/>
              </a:lnSpc>
            </a:pPr>
            <a:r>
              <a:rPr lang="en-US" sz="1200" b="1" dirty="0">
                <a:latin typeface="Georgia" panose="02040502050405020303" pitchFamily="18" charset="0"/>
              </a:rPr>
              <a:t>Web Application:</a:t>
            </a:r>
            <a:endParaRPr lang="en-US" sz="1200" dirty="0">
              <a:latin typeface="Georgia" panose="02040502050405020303" pitchFamily="18" charset="0"/>
            </a:endParaRPr>
          </a:p>
          <a:p>
            <a:pPr algn="just">
              <a:lnSpc>
                <a:spcPct val="150000"/>
              </a:lnSpc>
              <a:buFont typeface="Arial" panose="020B0604020202020204" pitchFamily="34" charset="0"/>
              <a:buChar char="•"/>
            </a:pPr>
            <a:r>
              <a:rPr lang="en-US" sz="1200" b="1" dirty="0">
                <a:latin typeface="Georgia" panose="02040502050405020303" pitchFamily="18" charset="0"/>
              </a:rPr>
              <a:t>Framework:</a:t>
            </a:r>
            <a:r>
              <a:rPr lang="en-US" sz="1200" dirty="0">
                <a:latin typeface="Georgia" panose="02040502050405020303" pitchFamily="18" charset="0"/>
              </a:rPr>
              <a:t> Flask backend, HTML/CSS frontend.</a:t>
            </a:r>
          </a:p>
          <a:p>
            <a:pPr algn="just">
              <a:lnSpc>
                <a:spcPct val="150000"/>
              </a:lnSpc>
              <a:buFont typeface="Arial" panose="020B0604020202020204" pitchFamily="34" charset="0"/>
              <a:buChar char="•"/>
            </a:pPr>
            <a:r>
              <a:rPr lang="en-US" sz="1200" b="1" dirty="0">
                <a:latin typeface="Georgia" panose="02040502050405020303" pitchFamily="18" charset="0"/>
              </a:rPr>
              <a:t>Features:</a:t>
            </a:r>
            <a:endParaRPr lang="en-US" sz="1200" dirty="0">
              <a:latin typeface="Georgia" panose="02040502050405020303" pitchFamily="18" charset="0"/>
            </a:endParaRPr>
          </a:p>
          <a:p>
            <a:pPr marL="742950" lvl="1" indent="-285750" algn="just">
              <a:lnSpc>
                <a:spcPct val="150000"/>
              </a:lnSpc>
              <a:buFont typeface="Arial" panose="020B0604020202020204" pitchFamily="34" charset="0"/>
              <a:buChar char="•"/>
            </a:pPr>
            <a:r>
              <a:rPr lang="en-US" sz="1200" dirty="0">
                <a:latin typeface="Georgia" panose="02040502050405020303" pitchFamily="18" charset="0"/>
              </a:rPr>
              <a:t>Demand forecasting</a:t>
            </a:r>
          </a:p>
          <a:p>
            <a:pPr marL="742950" lvl="1" indent="-285750" algn="just">
              <a:lnSpc>
                <a:spcPct val="150000"/>
              </a:lnSpc>
              <a:buFont typeface="Arial" panose="020B0604020202020204" pitchFamily="34" charset="0"/>
              <a:buChar char="•"/>
            </a:pPr>
            <a:r>
              <a:rPr lang="en-US" sz="1200" dirty="0">
                <a:latin typeface="Georgia" panose="02040502050405020303" pitchFamily="18" charset="0"/>
              </a:rPr>
              <a:t>Dynamic pricing</a:t>
            </a:r>
          </a:p>
          <a:p>
            <a:pPr marL="742950" lvl="1" indent="-285750" algn="just">
              <a:lnSpc>
                <a:spcPct val="150000"/>
              </a:lnSpc>
              <a:buFont typeface="Arial" panose="020B0604020202020204" pitchFamily="34" charset="0"/>
              <a:buChar char="•"/>
            </a:pPr>
            <a:r>
              <a:rPr lang="en-US" sz="1200" dirty="0">
                <a:latin typeface="Georgia" panose="02040502050405020303" pitchFamily="18" charset="0"/>
              </a:rPr>
              <a:t>Customer pattern analysis</a:t>
            </a:r>
          </a:p>
          <a:p>
            <a:pPr marL="742950" lvl="1" indent="-285750" algn="just">
              <a:lnSpc>
                <a:spcPct val="150000"/>
              </a:lnSpc>
              <a:buFont typeface="Arial" panose="020B0604020202020204" pitchFamily="34" charset="0"/>
              <a:buChar char="•"/>
            </a:pPr>
            <a:r>
              <a:rPr lang="en-US" sz="1200" dirty="0">
                <a:latin typeface="Georgia" panose="02040502050405020303" pitchFamily="18" charset="0"/>
              </a:rPr>
              <a:t>Sales insights and revenue forecasting</a:t>
            </a:r>
          </a:p>
          <a:p>
            <a:pPr algn="just">
              <a:lnSpc>
                <a:spcPct val="150000"/>
              </a:lnSpc>
              <a:buFont typeface="Arial" panose="020B0604020202020204" pitchFamily="34" charset="0"/>
              <a:buChar char="•"/>
            </a:pPr>
            <a:r>
              <a:rPr lang="en-US" sz="1200" b="1" dirty="0">
                <a:latin typeface="Georgia" panose="02040502050405020303" pitchFamily="18" charset="0"/>
              </a:rPr>
              <a:t>Deployment:</a:t>
            </a:r>
            <a:r>
              <a:rPr lang="en-US" sz="1200" dirty="0">
                <a:latin typeface="Georgia" panose="02040502050405020303" pitchFamily="18" charset="0"/>
              </a:rPr>
              <a:t> Local web browser, easy to use for managers.</a:t>
            </a:r>
          </a:p>
          <a:p>
            <a:pPr algn="just">
              <a:lnSpc>
                <a:spcPct val="150000"/>
              </a:lnSpc>
            </a:pPr>
            <a:r>
              <a:rPr lang="en-US" sz="1200" dirty="0">
                <a:latin typeface="Georgia" panose="02040502050405020303" pitchFamily="18" charset="0"/>
              </a:rPr>
              <a:t>Summary: A user-friendly system for predicting demand, adjusting prices, and analyzing customer behavior through a web interface.</a:t>
            </a:r>
          </a:p>
        </p:txBody>
      </p:sp>
      <p:sp>
        <p:nvSpPr>
          <p:cNvPr id="4" name="Title 3">
            <a:extLst>
              <a:ext uri="{FF2B5EF4-FFF2-40B4-BE49-F238E27FC236}">
                <a16:creationId xmlns:a16="http://schemas.microsoft.com/office/drawing/2014/main" xmlns="" id="{294F814F-33B9-8EE1-5478-A76AE8C1830C}"/>
              </a:ext>
            </a:extLst>
          </p:cNvPr>
          <p:cNvSpPr>
            <a:spLocks noGrp="1"/>
          </p:cNvSpPr>
          <p:nvPr>
            <p:ph type="title"/>
          </p:nvPr>
        </p:nvSpPr>
        <p:spPr>
          <a:xfrm>
            <a:off x="2398710" y="159092"/>
            <a:ext cx="52800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Abstract</a:t>
            </a:r>
          </a:p>
        </p:txBody>
      </p:sp>
    </p:spTree>
    <p:extLst>
      <p:ext uri="{BB962C8B-B14F-4D97-AF65-F5344CB8AC3E}">
        <p14:creationId xmlns:p14="http://schemas.microsoft.com/office/powerpoint/2010/main" val="1476278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DE0A84E0-D669-23D9-128A-757954CC2F9B}"/>
              </a:ext>
            </a:extLst>
          </p:cNvPr>
          <p:cNvSpPr txBox="1">
            <a:spLocks noGrp="1"/>
          </p:cNvSpPr>
          <p:nvPr>
            <p:ph type="title"/>
          </p:nvPr>
        </p:nvSpPr>
        <p:spPr>
          <a:xfrm>
            <a:off x="2290763" y="2101850"/>
            <a:ext cx="5280025" cy="357188"/>
          </a:xfrm>
        </p:spPr>
        <p:txBody>
          <a:bodyPr/>
          <a:lstStyle/>
          <a:p>
            <a:pPr eaLnBrk="1" hangingPunct="1">
              <a:spcBef>
                <a:spcPct val="0"/>
              </a:spcBef>
              <a:spcAft>
                <a:spcPct val="0"/>
              </a:spcAft>
              <a:buFont typeface="Fira Sans Extra Condensed Mediu" charset="0"/>
              <a:buNone/>
            </a:pPr>
            <a:r>
              <a:rPr lang="en-IN" altLang="en-US" sz="4400" dirty="0">
                <a:solidFill>
                  <a:schemeClr val="tx1"/>
                </a:solidFill>
                <a:latin typeface="Georgia" panose="02040502050405020303" pitchFamily="18" charset="0"/>
                <a:cs typeface="Arial" panose="020B0604020202020204" pitchFamily="34" charset="0"/>
                <a:sym typeface="Fira Sans Extra Condensed Mediu" charset="0"/>
              </a:rPr>
              <a:t>Thank you</a:t>
            </a:r>
          </a:p>
        </p:txBody>
      </p:sp>
      <p:sp>
        <p:nvSpPr>
          <p:cNvPr id="31747" name="Rectangle 1">
            <a:extLst>
              <a:ext uri="{FF2B5EF4-FFF2-40B4-BE49-F238E27FC236}">
                <a16:creationId xmlns:a16="http://schemas.microsoft.com/office/drawing/2014/main" xmlns="" id="{046AC07D-78FE-A38D-3920-D3A9FB470128}"/>
              </a:ext>
            </a:extLst>
          </p:cNvPr>
          <p:cNvSpPr>
            <a:spLocks noChangeArrowheads="1"/>
          </p:cNvSpPr>
          <p:nvPr/>
        </p:nvSpPr>
        <p:spPr bwMode="auto">
          <a:xfrm>
            <a:off x="2039938" y="1452563"/>
            <a:ext cx="1007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Font typeface="Arial" panose="020B0604020202020204" pitchFamily="34" charset="0"/>
              <a:buNone/>
            </a:pPr>
            <a:endParaRPr lang="en-I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Google Shape;49;p15">
            <a:extLst>
              <a:ext uri="{FF2B5EF4-FFF2-40B4-BE49-F238E27FC236}">
                <a16:creationId xmlns:a16="http://schemas.microsoft.com/office/drawing/2014/main" xmlns="" id="{1312E43A-033F-3E9A-EFE7-65641416B15C}"/>
              </a:ext>
            </a:extLst>
          </p:cNvPr>
          <p:cNvSpPr txBox="1">
            <a:spLocks noChangeArrowheads="1"/>
          </p:cNvSpPr>
          <p:nvPr/>
        </p:nvSpPr>
        <p:spPr bwMode="auto">
          <a:xfrm>
            <a:off x="812004" y="1921486"/>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50000"/>
              </a:lnSpc>
              <a:buClr>
                <a:srgbClr val="000000"/>
              </a:buClr>
              <a:buSzPts val="3200"/>
            </a:pPr>
            <a:r>
              <a:rPr lang="en-US" dirty="0">
                <a:latin typeface="Georgia" panose="02040502050405020303" pitchFamily="18" charset="0"/>
              </a:rPr>
              <a:t>The Predictive Analytics and Dynamic Pricing System enhances supply chain management in the food and beverage industry by forecasting food orders, optimizing inventory, and improving customer satisfaction. Using Decision Trees, the system predicts food demand, provides cuisine and category insights, and supports custom scenario predictions. Built with Flask, HTML, and CSS, the user-friendly web app offers data visualization for easy analysis and is deployed locally for seamless access.</a:t>
            </a:r>
            <a:endParaRPr lang="en-US" altLang="en-US" b="1" dirty="0">
              <a:solidFill>
                <a:schemeClr val="tx1"/>
              </a:solidFill>
              <a:latin typeface="Georgia" panose="02040502050405020303" pitchFamily="18" charset="0"/>
              <a:sym typeface="Georgia" panose="02040502050405020303" pitchFamily="18" charset="0"/>
            </a:endParaRPr>
          </a:p>
        </p:txBody>
      </p:sp>
      <p:sp>
        <p:nvSpPr>
          <p:cNvPr id="4" name="Title 3">
            <a:extLst>
              <a:ext uri="{FF2B5EF4-FFF2-40B4-BE49-F238E27FC236}">
                <a16:creationId xmlns:a16="http://schemas.microsoft.com/office/drawing/2014/main" xmlns="" id="{5C86497C-109F-6873-4FAB-5893D9B6020F}"/>
              </a:ext>
            </a:extLst>
          </p:cNvPr>
          <p:cNvSpPr>
            <a:spLocks noGrp="1"/>
          </p:cNvSpPr>
          <p:nvPr>
            <p:ph type="title"/>
          </p:nvPr>
        </p:nvSpPr>
        <p:spPr>
          <a:xfrm>
            <a:off x="2398711" y="359871"/>
            <a:ext cx="52800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Introduction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Google Shape;49;p15">
            <a:extLst>
              <a:ext uri="{FF2B5EF4-FFF2-40B4-BE49-F238E27FC236}">
                <a16:creationId xmlns:a16="http://schemas.microsoft.com/office/drawing/2014/main" xmlns="" id="{978F2100-54AE-7EDA-B381-366B4FFE1BF7}"/>
              </a:ext>
            </a:extLst>
          </p:cNvPr>
          <p:cNvSpPr txBox="1">
            <a:spLocks noChangeArrowheads="1"/>
          </p:cNvSpPr>
          <p:nvPr/>
        </p:nvSpPr>
        <p:spPr bwMode="auto">
          <a:xfrm>
            <a:off x="812005" y="1538532"/>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50000"/>
              </a:lnSpc>
            </a:pPr>
            <a:r>
              <a:rPr lang="en-US" b="1" dirty="0">
                <a:latin typeface="Georgia" panose="02040502050405020303" pitchFamily="18" charset="0"/>
              </a:rPr>
              <a:t>Objective:</a:t>
            </a:r>
            <a:r>
              <a:rPr lang="en-US" dirty="0">
                <a:latin typeface="Georgia" panose="02040502050405020303" pitchFamily="18" charset="0"/>
              </a:rPr>
              <a:t/>
            </a:r>
            <a:br>
              <a:rPr lang="en-US" dirty="0">
                <a:latin typeface="Georgia" panose="02040502050405020303" pitchFamily="18" charset="0"/>
              </a:rPr>
            </a:br>
            <a:r>
              <a:rPr lang="en-US" dirty="0">
                <a:latin typeface="Georgia" panose="02040502050405020303" pitchFamily="18" charset="0"/>
              </a:rPr>
              <a:t>Develop a machine learning-based food demand forecasting system for efficient inventory management and improved customer satisfaction.</a:t>
            </a:r>
          </a:p>
          <a:p>
            <a:pPr algn="just">
              <a:lnSpc>
                <a:spcPct val="150000"/>
              </a:lnSpc>
            </a:pPr>
            <a:r>
              <a:rPr lang="en-US" b="1" dirty="0">
                <a:latin typeface="Georgia" panose="02040502050405020303" pitchFamily="18" charset="0"/>
              </a:rPr>
              <a:t>Key Goals:</a:t>
            </a:r>
            <a:endParaRPr lang="en-US" dirty="0">
              <a:latin typeface="Georgia" panose="02040502050405020303" pitchFamily="18" charset="0"/>
            </a:endParaRPr>
          </a:p>
          <a:p>
            <a:pPr algn="just">
              <a:lnSpc>
                <a:spcPct val="150000"/>
              </a:lnSpc>
              <a:buFont typeface="Arial" panose="020B0604020202020204" pitchFamily="34" charset="0"/>
              <a:buChar char="•"/>
            </a:pPr>
            <a:r>
              <a:rPr lang="en-US" b="1" dirty="0">
                <a:latin typeface="Georgia" panose="02040502050405020303" pitchFamily="18" charset="0"/>
              </a:rPr>
              <a:t>Accurate Demand Prediction:</a:t>
            </a:r>
            <a:r>
              <a:rPr lang="en-US" dirty="0">
                <a:latin typeface="Georgia" panose="02040502050405020303" pitchFamily="18" charset="0"/>
              </a:rPr>
              <a:t> Forecast food item demand to aid in resource planning.</a:t>
            </a:r>
          </a:p>
          <a:p>
            <a:pPr algn="just">
              <a:lnSpc>
                <a:spcPct val="150000"/>
              </a:lnSpc>
              <a:buFont typeface="Arial" panose="020B0604020202020204" pitchFamily="34" charset="0"/>
              <a:buChar char="•"/>
            </a:pPr>
            <a:r>
              <a:rPr lang="en-US" b="1" dirty="0">
                <a:latin typeface="Georgia" panose="02040502050405020303" pitchFamily="18" charset="0"/>
              </a:rPr>
              <a:t>Optimized Inventory:</a:t>
            </a:r>
            <a:r>
              <a:rPr lang="en-US" dirty="0">
                <a:latin typeface="Georgia" panose="02040502050405020303" pitchFamily="18" charset="0"/>
              </a:rPr>
              <a:t> Minimize overstocking and stockouts, reducing holding costs.</a:t>
            </a:r>
          </a:p>
          <a:p>
            <a:pPr algn="just">
              <a:lnSpc>
                <a:spcPct val="150000"/>
              </a:lnSpc>
              <a:buFont typeface="Arial" panose="020B0604020202020204" pitchFamily="34" charset="0"/>
              <a:buChar char="•"/>
            </a:pPr>
            <a:r>
              <a:rPr lang="en-US" b="1" dirty="0">
                <a:latin typeface="Georgia" panose="02040502050405020303" pitchFamily="18" charset="0"/>
              </a:rPr>
              <a:t>Operational Efficiency:</a:t>
            </a:r>
            <a:r>
              <a:rPr lang="en-US" dirty="0">
                <a:latin typeface="Georgia" panose="02040502050405020303" pitchFamily="18" charset="0"/>
              </a:rPr>
              <a:t> Provide demand insights to streamline operations.</a:t>
            </a:r>
          </a:p>
          <a:p>
            <a:pPr algn="just">
              <a:lnSpc>
                <a:spcPct val="150000"/>
              </a:lnSpc>
              <a:buFont typeface="Arial" panose="020B0604020202020204" pitchFamily="34" charset="0"/>
              <a:buChar char="•"/>
            </a:pPr>
            <a:r>
              <a:rPr lang="en-US" b="1" dirty="0">
                <a:latin typeface="Georgia" panose="02040502050405020303" pitchFamily="18" charset="0"/>
              </a:rPr>
              <a:t>Customer Satisfaction:</a:t>
            </a:r>
            <a:r>
              <a:rPr lang="en-US" dirty="0">
                <a:latin typeface="Georgia" panose="02040502050405020303" pitchFamily="18" charset="0"/>
              </a:rPr>
              <a:t> Ensure timely deliveries and availability of food items.</a:t>
            </a:r>
          </a:p>
        </p:txBody>
      </p:sp>
      <p:sp>
        <p:nvSpPr>
          <p:cNvPr id="4" name="Title 3">
            <a:extLst>
              <a:ext uri="{FF2B5EF4-FFF2-40B4-BE49-F238E27FC236}">
                <a16:creationId xmlns:a16="http://schemas.microsoft.com/office/drawing/2014/main" xmlns="" id="{24B7298E-0A2C-56D9-7C80-1D934583EA0D}"/>
              </a:ext>
            </a:extLst>
          </p:cNvPr>
          <p:cNvSpPr>
            <a:spLocks noGrp="1"/>
          </p:cNvSpPr>
          <p:nvPr>
            <p:ph type="title"/>
          </p:nvPr>
        </p:nvSpPr>
        <p:spPr>
          <a:xfrm>
            <a:off x="2398712" y="234828"/>
            <a:ext cx="52800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Objective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Google Shape;49;p15">
            <a:extLst>
              <a:ext uri="{FF2B5EF4-FFF2-40B4-BE49-F238E27FC236}">
                <a16:creationId xmlns:a16="http://schemas.microsoft.com/office/drawing/2014/main" xmlns="" id="{3F8F95C8-ADC7-136E-6232-8D7DA5FDD85B}"/>
              </a:ext>
            </a:extLst>
          </p:cNvPr>
          <p:cNvSpPr txBox="1">
            <a:spLocks noChangeArrowheads="1"/>
          </p:cNvSpPr>
          <p:nvPr/>
        </p:nvSpPr>
        <p:spPr bwMode="auto">
          <a:xfrm>
            <a:off x="812005" y="1038347"/>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pPr>
            <a:r>
              <a:rPr lang="en-US" sz="1200" b="1" dirty="0">
                <a:solidFill>
                  <a:schemeClr val="tx1"/>
                </a:solidFill>
                <a:latin typeface="Georgia" panose="02040502050405020303" pitchFamily="18" charset="0"/>
              </a:rPr>
              <a:t>Existing Work:</a:t>
            </a:r>
            <a:endParaRPr lang="en-US" sz="1200" dirty="0">
              <a:solidFill>
                <a:schemeClr val="tx1"/>
              </a:solidFill>
              <a:latin typeface="Georgia" panose="02040502050405020303" pitchFamily="18" charset="0"/>
            </a:endParaRP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Traditional Forecasting Methods:</a:t>
            </a:r>
            <a:endParaRPr lang="en-US" sz="1200" dirty="0">
              <a:solidFill>
                <a:schemeClr val="tx1"/>
              </a:solidFill>
              <a:latin typeface="Georgia" panose="02040502050405020303" pitchFamily="18" charset="0"/>
            </a:endParaRPr>
          </a:p>
          <a:p>
            <a:pPr marL="1028700" lvl="1"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Basic Techniques:</a:t>
            </a:r>
            <a:r>
              <a:rPr lang="en-US" sz="1200" dirty="0">
                <a:solidFill>
                  <a:schemeClr val="tx1"/>
                </a:solidFill>
                <a:latin typeface="Georgia" panose="02040502050405020303" pitchFamily="18" charset="0"/>
              </a:rPr>
              <a:t> Simple models like moving averages and exponential smoothing are commonly used but often fail to capture complex demand patterns.</a:t>
            </a:r>
          </a:p>
          <a:p>
            <a:pPr marL="1028700" lvl="1"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Manual Inventory Management:</a:t>
            </a:r>
            <a:r>
              <a:rPr lang="en-US" sz="1200" dirty="0">
                <a:solidFill>
                  <a:schemeClr val="tx1"/>
                </a:solidFill>
                <a:latin typeface="Georgia" panose="02040502050405020303" pitchFamily="18" charset="0"/>
              </a:rPr>
              <a:t> Many systems rely on manual processes, which are time-consuming and inefficient, especially for managing large and diverse product portfolios.</a:t>
            </a:r>
          </a:p>
          <a:p>
            <a:pPr algn="just">
              <a:lnSpc>
                <a:spcPct val="150000"/>
              </a:lnSpc>
            </a:pPr>
            <a:r>
              <a:rPr lang="en-US" sz="1200" b="1" dirty="0">
                <a:solidFill>
                  <a:schemeClr val="tx1"/>
                </a:solidFill>
                <a:latin typeface="Georgia" panose="02040502050405020303" pitchFamily="18" charset="0"/>
              </a:rPr>
              <a:t>Limitations:</a:t>
            </a:r>
            <a:endParaRPr lang="en-US" sz="1200" dirty="0">
              <a:solidFill>
                <a:schemeClr val="tx1"/>
              </a:solidFill>
              <a:latin typeface="Georgia" panose="02040502050405020303" pitchFamily="18" charset="0"/>
            </a:endParaRPr>
          </a:p>
          <a:p>
            <a:pPr marL="1028700" lvl="1"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Limited Accuracy:</a:t>
            </a:r>
            <a:r>
              <a:rPr lang="en-US" sz="1200" dirty="0">
                <a:solidFill>
                  <a:schemeClr val="tx1"/>
                </a:solidFill>
                <a:latin typeface="Georgia" panose="02040502050405020303" pitchFamily="18" charset="0"/>
              </a:rPr>
              <a:t> Basic forecasting methods often struggle to accurately predict demand due to their inability to model complex, non-linear patterns.</a:t>
            </a:r>
          </a:p>
          <a:p>
            <a:pPr marL="1028700" lvl="1"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Manual Processes:</a:t>
            </a:r>
            <a:r>
              <a:rPr lang="en-US" sz="1200" dirty="0">
                <a:solidFill>
                  <a:schemeClr val="tx1"/>
                </a:solidFill>
                <a:latin typeface="Georgia" panose="02040502050405020303" pitchFamily="18" charset="0"/>
              </a:rPr>
              <a:t> Dependence on manual input and adjustments leads to inefficiencies and errors in inventory management.</a:t>
            </a:r>
          </a:p>
          <a:p>
            <a:pPr marL="1028700" lvl="1"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Lack of Scalability:</a:t>
            </a:r>
            <a:r>
              <a:rPr lang="en-US" sz="1200" dirty="0">
                <a:solidFill>
                  <a:schemeClr val="tx1"/>
                </a:solidFill>
                <a:latin typeface="Georgia" panose="02040502050405020303" pitchFamily="18" charset="0"/>
              </a:rPr>
              <a:t> Traditional approaches may not scale well with increasing data volume or evolving market conditions, making them less adaptable to changing demand patterns.</a:t>
            </a:r>
          </a:p>
        </p:txBody>
      </p:sp>
      <p:sp>
        <p:nvSpPr>
          <p:cNvPr id="4" name="Title 3">
            <a:extLst>
              <a:ext uri="{FF2B5EF4-FFF2-40B4-BE49-F238E27FC236}">
                <a16:creationId xmlns:a16="http://schemas.microsoft.com/office/drawing/2014/main" xmlns="" id="{7C56E417-79F5-E3AD-CF75-F216A282F1FF}"/>
              </a:ext>
            </a:extLst>
          </p:cNvPr>
          <p:cNvSpPr>
            <a:spLocks noGrp="1"/>
          </p:cNvSpPr>
          <p:nvPr>
            <p:ph type="title"/>
          </p:nvPr>
        </p:nvSpPr>
        <p:spPr>
          <a:xfrm>
            <a:off x="1903410" y="180120"/>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Existing Work &amp; Limitation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Google Shape;49;p15">
            <a:extLst>
              <a:ext uri="{FF2B5EF4-FFF2-40B4-BE49-F238E27FC236}">
                <a16:creationId xmlns:a16="http://schemas.microsoft.com/office/drawing/2014/main" xmlns="" id="{ACB95AF1-A6FF-C117-8ADF-175001D676F2}"/>
              </a:ext>
            </a:extLst>
          </p:cNvPr>
          <p:cNvSpPr txBox="1">
            <a:spLocks noChangeArrowheads="1"/>
          </p:cNvSpPr>
          <p:nvPr/>
        </p:nvSpPr>
        <p:spPr bwMode="auto">
          <a:xfrm>
            <a:off x="812005" y="685799"/>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pPr>
            <a:r>
              <a:rPr lang="en-US" sz="1200" b="1" dirty="0">
                <a:solidFill>
                  <a:schemeClr val="tx1"/>
                </a:solidFill>
                <a:latin typeface="Georgia" panose="02040502050405020303" pitchFamily="18" charset="0"/>
              </a:rPr>
              <a:t>Proposed Work:</a:t>
            </a:r>
            <a:endParaRPr lang="en-US" sz="1200" dirty="0">
              <a:solidFill>
                <a:schemeClr val="tx1"/>
              </a:solidFill>
              <a:latin typeface="Georgia" panose="02040502050405020303" pitchFamily="18" charset="0"/>
            </a:endParaRP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Machine Learning Models:</a:t>
            </a:r>
            <a:r>
              <a:rPr lang="en-US" sz="1200" dirty="0">
                <a:solidFill>
                  <a:schemeClr val="tx1"/>
                </a:solidFill>
                <a:latin typeface="Georgia" panose="02040502050405020303" pitchFamily="18" charset="0"/>
              </a:rPr>
              <a:t> Employ advanced models such as Decision Trees for precise demand forecasting.</a:t>
            </a: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Predictive Analytics:</a:t>
            </a:r>
            <a:r>
              <a:rPr lang="en-US" sz="1200" dirty="0">
                <a:solidFill>
                  <a:schemeClr val="tx1"/>
                </a:solidFill>
                <a:latin typeface="Georgia" panose="02040502050405020303" pitchFamily="18" charset="0"/>
              </a:rPr>
              <a:t> Analyze patterns, trends, and seasonality to enhance food demand predictions.</a:t>
            </a: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Real-Time Updates:</a:t>
            </a:r>
            <a:r>
              <a:rPr lang="en-US" sz="1200" dirty="0">
                <a:solidFill>
                  <a:schemeClr val="tx1"/>
                </a:solidFill>
                <a:latin typeface="Georgia" panose="02040502050405020303" pitchFamily="18" charset="0"/>
              </a:rPr>
              <a:t> Offer real-time forecasts to enable timely adjustments in inventory management.</a:t>
            </a: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User-Friendly Interface:</a:t>
            </a:r>
            <a:r>
              <a:rPr lang="en-US" sz="1200" dirty="0">
                <a:solidFill>
                  <a:schemeClr val="tx1"/>
                </a:solidFill>
                <a:latin typeface="Georgia" panose="02040502050405020303" pitchFamily="18" charset="0"/>
              </a:rPr>
              <a:t> Provide an intuitive web interface for easy interaction and visualization of data.</a:t>
            </a: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Scalability and Adaptability:</a:t>
            </a:r>
            <a:r>
              <a:rPr lang="en-US" sz="1200" dirty="0">
                <a:solidFill>
                  <a:schemeClr val="tx1"/>
                </a:solidFill>
                <a:latin typeface="Georgia" panose="02040502050405020303" pitchFamily="18" charset="0"/>
              </a:rPr>
              <a:t> Ensure the system adapts to evolving business needs and fluctuating demand patterns.</a:t>
            </a: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Integration:</a:t>
            </a:r>
            <a:r>
              <a:rPr lang="en-US" sz="1200" dirty="0">
                <a:solidFill>
                  <a:schemeClr val="tx1"/>
                </a:solidFill>
                <a:latin typeface="Georgia" panose="02040502050405020303" pitchFamily="18" charset="0"/>
              </a:rPr>
              <a:t> Seamlessly connect with existing systems like inventory management and POS for streamlined operations.</a:t>
            </a: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Performance Evaluation:</a:t>
            </a:r>
            <a:r>
              <a:rPr lang="en-US" sz="1200" dirty="0">
                <a:solidFill>
                  <a:schemeClr val="tx1"/>
                </a:solidFill>
                <a:latin typeface="Georgia" panose="02040502050405020303" pitchFamily="18" charset="0"/>
              </a:rPr>
              <a:t> Continuously monitor and refine models to improve forecasting accuracy</a:t>
            </a:r>
            <a:r>
              <a:rPr lang="en-US" sz="1200" dirty="0" smtClean="0">
                <a:solidFill>
                  <a:schemeClr val="tx1"/>
                </a:solidFill>
                <a:latin typeface="Georgia" panose="02040502050405020303" pitchFamily="18" charset="0"/>
              </a:rPr>
              <a:t>.</a:t>
            </a:r>
            <a:endParaRPr lang="en-US" sz="1200" dirty="0">
              <a:solidFill>
                <a:schemeClr val="tx1"/>
              </a:solidFill>
              <a:latin typeface="Georgia" panose="02040502050405020303" pitchFamily="18" charset="0"/>
            </a:endParaRPr>
          </a:p>
        </p:txBody>
      </p:sp>
      <p:sp>
        <p:nvSpPr>
          <p:cNvPr id="4" name="Title 3">
            <a:extLst>
              <a:ext uri="{FF2B5EF4-FFF2-40B4-BE49-F238E27FC236}">
                <a16:creationId xmlns:a16="http://schemas.microsoft.com/office/drawing/2014/main" xmlns="" id="{A08E9207-A148-E503-184C-E00950997C0C}"/>
              </a:ext>
            </a:extLst>
          </p:cNvPr>
          <p:cNvSpPr>
            <a:spLocks noGrp="1"/>
          </p:cNvSpPr>
          <p:nvPr>
            <p:ph type="title"/>
          </p:nvPr>
        </p:nvSpPr>
        <p:spPr>
          <a:xfrm>
            <a:off x="1402419" y="179954"/>
            <a:ext cx="7272607"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Proposed work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Google Shape;49;p15">
            <a:extLst>
              <a:ext uri="{FF2B5EF4-FFF2-40B4-BE49-F238E27FC236}">
                <a16:creationId xmlns:a16="http://schemas.microsoft.com/office/drawing/2014/main" xmlns="" id="{ACB95AF1-A6FF-C117-8ADF-175001D676F2}"/>
              </a:ext>
            </a:extLst>
          </p:cNvPr>
          <p:cNvSpPr txBox="1">
            <a:spLocks noChangeArrowheads="1"/>
          </p:cNvSpPr>
          <p:nvPr/>
        </p:nvSpPr>
        <p:spPr bwMode="auto">
          <a:xfrm>
            <a:off x="812005" y="685799"/>
            <a:ext cx="84534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625" tIns="38800" rIns="77625" bIns="38800"/>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pPr>
            <a:r>
              <a:rPr lang="en-US" sz="1200" b="1" dirty="0" smtClean="0">
                <a:solidFill>
                  <a:schemeClr val="tx1"/>
                </a:solidFill>
                <a:latin typeface="Georgia" panose="02040502050405020303" pitchFamily="18" charset="0"/>
              </a:rPr>
              <a:t>Advantages</a:t>
            </a:r>
            <a:r>
              <a:rPr lang="en-US" sz="1200" b="1" dirty="0">
                <a:solidFill>
                  <a:schemeClr val="tx1"/>
                </a:solidFill>
                <a:latin typeface="Georgia" panose="02040502050405020303" pitchFamily="18" charset="0"/>
              </a:rPr>
              <a:t>:</a:t>
            </a:r>
            <a:endParaRPr lang="en-US" sz="1200" dirty="0">
              <a:solidFill>
                <a:schemeClr val="tx1"/>
              </a:solidFill>
              <a:latin typeface="Georgia" panose="02040502050405020303" pitchFamily="18" charset="0"/>
            </a:endParaRP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Enhanced Accuracy:</a:t>
            </a:r>
            <a:r>
              <a:rPr lang="en-US" sz="1200" dirty="0">
                <a:solidFill>
                  <a:schemeClr val="tx1"/>
                </a:solidFill>
                <a:latin typeface="Georgia" panose="02040502050405020303" pitchFamily="18" charset="0"/>
              </a:rPr>
              <a:t> Advanced models capture complex demand patterns for more accurate forecasts.</a:t>
            </a: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Efficiency:</a:t>
            </a:r>
            <a:r>
              <a:rPr lang="en-US" sz="1200" dirty="0">
                <a:solidFill>
                  <a:schemeClr val="tx1"/>
                </a:solidFill>
                <a:latin typeface="Georgia" panose="02040502050405020303" pitchFamily="18" charset="0"/>
              </a:rPr>
              <a:t> Automated processes reduce manual effort and improve operational efficiency.</a:t>
            </a: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Flexibility:</a:t>
            </a:r>
            <a:r>
              <a:rPr lang="en-US" sz="1200" dirty="0">
                <a:solidFill>
                  <a:schemeClr val="tx1"/>
                </a:solidFill>
                <a:latin typeface="Georgia" panose="02040502050405020303" pitchFamily="18" charset="0"/>
              </a:rPr>
              <a:t> Scalable and adaptable system meets changing business requirements and market conditions.</a:t>
            </a: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Real-Time Insights:</a:t>
            </a:r>
            <a:r>
              <a:rPr lang="en-US" sz="1200" dirty="0">
                <a:solidFill>
                  <a:schemeClr val="tx1"/>
                </a:solidFill>
                <a:latin typeface="Georgia" panose="02040502050405020303" pitchFamily="18" charset="0"/>
              </a:rPr>
              <a:t> Immediate updates support proactive inventory management and decision-making.</a:t>
            </a:r>
          </a:p>
          <a:p>
            <a:pPr marL="285750" indent="-285750" algn="just">
              <a:lnSpc>
                <a:spcPct val="150000"/>
              </a:lnSpc>
              <a:buFont typeface="Arial" panose="020B0604020202020204" pitchFamily="34" charset="0"/>
              <a:buChar char="•"/>
            </a:pPr>
            <a:r>
              <a:rPr lang="en-US" sz="1200" b="1" dirty="0">
                <a:solidFill>
                  <a:schemeClr val="tx1"/>
                </a:solidFill>
                <a:latin typeface="Georgia" panose="02040502050405020303" pitchFamily="18" charset="0"/>
              </a:rPr>
              <a:t>Seamless Integration:</a:t>
            </a:r>
            <a:r>
              <a:rPr lang="en-US" sz="1200" dirty="0">
                <a:solidFill>
                  <a:schemeClr val="tx1"/>
                </a:solidFill>
                <a:latin typeface="Georgia" panose="02040502050405020303" pitchFamily="18" charset="0"/>
              </a:rPr>
              <a:t> Smooth integration with current systems enhances overall operational coherence.</a:t>
            </a:r>
          </a:p>
        </p:txBody>
      </p:sp>
      <p:sp>
        <p:nvSpPr>
          <p:cNvPr id="4" name="Title 3">
            <a:extLst>
              <a:ext uri="{FF2B5EF4-FFF2-40B4-BE49-F238E27FC236}">
                <a16:creationId xmlns:a16="http://schemas.microsoft.com/office/drawing/2014/main" xmlns="" id="{A08E9207-A148-E503-184C-E00950997C0C}"/>
              </a:ext>
            </a:extLst>
          </p:cNvPr>
          <p:cNvSpPr>
            <a:spLocks noGrp="1"/>
          </p:cNvSpPr>
          <p:nvPr>
            <p:ph type="title"/>
          </p:nvPr>
        </p:nvSpPr>
        <p:spPr>
          <a:xfrm>
            <a:off x="1402419" y="179954"/>
            <a:ext cx="7272607" cy="357187"/>
          </a:xfrm>
        </p:spPr>
        <p:txBody>
          <a:bodyPr/>
          <a:lstStyle/>
          <a:p>
            <a:pPr>
              <a:spcBef>
                <a:spcPct val="0"/>
              </a:spcBef>
              <a:spcAft>
                <a:spcPct val="0"/>
              </a:spcAft>
              <a:buSzPts val="2900"/>
              <a:buFont typeface="Arial" charset="0"/>
              <a:buNone/>
              <a:defRPr/>
            </a:pPr>
            <a:r>
              <a:rPr lang="en-US" sz="3200" b="1" kern="1200" dirty="0" smtClean="0">
                <a:solidFill>
                  <a:schemeClr val="tx1"/>
                </a:solidFill>
                <a:latin typeface="Georgia" pitchFamily="18" charset="0"/>
                <a:ea typeface="+mn-ea"/>
                <a:cs typeface="Arial" charset="0"/>
                <a:sym typeface="Georgia" pitchFamily="18" charset="0"/>
              </a:rPr>
              <a:t> </a:t>
            </a:r>
            <a:r>
              <a:rPr lang="en-US" sz="3200" b="1" kern="1200" dirty="0">
                <a:solidFill>
                  <a:schemeClr val="tx1"/>
                </a:solidFill>
                <a:latin typeface="Georgia" pitchFamily="18" charset="0"/>
                <a:ea typeface="+mn-ea"/>
                <a:cs typeface="Arial" charset="0"/>
                <a:sym typeface="Georgia" pitchFamily="18" charset="0"/>
              </a:rPr>
              <a:t>Advantages</a:t>
            </a:r>
          </a:p>
        </p:txBody>
      </p:sp>
    </p:spTree>
    <p:extLst>
      <p:ext uri="{BB962C8B-B14F-4D97-AF65-F5344CB8AC3E}">
        <p14:creationId xmlns:p14="http://schemas.microsoft.com/office/powerpoint/2010/main" val="3046256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5C4BD9B-2209-8046-A7C8-C8A9C8D8B6C4}"/>
              </a:ext>
            </a:extLst>
          </p:cNvPr>
          <p:cNvSpPr>
            <a:spLocks noGrp="1"/>
          </p:cNvSpPr>
          <p:nvPr>
            <p:ph type="title"/>
          </p:nvPr>
        </p:nvSpPr>
        <p:spPr>
          <a:xfrm>
            <a:off x="1909897" y="177627"/>
            <a:ext cx="6270625" cy="357187"/>
          </a:xfrm>
        </p:spPr>
        <p:txBody>
          <a:bodyPr/>
          <a:lstStyle/>
          <a:p>
            <a:pPr>
              <a:spcBef>
                <a:spcPct val="0"/>
              </a:spcBef>
              <a:spcAft>
                <a:spcPct val="0"/>
              </a:spcAft>
              <a:buSzPts val="2900"/>
              <a:buFont typeface="Arial" charset="0"/>
              <a:buNone/>
              <a:defRPr/>
            </a:pPr>
            <a:r>
              <a:rPr lang="en-US" sz="3200" b="1" kern="1200" dirty="0">
                <a:solidFill>
                  <a:schemeClr val="tx1"/>
                </a:solidFill>
                <a:latin typeface="Georgia" pitchFamily="18" charset="0"/>
                <a:ea typeface="+mn-ea"/>
                <a:cs typeface="Arial" charset="0"/>
                <a:sym typeface="Georgia" pitchFamily="18" charset="0"/>
              </a:rPr>
              <a:t>System Architecture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07" y="755142"/>
            <a:ext cx="4792006" cy="453870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Isometric Resume Infographics by Slidesgo">
  <a:themeElements>
    <a:clrScheme name="Simple Light">
      <a:dk1>
        <a:srgbClr val="000000"/>
      </a:dk1>
      <a:lt1>
        <a:srgbClr val="FFFFFF"/>
      </a:lt1>
      <a:dk2>
        <a:srgbClr val="979797"/>
      </a:dk2>
      <a:lt2>
        <a:srgbClr val="DDDDDD"/>
      </a:lt2>
      <a:accent1>
        <a:srgbClr val="BA9CEC"/>
      </a:accent1>
      <a:accent2>
        <a:srgbClr val="FAA22F"/>
      </a:accent2>
      <a:accent3>
        <a:srgbClr val="FD675F"/>
      </a:accent3>
      <a:accent4>
        <a:srgbClr val="6DABF0"/>
      </a:accent4>
      <a:accent5>
        <a:srgbClr val="3E74B1"/>
      </a:accent5>
      <a:accent6>
        <a:srgbClr val="523BC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1169</Words>
  <Application>Microsoft Office PowerPoint</Application>
  <PresentationFormat>Custom</PresentationFormat>
  <Paragraphs>206</Paragraphs>
  <Slides>30</Slides>
  <Notes>26</Notes>
  <HiddenSlides>8</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Isometric Resume Infographics by Slidesgo</vt:lpstr>
      <vt:lpstr>PowerPoint Presentation</vt:lpstr>
      <vt:lpstr>Overview of the Project</vt:lpstr>
      <vt:lpstr>Abstract</vt:lpstr>
      <vt:lpstr>Introduction</vt:lpstr>
      <vt:lpstr>Objective</vt:lpstr>
      <vt:lpstr>Existing Work &amp; Limitation</vt:lpstr>
      <vt:lpstr>Proposed work </vt:lpstr>
      <vt:lpstr> Advantages</vt:lpstr>
      <vt:lpstr>System Architecture</vt:lpstr>
      <vt:lpstr> Modules</vt:lpstr>
      <vt:lpstr> Modules </vt:lpstr>
      <vt:lpstr> Modules </vt:lpstr>
      <vt:lpstr> Modules </vt:lpstr>
      <vt:lpstr> Modules </vt:lpstr>
      <vt:lpstr>Modules Design</vt:lpstr>
      <vt:lpstr>Modules Design</vt:lpstr>
      <vt:lpstr>Class Diagram</vt:lpstr>
      <vt:lpstr>Sequence Diagram</vt:lpstr>
      <vt:lpstr>Technologies used</vt:lpstr>
      <vt:lpstr>Implementation</vt:lpstr>
      <vt:lpstr>Implementation</vt:lpstr>
      <vt:lpstr>Implementation</vt:lpstr>
      <vt:lpstr>Implementation</vt:lpstr>
      <vt:lpstr>Implementation</vt:lpstr>
      <vt:lpstr>Experimental Results </vt:lpstr>
      <vt:lpstr>Experimental Results </vt:lpstr>
      <vt:lpstr>Experimental Results </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cp:revision>
  <dcterms:modified xsi:type="dcterms:W3CDTF">2024-09-10T08:05:13Z</dcterms:modified>
</cp:coreProperties>
</file>