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71" r:id="rId3"/>
    <p:sldId id="299" r:id="rId4"/>
    <p:sldId id="272" r:id="rId5"/>
    <p:sldId id="273" r:id="rId6"/>
    <p:sldId id="275" r:id="rId7"/>
    <p:sldId id="276" r:id="rId8"/>
    <p:sldId id="279" r:id="rId9"/>
    <p:sldId id="300" r:id="rId10"/>
    <p:sldId id="301" r:id="rId11"/>
    <p:sldId id="302" r:id="rId12"/>
    <p:sldId id="303" r:id="rId13"/>
    <p:sldId id="304" r:id="rId14"/>
    <p:sldId id="281" r:id="rId15"/>
    <p:sldId id="290" r:id="rId16"/>
    <p:sldId id="296" r:id="rId17"/>
    <p:sldId id="297" r:id="rId18"/>
    <p:sldId id="305" r:id="rId19"/>
    <p:sldId id="306" r:id="rId20"/>
    <p:sldId id="282" r:id="rId21"/>
    <p:sldId id="292" r:id="rId22"/>
    <p:sldId id="293" r:id="rId23"/>
    <p:sldId id="294" r:id="rId24"/>
    <p:sldId id="295" r:id="rId25"/>
    <p:sldId id="284" r:id="rId26"/>
    <p:sldId id="291" r:id="rId27"/>
    <p:sldId id="298" r:id="rId28"/>
    <p:sldId id="287" r:id="rId29"/>
    <p:sldId id="289" r:id="rId30"/>
    <p:sldId id="270" r:id="rId31"/>
  </p:sldIdLst>
  <p:sldSz cx="10077450" cy="5403850"/>
  <p:notesSz cx="7010400" cy="9296400"/>
  <p:embeddedFontLst>
    <p:embeddedFont>
      <p:font typeface="Consolas" pitchFamily="49" charset="0"/>
      <p:regular r:id="rId33"/>
      <p:bold r:id="rId34"/>
      <p:italic r:id="rId35"/>
      <p:boldItalic r:id="rId36"/>
    </p:embeddedFont>
    <p:embeddedFont>
      <p:font typeface="Georgia" pitchFamily="18" charset="0"/>
      <p:regular r:id="rId37"/>
      <p:bold r:id="rId38"/>
      <p:italic r:id="rId39"/>
      <p:boldItalic r:id="rId40"/>
    </p:embeddedFont>
    <p:embeddedFont>
      <p:font typeface="Fira Sans Extra Condensed Mediu" charset="0"/>
      <p:regular r:id="rId41"/>
      <p:bold r:id="rId42"/>
      <p:italic r:id="rId43"/>
      <p:boldItalic r:id="rId44"/>
    </p:embeddedFont>
  </p:embeddedFontLst>
  <p:defaultTextStyle>
    <a:defPPr>
      <a:defRPr lang="en-US"/>
    </a:defPPr>
    <a:lvl1pPr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 xmlns:p15="http://schemas.microsoft.com/office/powerpoint/2012/main">
        <p15:guide id="1" orient="horz" pos="1620">
          <p15:clr>
            <a:srgbClr val="A4A3A4"/>
          </p15:clr>
        </p15:guide>
        <p15:guide id="2" orient="horz" pos="1702">
          <p15:clr>
            <a:srgbClr val="A4A3A4"/>
          </p15:clr>
        </p15:guide>
        <p15:guide id="3" pos="2880">
          <p15:clr>
            <a:srgbClr val="A4A3A4"/>
          </p15:clr>
        </p15:guide>
        <p15:guide id="4" pos="31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DE69B6A-BEFB-42FE-945C-7F778F677854}">
  <a:tblStyle styleId="{2DE69B6A-BEFB-42FE-945C-7F778F677854}"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42599F6B-65F8-413F-99DB-B76F1B503964}"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3EEAB36-9A86-47B3-A53F-70990625E39A}" styleName="Table_2">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D2C353-DF28-42CB-964E-84981E8C6BC6}"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EFFB"/>
          </a:solidFill>
        </a:fill>
      </a:tcStyle>
    </a:wholeTbl>
    <a:band1H>
      <a:tcTxStyle b="off" i="off"/>
      <a:tcStyle>
        <a:tcBdr/>
        <a:fill>
          <a:solidFill>
            <a:srgbClr val="E6DEF8"/>
          </a:solidFill>
        </a:fill>
      </a:tcStyle>
    </a:band1H>
    <a:band2H>
      <a:tcTxStyle b="off" i="off"/>
      <a:tcStyle>
        <a:tcBdr/>
      </a:tcStyle>
    </a:band2H>
    <a:band1V>
      <a:tcTxStyle b="off" i="off"/>
      <a:tcStyle>
        <a:tcBdr/>
        <a:fill>
          <a:solidFill>
            <a:srgbClr val="E6DEF8"/>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7F46DE5-A642-425E-A12C-3DA85C772910}" styleName="Table_4">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14" autoAdjust="0"/>
  </p:normalViewPr>
  <p:slideViewPr>
    <p:cSldViewPr snapToGrid="0">
      <p:cViewPr>
        <p:scale>
          <a:sx n="75" d="100"/>
          <a:sy n="75" d="100"/>
        </p:scale>
        <p:origin x="-1445" y="-576"/>
      </p:cViewPr>
      <p:guideLst>
        <p:guide orient="horz" pos="1620"/>
        <p:guide orient="horz" pos="1702"/>
        <p:guide pos="2880"/>
        <p:guide pos="317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Google Shape;3;n">
            <a:extLst>
              <a:ext uri="{FF2B5EF4-FFF2-40B4-BE49-F238E27FC236}">
                <a16:creationId xmlns="" xmlns:a16="http://schemas.microsoft.com/office/drawing/2014/main" id="{BCA3A971-0205-D15B-79E3-27BA6B8FC66A}"/>
              </a:ext>
            </a:extLst>
          </p:cNvPr>
          <p:cNvSpPr>
            <a:spLocks noGrp="1" noRot="1" noChangeAspect="1"/>
          </p:cNvSpPr>
          <p:nvPr>
            <p:ph type="sldImg" idx="2"/>
          </p:nvPr>
        </p:nvSpPr>
        <p:spPr bwMode="auto">
          <a:xfrm>
            <a:off x="255588" y="696913"/>
            <a:ext cx="6500812" cy="3486150"/>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32771" name="Google Shape;4;n">
            <a:extLst>
              <a:ext uri="{FF2B5EF4-FFF2-40B4-BE49-F238E27FC236}">
                <a16:creationId xmlns="" xmlns:a16="http://schemas.microsoft.com/office/drawing/2014/main" id="{8791E889-4877-FD4A-A02F-91C64C54D16D}"/>
              </a:ext>
            </a:extLst>
          </p:cNvPr>
          <p:cNvSpPr txBox="1">
            <a:spLocks noGrp="1"/>
          </p:cNvSpPr>
          <p:nvPr>
            <p:ph type="body" idx="1"/>
          </p:nvPr>
        </p:nvSpPr>
        <p:spPr bwMode="auto">
          <a:xfrm>
            <a:off x="701675" y="4416425"/>
            <a:ext cx="560705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50" tIns="93150" rIns="93150" bIns="93150" numCol="1" anchor="t" anchorCtr="0" compatLnSpc="1">
            <a:prstTxWarp prst="textNoShape">
              <a:avLst/>
            </a:prstTxWarp>
          </a:bodyPr>
          <a:lstStyle/>
          <a:p>
            <a:pPr lvl="0"/>
            <a:endParaRPr lang="en-US" altLang="en-US">
              <a:sym typeface="Arial" panose="020B0604020202020204" pitchFamily="34" charset="0"/>
            </a:endParaRPr>
          </a:p>
        </p:txBody>
      </p:sp>
    </p:spTree>
    <p:extLst>
      <p:ext uri="{BB962C8B-B14F-4D97-AF65-F5344CB8AC3E}">
        <p14:creationId xmlns:p14="http://schemas.microsoft.com/office/powerpoint/2010/main" val="11049095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Google Shape;44;p15:notes">
            <a:extLst>
              <a:ext uri="{FF2B5EF4-FFF2-40B4-BE49-F238E27FC236}">
                <a16:creationId xmlns="" xmlns:a16="http://schemas.microsoft.com/office/drawing/2014/main" id="{B0FECAB4-650B-ECEF-E9FB-4B10EF846459}"/>
              </a:ext>
            </a:extLst>
          </p:cNvPr>
          <p:cNvSpPr>
            <a:spLocks noGrp="1" noRot="1" noChangeAspect="1" noTextEdit="1"/>
          </p:cNvSpPr>
          <p:nvPr>
            <p:ph type="sldImg" idx="2"/>
          </p:nvPr>
        </p:nvSpPr>
        <p:spPr>
          <a:xfrm>
            <a:off x="581025" y="1162050"/>
            <a:ext cx="5848350" cy="3136900"/>
          </a:xfrm>
          <a:noFill/>
          <a:ln w="12700" cap="flat">
            <a:headEnd/>
            <a:tailEnd/>
          </a:ln>
        </p:spPr>
      </p:sp>
      <p:sp>
        <p:nvSpPr>
          <p:cNvPr id="33795" name="Google Shape;45;p15:notes">
            <a:extLst>
              <a:ext uri="{FF2B5EF4-FFF2-40B4-BE49-F238E27FC236}">
                <a16:creationId xmlns="" xmlns:a16="http://schemas.microsoft.com/office/drawing/2014/main" id="{E349B51C-77A3-835D-7D4B-D6E82C27ADB8}"/>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33796" name="Google Shape;46;p15:notes">
            <a:extLst>
              <a:ext uri="{FF2B5EF4-FFF2-40B4-BE49-F238E27FC236}">
                <a16:creationId xmlns="" xmlns:a16="http://schemas.microsoft.com/office/drawing/2014/main" id="{95E2F615-B676-3FD1-3EE8-815441F1C5E1}"/>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5163BC15-AF3D-4C82-883C-B0B023A25C15}" type="slidenum">
              <a:rPr lang="en-US" altLang="en-US"/>
              <a:pPr algn="r" eaLnBrk="1" hangingPunct="1">
                <a:buClr>
                  <a:srgbClr val="000000"/>
                </a:buClr>
                <a:buSzPts val="1400"/>
                <a:buFont typeface="Arial" panose="020B0604020202020204" pitchFamily="34" charset="0"/>
                <a:buNone/>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Google Shape;44;p15:notes">
            <a:extLst>
              <a:ext uri="{FF2B5EF4-FFF2-40B4-BE49-F238E27FC236}">
                <a16:creationId xmlns="" xmlns:a16="http://schemas.microsoft.com/office/drawing/2014/main" id="{C9897FEF-D7D4-6DB0-3766-6074025AA4F7}"/>
              </a:ext>
            </a:extLst>
          </p:cNvPr>
          <p:cNvSpPr>
            <a:spLocks noGrp="1" noRot="1" noChangeAspect="1" noTextEdit="1"/>
          </p:cNvSpPr>
          <p:nvPr>
            <p:ph type="sldImg" idx="2"/>
          </p:nvPr>
        </p:nvSpPr>
        <p:spPr>
          <a:xfrm>
            <a:off x="581025" y="1162050"/>
            <a:ext cx="5848350" cy="3136900"/>
          </a:xfrm>
          <a:noFill/>
          <a:ln w="12700" cap="flat">
            <a:headEnd/>
            <a:tailEnd/>
          </a:ln>
        </p:spPr>
      </p:sp>
      <p:sp>
        <p:nvSpPr>
          <p:cNvPr id="44035" name="Google Shape;45;p15:notes">
            <a:extLst>
              <a:ext uri="{FF2B5EF4-FFF2-40B4-BE49-F238E27FC236}">
                <a16:creationId xmlns="" xmlns:a16="http://schemas.microsoft.com/office/drawing/2014/main" id="{D7171BB6-61E5-9A10-9643-E931D3899CF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4036" name="Google Shape;46;p15:notes">
            <a:extLst>
              <a:ext uri="{FF2B5EF4-FFF2-40B4-BE49-F238E27FC236}">
                <a16:creationId xmlns="" xmlns:a16="http://schemas.microsoft.com/office/drawing/2014/main" id="{E558A675-DFC2-42D0-5B79-19B10462B000}"/>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98465C70-7AE8-474E-B9E9-793CAC52F5AA}" type="slidenum">
              <a:rPr lang="en-US" altLang="en-US"/>
              <a:pPr algn="r" eaLnBrk="1" hangingPunct="1">
                <a:buClr>
                  <a:srgbClr val="000000"/>
                </a:buClr>
                <a:buSzPts val="1400"/>
                <a:buFont typeface="Arial" panose="020B0604020202020204" pitchFamily="34" charset="0"/>
                <a:buNone/>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Google Shape;44;p15:notes">
            <a:extLst>
              <a:ext uri="{FF2B5EF4-FFF2-40B4-BE49-F238E27FC236}">
                <a16:creationId xmlns="" xmlns:a16="http://schemas.microsoft.com/office/drawing/2014/main" id="{C9897FEF-D7D4-6DB0-3766-6074025AA4F7}"/>
              </a:ext>
            </a:extLst>
          </p:cNvPr>
          <p:cNvSpPr>
            <a:spLocks noGrp="1" noRot="1" noChangeAspect="1" noTextEdit="1"/>
          </p:cNvSpPr>
          <p:nvPr>
            <p:ph type="sldImg" idx="2"/>
          </p:nvPr>
        </p:nvSpPr>
        <p:spPr>
          <a:xfrm>
            <a:off x="581025" y="1162050"/>
            <a:ext cx="5848350" cy="3136900"/>
          </a:xfrm>
          <a:noFill/>
          <a:ln w="12700" cap="flat">
            <a:headEnd/>
            <a:tailEnd/>
          </a:ln>
        </p:spPr>
      </p:sp>
      <p:sp>
        <p:nvSpPr>
          <p:cNvPr id="44035" name="Google Shape;45;p15:notes">
            <a:extLst>
              <a:ext uri="{FF2B5EF4-FFF2-40B4-BE49-F238E27FC236}">
                <a16:creationId xmlns="" xmlns:a16="http://schemas.microsoft.com/office/drawing/2014/main" id="{D7171BB6-61E5-9A10-9643-E931D3899CF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4036" name="Google Shape;46;p15:notes">
            <a:extLst>
              <a:ext uri="{FF2B5EF4-FFF2-40B4-BE49-F238E27FC236}">
                <a16:creationId xmlns="" xmlns:a16="http://schemas.microsoft.com/office/drawing/2014/main" id="{E558A675-DFC2-42D0-5B79-19B10462B000}"/>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98465C70-7AE8-474E-B9E9-793CAC52F5AA}" type="slidenum">
              <a:rPr lang="en-US" altLang="en-US"/>
              <a:pPr algn="r" eaLnBrk="1" hangingPunct="1">
                <a:buClr>
                  <a:srgbClr val="000000"/>
                </a:buClr>
                <a:buSzPts val="1400"/>
                <a:buFont typeface="Arial" panose="020B0604020202020204" pitchFamily="34" charset="0"/>
                <a:buNone/>
              </a:pPr>
              <a:t>11</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Google Shape;44;p15:notes">
            <a:extLst>
              <a:ext uri="{FF2B5EF4-FFF2-40B4-BE49-F238E27FC236}">
                <a16:creationId xmlns="" xmlns:a16="http://schemas.microsoft.com/office/drawing/2014/main" id="{C9897FEF-D7D4-6DB0-3766-6074025AA4F7}"/>
              </a:ext>
            </a:extLst>
          </p:cNvPr>
          <p:cNvSpPr>
            <a:spLocks noGrp="1" noRot="1" noChangeAspect="1" noTextEdit="1"/>
          </p:cNvSpPr>
          <p:nvPr>
            <p:ph type="sldImg" idx="2"/>
          </p:nvPr>
        </p:nvSpPr>
        <p:spPr>
          <a:xfrm>
            <a:off x="581025" y="1162050"/>
            <a:ext cx="5848350" cy="3136900"/>
          </a:xfrm>
          <a:noFill/>
          <a:ln w="12700" cap="flat">
            <a:headEnd/>
            <a:tailEnd/>
          </a:ln>
        </p:spPr>
      </p:sp>
      <p:sp>
        <p:nvSpPr>
          <p:cNvPr id="44035" name="Google Shape;45;p15:notes">
            <a:extLst>
              <a:ext uri="{FF2B5EF4-FFF2-40B4-BE49-F238E27FC236}">
                <a16:creationId xmlns="" xmlns:a16="http://schemas.microsoft.com/office/drawing/2014/main" id="{D7171BB6-61E5-9A10-9643-E931D3899CF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4036" name="Google Shape;46;p15:notes">
            <a:extLst>
              <a:ext uri="{FF2B5EF4-FFF2-40B4-BE49-F238E27FC236}">
                <a16:creationId xmlns="" xmlns:a16="http://schemas.microsoft.com/office/drawing/2014/main" id="{E558A675-DFC2-42D0-5B79-19B10462B000}"/>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98465C70-7AE8-474E-B9E9-793CAC52F5AA}" type="slidenum">
              <a:rPr lang="en-US" altLang="en-US"/>
              <a:pPr algn="r" eaLnBrk="1" hangingPunct="1">
                <a:buClr>
                  <a:srgbClr val="000000"/>
                </a:buClr>
                <a:buSzPts val="1400"/>
                <a:buFont typeface="Arial" panose="020B0604020202020204" pitchFamily="34" charset="0"/>
                <a:buNone/>
              </a:pPr>
              <a:t>12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Google Shape;44;p15:notes">
            <a:extLst>
              <a:ext uri="{FF2B5EF4-FFF2-40B4-BE49-F238E27FC236}">
                <a16:creationId xmlns="" xmlns:a16="http://schemas.microsoft.com/office/drawing/2014/main" id="{C9897FEF-D7D4-6DB0-3766-6074025AA4F7}"/>
              </a:ext>
            </a:extLst>
          </p:cNvPr>
          <p:cNvSpPr>
            <a:spLocks noGrp="1" noRot="1" noChangeAspect="1" noTextEdit="1"/>
          </p:cNvSpPr>
          <p:nvPr>
            <p:ph type="sldImg" idx="2"/>
          </p:nvPr>
        </p:nvSpPr>
        <p:spPr>
          <a:xfrm>
            <a:off x="581025" y="1162050"/>
            <a:ext cx="5848350" cy="3136900"/>
          </a:xfrm>
          <a:noFill/>
          <a:ln w="12700" cap="flat">
            <a:headEnd/>
            <a:tailEnd/>
          </a:ln>
        </p:spPr>
      </p:sp>
      <p:sp>
        <p:nvSpPr>
          <p:cNvPr id="44035" name="Google Shape;45;p15:notes">
            <a:extLst>
              <a:ext uri="{FF2B5EF4-FFF2-40B4-BE49-F238E27FC236}">
                <a16:creationId xmlns="" xmlns:a16="http://schemas.microsoft.com/office/drawing/2014/main" id="{D7171BB6-61E5-9A10-9643-E931D3899CF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4036" name="Google Shape;46;p15:notes">
            <a:extLst>
              <a:ext uri="{FF2B5EF4-FFF2-40B4-BE49-F238E27FC236}">
                <a16:creationId xmlns="" xmlns:a16="http://schemas.microsoft.com/office/drawing/2014/main" id="{E558A675-DFC2-42D0-5B79-19B10462B000}"/>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98465C70-7AE8-474E-B9E9-793CAC52F5AA}" type="slidenum">
              <a:rPr lang="en-US" altLang="en-US"/>
              <a:pPr algn="r" eaLnBrk="1" hangingPunct="1">
                <a:buClr>
                  <a:srgbClr val="000000"/>
                </a:buClr>
                <a:buSzPts val="1400"/>
                <a:buFont typeface="Arial" panose="020B0604020202020204" pitchFamily="34" charset="0"/>
                <a:buNone/>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082" name="Google Shape;44;p15:notes">
            <a:extLst>
              <a:ext uri="{FF2B5EF4-FFF2-40B4-BE49-F238E27FC236}">
                <a16:creationId xmlns="" xmlns:a16="http://schemas.microsoft.com/office/drawing/2014/main" id="{BE34976C-CDEF-95A1-4E08-DEF620F5AFAB}"/>
              </a:ext>
            </a:extLst>
          </p:cNvPr>
          <p:cNvSpPr>
            <a:spLocks noGrp="1" noRot="1" noChangeAspect="1" noTextEdit="1"/>
          </p:cNvSpPr>
          <p:nvPr>
            <p:ph type="sldImg" idx="2"/>
          </p:nvPr>
        </p:nvSpPr>
        <p:spPr>
          <a:xfrm>
            <a:off x="581025" y="1162050"/>
            <a:ext cx="5848350" cy="3136900"/>
          </a:xfrm>
          <a:noFill/>
          <a:ln w="12700" cap="flat">
            <a:headEnd/>
            <a:tailEnd/>
          </a:ln>
        </p:spPr>
      </p:sp>
      <p:sp>
        <p:nvSpPr>
          <p:cNvPr id="46083" name="Google Shape;45;p15:notes">
            <a:extLst>
              <a:ext uri="{FF2B5EF4-FFF2-40B4-BE49-F238E27FC236}">
                <a16:creationId xmlns="" xmlns:a16="http://schemas.microsoft.com/office/drawing/2014/main" id="{9C935618-1EFE-2DC2-268C-9C0B6C95B774}"/>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6084" name="Google Shape;46;p15:notes">
            <a:extLst>
              <a:ext uri="{FF2B5EF4-FFF2-40B4-BE49-F238E27FC236}">
                <a16:creationId xmlns="" xmlns:a16="http://schemas.microsoft.com/office/drawing/2014/main" id="{3696767A-678D-7B51-4BCC-1E78823C16F9}"/>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59AA8493-EB47-43F0-BF46-51AFA78CF9F7}" type="slidenum">
              <a:rPr lang="en-US" altLang="en-US"/>
              <a:pPr algn="r" eaLnBrk="1" hangingPunct="1">
                <a:buClr>
                  <a:srgbClr val="000000"/>
                </a:buClr>
                <a:buSzPts val="1400"/>
                <a:buFont typeface="Arial" panose="020B0604020202020204" pitchFamily="34" charset="0"/>
                <a:buNone/>
              </a:pPr>
              <a:t>14</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082" name="Google Shape;44;p15:notes">
            <a:extLst>
              <a:ext uri="{FF2B5EF4-FFF2-40B4-BE49-F238E27FC236}">
                <a16:creationId xmlns="" xmlns:a16="http://schemas.microsoft.com/office/drawing/2014/main" id="{BE34976C-CDEF-95A1-4E08-DEF620F5AFAB}"/>
              </a:ext>
            </a:extLst>
          </p:cNvPr>
          <p:cNvSpPr>
            <a:spLocks noGrp="1" noRot="1" noChangeAspect="1" noTextEdit="1"/>
          </p:cNvSpPr>
          <p:nvPr>
            <p:ph type="sldImg" idx="2"/>
          </p:nvPr>
        </p:nvSpPr>
        <p:spPr>
          <a:xfrm>
            <a:off x="581025" y="1162050"/>
            <a:ext cx="5848350" cy="3136900"/>
          </a:xfrm>
          <a:noFill/>
          <a:ln w="12700" cap="flat">
            <a:headEnd/>
            <a:tailEnd/>
          </a:ln>
        </p:spPr>
      </p:sp>
      <p:sp>
        <p:nvSpPr>
          <p:cNvPr id="46083" name="Google Shape;45;p15:notes">
            <a:extLst>
              <a:ext uri="{FF2B5EF4-FFF2-40B4-BE49-F238E27FC236}">
                <a16:creationId xmlns="" xmlns:a16="http://schemas.microsoft.com/office/drawing/2014/main" id="{9C935618-1EFE-2DC2-268C-9C0B6C95B774}"/>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6084" name="Google Shape;46;p15:notes">
            <a:extLst>
              <a:ext uri="{FF2B5EF4-FFF2-40B4-BE49-F238E27FC236}">
                <a16:creationId xmlns="" xmlns:a16="http://schemas.microsoft.com/office/drawing/2014/main" id="{3696767A-678D-7B51-4BCC-1E78823C16F9}"/>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59AA8493-EB47-43F0-BF46-51AFA78CF9F7}" type="slidenum">
              <a:rPr lang="en-US" altLang="en-US"/>
              <a:pPr algn="r" eaLnBrk="1" hangingPunct="1">
                <a:buClr>
                  <a:srgbClr val="000000"/>
                </a:buClr>
                <a:buSzPts val="1400"/>
                <a:buFont typeface="Arial" panose="020B0604020202020204" pitchFamily="34" charset="0"/>
                <a:buNone/>
              </a:pPr>
              <a:t>15</a:t>
            </a:fld>
            <a:endParaRPr lang="en-US" altLang="en-US"/>
          </a:p>
        </p:txBody>
      </p:sp>
    </p:spTree>
    <p:extLst>
      <p:ext uri="{BB962C8B-B14F-4D97-AF65-F5344CB8AC3E}">
        <p14:creationId xmlns:p14="http://schemas.microsoft.com/office/powerpoint/2010/main" val="399494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6" name="Google Shape;44;p15:notes">
            <a:extLst>
              <a:ext uri="{FF2B5EF4-FFF2-40B4-BE49-F238E27FC236}">
                <a16:creationId xmlns="" xmlns:a16="http://schemas.microsoft.com/office/drawing/2014/main" id="{5B4C9421-9BC5-593A-8955-BB1FFD9D4CA3}"/>
              </a:ext>
            </a:extLst>
          </p:cNvPr>
          <p:cNvSpPr>
            <a:spLocks noGrp="1" noRot="1" noChangeAspect="1" noTextEdit="1"/>
          </p:cNvSpPr>
          <p:nvPr>
            <p:ph type="sldImg" idx="2"/>
          </p:nvPr>
        </p:nvSpPr>
        <p:spPr>
          <a:xfrm>
            <a:off x="581025" y="1162050"/>
            <a:ext cx="5848350" cy="3136900"/>
          </a:xfrm>
          <a:noFill/>
          <a:ln w="12700" cap="flat">
            <a:headEnd/>
            <a:tailEnd/>
          </a:ln>
        </p:spPr>
      </p:sp>
      <p:sp>
        <p:nvSpPr>
          <p:cNvPr id="47107" name="Google Shape;45;p15:notes">
            <a:extLst>
              <a:ext uri="{FF2B5EF4-FFF2-40B4-BE49-F238E27FC236}">
                <a16:creationId xmlns="" xmlns:a16="http://schemas.microsoft.com/office/drawing/2014/main" id="{430DB42B-AC92-CEF1-05F4-D2C1ACBDD12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7108" name="Google Shape;46;p15:notes">
            <a:extLst>
              <a:ext uri="{FF2B5EF4-FFF2-40B4-BE49-F238E27FC236}">
                <a16:creationId xmlns="" xmlns:a16="http://schemas.microsoft.com/office/drawing/2014/main" id="{A3474A6A-D82B-AF16-D940-427FD815833B}"/>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80EE6511-A330-41A6-AA39-93696DA543A7}" type="slidenum">
              <a:rPr lang="en-US" altLang="en-US"/>
              <a:pPr algn="r" eaLnBrk="1" hangingPunct="1">
                <a:buClr>
                  <a:srgbClr val="000000"/>
                </a:buClr>
                <a:buSzPts val="1400"/>
                <a:buFont typeface="Arial" panose="020B0604020202020204" pitchFamily="34" charset="0"/>
                <a:buNone/>
              </a:pPr>
              <a:t>20</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6" name="Google Shape;44;p15:notes">
            <a:extLst>
              <a:ext uri="{FF2B5EF4-FFF2-40B4-BE49-F238E27FC236}">
                <a16:creationId xmlns="" xmlns:a16="http://schemas.microsoft.com/office/drawing/2014/main" id="{5B4C9421-9BC5-593A-8955-BB1FFD9D4CA3}"/>
              </a:ext>
            </a:extLst>
          </p:cNvPr>
          <p:cNvSpPr>
            <a:spLocks noGrp="1" noRot="1" noChangeAspect="1" noTextEdit="1"/>
          </p:cNvSpPr>
          <p:nvPr>
            <p:ph type="sldImg" idx="2"/>
          </p:nvPr>
        </p:nvSpPr>
        <p:spPr>
          <a:xfrm>
            <a:off x="581025" y="1162050"/>
            <a:ext cx="5848350" cy="3136900"/>
          </a:xfrm>
          <a:noFill/>
          <a:ln w="12700" cap="flat">
            <a:headEnd/>
            <a:tailEnd/>
          </a:ln>
        </p:spPr>
      </p:sp>
      <p:sp>
        <p:nvSpPr>
          <p:cNvPr id="47107" name="Google Shape;45;p15:notes">
            <a:extLst>
              <a:ext uri="{FF2B5EF4-FFF2-40B4-BE49-F238E27FC236}">
                <a16:creationId xmlns="" xmlns:a16="http://schemas.microsoft.com/office/drawing/2014/main" id="{430DB42B-AC92-CEF1-05F4-D2C1ACBDD12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7108" name="Google Shape;46;p15:notes">
            <a:extLst>
              <a:ext uri="{FF2B5EF4-FFF2-40B4-BE49-F238E27FC236}">
                <a16:creationId xmlns="" xmlns:a16="http://schemas.microsoft.com/office/drawing/2014/main" id="{A3474A6A-D82B-AF16-D940-427FD815833B}"/>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80EE6511-A330-41A6-AA39-93696DA543A7}" type="slidenum">
              <a:rPr lang="en-US" altLang="en-US"/>
              <a:pPr algn="r" eaLnBrk="1" hangingPunct="1">
                <a:buClr>
                  <a:srgbClr val="000000"/>
                </a:buClr>
                <a:buSzPts val="1400"/>
                <a:buFont typeface="Arial" panose="020B0604020202020204" pitchFamily="34" charset="0"/>
                <a:buNone/>
              </a:pPr>
              <a:t>21</a:t>
            </a:fld>
            <a:endParaRPr lang="en-US" altLang="en-US"/>
          </a:p>
        </p:txBody>
      </p:sp>
    </p:spTree>
    <p:extLst>
      <p:ext uri="{BB962C8B-B14F-4D97-AF65-F5344CB8AC3E}">
        <p14:creationId xmlns:p14="http://schemas.microsoft.com/office/powerpoint/2010/main" val="1443068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6" name="Google Shape;44;p15:notes">
            <a:extLst>
              <a:ext uri="{FF2B5EF4-FFF2-40B4-BE49-F238E27FC236}">
                <a16:creationId xmlns="" xmlns:a16="http://schemas.microsoft.com/office/drawing/2014/main" id="{5B4C9421-9BC5-593A-8955-BB1FFD9D4CA3}"/>
              </a:ext>
            </a:extLst>
          </p:cNvPr>
          <p:cNvSpPr>
            <a:spLocks noGrp="1" noRot="1" noChangeAspect="1" noTextEdit="1"/>
          </p:cNvSpPr>
          <p:nvPr>
            <p:ph type="sldImg" idx="2"/>
          </p:nvPr>
        </p:nvSpPr>
        <p:spPr>
          <a:xfrm>
            <a:off x="581025" y="1162050"/>
            <a:ext cx="5848350" cy="3136900"/>
          </a:xfrm>
          <a:noFill/>
          <a:ln w="12700" cap="flat">
            <a:headEnd/>
            <a:tailEnd/>
          </a:ln>
        </p:spPr>
      </p:sp>
      <p:sp>
        <p:nvSpPr>
          <p:cNvPr id="47107" name="Google Shape;45;p15:notes">
            <a:extLst>
              <a:ext uri="{FF2B5EF4-FFF2-40B4-BE49-F238E27FC236}">
                <a16:creationId xmlns="" xmlns:a16="http://schemas.microsoft.com/office/drawing/2014/main" id="{430DB42B-AC92-CEF1-05F4-D2C1ACBDD12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7108" name="Google Shape;46;p15:notes">
            <a:extLst>
              <a:ext uri="{FF2B5EF4-FFF2-40B4-BE49-F238E27FC236}">
                <a16:creationId xmlns="" xmlns:a16="http://schemas.microsoft.com/office/drawing/2014/main" id="{A3474A6A-D82B-AF16-D940-427FD815833B}"/>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80EE6511-A330-41A6-AA39-93696DA543A7}" type="slidenum">
              <a:rPr lang="en-US" altLang="en-US"/>
              <a:pPr algn="r" eaLnBrk="1" hangingPunct="1">
                <a:buClr>
                  <a:srgbClr val="000000"/>
                </a:buClr>
                <a:buSzPts val="1400"/>
                <a:buFont typeface="Arial" panose="020B0604020202020204" pitchFamily="34" charset="0"/>
                <a:buNone/>
              </a:pPr>
              <a:t>22</a:t>
            </a:fld>
            <a:endParaRPr lang="en-US" altLang="en-US"/>
          </a:p>
        </p:txBody>
      </p:sp>
    </p:spTree>
    <p:extLst>
      <p:ext uri="{BB962C8B-B14F-4D97-AF65-F5344CB8AC3E}">
        <p14:creationId xmlns:p14="http://schemas.microsoft.com/office/powerpoint/2010/main" val="369870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6" name="Google Shape;44;p15:notes">
            <a:extLst>
              <a:ext uri="{FF2B5EF4-FFF2-40B4-BE49-F238E27FC236}">
                <a16:creationId xmlns="" xmlns:a16="http://schemas.microsoft.com/office/drawing/2014/main" id="{5B4C9421-9BC5-593A-8955-BB1FFD9D4CA3}"/>
              </a:ext>
            </a:extLst>
          </p:cNvPr>
          <p:cNvSpPr>
            <a:spLocks noGrp="1" noRot="1" noChangeAspect="1" noTextEdit="1"/>
          </p:cNvSpPr>
          <p:nvPr>
            <p:ph type="sldImg" idx="2"/>
          </p:nvPr>
        </p:nvSpPr>
        <p:spPr>
          <a:xfrm>
            <a:off x="581025" y="1162050"/>
            <a:ext cx="5848350" cy="3136900"/>
          </a:xfrm>
          <a:noFill/>
          <a:ln w="12700" cap="flat">
            <a:headEnd/>
            <a:tailEnd/>
          </a:ln>
        </p:spPr>
      </p:sp>
      <p:sp>
        <p:nvSpPr>
          <p:cNvPr id="47107" name="Google Shape;45;p15:notes">
            <a:extLst>
              <a:ext uri="{FF2B5EF4-FFF2-40B4-BE49-F238E27FC236}">
                <a16:creationId xmlns="" xmlns:a16="http://schemas.microsoft.com/office/drawing/2014/main" id="{430DB42B-AC92-CEF1-05F4-D2C1ACBDD12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7108" name="Google Shape;46;p15:notes">
            <a:extLst>
              <a:ext uri="{FF2B5EF4-FFF2-40B4-BE49-F238E27FC236}">
                <a16:creationId xmlns="" xmlns:a16="http://schemas.microsoft.com/office/drawing/2014/main" id="{A3474A6A-D82B-AF16-D940-427FD815833B}"/>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80EE6511-A330-41A6-AA39-93696DA543A7}" type="slidenum">
              <a:rPr lang="en-US" altLang="en-US"/>
              <a:pPr algn="r" eaLnBrk="1" hangingPunct="1">
                <a:buClr>
                  <a:srgbClr val="000000"/>
                </a:buClr>
                <a:buSzPts val="1400"/>
                <a:buFont typeface="Arial" panose="020B0604020202020204" pitchFamily="34" charset="0"/>
                <a:buNone/>
              </a:pPr>
              <a:t>23</a:t>
            </a:fld>
            <a:endParaRPr lang="en-US" altLang="en-US"/>
          </a:p>
        </p:txBody>
      </p:sp>
    </p:spTree>
    <p:extLst>
      <p:ext uri="{BB962C8B-B14F-4D97-AF65-F5344CB8AC3E}">
        <p14:creationId xmlns:p14="http://schemas.microsoft.com/office/powerpoint/2010/main" val="4057932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8" name="Google Shape;44;p15:notes">
            <a:extLst>
              <a:ext uri="{FF2B5EF4-FFF2-40B4-BE49-F238E27FC236}">
                <a16:creationId xmlns="" xmlns:a16="http://schemas.microsoft.com/office/drawing/2014/main" id="{B80448E3-6131-FD16-BDCF-9B529A67DAB8}"/>
              </a:ext>
            </a:extLst>
          </p:cNvPr>
          <p:cNvSpPr>
            <a:spLocks noGrp="1" noRot="1" noChangeAspect="1" noTextEdit="1"/>
          </p:cNvSpPr>
          <p:nvPr>
            <p:ph type="sldImg" idx="2"/>
          </p:nvPr>
        </p:nvSpPr>
        <p:spPr>
          <a:xfrm>
            <a:off x="581025" y="1162050"/>
            <a:ext cx="5848350" cy="3136900"/>
          </a:xfrm>
          <a:noFill/>
          <a:ln w="12700" cap="flat">
            <a:headEnd/>
            <a:tailEnd/>
          </a:ln>
        </p:spPr>
      </p:sp>
      <p:sp>
        <p:nvSpPr>
          <p:cNvPr id="34819" name="Google Shape;45;p15:notes">
            <a:extLst>
              <a:ext uri="{FF2B5EF4-FFF2-40B4-BE49-F238E27FC236}">
                <a16:creationId xmlns="" xmlns:a16="http://schemas.microsoft.com/office/drawing/2014/main" id="{EB6D93CB-1D87-AD79-2DE2-D09FA911D4B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34820" name="Google Shape;46;p15:notes">
            <a:extLst>
              <a:ext uri="{FF2B5EF4-FFF2-40B4-BE49-F238E27FC236}">
                <a16:creationId xmlns="" xmlns:a16="http://schemas.microsoft.com/office/drawing/2014/main" id="{E5332FA1-8B5E-E3EB-7BC0-AF096CBCDD56}"/>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D204459C-D749-4DC2-B899-A3A9D0FAE3D2}" type="slidenum">
              <a:rPr lang="en-US" altLang="en-US"/>
              <a:pPr algn="r" eaLnBrk="1" hangingPunct="1">
                <a:buClr>
                  <a:srgbClr val="000000"/>
                </a:buClr>
                <a:buSzPts val="1400"/>
                <a:buFont typeface="Arial" panose="020B0604020202020204" pitchFamily="34" charset="0"/>
                <a:buNone/>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6" name="Google Shape;44;p15:notes">
            <a:extLst>
              <a:ext uri="{FF2B5EF4-FFF2-40B4-BE49-F238E27FC236}">
                <a16:creationId xmlns="" xmlns:a16="http://schemas.microsoft.com/office/drawing/2014/main" id="{5B4C9421-9BC5-593A-8955-BB1FFD9D4CA3}"/>
              </a:ext>
            </a:extLst>
          </p:cNvPr>
          <p:cNvSpPr>
            <a:spLocks noGrp="1" noRot="1" noChangeAspect="1" noTextEdit="1"/>
          </p:cNvSpPr>
          <p:nvPr>
            <p:ph type="sldImg" idx="2"/>
          </p:nvPr>
        </p:nvSpPr>
        <p:spPr>
          <a:xfrm>
            <a:off x="581025" y="1162050"/>
            <a:ext cx="5848350" cy="3136900"/>
          </a:xfrm>
          <a:noFill/>
          <a:ln w="12700" cap="flat">
            <a:headEnd/>
            <a:tailEnd/>
          </a:ln>
        </p:spPr>
      </p:sp>
      <p:sp>
        <p:nvSpPr>
          <p:cNvPr id="47107" name="Google Shape;45;p15:notes">
            <a:extLst>
              <a:ext uri="{FF2B5EF4-FFF2-40B4-BE49-F238E27FC236}">
                <a16:creationId xmlns="" xmlns:a16="http://schemas.microsoft.com/office/drawing/2014/main" id="{430DB42B-AC92-CEF1-05F4-D2C1ACBDD12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7108" name="Google Shape;46;p15:notes">
            <a:extLst>
              <a:ext uri="{FF2B5EF4-FFF2-40B4-BE49-F238E27FC236}">
                <a16:creationId xmlns="" xmlns:a16="http://schemas.microsoft.com/office/drawing/2014/main" id="{A3474A6A-D82B-AF16-D940-427FD815833B}"/>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80EE6511-A330-41A6-AA39-93696DA543A7}" type="slidenum">
              <a:rPr lang="en-US" altLang="en-US"/>
              <a:pPr algn="r" eaLnBrk="1" hangingPunct="1">
                <a:buClr>
                  <a:srgbClr val="000000"/>
                </a:buClr>
                <a:buSzPts val="1400"/>
                <a:buFont typeface="Arial" panose="020B0604020202020204" pitchFamily="34" charset="0"/>
                <a:buNone/>
              </a:pPr>
              <a:t>24</a:t>
            </a:fld>
            <a:endParaRPr lang="en-US" altLang="en-US"/>
          </a:p>
        </p:txBody>
      </p:sp>
    </p:spTree>
    <p:extLst>
      <p:ext uri="{BB962C8B-B14F-4D97-AF65-F5344CB8AC3E}">
        <p14:creationId xmlns:p14="http://schemas.microsoft.com/office/powerpoint/2010/main" val="3499853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154" name="Google Shape;44;p15:notes">
            <a:extLst>
              <a:ext uri="{FF2B5EF4-FFF2-40B4-BE49-F238E27FC236}">
                <a16:creationId xmlns="" xmlns:a16="http://schemas.microsoft.com/office/drawing/2014/main" id="{67C20410-5343-2BDA-4A17-08411B4681E2}"/>
              </a:ext>
            </a:extLst>
          </p:cNvPr>
          <p:cNvSpPr>
            <a:spLocks noGrp="1" noRot="1" noChangeAspect="1" noTextEdit="1"/>
          </p:cNvSpPr>
          <p:nvPr>
            <p:ph type="sldImg" idx="2"/>
          </p:nvPr>
        </p:nvSpPr>
        <p:spPr>
          <a:xfrm>
            <a:off x="581025" y="1162050"/>
            <a:ext cx="5848350" cy="3136900"/>
          </a:xfrm>
          <a:noFill/>
          <a:ln w="12700" cap="flat">
            <a:headEnd/>
            <a:tailEnd/>
          </a:ln>
        </p:spPr>
      </p:sp>
      <p:sp>
        <p:nvSpPr>
          <p:cNvPr id="49155" name="Google Shape;45;p15:notes">
            <a:extLst>
              <a:ext uri="{FF2B5EF4-FFF2-40B4-BE49-F238E27FC236}">
                <a16:creationId xmlns="" xmlns:a16="http://schemas.microsoft.com/office/drawing/2014/main" id="{5916846A-1E2C-5A34-6B58-D8CC0AD33129}"/>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9156" name="Google Shape;46;p15:notes">
            <a:extLst>
              <a:ext uri="{FF2B5EF4-FFF2-40B4-BE49-F238E27FC236}">
                <a16:creationId xmlns="" xmlns:a16="http://schemas.microsoft.com/office/drawing/2014/main" id="{309B609E-9A35-FD43-09AD-4259E7D1F9F6}"/>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6CEF3F8B-2A39-403C-B2FC-5E184724F8E8}" type="slidenum">
              <a:rPr lang="en-US" altLang="en-US"/>
              <a:pPr algn="r" eaLnBrk="1" hangingPunct="1">
                <a:buClr>
                  <a:srgbClr val="000000"/>
                </a:buClr>
                <a:buSzPts val="1400"/>
                <a:buFont typeface="Arial" panose="020B0604020202020204" pitchFamily="34" charset="0"/>
                <a:buNone/>
              </a:pPr>
              <a:t>25</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154" name="Google Shape;44;p15:notes">
            <a:extLst>
              <a:ext uri="{FF2B5EF4-FFF2-40B4-BE49-F238E27FC236}">
                <a16:creationId xmlns="" xmlns:a16="http://schemas.microsoft.com/office/drawing/2014/main" id="{67C20410-5343-2BDA-4A17-08411B4681E2}"/>
              </a:ext>
            </a:extLst>
          </p:cNvPr>
          <p:cNvSpPr>
            <a:spLocks noGrp="1" noRot="1" noChangeAspect="1" noTextEdit="1"/>
          </p:cNvSpPr>
          <p:nvPr>
            <p:ph type="sldImg" idx="2"/>
          </p:nvPr>
        </p:nvSpPr>
        <p:spPr>
          <a:xfrm>
            <a:off x="581025" y="1162050"/>
            <a:ext cx="5848350" cy="3136900"/>
          </a:xfrm>
          <a:noFill/>
          <a:ln w="12700" cap="flat">
            <a:headEnd/>
            <a:tailEnd/>
          </a:ln>
        </p:spPr>
      </p:sp>
      <p:sp>
        <p:nvSpPr>
          <p:cNvPr id="49155" name="Google Shape;45;p15:notes">
            <a:extLst>
              <a:ext uri="{FF2B5EF4-FFF2-40B4-BE49-F238E27FC236}">
                <a16:creationId xmlns="" xmlns:a16="http://schemas.microsoft.com/office/drawing/2014/main" id="{5916846A-1E2C-5A34-6B58-D8CC0AD33129}"/>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9156" name="Google Shape;46;p15:notes">
            <a:extLst>
              <a:ext uri="{FF2B5EF4-FFF2-40B4-BE49-F238E27FC236}">
                <a16:creationId xmlns="" xmlns:a16="http://schemas.microsoft.com/office/drawing/2014/main" id="{309B609E-9A35-FD43-09AD-4259E7D1F9F6}"/>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6CEF3F8B-2A39-403C-B2FC-5E184724F8E8}" type="slidenum">
              <a:rPr lang="en-US" altLang="en-US"/>
              <a:pPr algn="r" eaLnBrk="1" hangingPunct="1">
                <a:buClr>
                  <a:srgbClr val="000000"/>
                </a:buClr>
                <a:buSzPts val="1400"/>
                <a:buFont typeface="Arial" panose="020B0604020202020204" pitchFamily="34" charset="0"/>
                <a:buNone/>
              </a:pPr>
              <a:t>26</a:t>
            </a:fld>
            <a:endParaRPr lang="en-US" altLang="en-US"/>
          </a:p>
        </p:txBody>
      </p:sp>
    </p:spTree>
    <p:extLst>
      <p:ext uri="{BB962C8B-B14F-4D97-AF65-F5344CB8AC3E}">
        <p14:creationId xmlns:p14="http://schemas.microsoft.com/office/powerpoint/2010/main" val="634760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154" name="Google Shape;44;p15:notes">
            <a:extLst>
              <a:ext uri="{FF2B5EF4-FFF2-40B4-BE49-F238E27FC236}">
                <a16:creationId xmlns="" xmlns:a16="http://schemas.microsoft.com/office/drawing/2014/main" id="{67C20410-5343-2BDA-4A17-08411B4681E2}"/>
              </a:ext>
            </a:extLst>
          </p:cNvPr>
          <p:cNvSpPr>
            <a:spLocks noGrp="1" noRot="1" noChangeAspect="1" noTextEdit="1"/>
          </p:cNvSpPr>
          <p:nvPr>
            <p:ph type="sldImg" idx="2"/>
          </p:nvPr>
        </p:nvSpPr>
        <p:spPr>
          <a:xfrm>
            <a:off x="581025" y="1162050"/>
            <a:ext cx="5848350" cy="3136900"/>
          </a:xfrm>
          <a:noFill/>
          <a:ln w="12700" cap="flat">
            <a:headEnd/>
            <a:tailEnd/>
          </a:ln>
        </p:spPr>
      </p:sp>
      <p:sp>
        <p:nvSpPr>
          <p:cNvPr id="49155" name="Google Shape;45;p15:notes">
            <a:extLst>
              <a:ext uri="{FF2B5EF4-FFF2-40B4-BE49-F238E27FC236}">
                <a16:creationId xmlns="" xmlns:a16="http://schemas.microsoft.com/office/drawing/2014/main" id="{5916846A-1E2C-5A34-6B58-D8CC0AD33129}"/>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9156" name="Google Shape;46;p15:notes">
            <a:extLst>
              <a:ext uri="{FF2B5EF4-FFF2-40B4-BE49-F238E27FC236}">
                <a16:creationId xmlns="" xmlns:a16="http://schemas.microsoft.com/office/drawing/2014/main" id="{309B609E-9A35-FD43-09AD-4259E7D1F9F6}"/>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6CEF3F8B-2A39-403C-B2FC-5E184724F8E8}" type="slidenum">
              <a:rPr lang="en-US" altLang="en-US"/>
              <a:pPr algn="r" eaLnBrk="1" hangingPunct="1">
                <a:buClr>
                  <a:srgbClr val="000000"/>
                </a:buClr>
                <a:buSzPts val="1400"/>
                <a:buFont typeface="Arial" panose="020B0604020202020204" pitchFamily="34" charset="0"/>
                <a:buNone/>
              </a:pPr>
              <a:t>27</a:t>
            </a:fld>
            <a:endParaRPr lang="en-US" altLang="en-US"/>
          </a:p>
        </p:txBody>
      </p:sp>
    </p:spTree>
    <p:extLst>
      <p:ext uri="{BB962C8B-B14F-4D97-AF65-F5344CB8AC3E}">
        <p14:creationId xmlns:p14="http://schemas.microsoft.com/office/powerpoint/2010/main" val="634760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2226" name="Google Shape;44;p15:notes">
            <a:extLst>
              <a:ext uri="{FF2B5EF4-FFF2-40B4-BE49-F238E27FC236}">
                <a16:creationId xmlns="" xmlns:a16="http://schemas.microsoft.com/office/drawing/2014/main" id="{329C63D2-594E-1C5F-4D01-1438F33FB593}"/>
              </a:ext>
            </a:extLst>
          </p:cNvPr>
          <p:cNvSpPr>
            <a:spLocks noGrp="1" noRot="1" noChangeAspect="1" noTextEdit="1"/>
          </p:cNvSpPr>
          <p:nvPr>
            <p:ph type="sldImg" idx="2"/>
          </p:nvPr>
        </p:nvSpPr>
        <p:spPr>
          <a:xfrm>
            <a:off x="581025" y="1162050"/>
            <a:ext cx="5848350" cy="3136900"/>
          </a:xfrm>
          <a:noFill/>
          <a:ln w="12700" cap="flat">
            <a:headEnd/>
            <a:tailEnd/>
          </a:ln>
        </p:spPr>
      </p:sp>
      <p:sp>
        <p:nvSpPr>
          <p:cNvPr id="52227" name="Google Shape;45;p15:notes">
            <a:extLst>
              <a:ext uri="{FF2B5EF4-FFF2-40B4-BE49-F238E27FC236}">
                <a16:creationId xmlns="" xmlns:a16="http://schemas.microsoft.com/office/drawing/2014/main" id="{CE8A84C3-685C-F87D-7E1B-4014AD797E57}"/>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52228" name="Google Shape;46;p15:notes">
            <a:extLst>
              <a:ext uri="{FF2B5EF4-FFF2-40B4-BE49-F238E27FC236}">
                <a16:creationId xmlns="" xmlns:a16="http://schemas.microsoft.com/office/drawing/2014/main" id="{851F9FD6-A57E-9315-5E0E-05ACCCA521AF}"/>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7ED6A00C-D600-4C7D-A00C-9DC70E2E8874}" type="slidenum">
              <a:rPr lang="en-US" altLang="en-US"/>
              <a:pPr algn="r" eaLnBrk="1" hangingPunct="1">
                <a:buClr>
                  <a:srgbClr val="000000"/>
                </a:buClr>
                <a:buSzPts val="1400"/>
                <a:buFont typeface="Arial" panose="020B0604020202020204" pitchFamily="34" charset="0"/>
                <a:buNone/>
              </a:pPr>
              <a:t>28</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4274" name="Google Shape;44;p15:notes">
            <a:extLst>
              <a:ext uri="{FF2B5EF4-FFF2-40B4-BE49-F238E27FC236}">
                <a16:creationId xmlns="" xmlns:a16="http://schemas.microsoft.com/office/drawing/2014/main" id="{563E26C8-C8BB-5C32-E8A7-CC7C1E594775}"/>
              </a:ext>
            </a:extLst>
          </p:cNvPr>
          <p:cNvSpPr>
            <a:spLocks noGrp="1" noRot="1" noChangeAspect="1" noTextEdit="1"/>
          </p:cNvSpPr>
          <p:nvPr>
            <p:ph type="sldImg" idx="2"/>
          </p:nvPr>
        </p:nvSpPr>
        <p:spPr>
          <a:xfrm>
            <a:off x="581025" y="1162050"/>
            <a:ext cx="5848350" cy="3136900"/>
          </a:xfrm>
          <a:noFill/>
          <a:ln w="12700" cap="flat">
            <a:headEnd/>
            <a:tailEnd/>
          </a:ln>
        </p:spPr>
      </p:sp>
      <p:sp>
        <p:nvSpPr>
          <p:cNvPr id="54275" name="Google Shape;45;p15:notes">
            <a:extLst>
              <a:ext uri="{FF2B5EF4-FFF2-40B4-BE49-F238E27FC236}">
                <a16:creationId xmlns="" xmlns:a16="http://schemas.microsoft.com/office/drawing/2014/main" id="{051112B5-0DFC-834E-A591-9931D4D3723A}"/>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54276" name="Google Shape;46;p15:notes">
            <a:extLst>
              <a:ext uri="{FF2B5EF4-FFF2-40B4-BE49-F238E27FC236}">
                <a16:creationId xmlns="" xmlns:a16="http://schemas.microsoft.com/office/drawing/2014/main" id="{D52C5855-899D-360C-A3D3-8196649EB08B}"/>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FF931FCF-B0E0-427C-AC19-54943E8897AF}" type="slidenum">
              <a:rPr lang="en-US" altLang="en-US"/>
              <a:pPr algn="r" eaLnBrk="1" hangingPunct="1">
                <a:buClr>
                  <a:srgbClr val="000000"/>
                </a:buClr>
                <a:buSzPts val="1400"/>
                <a:buFont typeface="Arial" panose="020B0604020202020204" pitchFamily="34" charset="0"/>
                <a:buNone/>
              </a:pPr>
              <a:t>29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8" name="Google Shape;44;p15:notes">
            <a:extLst>
              <a:ext uri="{FF2B5EF4-FFF2-40B4-BE49-F238E27FC236}">
                <a16:creationId xmlns="" xmlns:a16="http://schemas.microsoft.com/office/drawing/2014/main" id="{B80448E3-6131-FD16-BDCF-9B529A67DAB8}"/>
              </a:ext>
            </a:extLst>
          </p:cNvPr>
          <p:cNvSpPr>
            <a:spLocks noGrp="1" noRot="1" noChangeAspect="1" noTextEdit="1"/>
          </p:cNvSpPr>
          <p:nvPr>
            <p:ph type="sldImg" idx="2"/>
          </p:nvPr>
        </p:nvSpPr>
        <p:spPr>
          <a:xfrm>
            <a:off x="581025" y="1162050"/>
            <a:ext cx="5848350" cy="3136900"/>
          </a:xfrm>
          <a:noFill/>
          <a:ln w="12700" cap="flat">
            <a:headEnd/>
            <a:tailEnd/>
          </a:ln>
        </p:spPr>
      </p:sp>
      <p:sp>
        <p:nvSpPr>
          <p:cNvPr id="34819" name="Google Shape;45;p15:notes">
            <a:extLst>
              <a:ext uri="{FF2B5EF4-FFF2-40B4-BE49-F238E27FC236}">
                <a16:creationId xmlns="" xmlns:a16="http://schemas.microsoft.com/office/drawing/2014/main" id="{EB6D93CB-1D87-AD79-2DE2-D09FA911D4B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34820" name="Google Shape;46;p15:notes">
            <a:extLst>
              <a:ext uri="{FF2B5EF4-FFF2-40B4-BE49-F238E27FC236}">
                <a16:creationId xmlns="" xmlns:a16="http://schemas.microsoft.com/office/drawing/2014/main" id="{E5332FA1-8B5E-E3EB-7BC0-AF096CBCDD56}"/>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D204459C-D749-4DC2-B899-A3A9D0FAE3D2}" type="slidenum">
              <a:rPr lang="en-US" altLang="en-US"/>
              <a:pPr algn="r" eaLnBrk="1" hangingPunct="1">
                <a:buClr>
                  <a:srgbClr val="000000"/>
                </a:buClr>
                <a:buSzPts val="1400"/>
                <a:buFont typeface="Arial" panose="020B0604020202020204" pitchFamily="34" charset="0"/>
                <a:buNone/>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2" name="Google Shape;44;p15:notes">
            <a:extLst>
              <a:ext uri="{FF2B5EF4-FFF2-40B4-BE49-F238E27FC236}">
                <a16:creationId xmlns="" xmlns:a16="http://schemas.microsoft.com/office/drawing/2014/main" id="{AAACD201-9F24-AFFA-4D0E-73E1A513FA05}"/>
              </a:ext>
            </a:extLst>
          </p:cNvPr>
          <p:cNvSpPr>
            <a:spLocks noGrp="1" noRot="1" noChangeAspect="1" noTextEdit="1"/>
          </p:cNvSpPr>
          <p:nvPr>
            <p:ph type="sldImg" idx="2"/>
          </p:nvPr>
        </p:nvSpPr>
        <p:spPr>
          <a:xfrm>
            <a:off x="581025" y="1162050"/>
            <a:ext cx="5848350" cy="3136900"/>
          </a:xfrm>
          <a:noFill/>
          <a:ln w="12700" cap="flat">
            <a:headEnd/>
            <a:tailEnd/>
          </a:ln>
        </p:spPr>
      </p:sp>
      <p:sp>
        <p:nvSpPr>
          <p:cNvPr id="35843" name="Google Shape;45;p15:notes">
            <a:extLst>
              <a:ext uri="{FF2B5EF4-FFF2-40B4-BE49-F238E27FC236}">
                <a16:creationId xmlns="" xmlns:a16="http://schemas.microsoft.com/office/drawing/2014/main" id="{71486512-6D52-BB1C-F8E0-F728635B8A49}"/>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35844" name="Google Shape;46;p15:notes">
            <a:extLst>
              <a:ext uri="{FF2B5EF4-FFF2-40B4-BE49-F238E27FC236}">
                <a16:creationId xmlns="" xmlns:a16="http://schemas.microsoft.com/office/drawing/2014/main" id="{69F46AA4-BC2B-D893-AF39-0905152E772D}"/>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21125B96-B006-4A13-981E-A125FFD77F82}" type="slidenum">
              <a:rPr lang="en-US" altLang="en-US"/>
              <a:pPr algn="r" eaLnBrk="1" hangingPunct="1">
                <a:buClr>
                  <a:srgbClr val="000000"/>
                </a:buClr>
                <a:buSzPts val="1400"/>
                <a:buFont typeface="Arial" panose="020B0604020202020204" pitchFamily="34" charset="0"/>
                <a:buNone/>
              </a:pPr>
              <a:t>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6" name="Google Shape;44;p15:notes">
            <a:extLst>
              <a:ext uri="{FF2B5EF4-FFF2-40B4-BE49-F238E27FC236}">
                <a16:creationId xmlns="" xmlns:a16="http://schemas.microsoft.com/office/drawing/2014/main" id="{09AA50C0-1120-39B3-4610-851325F56037}"/>
              </a:ext>
            </a:extLst>
          </p:cNvPr>
          <p:cNvSpPr>
            <a:spLocks noGrp="1" noRot="1" noChangeAspect="1" noTextEdit="1"/>
          </p:cNvSpPr>
          <p:nvPr>
            <p:ph type="sldImg" idx="2"/>
          </p:nvPr>
        </p:nvSpPr>
        <p:spPr>
          <a:xfrm>
            <a:off x="581025" y="1162050"/>
            <a:ext cx="5848350" cy="3136900"/>
          </a:xfrm>
          <a:noFill/>
          <a:ln w="12700" cap="flat">
            <a:headEnd/>
            <a:tailEnd/>
          </a:ln>
        </p:spPr>
      </p:sp>
      <p:sp>
        <p:nvSpPr>
          <p:cNvPr id="36867" name="Google Shape;45;p15:notes">
            <a:extLst>
              <a:ext uri="{FF2B5EF4-FFF2-40B4-BE49-F238E27FC236}">
                <a16:creationId xmlns="" xmlns:a16="http://schemas.microsoft.com/office/drawing/2014/main" id="{5DC98735-AED0-970C-3D51-2EE402C7D7DB}"/>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36868" name="Google Shape;46;p15:notes">
            <a:extLst>
              <a:ext uri="{FF2B5EF4-FFF2-40B4-BE49-F238E27FC236}">
                <a16:creationId xmlns="" xmlns:a16="http://schemas.microsoft.com/office/drawing/2014/main" id="{ACB760FA-019E-641A-4392-8E3039F2AC83}"/>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DC907237-0F58-4C70-8693-37E65794DC79}" type="slidenum">
              <a:rPr lang="en-US" altLang="en-US"/>
              <a:pPr algn="r" eaLnBrk="1" hangingPunct="1">
                <a:buClr>
                  <a:srgbClr val="000000"/>
                </a:buClr>
                <a:buSzPts val="1400"/>
                <a:buFont typeface="Arial" panose="020B0604020202020204" pitchFamily="34" charset="0"/>
                <a:buNone/>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938" name="Google Shape;44;p15:notes">
            <a:extLst>
              <a:ext uri="{FF2B5EF4-FFF2-40B4-BE49-F238E27FC236}">
                <a16:creationId xmlns="" xmlns:a16="http://schemas.microsoft.com/office/drawing/2014/main" id="{C958F194-2E6C-A352-6F38-564C62D5E969}"/>
              </a:ext>
            </a:extLst>
          </p:cNvPr>
          <p:cNvSpPr>
            <a:spLocks noGrp="1" noRot="1" noChangeAspect="1" noTextEdit="1"/>
          </p:cNvSpPr>
          <p:nvPr>
            <p:ph type="sldImg" idx="2"/>
          </p:nvPr>
        </p:nvSpPr>
        <p:spPr>
          <a:xfrm>
            <a:off x="581025" y="1162050"/>
            <a:ext cx="5848350" cy="3136900"/>
          </a:xfrm>
          <a:noFill/>
          <a:ln w="12700" cap="flat">
            <a:headEnd/>
            <a:tailEnd/>
          </a:ln>
        </p:spPr>
      </p:sp>
      <p:sp>
        <p:nvSpPr>
          <p:cNvPr id="39939" name="Google Shape;45;p15:notes">
            <a:extLst>
              <a:ext uri="{FF2B5EF4-FFF2-40B4-BE49-F238E27FC236}">
                <a16:creationId xmlns="" xmlns:a16="http://schemas.microsoft.com/office/drawing/2014/main" id="{2152A464-1DA1-B83C-E2CF-9DA52D9D444B}"/>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39940" name="Google Shape;46;p15:notes">
            <a:extLst>
              <a:ext uri="{FF2B5EF4-FFF2-40B4-BE49-F238E27FC236}">
                <a16:creationId xmlns="" xmlns:a16="http://schemas.microsoft.com/office/drawing/2014/main" id="{787D6A02-390F-3853-2BD1-EBEF5E11462E}"/>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0324ED7E-5C54-4865-9BB8-504F7FF340D5}" type="slidenum">
              <a:rPr lang="en-US" altLang="en-US"/>
              <a:pPr algn="r" eaLnBrk="1" hangingPunct="1">
                <a:buClr>
                  <a:srgbClr val="000000"/>
                </a:buClr>
                <a:buSzPts val="1400"/>
                <a:buFont typeface="Arial" panose="020B0604020202020204" pitchFamily="34" charset="0"/>
                <a:buNone/>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6" name="Google Shape;44;p15:notes">
            <a:extLst>
              <a:ext uri="{FF2B5EF4-FFF2-40B4-BE49-F238E27FC236}">
                <a16:creationId xmlns="" xmlns:a16="http://schemas.microsoft.com/office/drawing/2014/main" id="{C33479C8-083D-D8C0-D036-9891224FC0B9}"/>
              </a:ext>
            </a:extLst>
          </p:cNvPr>
          <p:cNvSpPr>
            <a:spLocks noGrp="1" noRot="1" noChangeAspect="1" noTextEdit="1"/>
          </p:cNvSpPr>
          <p:nvPr>
            <p:ph type="sldImg" idx="2"/>
          </p:nvPr>
        </p:nvSpPr>
        <p:spPr>
          <a:xfrm>
            <a:off x="581025" y="1162050"/>
            <a:ext cx="5848350" cy="3136900"/>
          </a:xfrm>
          <a:noFill/>
          <a:ln w="12700" cap="flat">
            <a:headEnd/>
            <a:tailEnd/>
          </a:ln>
        </p:spPr>
      </p:sp>
      <p:sp>
        <p:nvSpPr>
          <p:cNvPr id="41987" name="Google Shape;45;p15:notes">
            <a:extLst>
              <a:ext uri="{FF2B5EF4-FFF2-40B4-BE49-F238E27FC236}">
                <a16:creationId xmlns="" xmlns:a16="http://schemas.microsoft.com/office/drawing/2014/main" id="{8B06CF32-6606-75F1-8C46-213F4FA67455}"/>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1988" name="Google Shape;46;p15:notes">
            <a:extLst>
              <a:ext uri="{FF2B5EF4-FFF2-40B4-BE49-F238E27FC236}">
                <a16:creationId xmlns="" xmlns:a16="http://schemas.microsoft.com/office/drawing/2014/main" id="{54B7B194-E963-6357-D2FE-75D07595D488}"/>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BD09CF94-C109-414B-BB0E-F5E1C8F6D84C}" type="slidenum">
              <a:rPr lang="en-US" altLang="en-US"/>
              <a:pPr algn="r" eaLnBrk="1" hangingPunct="1">
                <a:buClr>
                  <a:srgbClr val="000000"/>
                </a:buClr>
                <a:buSzPts val="1400"/>
                <a:buFont typeface="Arial" panose="020B0604020202020204" pitchFamily="34" charset="0"/>
                <a:buNone/>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Google Shape;44;p15:notes">
            <a:extLst>
              <a:ext uri="{FF2B5EF4-FFF2-40B4-BE49-F238E27FC236}">
                <a16:creationId xmlns="" xmlns:a16="http://schemas.microsoft.com/office/drawing/2014/main" id="{C9897FEF-D7D4-6DB0-3766-6074025AA4F7}"/>
              </a:ext>
            </a:extLst>
          </p:cNvPr>
          <p:cNvSpPr>
            <a:spLocks noGrp="1" noRot="1" noChangeAspect="1" noTextEdit="1"/>
          </p:cNvSpPr>
          <p:nvPr>
            <p:ph type="sldImg" idx="2"/>
          </p:nvPr>
        </p:nvSpPr>
        <p:spPr>
          <a:xfrm>
            <a:off x="581025" y="1162050"/>
            <a:ext cx="5848350" cy="3136900"/>
          </a:xfrm>
          <a:noFill/>
          <a:ln w="12700" cap="flat">
            <a:headEnd/>
            <a:tailEnd/>
          </a:ln>
        </p:spPr>
      </p:sp>
      <p:sp>
        <p:nvSpPr>
          <p:cNvPr id="44035" name="Google Shape;45;p15:notes">
            <a:extLst>
              <a:ext uri="{FF2B5EF4-FFF2-40B4-BE49-F238E27FC236}">
                <a16:creationId xmlns="" xmlns:a16="http://schemas.microsoft.com/office/drawing/2014/main" id="{D7171BB6-61E5-9A10-9643-E931D3899CF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4036" name="Google Shape;46;p15:notes">
            <a:extLst>
              <a:ext uri="{FF2B5EF4-FFF2-40B4-BE49-F238E27FC236}">
                <a16:creationId xmlns="" xmlns:a16="http://schemas.microsoft.com/office/drawing/2014/main" id="{E558A675-DFC2-42D0-5B79-19B10462B000}"/>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98465C70-7AE8-474E-B9E9-793CAC52F5AA}" type="slidenum">
              <a:rPr lang="en-US" altLang="en-US"/>
              <a:pPr algn="r" eaLnBrk="1" hangingPunct="1">
                <a:buClr>
                  <a:srgbClr val="000000"/>
                </a:buClr>
                <a:buSzPts val="1400"/>
                <a:buFont typeface="Arial" panose="020B0604020202020204" pitchFamily="34" charset="0"/>
                <a:buNone/>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Google Shape;44;p15:notes">
            <a:extLst>
              <a:ext uri="{FF2B5EF4-FFF2-40B4-BE49-F238E27FC236}">
                <a16:creationId xmlns="" xmlns:a16="http://schemas.microsoft.com/office/drawing/2014/main" id="{C9897FEF-D7D4-6DB0-3766-6074025AA4F7}"/>
              </a:ext>
            </a:extLst>
          </p:cNvPr>
          <p:cNvSpPr>
            <a:spLocks noGrp="1" noRot="1" noChangeAspect="1" noTextEdit="1"/>
          </p:cNvSpPr>
          <p:nvPr>
            <p:ph type="sldImg" idx="2"/>
          </p:nvPr>
        </p:nvSpPr>
        <p:spPr>
          <a:xfrm>
            <a:off x="581025" y="1162050"/>
            <a:ext cx="5848350" cy="3136900"/>
          </a:xfrm>
          <a:noFill/>
          <a:ln w="12700" cap="flat">
            <a:headEnd/>
            <a:tailEnd/>
          </a:ln>
        </p:spPr>
      </p:sp>
      <p:sp>
        <p:nvSpPr>
          <p:cNvPr id="44035" name="Google Shape;45;p15:notes">
            <a:extLst>
              <a:ext uri="{FF2B5EF4-FFF2-40B4-BE49-F238E27FC236}">
                <a16:creationId xmlns="" xmlns:a16="http://schemas.microsoft.com/office/drawing/2014/main" id="{D7171BB6-61E5-9A10-9643-E931D3899CF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4036" name="Google Shape;46;p15:notes">
            <a:extLst>
              <a:ext uri="{FF2B5EF4-FFF2-40B4-BE49-F238E27FC236}">
                <a16:creationId xmlns="" xmlns:a16="http://schemas.microsoft.com/office/drawing/2014/main" id="{E558A675-DFC2-42D0-5B79-19B10462B000}"/>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98465C70-7AE8-474E-B9E9-793CAC52F5AA}" type="slidenum">
              <a:rPr lang="en-US" altLang="en-US"/>
              <a:pPr algn="r" eaLnBrk="1" hangingPunct="1">
                <a:buClr>
                  <a:srgbClr val="000000"/>
                </a:buClr>
                <a:buSzPts val="1400"/>
                <a:buFont typeface="Arial" panose="020B0604020202020204" pitchFamily="34" charset="0"/>
                <a:buNone/>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144240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
        <p:cNvGrpSpPr/>
        <p:nvPr/>
      </p:nvGrpSpPr>
      <p:grpSpPr>
        <a:xfrm>
          <a:off x="0" y="0"/>
          <a:ext cx="0" cy="0"/>
          <a:chOff x="0" y="0"/>
          <a:chExt cx="0" cy="0"/>
        </a:xfrm>
      </p:grpSpPr>
      <p:sp>
        <p:nvSpPr>
          <p:cNvPr id="15" name="Google Shape;15;p7"/>
          <p:cNvSpPr txBox="1">
            <a:spLocks noGrp="1"/>
          </p:cNvSpPr>
          <p:nvPr>
            <p:ph type="title"/>
          </p:nvPr>
        </p:nvSpPr>
        <p:spPr>
          <a:xfrm>
            <a:off x="2399015" y="430307"/>
            <a:ext cx="5279420" cy="357420"/>
          </a:xfrm>
          <a:prstGeom prst="rect">
            <a:avLst/>
          </a:prstGeom>
          <a:noFill/>
          <a:ln>
            <a:noFill/>
          </a:ln>
        </p:spPr>
        <p:txBody>
          <a:bodyPr spcFirstLastPara="1">
            <a:noAutofit/>
          </a:bodyPr>
          <a:lstStyle>
            <a:lvl1pPr lvl="0" algn="ctr">
              <a:lnSpc>
                <a:spcPct val="100000"/>
              </a:lnSpc>
              <a:spcBef>
                <a:spcPts val="0"/>
              </a:spcBef>
              <a:spcAft>
                <a:spcPts val="0"/>
              </a:spcAft>
              <a:buSzPts val="2800"/>
              <a:buNone/>
              <a:defRPr sz="25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3176792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503873" y="430307"/>
            <a:ext cx="4534853" cy="539912"/>
          </a:xfrm>
          <a:prstGeom prst="rect">
            <a:avLst/>
          </a:prstGeom>
          <a:noFill/>
          <a:ln>
            <a:noFill/>
          </a:ln>
        </p:spPr>
        <p:txBody>
          <a:bodyPr spcFirstLastPara="1">
            <a:noAutofit/>
          </a:bodyPr>
          <a:lstStyle>
            <a:lvl1pPr lvl="0" algn="l">
              <a:lnSpc>
                <a:spcPct val="100000"/>
              </a:lnSpc>
              <a:spcBef>
                <a:spcPts val="0"/>
              </a:spcBef>
              <a:spcAft>
                <a:spcPts val="0"/>
              </a:spcAft>
              <a:buSzPts val="28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69807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343519" y="583723"/>
            <a:ext cx="3094650" cy="793951"/>
          </a:xfrm>
          <a:prstGeom prst="rect">
            <a:avLst/>
          </a:prstGeom>
          <a:noFill/>
          <a:ln>
            <a:noFill/>
          </a:ln>
        </p:spPr>
        <p:txBody>
          <a:bodyPr spcFirstLastPara="1" anchor="b">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9" name="Google Shape;29;p10"/>
          <p:cNvSpPr txBox="1">
            <a:spLocks noGrp="1"/>
          </p:cNvSpPr>
          <p:nvPr>
            <p:ph type="body" idx="1"/>
          </p:nvPr>
        </p:nvSpPr>
        <p:spPr>
          <a:xfrm>
            <a:off x="343519" y="1459938"/>
            <a:ext cx="3094650" cy="3340333"/>
          </a:xfrm>
          <a:prstGeom prst="rect">
            <a:avLst/>
          </a:prstGeom>
          <a:noFill/>
          <a:ln>
            <a:noFill/>
          </a:ln>
        </p:spPr>
        <p:txBody>
          <a:bodyPr spcFirstLastPara="1">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extLst>
      <p:ext uri="{BB962C8B-B14F-4D97-AF65-F5344CB8AC3E}">
        <p14:creationId xmlns:p14="http://schemas.microsoft.com/office/powerpoint/2010/main" val="362123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0"/>
        <p:cNvGrpSpPr/>
        <p:nvPr/>
      </p:nvGrpSpPr>
      <p:grpSpPr>
        <a:xfrm>
          <a:off x="0" y="0"/>
          <a:ext cx="0" cy="0"/>
          <a:chOff x="0" y="0"/>
          <a:chExt cx="0" cy="0"/>
        </a:xfrm>
      </p:grpSpPr>
      <p:sp>
        <p:nvSpPr>
          <p:cNvPr id="31" name="Google Shape;31;p11"/>
          <p:cNvSpPr txBox="1">
            <a:spLocks noGrp="1"/>
          </p:cNvSpPr>
          <p:nvPr>
            <p:ph type="title"/>
          </p:nvPr>
        </p:nvSpPr>
        <p:spPr>
          <a:xfrm>
            <a:off x="540297" y="472935"/>
            <a:ext cx="7017846" cy="4297865"/>
          </a:xfrm>
          <a:prstGeom prst="rect">
            <a:avLst/>
          </a:prstGeom>
          <a:noFill/>
          <a:ln>
            <a:noFill/>
          </a:ln>
        </p:spPr>
        <p:txBody>
          <a:bodyPr spcFirstLastPara="1">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extLst>
      <p:ext uri="{BB962C8B-B14F-4D97-AF65-F5344CB8AC3E}">
        <p14:creationId xmlns:p14="http://schemas.microsoft.com/office/powerpoint/2010/main" val="77244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2"/>
        <p:cNvGrpSpPr/>
        <p:nvPr/>
      </p:nvGrpSpPr>
      <p:grpSpPr>
        <a:xfrm>
          <a:off x="0" y="0"/>
          <a:ext cx="0" cy="0"/>
          <a:chOff x="0" y="0"/>
          <a:chExt cx="0" cy="0"/>
        </a:xfrm>
      </p:grpSpPr>
      <p:sp>
        <p:nvSpPr>
          <p:cNvPr id="2" name="Google Shape;33;p12">
            <a:extLst>
              <a:ext uri="{FF2B5EF4-FFF2-40B4-BE49-F238E27FC236}">
                <a16:creationId xmlns="" xmlns:a16="http://schemas.microsoft.com/office/drawing/2014/main" id="{62C1106D-1929-4C06-B85D-D46128237C53}"/>
              </a:ext>
            </a:extLst>
          </p:cNvPr>
          <p:cNvSpPr>
            <a:spLocks noChangeArrowheads="1"/>
          </p:cNvSpPr>
          <p:nvPr/>
        </p:nvSpPr>
        <p:spPr bwMode="auto">
          <a:xfrm>
            <a:off x="5038725" y="0"/>
            <a:ext cx="5038725" cy="5403850"/>
          </a:xfrm>
          <a:prstGeom prst="rect">
            <a:avLst/>
          </a:prstGeom>
          <a:solidFill>
            <a:schemeClr val="tx2"/>
          </a:solidFill>
          <a:ln w="9525">
            <a:noFill/>
            <a:miter lim="800000"/>
            <a:headEnd/>
            <a:tailEnd/>
          </a:ln>
        </p:spPr>
        <p:txBody>
          <a:bodyPr lIns="91425" tIns="91425" rIns="91425" bIns="91425" anchor="ctr"/>
          <a:lstStyle/>
          <a:p>
            <a:pPr>
              <a:buClr>
                <a:srgbClr val="000000"/>
              </a:buClr>
              <a:buSzPts val="1400"/>
              <a:buFont typeface="Arial" charset="0"/>
              <a:buNone/>
              <a:defRPr/>
            </a:pPr>
            <a:endParaRPr lang="en-US">
              <a:latin typeface="Arial" charset="0"/>
              <a:cs typeface="Arial" charset="0"/>
              <a:sym typeface="Arial" charset="0"/>
            </a:endParaRPr>
          </a:p>
        </p:txBody>
      </p:sp>
      <p:sp>
        <p:nvSpPr>
          <p:cNvPr id="34" name="Google Shape;34;p12"/>
          <p:cNvSpPr txBox="1">
            <a:spLocks noGrp="1"/>
          </p:cNvSpPr>
          <p:nvPr>
            <p:ph type="title"/>
          </p:nvPr>
        </p:nvSpPr>
        <p:spPr>
          <a:xfrm>
            <a:off x="292603" y="1295595"/>
            <a:ext cx="4458148" cy="1557330"/>
          </a:xfrm>
          <a:prstGeom prst="rect">
            <a:avLst/>
          </a:prstGeom>
          <a:noFill/>
          <a:ln>
            <a:noFill/>
          </a:ln>
        </p:spPr>
        <p:txBody>
          <a:bodyPr spcFirstLastPara="1" anchor="b">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5" name="Google Shape;35;p12"/>
          <p:cNvSpPr txBox="1">
            <a:spLocks noGrp="1"/>
          </p:cNvSpPr>
          <p:nvPr>
            <p:ph type="subTitle" idx="1"/>
          </p:nvPr>
        </p:nvSpPr>
        <p:spPr>
          <a:xfrm>
            <a:off x="292603" y="2944959"/>
            <a:ext cx="4458148" cy="1297617"/>
          </a:xfrm>
          <a:prstGeom prst="rect">
            <a:avLst/>
          </a:prstGeom>
          <a:noFill/>
          <a:ln>
            <a:noFill/>
          </a:ln>
        </p:spPr>
        <p:txBody>
          <a:bodyPr spcFirstLastPara="1">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12"/>
          <p:cNvSpPr txBox="1">
            <a:spLocks noGrp="1"/>
          </p:cNvSpPr>
          <p:nvPr>
            <p:ph type="body" idx="2"/>
          </p:nvPr>
        </p:nvSpPr>
        <p:spPr>
          <a:xfrm>
            <a:off x="5443741" y="760726"/>
            <a:ext cx="4228694" cy="3882136"/>
          </a:xfrm>
          <a:prstGeom prst="rect">
            <a:avLst/>
          </a:prstGeom>
          <a:noFill/>
          <a:ln>
            <a:noFill/>
          </a:ln>
        </p:spPr>
        <p:txBody>
          <a:bodyPr spcFirstLastPara="1" anchor="ctr">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 name="Google Shape;37;p12">
            <a:extLst>
              <a:ext uri="{FF2B5EF4-FFF2-40B4-BE49-F238E27FC236}">
                <a16:creationId xmlns="" xmlns:a16="http://schemas.microsoft.com/office/drawing/2014/main" id="{FB2542C3-158A-EBED-0E07-B95888F22CB5}"/>
              </a:ext>
            </a:extLst>
          </p:cNvPr>
          <p:cNvSpPr txBox="1">
            <a:spLocks noGrp="1"/>
          </p:cNvSpPr>
          <p:nvPr>
            <p:ph type="sldNum" idx="10"/>
          </p:nvPr>
        </p:nvSpPr>
        <p:spPr/>
        <p:txBody>
          <a:bodyPr/>
          <a:lstStyle>
            <a:lvl1pPr>
              <a:defRPr/>
            </a:lvl1pPr>
          </a:lstStyle>
          <a:p>
            <a:fld id="{46F0139F-87A2-4056-90EC-7A425FEFFB52}" type="slidenum">
              <a:rPr lang="en-US" altLang="en-US"/>
              <a:pPr/>
              <a:t>‹#›</a:t>
            </a:fld>
            <a:endParaRPr lang="en-US" altLang="en-US"/>
          </a:p>
        </p:txBody>
      </p:sp>
    </p:spTree>
    <p:extLst>
      <p:ext uri="{BB962C8B-B14F-4D97-AF65-F5344CB8AC3E}">
        <p14:creationId xmlns:p14="http://schemas.microsoft.com/office/powerpoint/2010/main" val="508443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343519" y="4444715"/>
            <a:ext cx="6611178" cy="635729"/>
          </a:xfrm>
          <a:prstGeom prst="rect">
            <a:avLst/>
          </a:prstGeom>
          <a:noFill/>
          <a:ln>
            <a:noFill/>
          </a:ln>
        </p:spPr>
        <p:txBody>
          <a:bodyPr spcFirstLastPara="1" anchor="ctr">
            <a:noAutofit/>
          </a:bodyPr>
          <a:lstStyle>
            <a:lvl1pPr marL="457200" lvl="0" indent="-228600" algn="l">
              <a:lnSpc>
                <a:spcPct val="100000"/>
              </a:lnSpc>
              <a:spcBef>
                <a:spcPts val="0"/>
              </a:spcBef>
              <a:spcAft>
                <a:spcPts val="0"/>
              </a:spcAft>
              <a:buSzPts val="1800"/>
              <a:buNone/>
              <a:defRPr/>
            </a:lvl1pPr>
          </a:lstStyle>
          <a:p>
            <a:endParaRPr/>
          </a:p>
        </p:txBody>
      </p:sp>
    </p:spTree>
    <p:extLst>
      <p:ext uri="{BB962C8B-B14F-4D97-AF65-F5344CB8AC3E}">
        <p14:creationId xmlns:p14="http://schemas.microsoft.com/office/powerpoint/2010/main" val="91939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343520" y="1162114"/>
            <a:ext cx="9390411" cy="2062887"/>
          </a:xfrm>
          <a:prstGeom prst="rect">
            <a:avLst/>
          </a:prstGeom>
          <a:noFill/>
          <a:ln>
            <a:noFill/>
          </a:ln>
        </p:spPr>
        <p:txBody>
          <a:bodyPr spcFirstLastPara="1" anchor="b">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rPr lang="en-US"/>
              <a:t>Click to edit Master title style</a:t>
            </a:r>
            <a:endParaRPr/>
          </a:p>
        </p:txBody>
      </p:sp>
      <p:sp>
        <p:nvSpPr>
          <p:cNvPr id="42" name="Google Shape;42;p14"/>
          <p:cNvSpPr txBox="1">
            <a:spLocks noGrp="1"/>
          </p:cNvSpPr>
          <p:nvPr>
            <p:ph type="body" idx="1"/>
          </p:nvPr>
        </p:nvSpPr>
        <p:spPr>
          <a:xfrm>
            <a:off x="343520" y="3311782"/>
            <a:ext cx="9390411" cy="1366643"/>
          </a:xfrm>
          <a:prstGeom prst="rect">
            <a:avLst/>
          </a:prstGeom>
          <a:noFill/>
          <a:ln>
            <a:noFill/>
          </a:ln>
        </p:spPr>
        <p:txBody>
          <a:bodyPr spcFirstLastPara="1">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137644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Google Shape;6;p5">
            <a:extLst>
              <a:ext uri="{FF2B5EF4-FFF2-40B4-BE49-F238E27FC236}">
                <a16:creationId xmlns="" xmlns:a16="http://schemas.microsoft.com/office/drawing/2014/main" id="{E8BFD9F0-3A73-302E-9835-6214D721338C}"/>
              </a:ext>
            </a:extLst>
          </p:cNvPr>
          <p:cNvSpPr txBox="1">
            <a:spLocks noGrp="1"/>
          </p:cNvSpPr>
          <p:nvPr>
            <p:ph type="title"/>
          </p:nvPr>
        </p:nvSpPr>
        <p:spPr bwMode="auto">
          <a:xfrm>
            <a:off x="782638" y="563563"/>
            <a:ext cx="851217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p>
            <a:pPr lvl="0"/>
            <a:endParaRPr lang="en-US" altLang="en-US">
              <a:sym typeface="Arial" panose="020B0604020202020204" pitchFamily="34" charset="0"/>
            </a:endParaRPr>
          </a:p>
        </p:txBody>
      </p:sp>
      <p:sp>
        <p:nvSpPr>
          <p:cNvPr id="1027" name="Google Shape;7;p5">
            <a:extLst>
              <a:ext uri="{FF2B5EF4-FFF2-40B4-BE49-F238E27FC236}">
                <a16:creationId xmlns="" xmlns:a16="http://schemas.microsoft.com/office/drawing/2014/main" id="{4CE53FA4-C66D-FBF1-B3DA-45C1DC2695F5}"/>
              </a:ext>
            </a:extLst>
          </p:cNvPr>
          <p:cNvSpPr txBox="1">
            <a:spLocks noGrp="1"/>
          </p:cNvSpPr>
          <p:nvPr>
            <p:ph type="body" idx="1"/>
          </p:nvPr>
        </p:nvSpPr>
        <p:spPr bwMode="auto">
          <a:xfrm>
            <a:off x="782638" y="1211263"/>
            <a:ext cx="8512175"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pic>
        <p:nvPicPr>
          <p:cNvPr id="1028" name="Google Shape;8;p5">
            <a:extLst>
              <a:ext uri="{FF2B5EF4-FFF2-40B4-BE49-F238E27FC236}">
                <a16:creationId xmlns="" xmlns:a16="http://schemas.microsoft.com/office/drawing/2014/main" id="{7BDF7A81-0E00-E238-D59B-58EB26FF09E7}"/>
              </a:ext>
            </a:extLst>
          </p:cNvPr>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82013" y="139700"/>
            <a:ext cx="14398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Google Shape;9;p5">
            <a:extLst>
              <a:ext uri="{FF2B5EF4-FFF2-40B4-BE49-F238E27FC236}">
                <a16:creationId xmlns="" xmlns:a16="http://schemas.microsoft.com/office/drawing/2014/main" id="{54B9B9DF-853E-85DC-DF25-E276B157CDA3}"/>
              </a:ext>
            </a:extLst>
          </p:cNvPr>
          <p:cNvSpPr txBox="1">
            <a:spLocks noGrp="1"/>
          </p:cNvSpPr>
          <p:nvPr>
            <p:ph type="sldNum" idx="12"/>
          </p:nvPr>
        </p:nvSpPr>
        <p:spPr bwMode="auto">
          <a:xfrm>
            <a:off x="9337675" y="4899025"/>
            <a:ext cx="604838" cy="414338"/>
          </a:xfrm>
          <a:prstGeom prst="rect">
            <a:avLst/>
          </a:prstGeom>
          <a:noFill/>
          <a:ln w="9525">
            <a:noFill/>
            <a:miter lim="800000"/>
            <a:headEnd/>
            <a:tailEnd/>
          </a:ln>
        </p:spPr>
        <p:txBody>
          <a:bodyPr vert="horz" wrap="square" lIns="91425" tIns="91425" rIns="91425" bIns="91425" numCol="1" anchor="ctr" anchorCtr="0" compatLnSpc="1">
            <a:prstTxWarp prst="textNoShape">
              <a:avLst/>
            </a:prstTxWarp>
          </a:bodyPr>
          <a:lstStyle>
            <a:lvl1pPr>
              <a:buClr>
                <a:srgbClr val="000000"/>
              </a:buClr>
              <a:buSzPts val="1400"/>
              <a:buFont typeface="Arial" panose="020B0604020202020204" pitchFamily="34" charset="0"/>
              <a:buNone/>
              <a:defRPr/>
            </a:lvl1pPr>
          </a:lstStyle>
          <a:p>
            <a:fld id="{68C793B7-3E88-4866-BAFA-6D1790B5ACF8}" type="slidenum">
              <a:rPr lang="en-US" altLang="en-US"/>
              <a:pPr/>
              <a:t>‹#›</a:t>
            </a:fld>
            <a:endParaRPr lang="en-US" altLang="en-US"/>
          </a:p>
        </p:txBody>
      </p:sp>
      <p:pic>
        <p:nvPicPr>
          <p:cNvPr id="1030" name="Google Shape;10;p5">
            <a:extLst>
              <a:ext uri="{FF2B5EF4-FFF2-40B4-BE49-F238E27FC236}">
                <a16:creationId xmlns="" xmlns:a16="http://schemas.microsoft.com/office/drawing/2014/main" id="{B5351DF4-656C-FFB4-728B-311424561730}"/>
              </a:ext>
            </a:extLst>
          </p:cNvPr>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t="6702"/>
          <a:stretch>
            <a:fillRect/>
          </a:stretch>
        </p:blipFill>
        <p:spPr bwMode="auto">
          <a:xfrm>
            <a:off x="8582025" y="4283075"/>
            <a:ext cx="1495425"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Google Shape;11;p5">
            <a:extLst>
              <a:ext uri="{FF2B5EF4-FFF2-40B4-BE49-F238E27FC236}">
                <a16:creationId xmlns="" xmlns:a16="http://schemas.microsoft.com/office/drawing/2014/main" id="{177E8B85-3D39-1CE0-ACE3-D514E442EE5F}"/>
              </a:ext>
            </a:extLst>
          </p:cNvPr>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27163"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Google Shape;12;p5">
            <a:extLst>
              <a:ext uri="{FF2B5EF4-FFF2-40B4-BE49-F238E27FC236}">
                <a16:creationId xmlns="" xmlns:a16="http://schemas.microsoft.com/office/drawing/2014/main" id="{EA3DDE7B-9DA4-EEF6-D948-63FD69C19EF6}"/>
              </a:ext>
            </a:extLst>
          </p:cNvPr>
          <p:cNvSpPr txBox="1">
            <a:spLocks noChangeArrowheads="1"/>
          </p:cNvSpPr>
          <p:nvPr/>
        </p:nvSpPr>
        <p:spPr bwMode="auto">
          <a:xfrm>
            <a:off x="9472613" y="4849813"/>
            <a:ext cx="503237" cy="414337"/>
          </a:xfrm>
          <a:prstGeom prst="rect">
            <a:avLst/>
          </a:prstGeom>
          <a:noFill/>
          <a:ln w="9525">
            <a:noFill/>
            <a:miter lim="800000"/>
            <a:headEnd/>
            <a:tailEnd/>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000000"/>
              </a:buClr>
              <a:buSzPts val="1400"/>
              <a:buFont typeface="Arial" panose="020B0604020202020204" pitchFamily="34" charset="0"/>
              <a:buNone/>
            </a:pPr>
            <a:fld id="{650B2FCF-BBFB-4978-9C74-434415FBBE57}" type="slidenum">
              <a:rPr lang="en-US" altLang="en-US">
                <a:solidFill>
                  <a:srgbClr val="FFFFFF"/>
                </a:solidFill>
              </a:rPr>
              <a:pPr eaLnBrk="1" hangingPunct="1">
                <a:buClr>
                  <a:srgbClr val="000000"/>
                </a:buClr>
                <a:buSzPts val="1400"/>
                <a:buFont typeface="Arial" panose="020B0604020202020204" pitchFamily="34" charset="0"/>
                <a:buNone/>
              </a:pPr>
              <a:t>‹#›</a:t>
            </a:fld>
            <a:endParaRPr lang="en-US" altLang="en-US">
              <a:solidFill>
                <a:srgbClr val="FFFFFF"/>
              </a:solidFill>
            </a:endParaRPr>
          </a:p>
        </p:txBody>
      </p:sp>
    </p:spTree>
  </p:cSld>
  <p:clrMap bg1="lt1" tx1="dk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Google Shape;49;p15">
            <a:extLst>
              <a:ext uri="{FF2B5EF4-FFF2-40B4-BE49-F238E27FC236}">
                <a16:creationId xmlns="" xmlns:a16="http://schemas.microsoft.com/office/drawing/2014/main" id="{BB26DE5E-CC0D-FB99-3D64-8B0927A73231}"/>
              </a:ext>
            </a:extLst>
          </p:cNvPr>
          <p:cNvSpPr txBox="1">
            <a:spLocks noChangeArrowheads="1"/>
          </p:cNvSpPr>
          <p:nvPr/>
        </p:nvSpPr>
        <p:spPr bwMode="auto">
          <a:xfrm>
            <a:off x="1204913" y="97753"/>
            <a:ext cx="715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ts val="3200"/>
              <a:buFont typeface="Arial" panose="020B0604020202020204" pitchFamily="34" charset="0"/>
              <a:buNone/>
            </a:pPr>
            <a:r>
              <a:rPr lang="en-US" altLang="en-US" sz="3200" b="1" dirty="0">
                <a:solidFill>
                  <a:srgbClr val="0070C0"/>
                </a:solidFill>
                <a:latin typeface="Georgia" panose="02040502050405020303" pitchFamily="18" charset="0"/>
                <a:sym typeface="Georgia" panose="02040502050405020303" pitchFamily="18" charset="0"/>
              </a:rPr>
              <a:t>Predictive Analytics and Dynamic Pricing in the Food and Beverage Industry</a:t>
            </a:r>
          </a:p>
        </p:txBody>
      </p:sp>
      <p:sp>
        <p:nvSpPr>
          <p:cNvPr id="10243" name="Google Shape;49;p15">
            <a:extLst>
              <a:ext uri="{FF2B5EF4-FFF2-40B4-BE49-F238E27FC236}">
                <a16:creationId xmlns="" xmlns:a16="http://schemas.microsoft.com/office/drawing/2014/main" id="{1B156108-DCE8-9064-6462-8D9DED703305}"/>
              </a:ext>
            </a:extLst>
          </p:cNvPr>
          <p:cNvSpPr txBox="1">
            <a:spLocks noChangeArrowheads="1"/>
          </p:cNvSpPr>
          <p:nvPr/>
        </p:nvSpPr>
        <p:spPr bwMode="auto">
          <a:xfrm>
            <a:off x="-333008" y="3543972"/>
            <a:ext cx="4420454"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ts val="2900"/>
              <a:buFont typeface="Arial" panose="020B0604020202020204" pitchFamily="34" charset="0"/>
              <a:buNone/>
            </a:pPr>
            <a:r>
              <a:rPr lang="en-US" altLang="en-US" sz="2000" b="1" dirty="0">
                <a:solidFill>
                  <a:srgbClr val="0070C0"/>
                </a:solidFill>
                <a:latin typeface="Georgia" panose="02040502050405020303" pitchFamily="18" charset="0"/>
                <a:sym typeface="Georgia" panose="02040502050405020303" pitchFamily="18" charset="0"/>
              </a:rPr>
              <a:t>Team No 15</a:t>
            </a:r>
          </a:p>
          <a:p>
            <a:pPr algn="ctr" eaLnBrk="1" hangingPunct="1">
              <a:buClr>
                <a:srgbClr val="000000"/>
              </a:buClr>
              <a:buSzPts val="2900"/>
              <a:buFont typeface="Arial" panose="020B0604020202020204" pitchFamily="34" charset="0"/>
              <a:buNone/>
            </a:pPr>
            <a:r>
              <a:rPr lang="en-US" altLang="en-US" sz="2000" b="1" dirty="0">
                <a:solidFill>
                  <a:srgbClr val="0070C0"/>
                </a:solidFill>
                <a:latin typeface="Georgia" panose="02040502050405020303" pitchFamily="18" charset="0"/>
                <a:sym typeface="Georgia" panose="02040502050405020303" pitchFamily="18" charset="0"/>
              </a:rPr>
              <a:t>Achyuth M(21EG110A01)</a:t>
            </a:r>
          </a:p>
          <a:p>
            <a:pPr algn="ctr" eaLnBrk="1" hangingPunct="1">
              <a:buClr>
                <a:srgbClr val="000000"/>
              </a:buClr>
              <a:buSzPts val="2900"/>
            </a:pPr>
            <a:r>
              <a:rPr lang="en-US" altLang="en-US" sz="2000" b="1" dirty="0">
                <a:solidFill>
                  <a:srgbClr val="0070C0"/>
                </a:solidFill>
                <a:latin typeface="Georgia" panose="02040502050405020303" pitchFamily="18" charset="0"/>
                <a:sym typeface="Georgia" panose="02040502050405020303" pitchFamily="18" charset="0"/>
              </a:rPr>
              <a:t>M Jayanth(21EG110A27)</a:t>
            </a:r>
          </a:p>
          <a:p>
            <a:pPr algn="ctr" eaLnBrk="1" hangingPunct="1">
              <a:buClr>
                <a:srgbClr val="000000"/>
              </a:buClr>
              <a:buSzPts val="2900"/>
            </a:pPr>
            <a:r>
              <a:rPr lang="en-US" altLang="en-US" sz="2000" b="1" dirty="0">
                <a:solidFill>
                  <a:srgbClr val="0070C0"/>
                </a:solidFill>
                <a:latin typeface="Georgia" panose="02040502050405020303" pitchFamily="18" charset="0"/>
                <a:sym typeface="Georgia" panose="02040502050405020303" pitchFamily="18" charset="0"/>
              </a:rPr>
              <a:t>P Koushik(22EG510A06)</a:t>
            </a:r>
          </a:p>
          <a:p>
            <a:pPr algn="ctr" eaLnBrk="1" hangingPunct="1">
              <a:buClr>
                <a:srgbClr val="000000"/>
              </a:buClr>
              <a:buSzPts val="2900"/>
              <a:buFont typeface="Arial" panose="020B0604020202020204" pitchFamily="34" charset="0"/>
              <a:buNone/>
            </a:pPr>
            <a:endParaRPr lang="en-US" altLang="en-US" sz="2000" b="1" dirty="0">
              <a:solidFill>
                <a:srgbClr val="0070C0"/>
              </a:solidFill>
              <a:latin typeface="Georgia" panose="02040502050405020303" pitchFamily="18" charset="0"/>
              <a:sym typeface="Georgia" panose="02040502050405020303" pitchFamily="18" charset="0"/>
            </a:endParaRPr>
          </a:p>
        </p:txBody>
      </p:sp>
      <p:sp>
        <p:nvSpPr>
          <p:cNvPr id="10244" name="Google Shape;49;p15">
            <a:extLst>
              <a:ext uri="{FF2B5EF4-FFF2-40B4-BE49-F238E27FC236}">
                <a16:creationId xmlns="" xmlns:a16="http://schemas.microsoft.com/office/drawing/2014/main" id="{DAAA466B-2E3B-ED6C-B21E-E1E667E47E19}"/>
              </a:ext>
            </a:extLst>
          </p:cNvPr>
          <p:cNvSpPr txBox="1">
            <a:spLocks noChangeArrowheads="1"/>
          </p:cNvSpPr>
          <p:nvPr/>
        </p:nvSpPr>
        <p:spPr bwMode="auto">
          <a:xfrm>
            <a:off x="5720251" y="3543972"/>
            <a:ext cx="3529012"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ts val="2900"/>
              <a:buFont typeface="Arial" panose="020B0604020202020204" pitchFamily="34" charset="0"/>
              <a:buNone/>
            </a:pPr>
            <a:r>
              <a:rPr lang="en-US" altLang="en-US" sz="2000" b="1" dirty="0">
                <a:solidFill>
                  <a:srgbClr val="0070C0"/>
                </a:solidFill>
                <a:latin typeface="Georgia" panose="02040502050405020303" pitchFamily="18" charset="0"/>
                <a:sym typeface="Georgia" panose="02040502050405020303" pitchFamily="18" charset="0"/>
              </a:rPr>
              <a:t>Under the Guidance of</a:t>
            </a:r>
          </a:p>
          <a:p>
            <a:pPr algn="ctr" eaLnBrk="1" hangingPunct="1">
              <a:buClr>
                <a:srgbClr val="000000"/>
              </a:buClr>
              <a:buSzPts val="2900"/>
              <a:buFont typeface="Arial" panose="020B0604020202020204" pitchFamily="34" charset="0"/>
              <a:buNone/>
            </a:pPr>
            <a:r>
              <a:rPr lang="en-US" altLang="en-US" sz="2000" b="1" dirty="0">
                <a:solidFill>
                  <a:srgbClr val="0070C0"/>
                </a:solidFill>
                <a:latin typeface="Georgia" panose="02040502050405020303" pitchFamily="18" charset="0"/>
                <a:sym typeface="Georgia" panose="02040502050405020303" pitchFamily="18" charset="0"/>
              </a:rPr>
              <a:t>Mrs. G. Swapna</a:t>
            </a:r>
          </a:p>
          <a:p>
            <a:pPr algn="ctr" eaLnBrk="1" hangingPunct="1">
              <a:buClr>
                <a:srgbClr val="000000"/>
              </a:buClr>
              <a:buSzPts val="2900"/>
              <a:buFont typeface="Arial" panose="020B0604020202020204" pitchFamily="34" charset="0"/>
              <a:buNone/>
            </a:pPr>
            <a:r>
              <a:rPr lang="en-US" altLang="en-US" sz="2000" b="1" dirty="0">
                <a:solidFill>
                  <a:srgbClr val="0070C0"/>
                </a:solidFill>
                <a:latin typeface="Georgia" panose="02040502050405020303" pitchFamily="18" charset="0"/>
                <a:sym typeface="Georgia" panose="02040502050405020303" pitchFamily="18" charset="0"/>
              </a:rPr>
              <a:t>Assistant Professor</a:t>
            </a:r>
          </a:p>
          <a:p>
            <a:pPr algn="ctr" eaLnBrk="1" hangingPunct="1">
              <a:buClr>
                <a:srgbClr val="000000"/>
              </a:buClr>
              <a:buSzPts val="2900"/>
              <a:buFont typeface="Arial" panose="020B0604020202020204" pitchFamily="34" charset="0"/>
              <a:buNone/>
            </a:pPr>
            <a:r>
              <a:rPr lang="en-US" altLang="en-US" sz="2000" b="1" dirty="0">
                <a:solidFill>
                  <a:srgbClr val="0070C0"/>
                </a:solidFill>
                <a:latin typeface="Georgia" panose="02040502050405020303" pitchFamily="18" charset="0"/>
                <a:sym typeface="Georgia" panose="02040502050405020303" pitchFamily="18" charset="0"/>
              </a:rPr>
              <a:t>Dept. of Data Science  </a:t>
            </a:r>
          </a:p>
        </p:txBody>
      </p:sp>
      <p:sp>
        <p:nvSpPr>
          <p:cNvPr id="10245" name="Google Shape;49;p15">
            <a:extLst>
              <a:ext uri="{FF2B5EF4-FFF2-40B4-BE49-F238E27FC236}">
                <a16:creationId xmlns="" xmlns:a16="http://schemas.microsoft.com/office/drawing/2014/main" id="{98E3CF8F-E6C8-FFF4-9009-702E5F87AF17}"/>
              </a:ext>
            </a:extLst>
          </p:cNvPr>
          <p:cNvSpPr txBox="1">
            <a:spLocks noChangeArrowheads="1"/>
          </p:cNvSpPr>
          <p:nvPr/>
        </p:nvSpPr>
        <p:spPr bwMode="auto">
          <a:xfrm>
            <a:off x="449323" y="2060819"/>
            <a:ext cx="917880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ts val="2900"/>
              <a:buFont typeface="Arial" panose="020B0604020202020204" pitchFamily="34" charset="0"/>
              <a:buNone/>
            </a:pPr>
            <a:r>
              <a:rPr lang="en-US" altLang="en-US" sz="2900" b="1" dirty="0">
                <a:solidFill>
                  <a:srgbClr val="0070C0"/>
                </a:solidFill>
                <a:latin typeface="Georgia" panose="02040502050405020303" pitchFamily="18" charset="0"/>
                <a:sym typeface="Georgia" panose="02040502050405020303" pitchFamily="18" charset="0"/>
              </a:rPr>
              <a:t>Restaurant Management and Data Analytics</a:t>
            </a:r>
            <a:endParaRPr lang="en-US" altLang="en-US" sz="3200" b="1" dirty="0">
              <a:solidFill>
                <a:srgbClr val="0070C0"/>
              </a:solidFill>
              <a:latin typeface="Georgia" panose="02040502050405020303" pitchFamily="18" charset="0"/>
              <a:sym typeface="Georgia" panose="02040502050405020303"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5C4BD9B-2209-8046-A7C8-C8A9C8D8B6C4}"/>
              </a:ext>
            </a:extLst>
          </p:cNvPr>
          <p:cNvSpPr>
            <a:spLocks noGrp="1"/>
          </p:cNvSpPr>
          <p:nvPr>
            <p:ph type="title"/>
          </p:nvPr>
        </p:nvSpPr>
        <p:spPr>
          <a:xfrm>
            <a:off x="1909897" y="177627"/>
            <a:ext cx="6270625" cy="357187"/>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 </a:t>
            </a:r>
            <a:r>
              <a:rPr lang="en-US" sz="3200" b="1" kern="1200" dirty="0" smtClean="0">
                <a:solidFill>
                  <a:srgbClr val="0070C0"/>
                </a:solidFill>
                <a:latin typeface="Georgia" pitchFamily="18" charset="0"/>
                <a:ea typeface="+mn-ea"/>
                <a:cs typeface="Arial" charset="0"/>
                <a:sym typeface="Georgia" pitchFamily="18" charset="0"/>
              </a:rPr>
              <a:t>Modules </a:t>
            </a:r>
            <a:endParaRPr lang="en-US" sz="3200" b="1" kern="1200" dirty="0">
              <a:solidFill>
                <a:srgbClr val="0070C0"/>
              </a:solidFill>
              <a:latin typeface="Georgia" pitchFamily="18" charset="0"/>
              <a:ea typeface="+mn-ea"/>
              <a:cs typeface="Arial" charset="0"/>
              <a:sym typeface="Georgia" pitchFamily="18" charset="0"/>
            </a:endParaRPr>
          </a:p>
        </p:txBody>
      </p:sp>
      <p:sp>
        <p:nvSpPr>
          <p:cNvPr id="6" name="TextBox 5"/>
          <p:cNvSpPr txBox="1"/>
          <p:nvPr/>
        </p:nvSpPr>
        <p:spPr>
          <a:xfrm>
            <a:off x="416560" y="1351280"/>
            <a:ext cx="3891280" cy="307777"/>
          </a:xfrm>
          <a:prstGeom prst="rect">
            <a:avLst/>
          </a:prstGeom>
          <a:noFill/>
        </p:spPr>
        <p:txBody>
          <a:bodyPr wrap="square" rtlCol="0">
            <a:spAutoFit/>
          </a:bodyPr>
          <a:lstStyle/>
          <a:p>
            <a:endParaRPr lang="en-US" dirty="0"/>
          </a:p>
        </p:txBody>
      </p:sp>
      <p:sp>
        <p:nvSpPr>
          <p:cNvPr id="9" name="TextBox 8"/>
          <p:cNvSpPr txBox="1"/>
          <p:nvPr/>
        </p:nvSpPr>
        <p:spPr>
          <a:xfrm>
            <a:off x="609600" y="1158240"/>
            <a:ext cx="8463280" cy="3754874"/>
          </a:xfrm>
          <a:prstGeom prst="rect">
            <a:avLst/>
          </a:prstGeom>
          <a:noFill/>
        </p:spPr>
        <p:txBody>
          <a:bodyPr wrap="square" rtlCol="0">
            <a:spAutoFit/>
          </a:bodyPr>
          <a:lstStyle/>
          <a:p>
            <a:r>
              <a:rPr lang="en-US" b="1" dirty="0">
                <a:solidFill>
                  <a:schemeClr val="accent5"/>
                </a:solidFill>
                <a:latin typeface="Georgia" pitchFamily="18" charset="0"/>
              </a:rPr>
              <a:t>Data Ingestion and Preprocessing Module</a:t>
            </a:r>
          </a:p>
          <a:p>
            <a:r>
              <a:rPr lang="en-US" b="1" dirty="0">
                <a:solidFill>
                  <a:schemeClr val="accent5"/>
                </a:solidFill>
                <a:latin typeface="Georgia" pitchFamily="18" charset="0"/>
              </a:rPr>
              <a:t>Tasks</a:t>
            </a:r>
            <a:r>
              <a:rPr lang="en-US" dirty="0">
                <a:solidFill>
                  <a:schemeClr val="accent5"/>
                </a:solidFill>
                <a:latin typeface="Georgia" pitchFamily="18" charset="0"/>
              </a:rPr>
              <a:t>:</a:t>
            </a:r>
          </a:p>
          <a:p>
            <a:pPr marL="742950" lvl="1" indent="-285750">
              <a:buFont typeface="Arial" pitchFamily="34" charset="0"/>
              <a:buChar char="•"/>
            </a:pPr>
            <a:r>
              <a:rPr lang="en-US" dirty="0">
                <a:solidFill>
                  <a:schemeClr val="accent5"/>
                </a:solidFill>
                <a:latin typeface="Georgia" pitchFamily="18" charset="0"/>
              </a:rPr>
              <a:t>Loading datasets (restaurant sales, menu, users, orders, etc.)</a:t>
            </a:r>
          </a:p>
          <a:p>
            <a:pPr marL="742950" lvl="1" indent="-285750">
              <a:buFont typeface="Arial" pitchFamily="34" charset="0"/>
              <a:buChar char="•"/>
            </a:pPr>
            <a:r>
              <a:rPr lang="en-US" dirty="0">
                <a:solidFill>
                  <a:schemeClr val="accent5"/>
                </a:solidFill>
                <a:latin typeface="Georgia" pitchFamily="18" charset="0"/>
              </a:rPr>
              <a:t>Data cleaning (handling null values, removing duplicates)</a:t>
            </a:r>
          </a:p>
          <a:p>
            <a:pPr marL="742950" lvl="1" indent="-285750">
              <a:buFont typeface="Arial" pitchFamily="34" charset="0"/>
              <a:buChar char="•"/>
            </a:pPr>
            <a:r>
              <a:rPr lang="en-US" dirty="0">
                <a:solidFill>
                  <a:schemeClr val="accent5"/>
                </a:solidFill>
                <a:latin typeface="Georgia" pitchFamily="18" charset="0"/>
              </a:rPr>
              <a:t>Feature engineering (creating new features, one-hot encoding)</a:t>
            </a:r>
          </a:p>
          <a:p>
            <a:pPr marL="742950" lvl="1" indent="-285750">
              <a:buFont typeface="Arial" pitchFamily="34" charset="0"/>
              <a:buChar char="•"/>
            </a:pPr>
            <a:r>
              <a:rPr lang="en-US" dirty="0">
                <a:solidFill>
                  <a:schemeClr val="accent5"/>
                </a:solidFill>
                <a:latin typeface="Georgia" pitchFamily="18" charset="0"/>
              </a:rPr>
              <a:t>Data merging (combining datasets for analysis)</a:t>
            </a:r>
          </a:p>
          <a:p>
            <a:pPr marL="742950" lvl="1" indent="-285750">
              <a:buFont typeface="Arial" pitchFamily="34" charset="0"/>
              <a:buChar char="•"/>
            </a:pPr>
            <a:r>
              <a:rPr lang="en-US" dirty="0">
                <a:solidFill>
                  <a:schemeClr val="accent5"/>
                </a:solidFill>
                <a:latin typeface="Georgia" pitchFamily="18" charset="0"/>
              </a:rPr>
              <a:t>Data transformation (scaling, normalization</a:t>
            </a:r>
            <a:r>
              <a:rPr lang="en-US" dirty="0" smtClean="0">
                <a:solidFill>
                  <a:schemeClr val="accent5"/>
                </a:solidFill>
                <a:latin typeface="Georgia" pitchFamily="18" charset="0"/>
              </a:rPr>
              <a:t>)</a:t>
            </a:r>
          </a:p>
          <a:p>
            <a:pPr marL="742950" lvl="1" indent="-285750">
              <a:buFont typeface="Arial" pitchFamily="34" charset="0"/>
              <a:buChar char="•"/>
            </a:pPr>
            <a:endParaRPr lang="en-US" dirty="0">
              <a:solidFill>
                <a:schemeClr val="accent5"/>
              </a:solidFill>
              <a:latin typeface="Georgia" pitchFamily="18" charset="0"/>
            </a:endParaRPr>
          </a:p>
          <a:p>
            <a:pPr lvl="1"/>
            <a:endParaRPr lang="en-US" dirty="0" smtClean="0">
              <a:solidFill>
                <a:schemeClr val="accent5"/>
              </a:solidFill>
              <a:latin typeface="Georgia" pitchFamily="18" charset="0"/>
            </a:endParaRPr>
          </a:p>
          <a:p>
            <a:r>
              <a:rPr lang="en-US" b="1" dirty="0">
                <a:solidFill>
                  <a:schemeClr val="accent5"/>
                </a:solidFill>
                <a:latin typeface="Georgia" pitchFamily="18" charset="0"/>
              </a:rPr>
              <a:t>Exploratory Data Analysis (EDA) Module</a:t>
            </a:r>
          </a:p>
          <a:p>
            <a:r>
              <a:rPr lang="en-US" b="1" dirty="0">
                <a:solidFill>
                  <a:schemeClr val="accent5"/>
                </a:solidFill>
                <a:latin typeface="Georgia" pitchFamily="18" charset="0"/>
              </a:rPr>
              <a:t>Tasks</a:t>
            </a:r>
            <a:r>
              <a:rPr lang="en-US" dirty="0">
                <a:solidFill>
                  <a:schemeClr val="accent5"/>
                </a:solidFill>
                <a:latin typeface="Georgia" pitchFamily="18" charset="0"/>
              </a:rPr>
              <a:t>:</a:t>
            </a:r>
          </a:p>
          <a:p>
            <a:pPr marL="742950" lvl="1" indent="-285750">
              <a:buFont typeface="Arial" pitchFamily="34" charset="0"/>
              <a:buChar char="•"/>
            </a:pPr>
            <a:r>
              <a:rPr lang="en-US" dirty="0">
                <a:solidFill>
                  <a:schemeClr val="accent5"/>
                </a:solidFill>
                <a:latin typeface="Georgia" pitchFamily="18" charset="0"/>
              </a:rPr>
              <a:t>Statistical analysis of data</a:t>
            </a:r>
          </a:p>
          <a:p>
            <a:pPr marL="742950" lvl="1" indent="-285750">
              <a:buFont typeface="Arial" pitchFamily="34" charset="0"/>
              <a:buChar char="•"/>
            </a:pPr>
            <a:r>
              <a:rPr lang="en-US" dirty="0">
                <a:solidFill>
                  <a:schemeClr val="accent5"/>
                </a:solidFill>
                <a:latin typeface="Georgia" pitchFamily="18" charset="0"/>
              </a:rPr>
              <a:t>Visualizations (e.g., histograms, bar charts, time series plots)</a:t>
            </a:r>
          </a:p>
          <a:p>
            <a:pPr marL="742950" lvl="1" indent="-285750">
              <a:buFont typeface="Arial" pitchFamily="34" charset="0"/>
              <a:buChar char="•"/>
            </a:pPr>
            <a:r>
              <a:rPr lang="en-US" dirty="0">
                <a:solidFill>
                  <a:schemeClr val="accent5"/>
                </a:solidFill>
                <a:latin typeface="Georgia" pitchFamily="18" charset="0"/>
              </a:rPr>
              <a:t>Identifying trends, patterns, and anomalies</a:t>
            </a:r>
          </a:p>
          <a:p>
            <a:pPr marL="742950" lvl="1" indent="-285750">
              <a:buFont typeface="Arial" pitchFamily="34" charset="0"/>
              <a:buChar char="•"/>
            </a:pPr>
            <a:r>
              <a:rPr lang="en-US" dirty="0">
                <a:solidFill>
                  <a:schemeClr val="accent5"/>
                </a:solidFill>
                <a:latin typeface="Georgia" pitchFamily="18" charset="0"/>
              </a:rPr>
              <a:t>Correlation analysis</a:t>
            </a:r>
          </a:p>
          <a:p>
            <a:pPr lvl="1"/>
            <a:endParaRPr lang="en-US" dirty="0">
              <a:solidFill>
                <a:schemeClr val="accent5"/>
              </a:solidFill>
              <a:latin typeface="Georgia" pitchFamily="18" charset="0"/>
            </a:endParaRPr>
          </a:p>
          <a:p>
            <a:endParaRPr lang="en-US" dirty="0">
              <a:solidFill>
                <a:schemeClr val="accent5"/>
              </a:solidFill>
              <a:latin typeface="Georgia" pitchFamily="18" charset="0"/>
            </a:endParaRPr>
          </a:p>
        </p:txBody>
      </p:sp>
    </p:spTree>
    <p:extLst>
      <p:ext uri="{BB962C8B-B14F-4D97-AF65-F5344CB8AC3E}">
        <p14:creationId xmlns:p14="http://schemas.microsoft.com/office/powerpoint/2010/main" val="2126846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5C4BD9B-2209-8046-A7C8-C8A9C8D8B6C4}"/>
              </a:ext>
            </a:extLst>
          </p:cNvPr>
          <p:cNvSpPr>
            <a:spLocks noGrp="1"/>
          </p:cNvSpPr>
          <p:nvPr>
            <p:ph type="title"/>
          </p:nvPr>
        </p:nvSpPr>
        <p:spPr>
          <a:xfrm>
            <a:off x="1909897" y="177627"/>
            <a:ext cx="6270625" cy="357187"/>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 </a:t>
            </a:r>
            <a:r>
              <a:rPr lang="en-US" sz="3200" b="1" kern="1200" dirty="0" smtClean="0">
                <a:solidFill>
                  <a:srgbClr val="0070C0"/>
                </a:solidFill>
                <a:latin typeface="Georgia" pitchFamily="18" charset="0"/>
                <a:ea typeface="+mn-ea"/>
                <a:cs typeface="Arial" charset="0"/>
                <a:sym typeface="Georgia" pitchFamily="18" charset="0"/>
              </a:rPr>
              <a:t>Modules </a:t>
            </a:r>
            <a:endParaRPr lang="en-US" sz="3200" b="1" kern="1200" dirty="0">
              <a:solidFill>
                <a:srgbClr val="0070C0"/>
              </a:solidFill>
              <a:latin typeface="Georgia" pitchFamily="18" charset="0"/>
              <a:ea typeface="+mn-ea"/>
              <a:cs typeface="Arial" charset="0"/>
              <a:sym typeface="Georgia" pitchFamily="18" charset="0"/>
            </a:endParaRPr>
          </a:p>
        </p:txBody>
      </p:sp>
      <p:sp>
        <p:nvSpPr>
          <p:cNvPr id="6" name="TextBox 5"/>
          <p:cNvSpPr txBox="1"/>
          <p:nvPr/>
        </p:nvSpPr>
        <p:spPr>
          <a:xfrm>
            <a:off x="416560" y="1351280"/>
            <a:ext cx="3891280" cy="307777"/>
          </a:xfrm>
          <a:prstGeom prst="rect">
            <a:avLst/>
          </a:prstGeom>
          <a:noFill/>
        </p:spPr>
        <p:txBody>
          <a:bodyPr wrap="square" rtlCol="0">
            <a:spAutoFit/>
          </a:bodyPr>
          <a:lstStyle/>
          <a:p>
            <a:endParaRPr lang="en-US" dirty="0"/>
          </a:p>
        </p:txBody>
      </p:sp>
      <p:sp>
        <p:nvSpPr>
          <p:cNvPr id="9" name="TextBox 8"/>
          <p:cNvSpPr txBox="1"/>
          <p:nvPr/>
        </p:nvSpPr>
        <p:spPr>
          <a:xfrm>
            <a:off x="609600" y="1158240"/>
            <a:ext cx="8463280" cy="3539430"/>
          </a:xfrm>
          <a:prstGeom prst="rect">
            <a:avLst/>
          </a:prstGeom>
          <a:noFill/>
        </p:spPr>
        <p:txBody>
          <a:bodyPr wrap="square" rtlCol="0">
            <a:spAutoFit/>
          </a:bodyPr>
          <a:lstStyle/>
          <a:p>
            <a:r>
              <a:rPr lang="en-US" b="1" dirty="0">
                <a:solidFill>
                  <a:schemeClr val="accent5"/>
                </a:solidFill>
                <a:latin typeface="Georgia" pitchFamily="18" charset="0"/>
              </a:rPr>
              <a:t>Demand Forecasting Module</a:t>
            </a:r>
          </a:p>
          <a:p>
            <a:r>
              <a:rPr lang="en-US" b="1" dirty="0">
                <a:solidFill>
                  <a:schemeClr val="accent5"/>
                </a:solidFill>
                <a:latin typeface="Georgia" pitchFamily="18" charset="0"/>
              </a:rPr>
              <a:t>Tasks</a:t>
            </a:r>
            <a:r>
              <a:rPr lang="en-US" dirty="0">
                <a:solidFill>
                  <a:schemeClr val="accent5"/>
                </a:solidFill>
                <a:latin typeface="Georgia" pitchFamily="18" charset="0"/>
              </a:rPr>
              <a:t>:</a:t>
            </a:r>
          </a:p>
          <a:p>
            <a:pPr marL="742950" lvl="1" indent="-285750">
              <a:buFont typeface="Arial" pitchFamily="34" charset="0"/>
              <a:buChar char="•"/>
            </a:pPr>
            <a:r>
              <a:rPr lang="en-US" dirty="0">
                <a:solidFill>
                  <a:schemeClr val="accent5"/>
                </a:solidFill>
                <a:latin typeface="Georgia" pitchFamily="18" charset="0"/>
              </a:rPr>
              <a:t>Building predictive models (e.g., Decision Trees)</a:t>
            </a:r>
          </a:p>
          <a:p>
            <a:pPr marL="742950" lvl="1" indent="-285750">
              <a:buFont typeface="Arial" pitchFamily="34" charset="0"/>
              <a:buChar char="•"/>
            </a:pPr>
            <a:r>
              <a:rPr lang="en-US" dirty="0">
                <a:solidFill>
                  <a:schemeClr val="accent5"/>
                </a:solidFill>
                <a:latin typeface="Georgia" pitchFamily="18" charset="0"/>
              </a:rPr>
              <a:t>Forecasting weekly demand for each item</a:t>
            </a:r>
          </a:p>
          <a:p>
            <a:pPr marL="742950" lvl="1" indent="-285750">
              <a:buFont typeface="Arial" pitchFamily="34" charset="0"/>
              <a:buChar char="•"/>
            </a:pPr>
            <a:r>
              <a:rPr lang="en-US" dirty="0">
                <a:solidFill>
                  <a:schemeClr val="accent5"/>
                </a:solidFill>
                <a:latin typeface="Georgia" pitchFamily="18" charset="0"/>
              </a:rPr>
              <a:t>Generating demand forecasts for different date ranges</a:t>
            </a:r>
          </a:p>
          <a:p>
            <a:pPr marL="742950" lvl="1" indent="-285750">
              <a:buFont typeface="Arial" pitchFamily="34" charset="0"/>
              <a:buChar char="•"/>
            </a:pPr>
            <a:r>
              <a:rPr lang="en-US" dirty="0">
                <a:solidFill>
                  <a:schemeClr val="accent5"/>
                </a:solidFill>
                <a:latin typeface="Georgia" pitchFamily="18" charset="0"/>
              </a:rPr>
              <a:t>Evaluating model performance (e.g., accuracy, RMSE)</a:t>
            </a:r>
          </a:p>
          <a:p>
            <a:pPr lvl="1"/>
            <a:endParaRPr lang="en-US" dirty="0">
              <a:solidFill>
                <a:schemeClr val="accent5"/>
              </a:solidFill>
              <a:latin typeface="Georgia" pitchFamily="18" charset="0"/>
            </a:endParaRPr>
          </a:p>
          <a:p>
            <a:pPr lvl="1"/>
            <a:endParaRPr lang="en-US" dirty="0" smtClean="0">
              <a:solidFill>
                <a:schemeClr val="accent5"/>
              </a:solidFill>
              <a:latin typeface="Georgia" pitchFamily="18" charset="0"/>
            </a:endParaRPr>
          </a:p>
          <a:p>
            <a:r>
              <a:rPr lang="en-US" b="1" dirty="0" smtClean="0">
                <a:solidFill>
                  <a:schemeClr val="accent5"/>
                </a:solidFill>
                <a:latin typeface="Georgia" pitchFamily="18" charset="0"/>
              </a:rPr>
              <a:t>Dynamic </a:t>
            </a:r>
            <a:r>
              <a:rPr lang="en-US" b="1" dirty="0">
                <a:solidFill>
                  <a:schemeClr val="accent5"/>
                </a:solidFill>
                <a:latin typeface="Georgia" pitchFamily="18" charset="0"/>
              </a:rPr>
              <a:t>Pricing Module</a:t>
            </a:r>
          </a:p>
          <a:p>
            <a:r>
              <a:rPr lang="en-US" b="1" dirty="0">
                <a:solidFill>
                  <a:schemeClr val="accent5"/>
                </a:solidFill>
                <a:latin typeface="Georgia" pitchFamily="18" charset="0"/>
              </a:rPr>
              <a:t>Tasks</a:t>
            </a:r>
            <a:r>
              <a:rPr lang="en-US" dirty="0">
                <a:solidFill>
                  <a:schemeClr val="accent5"/>
                </a:solidFill>
                <a:latin typeface="Georgia" pitchFamily="18" charset="0"/>
              </a:rPr>
              <a:t>:</a:t>
            </a:r>
          </a:p>
          <a:p>
            <a:pPr marL="742950" lvl="1" indent="-285750">
              <a:buFont typeface="Arial" pitchFamily="34" charset="0"/>
              <a:buChar char="•"/>
            </a:pPr>
            <a:r>
              <a:rPr lang="en-US" dirty="0">
                <a:solidFill>
                  <a:schemeClr val="accent5"/>
                </a:solidFill>
                <a:latin typeface="Georgia" pitchFamily="18" charset="0"/>
              </a:rPr>
              <a:t>Analyzing historical sales data</a:t>
            </a:r>
          </a:p>
          <a:p>
            <a:pPr marL="742950" lvl="1" indent="-285750">
              <a:buFont typeface="Arial" pitchFamily="34" charset="0"/>
              <a:buChar char="•"/>
            </a:pPr>
            <a:r>
              <a:rPr lang="en-US" dirty="0">
                <a:solidFill>
                  <a:schemeClr val="accent5"/>
                </a:solidFill>
                <a:latin typeface="Georgia" pitchFamily="18" charset="0"/>
              </a:rPr>
              <a:t>Determining optimal pricing based on demand predictions</a:t>
            </a:r>
          </a:p>
          <a:p>
            <a:pPr marL="742950" lvl="1" indent="-285750">
              <a:buFont typeface="Arial" pitchFamily="34" charset="0"/>
              <a:buChar char="•"/>
            </a:pPr>
            <a:r>
              <a:rPr lang="en-US" dirty="0">
                <a:solidFill>
                  <a:schemeClr val="accent5"/>
                </a:solidFill>
                <a:latin typeface="Georgia" pitchFamily="18" charset="0"/>
              </a:rPr>
              <a:t>Implementing dynamic pricing strategies for different items</a:t>
            </a:r>
          </a:p>
          <a:p>
            <a:pPr marL="742950" lvl="1" indent="-285750">
              <a:buFont typeface="Arial" pitchFamily="34" charset="0"/>
              <a:buChar char="•"/>
            </a:pPr>
            <a:r>
              <a:rPr lang="en-US" dirty="0">
                <a:solidFill>
                  <a:schemeClr val="accent5"/>
                </a:solidFill>
                <a:latin typeface="Georgia" pitchFamily="18" charset="0"/>
              </a:rPr>
              <a:t>Displaying suggested prices on the web interface</a:t>
            </a:r>
          </a:p>
          <a:p>
            <a:pPr marL="742950" lvl="1" indent="-285750">
              <a:buFont typeface="Arial" pitchFamily="34" charset="0"/>
              <a:buChar char="•"/>
            </a:pPr>
            <a:endParaRPr lang="en-US" dirty="0">
              <a:solidFill>
                <a:schemeClr val="accent5"/>
              </a:solidFill>
              <a:latin typeface="Georgia" pitchFamily="18" charset="0"/>
            </a:endParaRPr>
          </a:p>
          <a:p>
            <a:endParaRPr lang="en-US" dirty="0">
              <a:solidFill>
                <a:schemeClr val="accent5"/>
              </a:solidFill>
              <a:latin typeface="Georgia" pitchFamily="18" charset="0"/>
            </a:endParaRPr>
          </a:p>
        </p:txBody>
      </p:sp>
    </p:spTree>
    <p:extLst>
      <p:ext uri="{BB962C8B-B14F-4D97-AF65-F5344CB8AC3E}">
        <p14:creationId xmlns:p14="http://schemas.microsoft.com/office/powerpoint/2010/main" val="3972426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5C4BD9B-2209-8046-A7C8-C8A9C8D8B6C4}"/>
              </a:ext>
            </a:extLst>
          </p:cNvPr>
          <p:cNvSpPr>
            <a:spLocks noGrp="1"/>
          </p:cNvSpPr>
          <p:nvPr>
            <p:ph type="title"/>
          </p:nvPr>
        </p:nvSpPr>
        <p:spPr>
          <a:xfrm>
            <a:off x="1909897" y="177627"/>
            <a:ext cx="6270625" cy="357187"/>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 </a:t>
            </a:r>
            <a:r>
              <a:rPr lang="en-US" sz="3200" b="1" kern="1200" dirty="0" smtClean="0">
                <a:solidFill>
                  <a:srgbClr val="0070C0"/>
                </a:solidFill>
                <a:latin typeface="Georgia" pitchFamily="18" charset="0"/>
                <a:ea typeface="+mn-ea"/>
                <a:cs typeface="Arial" charset="0"/>
                <a:sym typeface="Georgia" pitchFamily="18" charset="0"/>
              </a:rPr>
              <a:t>Modules </a:t>
            </a:r>
            <a:endParaRPr lang="en-US" sz="3200" b="1" kern="1200" dirty="0">
              <a:solidFill>
                <a:srgbClr val="0070C0"/>
              </a:solidFill>
              <a:latin typeface="Georgia" pitchFamily="18" charset="0"/>
              <a:ea typeface="+mn-ea"/>
              <a:cs typeface="Arial" charset="0"/>
              <a:sym typeface="Georgia" pitchFamily="18" charset="0"/>
            </a:endParaRPr>
          </a:p>
        </p:txBody>
      </p:sp>
      <p:sp>
        <p:nvSpPr>
          <p:cNvPr id="6" name="TextBox 5"/>
          <p:cNvSpPr txBox="1"/>
          <p:nvPr/>
        </p:nvSpPr>
        <p:spPr>
          <a:xfrm>
            <a:off x="416560" y="1351280"/>
            <a:ext cx="3891280" cy="307777"/>
          </a:xfrm>
          <a:prstGeom prst="rect">
            <a:avLst/>
          </a:prstGeom>
          <a:noFill/>
        </p:spPr>
        <p:txBody>
          <a:bodyPr wrap="square" rtlCol="0">
            <a:spAutoFit/>
          </a:bodyPr>
          <a:lstStyle/>
          <a:p>
            <a:endParaRPr lang="en-US" dirty="0"/>
          </a:p>
        </p:txBody>
      </p:sp>
      <p:sp>
        <p:nvSpPr>
          <p:cNvPr id="9" name="TextBox 8"/>
          <p:cNvSpPr txBox="1"/>
          <p:nvPr/>
        </p:nvSpPr>
        <p:spPr>
          <a:xfrm>
            <a:off x="609600" y="1158240"/>
            <a:ext cx="8463280" cy="3754874"/>
          </a:xfrm>
          <a:prstGeom prst="rect">
            <a:avLst/>
          </a:prstGeom>
          <a:noFill/>
        </p:spPr>
        <p:txBody>
          <a:bodyPr wrap="square" rtlCol="0">
            <a:spAutoFit/>
          </a:bodyPr>
          <a:lstStyle/>
          <a:p>
            <a:r>
              <a:rPr lang="en-US" b="1" dirty="0">
                <a:solidFill>
                  <a:schemeClr val="accent5"/>
                </a:solidFill>
                <a:latin typeface="Georgia" pitchFamily="18" charset="0"/>
              </a:rPr>
              <a:t>Customer Segmentation Module</a:t>
            </a:r>
          </a:p>
          <a:p>
            <a:r>
              <a:rPr lang="en-US" b="1" dirty="0">
                <a:solidFill>
                  <a:schemeClr val="accent5"/>
                </a:solidFill>
                <a:latin typeface="Georgia" pitchFamily="18" charset="0"/>
              </a:rPr>
              <a:t>Tasks</a:t>
            </a:r>
            <a:r>
              <a:rPr lang="en-US" dirty="0">
                <a:solidFill>
                  <a:schemeClr val="accent5"/>
                </a:solidFill>
                <a:latin typeface="Georgia" pitchFamily="18" charset="0"/>
              </a:rPr>
              <a:t>:</a:t>
            </a:r>
          </a:p>
          <a:p>
            <a:pPr marL="742950" lvl="1" indent="-285750">
              <a:buFont typeface="Arial" pitchFamily="34" charset="0"/>
              <a:buChar char="•"/>
            </a:pPr>
            <a:r>
              <a:rPr lang="en-US" dirty="0">
                <a:solidFill>
                  <a:schemeClr val="accent5"/>
                </a:solidFill>
                <a:latin typeface="Georgia" pitchFamily="18" charset="0"/>
              </a:rPr>
              <a:t>Analyzing customer data (gender, occupation, purchase history)</a:t>
            </a:r>
          </a:p>
          <a:p>
            <a:pPr marL="742950" lvl="1" indent="-285750">
              <a:buFont typeface="Arial" pitchFamily="34" charset="0"/>
              <a:buChar char="•"/>
            </a:pPr>
            <a:r>
              <a:rPr lang="en-US" dirty="0">
                <a:solidFill>
                  <a:schemeClr val="accent5"/>
                </a:solidFill>
                <a:latin typeface="Georgia" pitchFamily="18" charset="0"/>
              </a:rPr>
              <a:t>Segmenting customers based on purchasing patterns</a:t>
            </a:r>
          </a:p>
          <a:p>
            <a:pPr marL="742950" lvl="1" indent="-285750">
              <a:buFont typeface="Arial" pitchFamily="34" charset="0"/>
              <a:buChar char="•"/>
            </a:pPr>
            <a:r>
              <a:rPr lang="en-US" dirty="0">
                <a:solidFill>
                  <a:schemeClr val="accent5"/>
                </a:solidFill>
                <a:latin typeface="Georgia" pitchFamily="18" charset="0"/>
              </a:rPr>
              <a:t>Identifying target customer groups</a:t>
            </a:r>
          </a:p>
          <a:p>
            <a:pPr marL="742950" lvl="1" indent="-285750">
              <a:buFont typeface="Arial" pitchFamily="34" charset="0"/>
              <a:buChar char="•"/>
            </a:pPr>
            <a:r>
              <a:rPr lang="en-US" dirty="0">
                <a:solidFill>
                  <a:schemeClr val="accent5"/>
                </a:solidFill>
                <a:latin typeface="Georgia" pitchFamily="18" charset="0"/>
              </a:rPr>
              <a:t>Custom predictions based on user-specific scenarios</a:t>
            </a:r>
          </a:p>
          <a:p>
            <a:pPr lvl="1"/>
            <a:endParaRPr lang="en-US" dirty="0">
              <a:solidFill>
                <a:schemeClr val="accent5"/>
              </a:solidFill>
              <a:latin typeface="Georgia" pitchFamily="18" charset="0"/>
            </a:endParaRPr>
          </a:p>
          <a:p>
            <a:pPr lvl="1"/>
            <a:endParaRPr lang="en-US" dirty="0" smtClean="0">
              <a:solidFill>
                <a:schemeClr val="accent5"/>
              </a:solidFill>
              <a:latin typeface="Georgia" pitchFamily="18" charset="0"/>
            </a:endParaRPr>
          </a:p>
          <a:p>
            <a:r>
              <a:rPr lang="en-US" b="1" dirty="0">
                <a:solidFill>
                  <a:schemeClr val="accent5"/>
                </a:solidFill>
                <a:latin typeface="Georgia" pitchFamily="18" charset="0"/>
              </a:rPr>
              <a:t>Web Application Module</a:t>
            </a:r>
          </a:p>
          <a:p>
            <a:r>
              <a:rPr lang="en-US" b="1" dirty="0">
                <a:solidFill>
                  <a:schemeClr val="accent5"/>
                </a:solidFill>
                <a:latin typeface="Georgia" pitchFamily="18" charset="0"/>
              </a:rPr>
              <a:t>Tasks</a:t>
            </a:r>
            <a:r>
              <a:rPr lang="en-US" dirty="0">
                <a:solidFill>
                  <a:schemeClr val="accent5"/>
                </a:solidFill>
                <a:latin typeface="Georgia" pitchFamily="18" charset="0"/>
              </a:rPr>
              <a:t>:</a:t>
            </a:r>
          </a:p>
          <a:p>
            <a:pPr marL="742950" lvl="1" indent="-285750">
              <a:buFont typeface="Arial" pitchFamily="34" charset="0"/>
              <a:buChar char="•"/>
            </a:pPr>
            <a:r>
              <a:rPr lang="en-US" dirty="0">
                <a:solidFill>
                  <a:schemeClr val="accent5"/>
                </a:solidFill>
                <a:latin typeface="Georgia" pitchFamily="18" charset="0"/>
              </a:rPr>
              <a:t>Developing the Flask backend</a:t>
            </a:r>
          </a:p>
          <a:p>
            <a:pPr marL="742950" lvl="1" indent="-285750">
              <a:buFont typeface="Arial" pitchFamily="34" charset="0"/>
              <a:buChar char="•"/>
            </a:pPr>
            <a:r>
              <a:rPr lang="en-US" dirty="0">
                <a:solidFill>
                  <a:schemeClr val="accent5"/>
                </a:solidFill>
                <a:latin typeface="Georgia" pitchFamily="18" charset="0"/>
              </a:rPr>
              <a:t>Designing the HTML/CSS frontend</a:t>
            </a:r>
          </a:p>
          <a:p>
            <a:pPr marL="742950" lvl="1" indent="-285750">
              <a:buFont typeface="Arial" pitchFamily="34" charset="0"/>
              <a:buChar char="•"/>
            </a:pPr>
            <a:r>
              <a:rPr lang="en-US" dirty="0">
                <a:solidFill>
                  <a:schemeClr val="accent5"/>
                </a:solidFill>
                <a:latin typeface="Georgia" pitchFamily="18" charset="0"/>
              </a:rPr>
              <a:t>Integrating all functionalities (forecasting, pricing, segmentation)</a:t>
            </a:r>
          </a:p>
          <a:p>
            <a:pPr marL="742950" lvl="1" indent="-285750">
              <a:buFont typeface="Arial" pitchFamily="34" charset="0"/>
              <a:buChar char="•"/>
            </a:pPr>
            <a:r>
              <a:rPr lang="en-US" dirty="0">
                <a:solidFill>
                  <a:schemeClr val="accent5"/>
                </a:solidFill>
                <a:latin typeface="Georgia" pitchFamily="18" charset="0"/>
              </a:rPr>
              <a:t>Creating an intuitive user interface for restaurant managers</a:t>
            </a:r>
          </a:p>
          <a:p>
            <a:pPr marL="742950" lvl="1" indent="-285750">
              <a:buFont typeface="Arial" pitchFamily="34" charset="0"/>
              <a:buChar char="•"/>
            </a:pPr>
            <a:r>
              <a:rPr lang="en-US" dirty="0">
                <a:solidFill>
                  <a:schemeClr val="accent5"/>
                </a:solidFill>
                <a:latin typeface="Georgia" pitchFamily="18" charset="0"/>
              </a:rPr>
              <a:t>Handling user input and displaying results</a:t>
            </a:r>
          </a:p>
          <a:p>
            <a:pPr marL="742950" lvl="1" indent="-285750">
              <a:buFont typeface="Arial" pitchFamily="34" charset="0"/>
              <a:buChar char="•"/>
            </a:pPr>
            <a:endParaRPr lang="en-US" dirty="0">
              <a:solidFill>
                <a:schemeClr val="accent5"/>
              </a:solidFill>
              <a:latin typeface="Georgia" pitchFamily="18" charset="0"/>
            </a:endParaRPr>
          </a:p>
          <a:p>
            <a:endParaRPr lang="en-US" dirty="0">
              <a:solidFill>
                <a:schemeClr val="accent5"/>
              </a:solidFill>
              <a:latin typeface="Georgia" pitchFamily="18" charset="0"/>
            </a:endParaRPr>
          </a:p>
        </p:txBody>
      </p:sp>
    </p:spTree>
    <p:extLst>
      <p:ext uri="{BB962C8B-B14F-4D97-AF65-F5344CB8AC3E}">
        <p14:creationId xmlns:p14="http://schemas.microsoft.com/office/powerpoint/2010/main" val="3170906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5C4BD9B-2209-8046-A7C8-C8A9C8D8B6C4}"/>
              </a:ext>
            </a:extLst>
          </p:cNvPr>
          <p:cNvSpPr>
            <a:spLocks noGrp="1"/>
          </p:cNvSpPr>
          <p:nvPr>
            <p:ph type="title"/>
          </p:nvPr>
        </p:nvSpPr>
        <p:spPr>
          <a:xfrm>
            <a:off x="1909897" y="177627"/>
            <a:ext cx="6270625" cy="357187"/>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 </a:t>
            </a:r>
            <a:r>
              <a:rPr lang="en-US" sz="3200" b="1" kern="1200" dirty="0" smtClean="0">
                <a:solidFill>
                  <a:srgbClr val="0070C0"/>
                </a:solidFill>
                <a:latin typeface="Georgia" pitchFamily="18" charset="0"/>
                <a:ea typeface="+mn-ea"/>
                <a:cs typeface="Arial" charset="0"/>
                <a:sym typeface="Georgia" pitchFamily="18" charset="0"/>
              </a:rPr>
              <a:t>Modules </a:t>
            </a:r>
            <a:endParaRPr lang="en-US" sz="3200" b="1" kern="1200" dirty="0">
              <a:solidFill>
                <a:srgbClr val="0070C0"/>
              </a:solidFill>
              <a:latin typeface="Georgia" pitchFamily="18" charset="0"/>
              <a:ea typeface="+mn-ea"/>
              <a:cs typeface="Arial" charset="0"/>
              <a:sym typeface="Georgia" pitchFamily="18" charset="0"/>
            </a:endParaRPr>
          </a:p>
        </p:txBody>
      </p:sp>
      <p:sp>
        <p:nvSpPr>
          <p:cNvPr id="6" name="TextBox 5"/>
          <p:cNvSpPr txBox="1"/>
          <p:nvPr/>
        </p:nvSpPr>
        <p:spPr>
          <a:xfrm>
            <a:off x="416560" y="1351280"/>
            <a:ext cx="3891280" cy="307777"/>
          </a:xfrm>
          <a:prstGeom prst="rect">
            <a:avLst/>
          </a:prstGeom>
          <a:noFill/>
        </p:spPr>
        <p:txBody>
          <a:bodyPr wrap="square" rtlCol="0">
            <a:spAutoFit/>
          </a:bodyPr>
          <a:lstStyle/>
          <a:p>
            <a:endParaRPr lang="en-US" dirty="0"/>
          </a:p>
        </p:txBody>
      </p:sp>
      <p:sp>
        <p:nvSpPr>
          <p:cNvPr id="9" name="TextBox 8"/>
          <p:cNvSpPr txBox="1"/>
          <p:nvPr/>
        </p:nvSpPr>
        <p:spPr>
          <a:xfrm>
            <a:off x="609600" y="1158240"/>
            <a:ext cx="8463280" cy="3539430"/>
          </a:xfrm>
          <a:prstGeom prst="rect">
            <a:avLst/>
          </a:prstGeom>
          <a:noFill/>
        </p:spPr>
        <p:txBody>
          <a:bodyPr wrap="square" rtlCol="0">
            <a:spAutoFit/>
          </a:bodyPr>
          <a:lstStyle/>
          <a:p>
            <a:r>
              <a:rPr lang="en-US" b="1" dirty="0">
                <a:solidFill>
                  <a:schemeClr val="accent5"/>
                </a:solidFill>
                <a:latin typeface="Georgia" pitchFamily="18" charset="0"/>
              </a:rPr>
              <a:t>Data Visualization Module</a:t>
            </a:r>
          </a:p>
          <a:p>
            <a:r>
              <a:rPr lang="en-US" b="1" dirty="0">
                <a:solidFill>
                  <a:schemeClr val="accent5"/>
                </a:solidFill>
                <a:latin typeface="Georgia" pitchFamily="18" charset="0"/>
              </a:rPr>
              <a:t>Tasks</a:t>
            </a:r>
            <a:r>
              <a:rPr lang="en-US" dirty="0">
                <a:solidFill>
                  <a:schemeClr val="accent5"/>
                </a:solidFill>
                <a:latin typeface="Georgia" pitchFamily="18" charset="0"/>
              </a:rPr>
              <a:t>:</a:t>
            </a:r>
          </a:p>
          <a:p>
            <a:pPr marL="742950" lvl="1" indent="-285750">
              <a:buFont typeface="Arial" pitchFamily="34" charset="0"/>
              <a:buChar char="•"/>
            </a:pPr>
            <a:r>
              <a:rPr lang="en-US" dirty="0">
                <a:solidFill>
                  <a:schemeClr val="accent5"/>
                </a:solidFill>
                <a:latin typeface="Georgia" pitchFamily="18" charset="0"/>
              </a:rPr>
              <a:t>Visualizing forecasted demand and order distribution</a:t>
            </a:r>
          </a:p>
          <a:p>
            <a:pPr marL="742950" lvl="1" indent="-285750">
              <a:buFont typeface="Arial" pitchFamily="34" charset="0"/>
              <a:buChar char="•"/>
            </a:pPr>
            <a:r>
              <a:rPr lang="en-US" dirty="0">
                <a:solidFill>
                  <a:schemeClr val="accent5"/>
                </a:solidFill>
                <a:latin typeface="Georgia" pitchFamily="18" charset="0"/>
              </a:rPr>
              <a:t>Generating charts and graphs for stakeholder presentations</a:t>
            </a:r>
          </a:p>
          <a:p>
            <a:pPr marL="742950" lvl="1" indent="-285750">
              <a:buFont typeface="Arial" pitchFamily="34" charset="0"/>
              <a:buChar char="•"/>
            </a:pPr>
            <a:r>
              <a:rPr lang="en-US" dirty="0">
                <a:solidFill>
                  <a:schemeClr val="accent5"/>
                </a:solidFill>
                <a:latin typeface="Georgia" pitchFamily="18" charset="0"/>
              </a:rPr>
              <a:t>Creating interactive visualizations for the web application</a:t>
            </a:r>
          </a:p>
          <a:p>
            <a:pPr marL="742950" lvl="1" indent="-285750">
              <a:buFont typeface="Arial" pitchFamily="34" charset="0"/>
              <a:buChar char="•"/>
            </a:pPr>
            <a:r>
              <a:rPr lang="en-US" dirty="0">
                <a:solidFill>
                  <a:schemeClr val="accent5"/>
                </a:solidFill>
                <a:latin typeface="Georgia" pitchFamily="18" charset="0"/>
              </a:rPr>
              <a:t>Providing visual insights into sales trends and customer behavior</a:t>
            </a:r>
          </a:p>
          <a:p>
            <a:pPr lvl="1"/>
            <a:endParaRPr lang="en-US" dirty="0">
              <a:solidFill>
                <a:schemeClr val="accent5"/>
              </a:solidFill>
              <a:latin typeface="Georgia" pitchFamily="18" charset="0"/>
            </a:endParaRPr>
          </a:p>
          <a:p>
            <a:pPr lvl="1"/>
            <a:endParaRPr lang="en-US" dirty="0">
              <a:solidFill>
                <a:schemeClr val="accent5"/>
              </a:solidFill>
              <a:latin typeface="Georgia" pitchFamily="18" charset="0"/>
            </a:endParaRPr>
          </a:p>
          <a:p>
            <a:r>
              <a:rPr lang="en-US" b="1" dirty="0">
                <a:solidFill>
                  <a:schemeClr val="accent5"/>
                </a:solidFill>
                <a:latin typeface="Georgia" pitchFamily="18" charset="0"/>
              </a:rPr>
              <a:t>Deployment Module</a:t>
            </a:r>
          </a:p>
          <a:p>
            <a:r>
              <a:rPr lang="en-US" b="1" dirty="0">
                <a:solidFill>
                  <a:schemeClr val="accent5"/>
                </a:solidFill>
                <a:latin typeface="Georgia" pitchFamily="18" charset="0"/>
              </a:rPr>
              <a:t>Tasks</a:t>
            </a:r>
            <a:r>
              <a:rPr lang="en-US" dirty="0">
                <a:solidFill>
                  <a:schemeClr val="accent5"/>
                </a:solidFill>
                <a:latin typeface="Georgia" pitchFamily="18" charset="0"/>
              </a:rPr>
              <a:t>:</a:t>
            </a:r>
          </a:p>
          <a:p>
            <a:pPr marL="742950" lvl="1" indent="-285750">
              <a:buFont typeface="Arial" pitchFamily="34" charset="0"/>
              <a:buChar char="•"/>
            </a:pPr>
            <a:r>
              <a:rPr lang="en-US" dirty="0">
                <a:solidFill>
                  <a:schemeClr val="accent5"/>
                </a:solidFill>
                <a:latin typeface="Georgia" pitchFamily="18" charset="0"/>
              </a:rPr>
              <a:t>Setting up a local server for the web application</a:t>
            </a:r>
          </a:p>
          <a:p>
            <a:pPr marL="742950" lvl="1" indent="-285750">
              <a:buFont typeface="Arial" pitchFamily="34" charset="0"/>
              <a:buChar char="•"/>
            </a:pPr>
            <a:r>
              <a:rPr lang="en-US" dirty="0">
                <a:solidFill>
                  <a:schemeClr val="accent5"/>
                </a:solidFill>
                <a:latin typeface="Georgia" pitchFamily="18" charset="0"/>
              </a:rPr>
              <a:t>Ensuring application accessibility through web browsers</a:t>
            </a:r>
          </a:p>
          <a:p>
            <a:pPr marL="742950" lvl="1" indent="-285750">
              <a:buFont typeface="Arial" pitchFamily="34" charset="0"/>
              <a:buChar char="•"/>
            </a:pPr>
            <a:r>
              <a:rPr lang="en-US" dirty="0">
                <a:solidFill>
                  <a:schemeClr val="accent5"/>
                </a:solidFill>
                <a:latin typeface="Georgia" pitchFamily="18" charset="0"/>
              </a:rPr>
              <a:t>Testing and validating the deployment</a:t>
            </a:r>
          </a:p>
          <a:p>
            <a:pPr marL="742950" lvl="1" indent="-285750">
              <a:buFont typeface="Arial" pitchFamily="34" charset="0"/>
              <a:buChar char="•"/>
            </a:pPr>
            <a:r>
              <a:rPr lang="en-US" dirty="0">
                <a:solidFill>
                  <a:schemeClr val="accent5"/>
                </a:solidFill>
                <a:latin typeface="Georgia" pitchFamily="18" charset="0"/>
              </a:rPr>
              <a:t>User interface optimization for ease of use</a:t>
            </a:r>
          </a:p>
          <a:p>
            <a:pPr lvl="1"/>
            <a:endParaRPr lang="en-US" dirty="0">
              <a:solidFill>
                <a:schemeClr val="accent5"/>
              </a:solidFill>
              <a:latin typeface="Georgia" pitchFamily="18" charset="0"/>
            </a:endParaRPr>
          </a:p>
          <a:p>
            <a:endParaRPr lang="en-US" dirty="0">
              <a:solidFill>
                <a:schemeClr val="accent5"/>
              </a:solidFill>
              <a:latin typeface="Georgia" pitchFamily="18" charset="0"/>
            </a:endParaRPr>
          </a:p>
        </p:txBody>
      </p:sp>
    </p:spTree>
    <p:extLst>
      <p:ext uri="{BB962C8B-B14F-4D97-AF65-F5344CB8AC3E}">
        <p14:creationId xmlns:p14="http://schemas.microsoft.com/office/powerpoint/2010/main" val="2190969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Google Shape;49;p15">
            <a:extLst>
              <a:ext uri="{FF2B5EF4-FFF2-40B4-BE49-F238E27FC236}">
                <a16:creationId xmlns="" xmlns:a16="http://schemas.microsoft.com/office/drawing/2014/main" id="{6071CC03-EE87-B8FA-4DDD-D9E7019471BA}"/>
              </a:ext>
            </a:extLst>
          </p:cNvPr>
          <p:cNvSpPr txBox="1">
            <a:spLocks noChangeArrowheads="1"/>
          </p:cNvSpPr>
          <p:nvPr/>
        </p:nvSpPr>
        <p:spPr bwMode="auto">
          <a:xfrm>
            <a:off x="204788" y="1154638"/>
            <a:ext cx="84534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50000"/>
              </a:lnSpc>
              <a:buClr>
                <a:srgbClr val="000000"/>
              </a:buClr>
              <a:buSzPts val="3200"/>
              <a:buFont typeface="Arial" panose="020B0604020202020204" pitchFamily="34" charset="0"/>
              <a:buChar char="•"/>
            </a:pPr>
            <a:endParaRPr lang="en-US" altLang="en-US" sz="3200" b="1">
              <a:solidFill>
                <a:srgbClr val="0070C0"/>
              </a:solidFill>
              <a:latin typeface="Georgia" panose="02040502050405020303" pitchFamily="18" charset="0"/>
              <a:sym typeface="Georgia" panose="02040502050405020303" pitchFamily="18" charset="0"/>
            </a:endParaRPr>
          </a:p>
        </p:txBody>
      </p:sp>
      <p:sp>
        <p:nvSpPr>
          <p:cNvPr id="4" name="Title 3">
            <a:extLst>
              <a:ext uri="{FF2B5EF4-FFF2-40B4-BE49-F238E27FC236}">
                <a16:creationId xmlns="" xmlns:a16="http://schemas.microsoft.com/office/drawing/2014/main" id="{9ED60076-85BB-BACE-3CE9-BBF1B0D248CB}"/>
              </a:ext>
            </a:extLst>
          </p:cNvPr>
          <p:cNvSpPr>
            <a:spLocks noGrp="1"/>
          </p:cNvSpPr>
          <p:nvPr>
            <p:ph type="title"/>
          </p:nvPr>
        </p:nvSpPr>
        <p:spPr>
          <a:xfrm>
            <a:off x="2639781" y="145961"/>
            <a:ext cx="4390087" cy="507633"/>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Modules Design</a:t>
            </a:r>
          </a:p>
        </p:txBody>
      </p:sp>
      <p:pic>
        <p:nvPicPr>
          <p:cNvPr id="3" name="Picture 2">
            <a:extLst>
              <a:ext uri="{FF2B5EF4-FFF2-40B4-BE49-F238E27FC236}">
                <a16:creationId xmlns="" xmlns:a16="http://schemas.microsoft.com/office/drawing/2014/main" id="{B0600222-1CBD-CC58-0119-339211E64BAF}"/>
              </a:ext>
            </a:extLst>
          </p:cNvPr>
          <p:cNvPicPr>
            <a:picLocks noChangeAspect="1"/>
          </p:cNvPicPr>
          <p:nvPr/>
        </p:nvPicPr>
        <p:blipFill>
          <a:blip r:embed="rId3"/>
          <a:stretch>
            <a:fillRect/>
          </a:stretch>
        </p:blipFill>
        <p:spPr>
          <a:xfrm>
            <a:off x="204788" y="1230658"/>
            <a:ext cx="4630037" cy="3247783"/>
          </a:xfrm>
          <a:prstGeom prst="rect">
            <a:avLst/>
          </a:prstGeom>
        </p:spPr>
      </p:pic>
      <p:pic>
        <p:nvPicPr>
          <p:cNvPr id="5" name="Picture 4">
            <a:extLst>
              <a:ext uri="{FF2B5EF4-FFF2-40B4-BE49-F238E27FC236}">
                <a16:creationId xmlns="" xmlns:a16="http://schemas.microsoft.com/office/drawing/2014/main" id="{38108ACC-4BD1-D5FD-8A43-4C7B089C2F69}"/>
              </a:ext>
            </a:extLst>
          </p:cNvPr>
          <p:cNvPicPr>
            <a:picLocks noChangeAspect="1"/>
          </p:cNvPicPr>
          <p:nvPr/>
        </p:nvPicPr>
        <p:blipFill>
          <a:blip r:embed="rId4"/>
          <a:stretch>
            <a:fillRect/>
          </a:stretch>
        </p:blipFill>
        <p:spPr>
          <a:xfrm>
            <a:off x="5086850" y="1118821"/>
            <a:ext cx="4736131" cy="33596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Google Shape;49;p15">
            <a:extLst>
              <a:ext uri="{FF2B5EF4-FFF2-40B4-BE49-F238E27FC236}">
                <a16:creationId xmlns="" xmlns:a16="http://schemas.microsoft.com/office/drawing/2014/main" id="{6071CC03-EE87-B8FA-4DDD-D9E7019471BA}"/>
              </a:ext>
            </a:extLst>
          </p:cNvPr>
          <p:cNvSpPr txBox="1">
            <a:spLocks noChangeArrowheads="1"/>
          </p:cNvSpPr>
          <p:nvPr/>
        </p:nvSpPr>
        <p:spPr bwMode="auto">
          <a:xfrm>
            <a:off x="204788" y="1147763"/>
            <a:ext cx="84534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50000"/>
              </a:lnSpc>
              <a:buClr>
                <a:srgbClr val="000000"/>
              </a:buClr>
              <a:buSzPts val="3200"/>
              <a:buFont typeface="Arial" panose="020B0604020202020204" pitchFamily="34" charset="0"/>
              <a:buChar char="•"/>
            </a:pPr>
            <a:endParaRPr lang="en-US" altLang="en-US" sz="3200" b="1">
              <a:solidFill>
                <a:srgbClr val="0070C0"/>
              </a:solidFill>
              <a:latin typeface="Georgia" panose="02040502050405020303" pitchFamily="18" charset="0"/>
              <a:sym typeface="Georgia" panose="02040502050405020303" pitchFamily="18" charset="0"/>
            </a:endParaRPr>
          </a:p>
        </p:txBody>
      </p:sp>
      <p:sp>
        <p:nvSpPr>
          <p:cNvPr id="4" name="Title 3">
            <a:extLst>
              <a:ext uri="{FF2B5EF4-FFF2-40B4-BE49-F238E27FC236}">
                <a16:creationId xmlns="" xmlns:a16="http://schemas.microsoft.com/office/drawing/2014/main" id="{9ED60076-85BB-BACE-3CE9-BBF1B0D248CB}"/>
              </a:ext>
            </a:extLst>
          </p:cNvPr>
          <p:cNvSpPr>
            <a:spLocks noGrp="1"/>
          </p:cNvSpPr>
          <p:nvPr>
            <p:ph type="title"/>
          </p:nvPr>
        </p:nvSpPr>
        <p:spPr>
          <a:xfrm>
            <a:off x="2639781" y="145961"/>
            <a:ext cx="4390087" cy="507633"/>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Modules Design</a:t>
            </a:r>
          </a:p>
        </p:txBody>
      </p:sp>
      <p:pic>
        <p:nvPicPr>
          <p:cNvPr id="5" name="Picture 4">
            <a:extLst>
              <a:ext uri="{FF2B5EF4-FFF2-40B4-BE49-F238E27FC236}">
                <a16:creationId xmlns="" xmlns:a16="http://schemas.microsoft.com/office/drawing/2014/main" id="{218840CE-CEE6-4160-81BE-732E7DA4CEC5}"/>
              </a:ext>
            </a:extLst>
          </p:cNvPr>
          <p:cNvPicPr>
            <a:picLocks noChangeAspect="1"/>
          </p:cNvPicPr>
          <p:nvPr/>
        </p:nvPicPr>
        <p:blipFill>
          <a:blip r:embed="rId3"/>
          <a:stretch>
            <a:fillRect/>
          </a:stretch>
        </p:blipFill>
        <p:spPr>
          <a:xfrm>
            <a:off x="1030951" y="1147763"/>
            <a:ext cx="8570271" cy="3242365"/>
          </a:xfrm>
          <a:prstGeom prst="rect">
            <a:avLst/>
          </a:prstGeom>
        </p:spPr>
      </p:pic>
    </p:spTree>
    <p:extLst>
      <p:ext uri="{BB962C8B-B14F-4D97-AF65-F5344CB8AC3E}">
        <p14:creationId xmlns:p14="http://schemas.microsoft.com/office/powerpoint/2010/main" val="1285905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764" y="189675"/>
            <a:ext cx="5279420" cy="357420"/>
          </a:xfrm>
        </p:spPr>
        <p:txBody>
          <a:bodyPr/>
          <a:lstStyle/>
          <a:p>
            <a:r>
              <a:rPr lang="en-US" sz="2800" b="1" kern="1200" dirty="0">
                <a:solidFill>
                  <a:srgbClr val="0070C0"/>
                </a:solidFill>
                <a:latin typeface="Georgia" pitchFamily="18" charset="0"/>
                <a:cs typeface="Arial" charset="0"/>
                <a:sym typeface="Georgia" pitchFamily="18" charset="0"/>
              </a:rPr>
              <a:t>Modules Design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2585" y="660244"/>
            <a:ext cx="4358989" cy="4743606"/>
          </a:xfrm>
          <a:prstGeom prst="rect">
            <a:avLst/>
          </a:prstGeom>
        </p:spPr>
      </p:pic>
    </p:spTree>
    <p:extLst>
      <p:ext uri="{BB962C8B-B14F-4D97-AF65-F5344CB8AC3E}">
        <p14:creationId xmlns:p14="http://schemas.microsoft.com/office/powerpoint/2010/main" val="855436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764" y="189675"/>
            <a:ext cx="5279420" cy="357420"/>
          </a:xfrm>
        </p:spPr>
        <p:txBody>
          <a:bodyPr/>
          <a:lstStyle/>
          <a:p>
            <a:r>
              <a:rPr lang="en-US" sz="2800" b="1" kern="1200" dirty="0">
                <a:solidFill>
                  <a:srgbClr val="0070C0"/>
                </a:solidFill>
                <a:latin typeface="Georgia" pitchFamily="18" charset="0"/>
                <a:cs typeface="Arial" charset="0"/>
                <a:sym typeface="Georgia" pitchFamily="18" charset="0"/>
              </a:rPr>
              <a:t>Modules Design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8930"/>
            <a:ext cx="9041130" cy="3714750"/>
          </a:xfrm>
          <a:prstGeom prst="rect">
            <a:avLst/>
          </a:prstGeom>
        </p:spPr>
      </p:pic>
    </p:spTree>
    <p:extLst>
      <p:ext uri="{BB962C8B-B14F-4D97-AF65-F5344CB8AC3E}">
        <p14:creationId xmlns:p14="http://schemas.microsoft.com/office/powerpoint/2010/main" val="2551471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2720" y="189675"/>
            <a:ext cx="6868160" cy="357420"/>
          </a:xfrm>
        </p:spPr>
        <p:txBody>
          <a:bodyPr/>
          <a:lstStyle/>
          <a:p>
            <a:r>
              <a:rPr lang="en-US" sz="2800" b="1" kern="1200" dirty="0" smtClean="0">
                <a:solidFill>
                  <a:srgbClr val="0070C0"/>
                </a:solidFill>
                <a:latin typeface="Georgia" pitchFamily="18" charset="0"/>
                <a:cs typeface="Arial" charset="0"/>
                <a:sym typeface="Georgia" pitchFamily="18" charset="0"/>
              </a:rPr>
              <a:t>Description of Technologies used</a:t>
            </a:r>
            <a:endParaRPr lang="en-US" dirty="0"/>
          </a:p>
        </p:txBody>
      </p:sp>
      <p:sp>
        <p:nvSpPr>
          <p:cNvPr id="3" name="Rectangle 2"/>
          <p:cNvSpPr/>
          <p:nvPr/>
        </p:nvSpPr>
        <p:spPr>
          <a:xfrm>
            <a:off x="477521" y="824488"/>
            <a:ext cx="8849360" cy="4401205"/>
          </a:xfrm>
          <a:prstGeom prst="rect">
            <a:avLst/>
          </a:prstGeom>
        </p:spPr>
        <p:txBody>
          <a:bodyPr wrap="square">
            <a:spAutoFit/>
          </a:bodyPr>
          <a:lstStyle/>
          <a:p>
            <a:r>
              <a:rPr lang="en-US" b="1" dirty="0">
                <a:solidFill>
                  <a:schemeClr val="accent5"/>
                </a:solidFill>
                <a:latin typeface="Georgia" pitchFamily="18" charset="0"/>
              </a:rPr>
              <a:t>1. Python</a:t>
            </a:r>
          </a:p>
          <a:p>
            <a:r>
              <a:rPr lang="en-US" b="1" dirty="0">
                <a:solidFill>
                  <a:schemeClr val="accent5"/>
                </a:solidFill>
                <a:latin typeface="Georgia" pitchFamily="18" charset="0"/>
              </a:rPr>
              <a:t>Description</a:t>
            </a:r>
            <a:r>
              <a:rPr lang="en-US" dirty="0">
                <a:solidFill>
                  <a:schemeClr val="accent5"/>
                </a:solidFill>
                <a:latin typeface="Georgia" pitchFamily="18" charset="0"/>
              </a:rPr>
              <a:t>: Python is the main programming language used for the development of this project. It is known for its simplicity, readability, and extensive library support for data science, machine learning, and web development</a:t>
            </a:r>
            <a:r>
              <a:rPr lang="en-US" dirty="0" smtClean="0">
                <a:solidFill>
                  <a:schemeClr val="accent5"/>
                </a:solidFill>
                <a:latin typeface="Georgia" pitchFamily="18" charset="0"/>
              </a:rPr>
              <a:t>.</a:t>
            </a:r>
          </a:p>
          <a:p>
            <a:endParaRPr lang="en-US" dirty="0">
              <a:solidFill>
                <a:schemeClr val="accent5"/>
              </a:solidFill>
              <a:latin typeface="Georgia" pitchFamily="18" charset="0"/>
            </a:endParaRPr>
          </a:p>
          <a:p>
            <a:r>
              <a:rPr lang="en-US" b="1" dirty="0">
                <a:solidFill>
                  <a:schemeClr val="accent5"/>
                </a:solidFill>
                <a:latin typeface="Georgia" pitchFamily="18" charset="0"/>
              </a:rPr>
              <a:t>2. Flask</a:t>
            </a:r>
          </a:p>
          <a:p>
            <a:r>
              <a:rPr lang="en-US" b="1" dirty="0">
                <a:solidFill>
                  <a:schemeClr val="accent5"/>
                </a:solidFill>
                <a:latin typeface="Georgia" pitchFamily="18" charset="0"/>
              </a:rPr>
              <a:t>Description</a:t>
            </a:r>
            <a:r>
              <a:rPr lang="en-US" dirty="0">
                <a:solidFill>
                  <a:schemeClr val="accent5"/>
                </a:solidFill>
                <a:latin typeface="Georgia" pitchFamily="18" charset="0"/>
              </a:rPr>
              <a:t>: Flask is a lightweight web framework for Python. It’s used here to create a web application that can render HTML templates and handle HTTP requests. Flask allows you to build dynamic web pages and is particularly well-suited for small to medium-sized projects</a:t>
            </a:r>
            <a:r>
              <a:rPr lang="en-US" dirty="0" smtClean="0">
                <a:solidFill>
                  <a:schemeClr val="accent5"/>
                </a:solidFill>
                <a:latin typeface="Georgia" pitchFamily="18" charset="0"/>
              </a:rPr>
              <a:t>.</a:t>
            </a:r>
          </a:p>
          <a:p>
            <a:endParaRPr lang="en-US" dirty="0">
              <a:solidFill>
                <a:schemeClr val="accent5"/>
              </a:solidFill>
              <a:latin typeface="Georgia" pitchFamily="18" charset="0"/>
            </a:endParaRPr>
          </a:p>
          <a:p>
            <a:r>
              <a:rPr lang="en-US" b="1" dirty="0">
                <a:solidFill>
                  <a:schemeClr val="accent5"/>
                </a:solidFill>
                <a:latin typeface="Georgia" pitchFamily="18" charset="0"/>
              </a:rPr>
              <a:t>3. Pandas</a:t>
            </a:r>
          </a:p>
          <a:p>
            <a:r>
              <a:rPr lang="en-US" b="1" dirty="0">
                <a:solidFill>
                  <a:schemeClr val="accent5"/>
                </a:solidFill>
                <a:latin typeface="Georgia" pitchFamily="18" charset="0"/>
              </a:rPr>
              <a:t>Description</a:t>
            </a:r>
            <a:r>
              <a:rPr lang="en-US" dirty="0">
                <a:solidFill>
                  <a:schemeClr val="accent5"/>
                </a:solidFill>
                <a:latin typeface="Georgia" pitchFamily="18" charset="0"/>
              </a:rPr>
              <a:t>: Pandas is a powerful data manipulation and analysis library for Python. In this project, Pandas is used to load, preprocess, and manipulate the dataset. It provides data structures like </a:t>
            </a:r>
            <a:r>
              <a:rPr lang="en-US" dirty="0" err="1">
                <a:solidFill>
                  <a:schemeClr val="accent5"/>
                </a:solidFill>
                <a:latin typeface="Georgia" pitchFamily="18" charset="0"/>
              </a:rPr>
              <a:t>DataFrames</a:t>
            </a:r>
            <a:r>
              <a:rPr lang="en-US" dirty="0">
                <a:solidFill>
                  <a:schemeClr val="accent5"/>
                </a:solidFill>
                <a:latin typeface="Georgia" pitchFamily="18" charset="0"/>
              </a:rPr>
              <a:t> to work with structured data efficiently</a:t>
            </a:r>
            <a:r>
              <a:rPr lang="en-US" dirty="0" smtClean="0">
                <a:solidFill>
                  <a:schemeClr val="accent5"/>
                </a:solidFill>
                <a:latin typeface="Georgia" pitchFamily="18" charset="0"/>
              </a:rPr>
              <a:t>.</a:t>
            </a:r>
          </a:p>
          <a:p>
            <a:endParaRPr lang="en-US" dirty="0" smtClean="0">
              <a:solidFill>
                <a:schemeClr val="accent5"/>
              </a:solidFill>
              <a:latin typeface="Georgia" pitchFamily="18" charset="0"/>
            </a:endParaRPr>
          </a:p>
          <a:p>
            <a:r>
              <a:rPr lang="en-US" b="1" dirty="0">
                <a:solidFill>
                  <a:schemeClr val="accent5"/>
                </a:solidFill>
                <a:latin typeface="Georgia" pitchFamily="18" charset="0"/>
              </a:rPr>
              <a:t>4. </a:t>
            </a:r>
            <a:r>
              <a:rPr lang="en-US" b="1" dirty="0" err="1">
                <a:solidFill>
                  <a:schemeClr val="accent5"/>
                </a:solidFill>
                <a:latin typeface="Georgia" pitchFamily="18" charset="0"/>
              </a:rPr>
              <a:t>NumPy</a:t>
            </a:r>
            <a:endParaRPr lang="en-US" b="1" dirty="0">
              <a:solidFill>
                <a:schemeClr val="accent5"/>
              </a:solidFill>
              <a:latin typeface="Georgia" pitchFamily="18" charset="0"/>
            </a:endParaRPr>
          </a:p>
          <a:p>
            <a:r>
              <a:rPr lang="en-US" b="1" dirty="0">
                <a:solidFill>
                  <a:schemeClr val="accent5"/>
                </a:solidFill>
                <a:latin typeface="Georgia" pitchFamily="18" charset="0"/>
              </a:rPr>
              <a:t>Description</a:t>
            </a:r>
            <a:r>
              <a:rPr lang="en-US" dirty="0">
                <a:solidFill>
                  <a:schemeClr val="accent5"/>
                </a:solidFill>
                <a:latin typeface="Georgia" pitchFamily="18" charset="0"/>
              </a:rPr>
              <a:t>: </a:t>
            </a:r>
            <a:r>
              <a:rPr lang="en-US" dirty="0" err="1">
                <a:solidFill>
                  <a:schemeClr val="accent5"/>
                </a:solidFill>
                <a:latin typeface="Georgia" pitchFamily="18" charset="0"/>
              </a:rPr>
              <a:t>NumPy</a:t>
            </a:r>
            <a:r>
              <a:rPr lang="en-US" dirty="0">
                <a:solidFill>
                  <a:schemeClr val="accent5"/>
                </a:solidFill>
                <a:latin typeface="Georgia" pitchFamily="18" charset="0"/>
              </a:rPr>
              <a:t> is a fundamental package for numerical computing in Python. It provides support for large multidimensional arrays and matrices, along with a collection of mathematical functions to operate on these arrays. </a:t>
            </a:r>
            <a:r>
              <a:rPr lang="en-US" dirty="0" err="1">
                <a:solidFill>
                  <a:schemeClr val="accent5"/>
                </a:solidFill>
                <a:latin typeface="Georgia" pitchFamily="18" charset="0"/>
              </a:rPr>
              <a:t>NumPy</a:t>
            </a:r>
            <a:r>
              <a:rPr lang="en-US" dirty="0">
                <a:solidFill>
                  <a:schemeClr val="accent5"/>
                </a:solidFill>
                <a:latin typeface="Georgia" pitchFamily="18" charset="0"/>
              </a:rPr>
              <a:t> is used here in conjunction with Pandas for data manipulation.</a:t>
            </a:r>
          </a:p>
          <a:p>
            <a:endParaRPr lang="en-US" dirty="0"/>
          </a:p>
        </p:txBody>
      </p:sp>
    </p:spTree>
    <p:extLst>
      <p:ext uri="{BB962C8B-B14F-4D97-AF65-F5344CB8AC3E}">
        <p14:creationId xmlns:p14="http://schemas.microsoft.com/office/powerpoint/2010/main" val="1667156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2720" y="189675"/>
            <a:ext cx="6868160" cy="357420"/>
          </a:xfrm>
        </p:spPr>
        <p:txBody>
          <a:bodyPr/>
          <a:lstStyle/>
          <a:p>
            <a:r>
              <a:rPr lang="en-US" sz="2800" b="1" kern="1200" dirty="0" smtClean="0">
                <a:solidFill>
                  <a:srgbClr val="0070C0"/>
                </a:solidFill>
                <a:latin typeface="Georgia" pitchFamily="18" charset="0"/>
                <a:cs typeface="Arial" charset="0"/>
                <a:sym typeface="Georgia" pitchFamily="18" charset="0"/>
              </a:rPr>
              <a:t>Description of Technologies used</a:t>
            </a:r>
            <a:endParaRPr lang="en-US" dirty="0"/>
          </a:p>
        </p:txBody>
      </p:sp>
      <p:sp>
        <p:nvSpPr>
          <p:cNvPr id="3" name="Rectangle 2"/>
          <p:cNvSpPr/>
          <p:nvPr/>
        </p:nvSpPr>
        <p:spPr>
          <a:xfrm>
            <a:off x="477521" y="824488"/>
            <a:ext cx="8849360" cy="4185761"/>
          </a:xfrm>
          <a:prstGeom prst="rect">
            <a:avLst/>
          </a:prstGeom>
        </p:spPr>
        <p:txBody>
          <a:bodyPr wrap="square">
            <a:spAutoFit/>
          </a:bodyPr>
          <a:lstStyle/>
          <a:p>
            <a:r>
              <a:rPr lang="en-US" b="1" dirty="0">
                <a:solidFill>
                  <a:schemeClr val="accent5"/>
                </a:solidFill>
                <a:latin typeface="Georgia" pitchFamily="18" charset="0"/>
              </a:rPr>
              <a:t>5. </a:t>
            </a:r>
            <a:r>
              <a:rPr lang="en-US" b="1" dirty="0" err="1">
                <a:solidFill>
                  <a:schemeClr val="accent5"/>
                </a:solidFill>
                <a:latin typeface="Georgia" pitchFamily="18" charset="0"/>
              </a:rPr>
              <a:t>scikit</a:t>
            </a:r>
            <a:r>
              <a:rPr lang="en-US" b="1" dirty="0">
                <a:solidFill>
                  <a:schemeClr val="accent5"/>
                </a:solidFill>
                <a:latin typeface="Georgia" pitchFamily="18" charset="0"/>
              </a:rPr>
              <a:t>-learn</a:t>
            </a:r>
          </a:p>
          <a:p>
            <a:r>
              <a:rPr lang="en-US" b="1" dirty="0">
                <a:solidFill>
                  <a:schemeClr val="accent5"/>
                </a:solidFill>
                <a:latin typeface="Georgia" pitchFamily="18" charset="0"/>
              </a:rPr>
              <a:t>Description</a:t>
            </a:r>
            <a:r>
              <a:rPr lang="en-US" dirty="0">
                <a:solidFill>
                  <a:schemeClr val="accent5"/>
                </a:solidFill>
                <a:latin typeface="Georgia" pitchFamily="18" charset="0"/>
              </a:rPr>
              <a:t>: </a:t>
            </a:r>
            <a:r>
              <a:rPr lang="en-US" dirty="0" err="1">
                <a:solidFill>
                  <a:schemeClr val="accent5"/>
                </a:solidFill>
                <a:latin typeface="Georgia" pitchFamily="18" charset="0"/>
              </a:rPr>
              <a:t>scikit</a:t>
            </a:r>
            <a:r>
              <a:rPr lang="en-US" dirty="0">
                <a:solidFill>
                  <a:schemeClr val="accent5"/>
                </a:solidFill>
                <a:latin typeface="Georgia" pitchFamily="18" charset="0"/>
              </a:rPr>
              <a:t>-learn is a machine learning library in Python. It provides simple and efficient tools for data mining and data analysis. In this project, the </a:t>
            </a:r>
            <a:r>
              <a:rPr lang="en-US" dirty="0" err="1">
                <a:solidFill>
                  <a:schemeClr val="accent5"/>
                </a:solidFill>
                <a:latin typeface="Georgia" pitchFamily="18" charset="0"/>
              </a:rPr>
              <a:t>DecisionTreeRegressor</a:t>
            </a:r>
            <a:r>
              <a:rPr lang="en-US" dirty="0">
                <a:solidFill>
                  <a:schemeClr val="accent5"/>
                </a:solidFill>
                <a:latin typeface="Georgia" pitchFamily="18" charset="0"/>
              </a:rPr>
              <a:t> from </a:t>
            </a:r>
            <a:r>
              <a:rPr lang="en-US" dirty="0" err="1">
                <a:solidFill>
                  <a:schemeClr val="accent5"/>
                </a:solidFill>
                <a:latin typeface="Georgia" pitchFamily="18" charset="0"/>
              </a:rPr>
              <a:t>scikit</a:t>
            </a:r>
            <a:r>
              <a:rPr lang="en-US" dirty="0">
                <a:solidFill>
                  <a:schemeClr val="accent5"/>
                </a:solidFill>
                <a:latin typeface="Georgia" pitchFamily="18" charset="0"/>
              </a:rPr>
              <a:t>-learn is used to build regression models for forecasting the number of orders and the quantity ordered for each item</a:t>
            </a:r>
            <a:r>
              <a:rPr lang="en-US" dirty="0" smtClean="0">
                <a:solidFill>
                  <a:schemeClr val="accent5"/>
                </a:solidFill>
                <a:latin typeface="Georgia" pitchFamily="18" charset="0"/>
              </a:rPr>
              <a:t>.</a:t>
            </a:r>
          </a:p>
          <a:p>
            <a:endParaRPr lang="en-US" dirty="0">
              <a:solidFill>
                <a:schemeClr val="accent5"/>
              </a:solidFill>
              <a:latin typeface="Georgia" pitchFamily="18" charset="0"/>
            </a:endParaRPr>
          </a:p>
          <a:p>
            <a:r>
              <a:rPr lang="en-US" b="1" dirty="0">
                <a:solidFill>
                  <a:schemeClr val="accent5"/>
                </a:solidFill>
                <a:latin typeface="Georgia" pitchFamily="18" charset="0"/>
              </a:rPr>
              <a:t>6. Jinja2</a:t>
            </a:r>
          </a:p>
          <a:p>
            <a:r>
              <a:rPr lang="en-US" b="1" dirty="0">
                <a:solidFill>
                  <a:schemeClr val="accent5"/>
                </a:solidFill>
                <a:latin typeface="Georgia" pitchFamily="18" charset="0"/>
              </a:rPr>
              <a:t>Description</a:t>
            </a:r>
            <a:r>
              <a:rPr lang="en-US" dirty="0">
                <a:solidFill>
                  <a:schemeClr val="accent5"/>
                </a:solidFill>
                <a:latin typeface="Georgia" pitchFamily="18" charset="0"/>
              </a:rPr>
              <a:t>: Jinja2 is a </a:t>
            </a:r>
            <a:r>
              <a:rPr lang="en-US" dirty="0" err="1">
                <a:solidFill>
                  <a:schemeClr val="accent5"/>
                </a:solidFill>
                <a:latin typeface="Georgia" pitchFamily="18" charset="0"/>
              </a:rPr>
              <a:t>templating</a:t>
            </a:r>
            <a:r>
              <a:rPr lang="en-US" dirty="0">
                <a:solidFill>
                  <a:schemeClr val="accent5"/>
                </a:solidFill>
                <a:latin typeface="Georgia" pitchFamily="18" charset="0"/>
              </a:rPr>
              <a:t> engine for Python, used by Flask to dynamically generate HTML pages. It allows you to pass data from your Flask app to HTML templates and render them as fully functional web pages</a:t>
            </a:r>
            <a:r>
              <a:rPr lang="en-US" dirty="0" smtClean="0">
                <a:solidFill>
                  <a:schemeClr val="accent5"/>
                </a:solidFill>
                <a:latin typeface="Georgia" pitchFamily="18" charset="0"/>
              </a:rPr>
              <a:t>.</a:t>
            </a:r>
          </a:p>
          <a:p>
            <a:endParaRPr lang="en-US" dirty="0">
              <a:solidFill>
                <a:schemeClr val="accent5"/>
              </a:solidFill>
              <a:latin typeface="Georgia" pitchFamily="18" charset="0"/>
            </a:endParaRPr>
          </a:p>
          <a:p>
            <a:r>
              <a:rPr lang="en-US" b="1" dirty="0">
                <a:solidFill>
                  <a:schemeClr val="accent5"/>
                </a:solidFill>
                <a:latin typeface="Georgia" pitchFamily="18" charset="0"/>
              </a:rPr>
              <a:t>7. HTML/CSS</a:t>
            </a:r>
          </a:p>
          <a:p>
            <a:r>
              <a:rPr lang="en-US" b="1" dirty="0">
                <a:solidFill>
                  <a:schemeClr val="accent5"/>
                </a:solidFill>
                <a:latin typeface="Georgia" pitchFamily="18" charset="0"/>
              </a:rPr>
              <a:t>Description</a:t>
            </a:r>
            <a:r>
              <a:rPr lang="en-US" dirty="0">
                <a:solidFill>
                  <a:schemeClr val="accent5"/>
                </a:solidFill>
                <a:latin typeface="Georgia" pitchFamily="18" charset="0"/>
              </a:rPr>
              <a:t>: HTML (</a:t>
            </a:r>
            <a:r>
              <a:rPr lang="en-US" dirty="0" err="1">
                <a:solidFill>
                  <a:schemeClr val="accent5"/>
                </a:solidFill>
                <a:latin typeface="Georgia" pitchFamily="18" charset="0"/>
              </a:rPr>
              <a:t>HyperText</a:t>
            </a:r>
            <a:r>
              <a:rPr lang="en-US" dirty="0">
                <a:solidFill>
                  <a:schemeClr val="accent5"/>
                </a:solidFill>
                <a:latin typeface="Georgia" pitchFamily="18" charset="0"/>
              </a:rPr>
              <a:t> Markup Language) is used to create the structure of the web pages, while CSS (Cascading Style Sheets) is used for styling the web pages to make them visually appealing. These technologies are utilized in the Flask templates to render the front-end of the application</a:t>
            </a:r>
            <a:r>
              <a:rPr lang="en-US" dirty="0" smtClean="0">
                <a:solidFill>
                  <a:schemeClr val="accent5"/>
                </a:solidFill>
                <a:latin typeface="Georgia" pitchFamily="18" charset="0"/>
              </a:rPr>
              <a:t>.</a:t>
            </a:r>
          </a:p>
          <a:p>
            <a:endParaRPr lang="en-US" dirty="0">
              <a:solidFill>
                <a:schemeClr val="accent5"/>
              </a:solidFill>
              <a:latin typeface="Georgia" pitchFamily="18" charset="0"/>
            </a:endParaRPr>
          </a:p>
          <a:p>
            <a:r>
              <a:rPr lang="en-US" b="1" dirty="0">
                <a:solidFill>
                  <a:schemeClr val="accent5"/>
                </a:solidFill>
                <a:latin typeface="Georgia" pitchFamily="18" charset="0"/>
              </a:rPr>
              <a:t>8. </a:t>
            </a:r>
            <a:r>
              <a:rPr lang="en-US" b="1" dirty="0" err="1">
                <a:solidFill>
                  <a:schemeClr val="accent5"/>
                </a:solidFill>
                <a:latin typeface="Georgia" pitchFamily="18" charset="0"/>
              </a:rPr>
              <a:t>Datetime</a:t>
            </a:r>
            <a:endParaRPr lang="en-US" b="1" dirty="0">
              <a:solidFill>
                <a:schemeClr val="accent5"/>
              </a:solidFill>
              <a:latin typeface="Georgia" pitchFamily="18" charset="0"/>
            </a:endParaRPr>
          </a:p>
          <a:p>
            <a:r>
              <a:rPr lang="en-US" b="1" dirty="0">
                <a:solidFill>
                  <a:schemeClr val="accent5"/>
                </a:solidFill>
                <a:latin typeface="Georgia" pitchFamily="18" charset="0"/>
              </a:rPr>
              <a:t>Description</a:t>
            </a:r>
            <a:r>
              <a:rPr lang="en-US" dirty="0">
                <a:solidFill>
                  <a:schemeClr val="accent5"/>
                </a:solidFill>
                <a:latin typeface="Georgia" pitchFamily="18" charset="0"/>
              </a:rPr>
              <a:t>: The </a:t>
            </a:r>
            <a:r>
              <a:rPr lang="en-US" dirty="0" err="1">
                <a:solidFill>
                  <a:schemeClr val="accent5"/>
                </a:solidFill>
                <a:latin typeface="Georgia" pitchFamily="18" charset="0"/>
              </a:rPr>
              <a:t>datetime</a:t>
            </a:r>
            <a:r>
              <a:rPr lang="en-US" dirty="0">
                <a:solidFill>
                  <a:schemeClr val="accent5"/>
                </a:solidFill>
                <a:latin typeface="Georgia" pitchFamily="18" charset="0"/>
              </a:rPr>
              <a:t> module in Python provides classes for manipulating dates and times. It is used in this project to handle date-related operations, such as forecasting future dates and formatting dates.</a:t>
            </a:r>
          </a:p>
          <a:p>
            <a:endParaRPr lang="en-US" dirty="0"/>
          </a:p>
        </p:txBody>
      </p:sp>
    </p:spTree>
    <p:extLst>
      <p:ext uri="{BB962C8B-B14F-4D97-AF65-F5344CB8AC3E}">
        <p14:creationId xmlns:p14="http://schemas.microsoft.com/office/powerpoint/2010/main" val="30511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Google Shape;49;p15">
            <a:extLst>
              <a:ext uri="{FF2B5EF4-FFF2-40B4-BE49-F238E27FC236}">
                <a16:creationId xmlns="" xmlns:a16="http://schemas.microsoft.com/office/drawing/2014/main" id="{A7DA8741-B477-C6AD-E223-601793FD7C7F}"/>
              </a:ext>
            </a:extLst>
          </p:cNvPr>
          <p:cNvSpPr txBox="1">
            <a:spLocks noChangeArrowheads="1"/>
          </p:cNvSpPr>
          <p:nvPr/>
        </p:nvSpPr>
        <p:spPr bwMode="auto">
          <a:xfrm>
            <a:off x="812005" y="1186839"/>
            <a:ext cx="84534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sz="1200" dirty="0">
                <a:solidFill>
                  <a:schemeClr val="accent5"/>
                </a:solidFill>
                <a:latin typeface="Georgia" pitchFamily="18" charset="0"/>
              </a:rPr>
              <a:t>This project focuses on developing a data-driven web application for an Indian restaurant that leverages machine learning to optimize operations. The key components of the application include</a:t>
            </a:r>
            <a:r>
              <a:rPr lang="en-US" sz="1200" dirty="0" smtClean="0">
                <a:solidFill>
                  <a:schemeClr val="accent5"/>
                </a:solidFill>
                <a:latin typeface="Georgia" pitchFamily="18" charset="0"/>
              </a:rPr>
              <a:t>:</a:t>
            </a:r>
          </a:p>
          <a:p>
            <a:endParaRPr lang="en-US" sz="1200" dirty="0">
              <a:solidFill>
                <a:schemeClr val="accent5"/>
              </a:solidFill>
              <a:latin typeface="Georgia" pitchFamily="18" charset="0"/>
            </a:endParaRPr>
          </a:p>
          <a:p>
            <a:r>
              <a:rPr lang="en-US" sz="1200" b="1" dirty="0">
                <a:solidFill>
                  <a:schemeClr val="accent5"/>
                </a:solidFill>
                <a:latin typeface="Georgia" pitchFamily="18" charset="0"/>
              </a:rPr>
              <a:t>Demand Forecasting</a:t>
            </a:r>
            <a:r>
              <a:rPr lang="en-US" sz="1200" dirty="0">
                <a:solidFill>
                  <a:schemeClr val="accent5"/>
                </a:solidFill>
                <a:latin typeface="Georgia" pitchFamily="18" charset="0"/>
              </a:rPr>
              <a:t>: Using decision tree regression, the application predicts the quantity of each menu item that will be ordered over the next week, helping the restaurant to plan inventory efficiently</a:t>
            </a:r>
            <a:r>
              <a:rPr lang="en-US" sz="1200" dirty="0" smtClean="0">
                <a:solidFill>
                  <a:schemeClr val="accent5"/>
                </a:solidFill>
                <a:latin typeface="Georgia" pitchFamily="18" charset="0"/>
              </a:rPr>
              <a:t>.</a:t>
            </a:r>
          </a:p>
          <a:p>
            <a:endParaRPr lang="en-US" sz="1200" dirty="0">
              <a:solidFill>
                <a:schemeClr val="accent5"/>
              </a:solidFill>
              <a:latin typeface="Georgia" pitchFamily="18" charset="0"/>
            </a:endParaRPr>
          </a:p>
          <a:p>
            <a:r>
              <a:rPr lang="en-US" sz="1200" b="1" dirty="0">
                <a:solidFill>
                  <a:schemeClr val="accent5"/>
                </a:solidFill>
                <a:latin typeface="Georgia" pitchFamily="18" charset="0"/>
              </a:rPr>
              <a:t>Dynamic Pricing</a:t>
            </a:r>
            <a:r>
              <a:rPr lang="en-US" sz="1200" dirty="0">
                <a:solidFill>
                  <a:schemeClr val="accent5"/>
                </a:solidFill>
                <a:latin typeface="Georgia" pitchFamily="18" charset="0"/>
              </a:rPr>
              <a:t>: The application dynamically adjusts the pricing of menu items based on demand trends, ensuring competitive pricing for high-demand items while promoting lesser-demanded dishes</a:t>
            </a:r>
            <a:r>
              <a:rPr lang="en-US" sz="1200" dirty="0" smtClean="0">
                <a:solidFill>
                  <a:schemeClr val="accent5"/>
                </a:solidFill>
                <a:latin typeface="Georgia" pitchFamily="18" charset="0"/>
              </a:rPr>
              <a:t>.</a:t>
            </a:r>
          </a:p>
          <a:p>
            <a:endParaRPr lang="en-US" sz="1200" dirty="0">
              <a:solidFill>
                <a:schemeClr val="accent5"/>
              </a:solidFill>
              <a:latin typeface="Georgia" pitchFamily="18" charset="0"/>
            </a:endParaRPr>
          </a:p>
          <a:p>
            <a:r>
              <a:rPr lang="en-US" sz="1200" b="1" dirty="0">
                <a:solidFill>
                  <a:schemeClr val="accent5"/>
                </a:solidFill>
                <a:latin typeface="Georgia" pitchFamily="18" charset="0"/>
              </a:rPr>
              <a:t>Customer Pattern Analysis</a:t>
            </a:r>
            <a:r>
              <a:rPr lang="en-US" sz="1200" dirty="0">
                <a:solidFill>
                  <a:schemeClr val="accent5"/>
                </a:solidFill>
                <a:latin typeface="Georgia" pitchFamily="18" charset="0"/>
              </a:rPr>
              <a:t>: The application identifies purchasing patterns based on customer demographics (such as gender and occupation), enabling targeted marketing and personalized offers</a:t>
            </a:r>
            <a:r>
              <a:rPr lang="en-US" sz="1200" dirty="0" smtClean="0">
                <a:solidFill>
                  <a:schemeClr val="accent5"/>
                </a:solidFill>
                <a:latin typeface="Georgia" pitchFamily="18" charset="0"/>
              </a:rPr>
              <a:t>.</a:t>
            </a:r>
          </a:p>
          <a:p>
            <a:endParaRPr lang="en-US" sz="1200" dirty="0">
              <a:solidFill>
                <a:schemeClr val="accent5"/>
              </a:solidFill>
              <a:latin typeface="Georgia" pitchFamily="18" charset="0"/>
            </a:endParaRPr>
          </a:p>
          <a:p>
            <a:r>
              <a:rPr lang="en-US" sz="1200" b="1" dirty="0">
                <a:solidFill>
                  <a:schemeClr val="accent5"/>
                </a:solidFill>
                <a:latin typeface="Georgia" pitchFamily="18" charset="0"/>
              </a:rPr>
              <a:t>Sales Ratio and Revenue Forecasting</a:t>
            </a:r>
            <a:r>
              <a:rPr lang="en-US" sz="1200" dirty="0">
                <a:solidFill>
                  <a:schemeClr val="accent5"/>
                </a:solidFill>
                <a:latin typeface="Georgia" pitchFamily="18" charset="0"/>
              </a:rPr>
              <a:t>: It also provides insights into the sales ratio of vegetarian vs. non-vegetarian dishes and forecasts potential revenue for the upcoming week</a:t>
            </a:r>
            <a:r>
              <a:rPr lang="en-US" sz="1200" dirty="0" smtClean="0">
                <a:solidFill>
                  <a:schemeClr val="accent5"/>
                </a:solidFill>
                <a:latin typeface="Georgia" pitchFamily="18" charset="0"/>
              </a:rPr>
              <a:t>.</a:t>
            </a:r>
          </a:p>
          <a:p>
            <a:endParaRPr lang="en-US" sz="1200" dirty="0">
              <a:solidFill>
                <a:schemeClr val="accent5"/>
              </a:solidFill>
              <a:latin typeface="Georgia" pitchFamily="18" charset="0"/>
            </a:endParaRPr>
          </a:p>
          <a:p>
            <a:r>
              <a:rPr lang="en-US" sz="1200" b="1" dirty="0">
                <a:solidFill>
                  <a:schemeClr val="accent5"/>
                </a:solidFill>
                <a:latin typeface="Georgia" pitchFamily="18" charset="0"/>
              </a:rPr>
              <a:t>Web Application</a:t>
            </a:r>
            <a:r>
              <a:rPr lang="en-US" sz="1200" dirty="0">
                <a:solidFill>
                  <a:schemeClr val="accent5"/>
                </a:solidFill>
                <a:latin typeface="Georgia" pitchFamily="18" charset="0"/>
              </a:rPr>
              <a:t>: The application is built using Flask, with a user-friendly interface that displays all predictions, analyses, and insights in a visually appealing manner</a:t>
            </a:r>
            <a:r>
              <a:rPr lang="en-US" sz="1200" dirty="0" smtClean="0">
                <a:solidFill>
                  <a:schemeClr val="accent5"/>
                </a:solidFill>
                <a:latin typeface="Georgia" pitchFamily="18" charset="0"/>
              </a:rPr>
              <a:t>.</a:t>
            </a:r>
          </a:p>
          <a:p>
            <a:endParaRPr lang="en-US" sz="1200" dirty="0">
              <a:solidFill>
                <a:schemeClr val="accent5"/>
              </a:solidFill>
              <a:latin typeface="Georgia" pitchFamily="18" charset="0"/>
            </a:endParaRPr>
          </a:p>
          <a:p>
            <a:r>
              <a:rPr lang="en-US" sz="1200" dirty="0">
                <a:solidFill>
                  <a:schemeClr val="accent5"/>
                </a:solidFill>
                <a:latin typeface="Georgia" pitchFamily="18" charset="0"/>
              </a:rPr>
              <a:t>This project not only enhances operational efficiency but also empowers the restaurant with actionable insights to drive growth and customer satisfaction.</a:t>
            </a:r>
          </a:p>
          <a:p>
            <a:pPr algn="just"/>
            <a:endParaRPr lang="en-US" sz="1200" dirty="0">
              <a:solidFill>
                <a:schemeClr val="accent5"/>
              </a:solidFill>
              <a:latin typeface="Georgia" panose="02040502050405020303" pitchFamily="18" charset="0"/>
            </a:endParaRPr>
          </a:p>
          <a:p>
            <a:pPr algn="just" eaLnBrk="1" hangingPunct="1">
              <a:lnSpc>
                <a:spcPct val="150000"/>
              </a:lnSpc>
              <a:buClr>
                <a:srgbClr val="000000"/>
              </a:buClr>
              <a:buSzPts val="3200"/>
            </a:pPr>
            <a:endParaRPr lang="en-US" altLang="en-US" sz="2800" b="1" dirty="0">
              <a:solidFill>
                <a:schemeClr val="accent5"/>
              </a:solidFill>
              <a:latin typeface="Georgia" panose="02040502050405020303" pitchFamily="18" charset="0"/>
              <a:sym typeface="Georgia" panose="02040502050405020303" pitchFamily="18" charset="0"/>
            </a:endParaRPr>
          </a:p>
        </p:txBody>
      </p:sp>
      <p:sp>
        <p:nvSpPr>
          <p:cNvPr id="4" name="Title 3">
            <a:extLst>
              <a:ext uri="{FF2B5EF4-FFF2-40B4-BE49-F238E27FC236}">
                <a16:creationId xmlns="" xmlns:a16="http://schemas.microsoft.com/office/drawing/2014/main" id="{294F814F-33B9-8EE1-5478-A76AE8C1830C}"/>
              </a:ext>
            </a:extLst>
          </p:cNvPr>
          <p:cNvSpPr>
            <a:spLocks noGrp="1"/>
          </p:cNvSpPr>
          <p:nvPr>
            <p:ph type="title"/>
          </p:nvPr>
        </p:nvSpPr>
        <p:spPr>
          <a:xfrm>
            <a:off x="2398712" y="227013"/>
            <a:ext cx="5280025" cy="357187"/>
          </a:xfrm>
        </p:spPr>
        <p:txBody>
          <a:bodyPr/>
          <a:lstStyle/>
          <a:p>
            <a:pPr>
              <a:spcBef>
                <a:spcPct val="0"/>
              </a:spcBef>
              <a:spcAft>
                <a:spcPct val="0"/>
              </a:spcAft>
              <a:buSzPts val="2900"/>
              <a:buFont typeface="Arial" charset="0"/>
              <a:buNone/>
              <a:defRPr/>
            </a:pPr>
            <a:r>
              <a:rPr lang="en-US" sz="3200" b="1" kern="1200" dirty="0" smtClean="0">
                <a:solidFill>
                  <a:srgbClr val="0070C0"/>
                </a:solidFill>
                <a:latin typeface="Georgia" pitchFamily="18" charset="0"/>
                <a:ea typeface="+mn-ea"/>
                <a:cs typeface="Arial" charset="0"/>
                <a:sym typeface="Georgia" pitchFamily="18" charset="0"/>
              </a:rPr>
              <a:t>Overview of the </a:t>
            </a:r>
            <a:r>
              <a:rPr lang="en-US" sz="3200" b="1" kern="1200" dirty="0" smtClean="0">
                <a:solidFill>
                  <a:schemeClr val="accent5"/>
                </a:solidFill>
                <a:latin typeface="Georgia" pitchFamily="18" charset="0"/>
                <a:ea typeface="+mn-ea"/>
                <a:cs typeface="Arial" charset="0"/>
                <a:sym typeface="Georgia" pitchFamily="18" charset="0"/>
              </a:rPr>
              <a:t>Project</a:t>
            </a:r>
            <a:endParaRPr lang="en-US" sz="3200" b="1" kern="1200" dirty="0">
              <a:solidFill>
                <a:schemeClr val="accent5"/>
              </a:solidFill>
              <a:latin typeface="Georgia" pitchFamily="18" charset="0"/>
              <a:ea typeface="+mn-ea"/>
              <a:cs typeface="Arial" charset="0"/>
              <a:sym typeface="Georgia"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D45EB81-611A-6E3D-9230-298116D89BC8}"/>
              </a:ext>
            </a:extLst>
          </p:cNvPr>
          <p:cNvSpPr>
            <a:spLocks noGrp="1"/>
          </p:cNvSpPr>
          <p:nvPr>
            <p:ph type="title"/>
          </p:nvPr>
        </p:nvSpPr>
        <p:spPr>
          <a:xfrm>
            <a:off x="1903412" y="131898"/>
            <a:ext cx="6270625" cy="357187"/>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Implementation</a:t>
            </a:r>
          </a:p>
        </p:txBody>
      </p:sp>
      <p:sp>
        <p:nvSpPr>
          <p:cNvPr id="5" name="Rectangle 2">
            <a:extLst>
              <a:ext uri="{FF2B5EF4-FFF2-40B4-BE49-F238E27FC236}">
                <a16:creationId xmlns="" xmlns:a16="http://schemas.microsoft.com/office/drawing/2014/main" id="{F4F12B95-5941-81C3-17F6-5661B353652C}"/>
              </a:ext>
            </a:extLst>
          </p:cNvPr>
          <p:cNvSpPr>
            <a:spLocks noChangeArrowheads="1"/>
          </p:cNvSpPr>
          <p:nvPr/>
        </p:nvSpPr>
        <p:spPr bwMode="auto">
          <a:xfrm>
            <a:off x="4946358" y="2563424"/>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onsolas" panose="020B0609020204030204" pitchFamily="49"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 y="553415"/>
            <a:ext cx="9357360" cy="463481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D45EB81-611A-6E3D-9230-298116D89BC8}"/>
              </a:ext>
            </a:extLst>
          </p:cNvPr>
          <p:cNvSpPr>
            <a:spLocks noGrp="1"/>
          </p:cNvSpPr>
          <p:nvPr>
            <p:ph type="title"/>
          </p:nvPr>
        </p:nvSpPr>
        <p:spPr>
          <a:xfrm>
            <a:off x="1903412" y="131898"/>
            <a:ext cx="6270625" cy="357187"/>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Implementation</a:t>
            </a:r>
          </a:p>
        </p:txBody>
      </p:sp>
      <p:sp>
        <p:nvSpPr>
          <p:cNvPr id="5" name="Rectangle 2">
            <a:extLst>
              <a:ext uri="{FF2B5EF4-FFF2-40B4-BE49-F238E27FC236}">
                <a16:creationId xmlns="" xmlns:a16="http://schemas.microsoft.com/office/drawing/2014/main" id="{5A91CF06-D8C4-AB35-C18C-32AFB22A2BFB}"/>
              </a:ext>
            </a:extLst>
          </p:cNvPr>
          <p:cNvSpPr>
            <a:spLocks noChangeArrowheads="1"/>
          </p:cNvSpPr>
          <p:nvPr/>
        </p:nvSpPr>
        <p:spPr bwMode="auto">
          <a:xfrm>
            <a:off x="4946358" y="2686629"/>
            <a:ext cx="184731" cy="5078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r>
            <a:br>
              <a:rPr kumimoji="0" lang="en-US" altLang="en-US" sz="900" b="0" i="0" u="none" strike="noStrike" cap="none" normalizeH="0" baseline="0" dirty="0">
                <a:ln>
                  <a:noFill/>
                </a:ln>
                <a:solidFill>
                  <a:srgbClr val="000000"/>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Consolas" panose="020B0609020204030204" pitchFamily="49"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964"/>
            <a:ext cx="10058400" cy="4699159"/>
          </a:xfrm>
          <a:prstGeom prst="rect">
            <a:avLst/>
          </a:prstGeom>
        </p:spPr>
      </p:pic>
    </p:spTree>
    <p:extLst>
      <p:ext uri="{BB962C8B-B14F-4D97-AF65-F5344CB8AC3E}">
        <p14:creationId xmlns:p14="http://schemas.microsoft.com/office/powerpoint/2010/main" val="3519374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D45EB81-611A-6E3D-9230-298116D89BC8}"/>
              </a:ext>
            </a:extLst>
          </p:cNvPr>
          <p:cNvSpPr>
            <a:spLocks noGrp="1"/>
          </p:cNvSpPr>
          <p:nvPr>
            <p:ph type="title"/>
          </p:nvPr>
        </p:nvSpPr>
        <p:spPr>
          <a:xfrm>
            <a:off x="1903412" y="131898"/>
            <a:ext cx="6270625" cy="357187"/>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Implementation</a:t>
            </a:r>
          </a:p>
        </p:txBody>
      </p:sp>
      <p:sp>
        <p:nvSpPr>
          <p:cNvPr id="3" name="Rectangle 1">
            <a:extLst>
              <a:ext uri="{FF2B5EF4-FFF2-40B4-BE49-F238E27FC236}">
                <a16:creationId xmlns="" xmlns:a16="http://schemas.microsoft.com/office/drawing/2014/main" id="{D487C31F-65EC-3ACF-DA4B-8C8189B03E51}"/>
              </a:ext>
            </a:extLst>
          </p:cNvPr>
          <p:cNvSpPr>
            <a:spLocks noChangeArrowheads="1"/>
          </p:cNvSpPr>
          <p:nvPr/>
        </p:nvSpPr>
        <p:spPr bwMode="auto">
          <a:xfrm>
            <a:off x="1134440" y="747637"/>
            <a:ext cx="723787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9E880D"/>
                </a:solidFill>
                <a:effectLst/>
                <a:latin typeface="Consolas" panose="020B0609020204030204" pitchFamily="49" charset="0"/>
              </a:rPr>
              <a:t>@</a:t>
            </a:r>
            <a:r>
              <a:rPr kumimoji="0" lang="en-US" altLang="en-US" sz="900" b="0" i="0" u="none" strike="noStrike" cap="none" normalizeH="0" baseline="0" dirty="0" err="1" smtClean="0">
                <a:ln>
                  <a:noFill/>
                </a:ln>
                <a:solidFill>
                  <a:srgbClr val="9E880D"/>
                </a:solidFill>
                <a:effectLst/>
                <a:latin typeface="Consolas" panose="020B0609020204030204" pitchFamily="49" charset="0"/>
              </a:rPr>
              <a:t>app.route</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067D17"/>
                </a:solidFill>
                <a:effectLst/>
                <a:latin typeface="Consolas" panose="020B0609020204030204" pitchFamily="49" charset="0"/>
              </a:rPr>
              <a:t>'/'</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err="1" smtClean="0">
                <a:ln>
                  <a:noFill/>
                </a:ln>
                <a:solidFill>
                  <a:srgbClr val="0033B3"/>
                </a:solidFill>
                <a:effectLst/>
                <a:latin typeface="Consolas" panose="020B0609020204030204" pitchFamily="49" charset="0"/>
              </a:rPr>
              <a:t>def</a:t>
            </a:r>
            <a:r>
              <a:rPr kumimoji="0" lang="en-US" altLang="en-US" sz="900" b="0" i="0" u="none" strike="noStrike" cap="none" normalizeH="0" baseline="0" dirty="0" smtClean="0">
                <a:ln>
                  <a:noFill/>
                </a:ln>
                <a:solidFill>
                  <a:srgbClr val="0033B3"/>
                </a:solidFill>
                <a:effectLst/>
                <a:latin typeface="Consolas" panose="020B0609020204030204" pitchFamily="49" charset="0"/>
              </a:rPr>
              <a:t> </a:t>
            </a:r>
            <a:r>
              <a:rPr kumimoji="0" lang="en-US" altLang="en-US" sz="900" b="0" i="0" u="none" strike="noStrike" cap="none" normalizeH="0" baseline="0" dirty="0" smtClean="0">
                <a:ln>
                  <a:noFill/>
                </a:ln>
                <a:solidFill>
                  <a:srgbClr val="00627A"/>
                </a:solidFill>
                <a:effectLst/>
                <a:latin typeface="Consolas" panose="020B0609020204030204" pitchFamily="49" charset="0"/>
              </a:rPr>
              <a:t>home</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total_customers</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080808"/>
                </a:solidFill>
                <a:effectLst/>
                <a:latin typeface="Consolas" panose="020B0609020204030204" pitchFamily="49" charset="0"/>
              </a:rPr>
              <a:t>df</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067D17"/>
                </a:solidFill>
                <a:effectLst/>
                <a:latin typeface="Consolas" panose="020B0609020204030204" pitchFamily="49" charset="0"/>
              </a:rPr>
              <a:t>'Customer ID'</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err="1" smtClean="0">
                <a:ln>
                  <a:noFill/>
                </a:ln>
                <a:solidFill>
                  <a:srgbClr val="080808"/>
                </a:solidFill>
                <a:effectLst/>
                <a:latin typeface="Consolas" panose="020B0609020204030204" pitchFamily="49" charset="0"/>
              </a:rPr>
              <a:t>nunique</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total_orders</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080808"/>
                </a:solidFill>
                <a:effectLst/>
                <a:latin typeface="Consolas" panose="020B0609020204030204" pitchFamily="49" charset="0"/>
              </a:rPr>
              <a:t>df.shape</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1750EB"/>
                </a:solidFill>
                <a:effectLst/>
                <a:latin typeface="Consolas" panose="020B0609020204030204" pitchFamily="49" charset="0"/>
              </a:rPr>
              <a:t>0</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total_revenue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080808"/>
                </a:solidFill>
                <a:effectLst/>
                <a:latin typeface="Consolas" panose="020B0609020204030204" pitchFamily="49" charset="0"/>
              </a:rPr>
              <a:t>df</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067D17"/>
                </a:solidFill>
                <a:effectLst/>
                <a:latin typeface="Consolas" panose="020B0609020204030204" pitchFamily="49" charset="0"/>
              </a:rPr>
              <a:t>'Total Price'</a:t>
            </a:r>
            <a:r>
              <a:rPr kumimoji="0" lang="en-US" altLang="en-US" sz="900" b="0" i="0" u="none" strike="noStrike" cap="none" normalizeH="0" baseline="0" dirty="0" smtClean="0">
                <a:ln>
                  <a:noFill/>
                </a:ln>
                <a:solidFill>
                  <a:srgbClr val="080808"/>
                </a:solidFill>
                <a:effectLst/>
                <a:latin typeface="Consolas" panose="020B0609020204030204" pitchFamily="49" charset="0"/>
              </a:rPr>
              <a:t>].sum()</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1" u="none" strike="noStrike" cap="none" normalizeH="0" baseline="0" dirty="0" smtClean="0">
                <a:ln>
                  <a:noFill/>
                </a:ln>
                <a:solidFill>
                  <a:srgbClr val="8C8C8C"/>
                </a:solidFill>
                <a:effectLst/>
                <a:latin typeface="Consolas" panose="020B0609020204030204" pitchFamily="49" charset="0"/>
              </a:rPr>
              <a:t># Get the top 10 most visited customers</a:t>
            </a:r>
            <a:br>
              <a:rPr kumimoji="0" lang="en-US" altLang="en-US" sz="900" b="0" i="1" u="none" strike="noStrike" cap="none" normalizeH="0" baseline="0" dirty="0" smtClean="0">
                <a:ln>
                  <a:noFill/>
                </a:ln>
                <a:solidFill>
                  <a:srgbClr val="8C8C8C"/>
                </a:solidFill>
                <a:effectLst/>
                <a:latin typeface="Consolas" panose="020B0609020204030204" pitchFamily="49" charset="0"/>
              </a:rPr>
            </a:br>
            <a:r>
              <a:rPr kumimoji="0" lang="en-US" altLang="en-US" sz="900" b="0" i="1" u="none" strike="noStrike" cap="none" normalizeH="0" baseline="0" dirty="0" smtClean="0">
                <a:ln>
                  <a:noFill/>
                </a:ln>
                <a:solidFill>
                  <a:srgbClr val="8C8C8C"/>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top_customers</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080808"/>
                </a:solidFill>
                <a:effectLst/>
                <a:latin typeface="Consolas" panose="020B0609020204030204" pitchFamily="49" charset="0"/>
              </a:rPr>
              <a:t>df.groupby</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067D17"/>
                </a:solidFill>
                <a:effectLst/>
                <a:latin typeface="Consolas" panose="020B0609020204030204" pitchFamily="49" charset="0"/>
              </a:rPr>
              <a:t>'Customer ID'</a:t>
            </a:r>
            <a:r>
              <a:rPr kumimoji="0" lang="en-US" altLang="en-US" sz="900" b="0" i="0" u="none" strike="noStrike" cap="none" normalizeH="0" baseline="0" dirty="0" smtClean="0">
                <a:ln>
                  <a:noFill/>
                </a:ln>
                <a:solidFill>
                  <a:srgbClr val="080808"/>
                </a:solidFill>
                <a:effectLst/>
                <a:latin typeface="Consolas" panose="020B0609020204030204" pitchFamily="49" charset="0"/>
              </a:rPr>
              <a:t>).size().</a:t>
            </a:r>
            <a:r>
              <a:rPr kumimoji="0" lang="en-US" altLang="en-US" sz="900" b="0" i="0" u="none" strike="noStrike" cap="none" normalizeH="0" baseline="0" dirty="0" err="1" smtClean="0">
                <a:ln>
                  <a:noFill/>
                </a:ln>
                <a:solidFill>
                  <a:srgbClr val="080808"/>
                </a:solidFill>
                <a:effectLst/>
                <a:latin typeface="Consolas" panose="020B0609020204030204" pitchFamily="49" charset="0"/>
              </a:rPr>
              <a:t>nlargest</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1750EB"/>
                </a:solidFill>
                <a:effectLst/>
                <a:latin typeface="Consolas" panose="020B0609020204030204" pitchFamily="49" charset="0"/>
              </a:rPr>
              <a:t>10</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err="1" smtClean="0">
                <a:ln>
                  <a:noFill/>
                </a:ln>
                <a:solidFill>
                  <a:srgbClr val="080808"/>
                </a:solidFill>
                <a:effectLst/>
                <a:latin typeface="Consolas" panose="020B0609020204030204" pitchFamily="49" charset="0"/>
              </a:rPr>
              <a:t>reset_index</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660099"/>
                </a:solidFill>
                <a:effectLst/>
                <a:latin typeface="Consolas" panose="020B0609020204030204" pitchFamily="49" charset="0"/>
              </a:rPr>
              <a:t>name</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067D17"/>
                </a:solidFill>
                <a:effectLst/>
                <a:latin typeface="Consolas" panose="020B0609020204030204" pitchFamily="49" charset="0"/>
              </a:rPr>
              <a:t>'Number of Visits'</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smtClean="0">
                <a:ln>
                  <a:noFill/>
                </a:ln>
                <a:solidFill>
                  <a:srgbClr val="0033B3"/>
                </a:solidFill>
                <a:effectLst/>
                <a:latin typeface="Consolas" panose="020B0609020204030204" pitchFamily="49" charset="0"/>
              </a:rPr>
              <a:t>return </a:t>
            </a:r>
            <a:r>
              <a:rPr kumimoji="0" lang="en-US" altLang="en-US" sz="900" b="0" i="0" u="none" strike="noStrike" cap="none" normalizeH="0" baseline="0" dirty="0" err="1" smtClean="0">
                <a:ln>
                  <a:noFill/>
                </a:ln>
                <a:solidFill>
                  <a:srgbClr val="080808"/>
                </a:solidFill>
                <a:effectLst/>
                <a:latin typeface="Consolas" panose="020B0609020204030204" pitchFamily="49" charset="0"/>
              </a:rPr>
              <a:t>render_template</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067D17"/>
                </a:solidFill>
                <a:effectLst/>
                <a:latin typeface="Consolas" panose="020B0609020204030204" pitchFamily="49" charset="0"/>
              </a:rPr>
              <a:t>'index.html'</a:t>
            </a:r>
            <a:r>
              <a:rPr kumimoji="0" lang="en-US" altLang="en-US" sz="900" b="0" i="0" u="none" strike="noStrike" cap="none" normalizeH="0" baseline="0" dirty="0" smtClean="0">
                <a:ln>
                  <a:noFill/>
                </a:ln>
                <a:solidFill>
                  <a:srgbClr val="080808"/>
                </a:solidFill>
                <a:effectLst/>
                <a:latin typeface="Consolas" panose="020B0609020204030204" pitchFamily="49" charset="0"/>
              </a:rPr>
              <a:t>, </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660099"/>
                </a:solidFill>
                <a:effectLst/>
                <a:latin typeface="Consolas" panose="020B0609020204030204" pitchFamily="49" charset="0"/>
              </a:rPr>
              <a:t>total_customers</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total_customers</a:t>
            </a:r>
            <a:r>
              <a:rPr kumimoji="0" lang="en-US" altLang="en-US" sz="900" b="0" i="0" u="none" strike="noStrike" cap="none" normalizeH="0" baseline="0" dirty="0" smtClean="0">
                <a:ln>
                  <a:noFill/>
                </a:ln>
                <a:solidFill>
                  <a:srgbClr val="080808"/>
                </a:solidFill>
                <a:effectLst/>
                <a:latin typeface="Consolas" panose="020B0609020204030204" pitchFamily="49" charset="0"/>
              </a:rPr>
              <a:t>, </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660099"/>
                </a:solidFill>
                <a:effectLst/>
                <a:latin typeface="Consolas" panose="020B0609020204030204" pitchFamily="49" charset="0"/>
              </a:rPr>
              <a:t>total_orders</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total_orders</a:t>
            </a:r>
            <a:r>
              <a:rPr kumimoji="0" lang="en-US" altLang="en-US" sz="900" b="0" i="0" u="none" strike="noStrike" cap="none" normalizeH="0" baseline="0" dirty="0" smtClean="0">
                <a:ln>
                  <a:noFill/>
                </a:ln>
                <a:solidFill>
                  <a:srgbClr val="080808"/>
                </a:solidFill>
                <a:effectLst/>
                <a:latin typeface="Consolas" panose="020B0609020204030204" pitchFamily="49" charset="0"/>
              </a:rPr>
              <a:t>, </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660099"/>
                </a:solidFill>
                <a:effectLst/>
                <a:latin typeface="Consolas" panose="020B0609020204030204" pitchFamily="49" charset="0"/>
              </a:rPr>
              <a:t>total_revenue</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000080"/>
                </a:solidFill>
                <a:effectLst/>
                <a:latin typeface="Consolas" panose="020B0609020204030204" pitchFamily="49" charset="0"/>
              </a:rPr>
              <a:t>round</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total_revenue</a:t>
            </a: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smtClean="0">
                <a:ln>
                  <a:noFill/>
                </a:ln>
                <a:solidFill>
                  <a:srgbClr val="1750EB"/>
                </a:solidFill>
                <a:effectLst/>
                <a:latin typeface="Consolas" panose="020B0609020204030204" pitchFamily="49" charset="0"/>
              </a:rPr>
              <a:t>2</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660099"/>
                </a:solidFill>
                <a:effectLst/>
                <a:latin typeface="Consolas" panose="020B0609020204030204" pitchFamily="49" charset="0"/>
              </a:rPr>
              <a:t>top_customers</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top_customers</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9E880D"/>
                </a:solidFill>
                <a:effectLst/>
                <a:latin typeface="Consolas" panose="020B0609020204030204" pitchFamily="49" charset="0"/>
              </a:rPr>
              <a:t>@</a:t>
            </a:r>
            <a:r>
              <a:rPr kumimoji="0" lang="en-US" altLang="en-US" sz="900" b="0" i="0" u="none" strike="noStrike" cap="none" normalizeH="0" baseline="0" dirty="0" err="1" smtClean="0">
                <a:ln>
                  <a:noFill/>
                </a:ln>
                <a:solidFill>
                  <a:srgbClr val="9E880D"/>
                </a:solidFill>
                <a:effectLst/>
                <a:latin typeface="Consolas" panose="020B0609020204030204" pitchFamily="49" charset="0"/>
              </a:rPr>
              <a:t>app.route</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067D17"/>
                </a:solidFill>
                <a:effectLst/>
                <a:latin typeface="Consolas" panose="020B0609020204030204" pitchFamily="49" charset="0"/>
              </a:rPr>
              <a:t>'/forecast'</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err="1" smtClean="0">
                <a:ln>
                  <a:noFill/>
                </a:ln>
                <a:solidFill>
                  <a:srgbClr val="0033B3"/>
                </a:solidFill>
                <a:effectLst/>
                <a:latin typeface="Consolas" panose="020B0609020204030204" pitchFamily="49" charset="0"/>
              </a:rPr>
              <a:t>def</a:t>
            </a:r>
            <a:r>
              <a:rPr kumimoji="0" lang="en-US" altLang="en-US" sz="900" b="0" i="0" u="none" strike="noStrike" cap="none" normalizeH="0" baseline="0" dirty="0" smtClean="0">
                <a:ln>
                  <a:noFill/>
                </a:ln>
                <a:solidFill>
                  <a:srgbClr val="0033B3"/>
                </a:solidFill>
                <a:effectLst/>
                <a:latin typeface="Consolas" panose="020B0609020204030204" pitchFamily="49" charset="0"/>
              </a:rPr>
              <a:t> </a:t>
            </a:r>
            <a:r>
              <a:rPr kumimoji="0" lang="en-US" altLang="en-US" sz="900" b="0" i="0" u="none" strike="noStrike" cap="none" normalizeH="0" baseline="0" dirty="0" smtClean="0">
                <a:ln>
                  <a:noFill/>
                </a:ln>
                <a:solidFill>
                  <a:srgbClr val="00627A"/>
                </a:solidFill>
                <a:effectLst/>
                <a:latin typeface="Consolas" panose="020B0609020204030204" pitchFamily="49" charset="0"/>
              </a:rPr>
              <a:t>forecast</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smtClean="0">
                <a:ln>
                  <a:noFill/>
                </a:ln>
                <a:solidFill>
                  <a:srgbClr val="000000"/>
                </a:solidFill>
                <a:effectLst/>
                <a:latin typeface="Consolas" panose="020B0609020204030204" pitchFamily="49" charset="0"/>
              </a:rPr>
              <a:t>items </a:t>
            </a: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080808"/>
                </a:solidFill>
                <a:effectLst/>
                <a:latin typeface="Consolas" panose="020B0609020204030204" pitchFamily="49" charset="0"/>
              </a:rPr>
              <a:t>df</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067D17"/>
                </a:solidFill>
                <a:effectLst/>
                <a:latin typeface="Consolas" panose="020B0609020204030204" pitchFamily="49" charset="0"/>
              </a:rPr>
              <a:t>'Item Name'</a:t>
            </a:r>
            <a:r>
              <a:rPr kumimoji="0" lang="en-US" altLang="en-US" sz="900" b="0" i="0" u="none" strike="noStrike" cap="none" normalizeH="0" baseline="0" dirty="0" smtClean="0">
                <a:ln>
                  <a:noFill/>
                </a:ln>
                <a:solidFill>
                  <a:srgbClr val="080808"/>
                </a:solidFill>
                <a:effectLst/>
                <a:latin typeface="Consolas" panose="020B0609020204030204" pitchFamily="49" charset="0"/>
              </a:rPr>
              <a:t>].unique()</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smtClean="0">
                <a:ln>
                  <a:noFill/>
                </a:ln>
                <a:solidFill>
                  <a:srgbClr val="000000"/>
                </a:solidFill>
                <a:effectLst/>
                <a:latin typeface="Consolas" panose="020B0609020204030204" pitchFamily="49" charset="0"/>
              </a:rPr>
              <a:t>forecasts </a:t>
            </a:r>
            <a:r>
              <a:rPr kumimoji="0" lang="en-US" altLang="en-US" sz="900" b="0" i="0" u="none" strike="noStrike" cap="none" normalizeH="0" baseline="0" dirty="0" smtClean="0">
                <a:ln>
                  <a:noFill/>
                </a:ln>
                <a:solidFill>
                  <a:srgbClr val="080808"/>
                </a:solidFill>
                <a:effectLst/>
                <a:latin typeface="Consolas" panose="020B0609020204030204" pitchFamily="49" charset="0"/>
              </a:rPr>
              <a:t>= {}</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fixed_dates</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080808"/>
                </a:solidFill>
                <a:effectLst/>
                <a:latin typeface="Consolas" panose="020B0609020204030204" pitchFamily="49" charset="0"/>
              </a:rPr>
              <a:t>pd.date_range</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660099"/>
                </a:solidFill>
                <a:effectLst/>
                <a:latin typeface="Consolas" panose="020B0609020204030204" pitchFamily="49" charset="0"/>
              </a:rPr>
              <a:t>start</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067D17"/>
                </a:solidFill>
                <a:effectLst/>
                <a:latin typeface="Consolas" panose="020B0609020204030204" pitchFamily="49" charset="0"/>
              </a:rPr>
              <a:t>"2024-07-01"</a:t>
            </a: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smtClean="0">
                <a:ln>
                  <a:noFill/>
                </a:ln>
                <a:solidFill>
                  <a:srgbClr val="660099"/>
                </a:solidFill>
                <a:effectLst/>
                <a:latin typeface="Consolas" panose="020B0609020204030204" pitchFamily="49" charset="0"/>
              </a:rPr>
              <a:t>end</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067D17"/>
                </a:solidFill>
                <a:effectLst/>
                <a:latin typeface="Consolas" panose="020B0609020204030204" pitchFamily="49" charset="0"/>
              </a:rPr>
              <a:t>"2024-07-07"</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smtClean="0">
                <a:ln>
                  <a:noFill/>
                </a:ln>
                <a:solidFill>
                  <a:srgbClr val="0033B3"/>
                </a:solidFill>
                <a:effectLst/>
                <a:latin typeface="Consolas" panose="020B0609020204030204" pitchFamily="49" charset="0"/>
              </a:rPr>
              <a:t>for </a:t>
            </a:r>
            <a:r>
              <a:rPr kumimoji="0" lang="en-US" altLang="en-US" sz="900" b="0" i="0" u="none" strike="noStrike" cap="none" normalizeH="0" baseline="0" dirty="0" smtClean="0">
                <a:ln>
                  <a:noFill/>
                </a:ln>
                <a:solidFill>
                  <a:srgbClr val="000000"/>
                </a:solidFill>
                <a:effectLst/>
                <a:latin typeface="Consolas" panose="020B0609020204030204" pitchFamily="49" charset="0"/>
              </a:rPr>
              <a:t>item </a:t>
            </a:r>
            <a:r>
              <a:rPr kumimoji="0" lang="en-US" altLang="en-US" sz="900" b="0" i="0" u="none" strike="noStrike" cap="none" normalizeH="0" baseline="0" dirty="0" smtClean="0">
                <a:ln>
                  <a:noFill/>
                </a:ln>
                <a:solidFill>
                  <a:srgbClr val="0033B3"/>
                </a:solidFill>
                <a:effectLst/>
                <a:latin typeface="Consolas" panose="020B0609020204030204" pitchFamily="49" charset="0"/>
              </a:rPr>
              <a:t>in </a:t>
            </a:r>
            <a:r>
              <a:rPr kumimoji="0" lang="en-US" altLang="en-US" sz="900" b="0" i="0" u="none" strike="noStrike" cap="none" normalizeH="0" baseline="0" dirty="0" smtClean="0">
                <a:ln>
                  <a:noFill/>
                </a:ln>
                <a:solidFill>
                  <a:srgbClr val="000000"/>
                </a:solidFill>
                <a:effectLst/>
                <a:latin typeface="Consolas" panose="020B0609020204030204" pitchFamily="49" charset="0"/>
              </a:rPr>
              <a:t>items</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forecast_quantity</a:t>
            </a: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forecast_orders</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080808"/>
                </a:solidFill>
                <a:effectLst/>
                <a:latin typeface="Consolas" panose="020B0609020204030204" pitchFamily="49" charset="0"/>
              </a:rPr>
              <a:t>forecast_demand</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item</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forecast_data</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080808"/>
                </a:solidFill>
                <a:effectLst/>
                <a:latin typeface="Consolas" panose="020B0609020204030204" pitchFamily="49" charset="0"/>
              </a:rPr>
              <a:t>pd.DataFrame</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smtClean="0">
                <a:ln>
                  <a:noFill/>
                </a:ln>
                <a:solidFill>
                  <a:srgbClr val="067D17"/>
                </a:solidFill>
                <a:effectLst/>
                <a:latin typeface="Consolas" panose="020B0609020204030204" pitchFamily="49" charset="0"/>
              </a:rPr>
              <a:t>'Date'</a:t>
            </a: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fixed_dates</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smtClean="0">
                <a:ln>
                  <a:noFill/>
                </a:ln>
                <a:solidFill>
                  <a:srgbClr val="067D17"/>
                </a:solidFill>
                <a:effectLst/>
                <a:latin typeface="Consolas" panose="020B0609020204030204" pitchFamily="49" charset="0"/>
              </a:rPr>
              <a:t>'Forecast Quantity'</a:t>
            </a: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forecast_quantity</a:t>
            </a:r>
            <a:r>
              <a:rPr kumimoji="0" lang="en-US" altLang="en-US" sz="900" b="0" i="0" u="none" strike="noStrike" cap="none" normalizeH="0" baseline="0" dirty="0" err="1" smtClean="0">
                <a:ln>
                  <a:noFill/>
                </a:ln>
                <a:solidFill>
                  <a:srgbClr val="080808"/>
                </a:solidFill>
                <a:effectLst/>
                <a:latin typeface="Consolas" panose="020B0609020204030204" pitchFamily="49" charset="0"/>
              </a:rPr>
              <a:t>.reindex</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fixed_dates</a:t>
            </a: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smtClean="0">
                <a:ln>
                  <a:noFill/>
                </a:ln>
                <a:solidFill>
                  <a:srgbClr val="660099"/>
                </a:solidFill>
                <a:effectLst/>
                <a:latin typeface="Consolas" panose="020B0609020204030204" pitchFamily="49" charset="0"/>
              </a:rPr>
              <a:t>method</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067D17"/>
                </a:solidFill>
                <a:effectLst/>
                <a:latin typeface="Consolas" panose="020B0609020204030204" pitchFamily="49" charset="0"/>
              </a:rPr>
              <a:t>'</a:t>
            </a:r>
            <a:r>
              <a:rPr kumimoji="0" lang="en-US" altLang="en-US" sz="900" b="0" i="0" u="none" strike="noStrike" cap="none" normalizeH="0" baseline="0" dirty="0" err="1" smtClean="0">
                <a:ln>
                  <a:noFill/>
                </a:ln>
                <a:solidFill>
                  <a:srgbClr val="067D17"/>
                </a:solidFill>
                <a:effectLst/>
                <a:latin typeface="Consolas" panose="020B0609020204030204" pitchFamily="49" charset="0"/>
              </a:rPr>
              <a:t>ffill</a:t>
            </a:r>
            <a:r>
              <a:rPr kumimoji="0" lang="en-US" altLang="en-US" sz="900" b="0" i="0" u="none" strike="noStrike" cap="none" normalizeH="0" baseline="0" dirty="0" smtClean="0">
                <a:ln>
                  <a:noFill/>
                </a:ln>
                <a:solidFill>
                  <a:srgbClr val="067D17"/>
                </a:solidFill>
                <a:effectLst/>
                <a:latin typeface="Consolas" panose="020B0609020204030204" pitchFamily="49" charset="0"/>
              </a:rPr>
              <a:t>'</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err="1" smtClean="0">
                <a:ln>
                  <a:noFill/>
                </a:ln>
                <a:solidFill>
                  <a:srgbClr val="080808"/>
                </a:solidFill>
                <a:effectLst/>
                <a:latin typeface="Consolas" panose="020B0609020204030204" pitchFamily="49" charset="0"/>
              </a:rPr>
              <a:t>fillna</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1750EB"/>
                </a:solidFill>
                <a:effectLst/>
                <a:latin typeface="Consolas" panose="020B0609020204030204" pitchFamily="49" charset="0"/>
              </a:rPr>
              <a:t>0</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err="1" smtClean="0">
                <a:ln>
                  <a:noFill/>
                </a:ln>
                <a:solidFill>
                  <a:srgbClr val="080808"/>
                </a:solidFill>
                <a:effectLst/>
                <a:latin typeface="Consolas" panose="020B0609020204030204" pitchFamily="49" charset="0"/>
              </a:rPr>
              <a:t>astype</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err="1" smtClean="0">
                <a:ln>
                  <a:noFill/>
                </a:ln>
                <a:solidFill>
                  <a:srgbClr val="000080"/>
                </a:solidFill>
                <a:effectLst/>
                <a:latin typeface="Consolas" panose="020B0609020204030204" pitchFamily="49" charset="0"/>
              </a:rPr>
              <a:t>int</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smtClean="0">
                <a:ln>
                  <a:noFill/>
                </a:ln>
                <a:solidFill>
                  <a:srgbClr val="067D17"/>
                </a:solidFill>
                <a:effectLst/>
                <a:latin typeface="Consolas" panose="020B0609020204030204" pitchFamily="49" charset="0"/>
              </a:rPr>
              <a:t>'Forecast Orders'</a:t>
            </a: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forecast_orders</a:t>
            </a:r>
            <a:r>
              <a:rPr kumimoji="0" lang="en-US" altLang="en-US" sz="900" b="0" i="0" u="none" strike="noStrike" cap="none" normalizeH="0" baseline="0" dirty="0" err="1" smtClean="0">
                <a:ln>
                  <a:noFill/>
                </a:ln>
                <a:solidFill>
                  <a:srgbClr val="080808"/>
                </a:solidFill>
                <a:effectLst/>
                <a:latin typeface="Consolas" panose="020B0609020204030204" pitchFamily="49" charset="0"/>
              </a:rPr>
              <a:t>.reindex</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fixed_dates</a:t>
            </a: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smtClean="0">
                <a:ln>
                  <a:noFill/>
                </a:ln>
                <a:solidFill>
                  <a:srgbClr val="660099"/>
                </a:solidFill>
                <a:effectLst/>
                <a:latin typeface="Consolas" panose="020B0609020204030204" pitchFamily="49" charset="0"/>
              </a:rPr>
              <a:t>method</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067D17"/>
                </a:solidFill>
                <a:effectLst/>
                <a:latin typeface="Consolas" panose="020B0609020204030204" pitchFamily="49" charset="0"/>
              </a:rPr>
              <a:t>'</a:t>
            </a:r>
            <a:r>
              <a:rPr kumimoji="0" lang="en-US" altLang="en-US" sz="900" b="0" i="0" u="none" strike="noStrike" cap="none" normalizeH="0" baseline="0" dirty="0" err="1" smtClean="0">
                <a:ln>
                  <a:noFill/>
                </a:ln>
                <a:solidFill>
                  <a:srgbClr val="067D17"/>
                </a:solidFill>
                <a:effectLst/>
                <a:latin typeface="Consolas" panose="020B0609020204030204" pitchFamily="49" charset="0"/>
              </a:rPr>
              <a:t>ffill</a:t>
            </a:r>
            <a:r>
              <a:rPr kumimoji="0" lang="en-US" altLang="en-US" sz="900" b="0" i="0" u="none" strike="noStrike" cap="none" normalizeH="0" baseline="0" dirty="0" smtClean="0">
                <a:ln>
                  <a:noFill/>
                </a:ln>
                <a:solidFill>
                  <a:srgbClr val="067D17"/>
                </a:solidFill>
                <a:effectLst/>
                <a:latin typeface="Consolas" panose="020B0609020204030204" pitchFamily="49" charset="0"/>
              </a:rPr>
              <a:t>'</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err="1" smtClean="0">
                <a:ln>
                  <a:noFill/>
                </a:ln>
                <a:solidFill>
                  <a:srgbClr val="080808"/>
                </a:solidFill>
                <a:effectLst/>
                <a:latin typeface="Consolas" panose="020B0609020204030204" pitchFamily="49" charset="0"/>
              </a:rPr>
              <a:t>fillna</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1750EB"/>
                </a:solidFill>
                <a:effectLst/>
                <a:latin typeface="Consolas" panose="020B0609020204030204" pitchFamily="49" charset="0"/>
              </a:rPr>
              <a:t>0</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err="1" smtClean="0">
                <a:ln>
                  <a:noFill/>
                </a:ln>
                <a:solidFill>
                  <a:srgbClr val="080808"/>
                </a:solidFill>
                <a:effectLst/>
                <a:latin typeface="Consolas" panose="020B0609020204030204" pitchFamily="49" charset="0"/>
              </a:rPr>
              <a:t>astype</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err="1" smtClean="0">
                <a:ln>
                  <a:noFill/>
                </a:ln>
                <a:solidFill>
                  <a:srgbClr val="000080"/>
                </a:solidFill>
                <a:effectLst/>
                <a:latin typeface="Consolas" panose="020B0609020204030204" pitchFamily="49" charset="0"/>
              </a:rPr>
              <a:t>int</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smtClean="0">
                <a:ln>
                  <a:noFill/>
                </a:ln>
                <a:solidFill>
                  <a:srgbClr val="000000"/>
                </a:solidFill>
                <a:effectLst/>
                <a:latin typeface="Consolas" panose="020B0609020204030204" pitchFamily="49" charset="0"/>
              </a:rPr>
              <a:t>forecasts</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item</a:t>
            </a:r>
            <a:r>
              <a:rPr kumimoji="0" lang="en-US" altLang="en-US" sz="900" b="0" i="0" u="none" strike="noStrike" cap="none" normalizeH="0" baseline="0" dirty="0" smtClean="0">
                <a:ln>
                  <a:noFill/>
                </a:ln>
                <a:solidFill>
                  <a:srgbClr val="080808"/>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forecast_data</a:t>
            </a:r>
            <a:r>
              <a:rPr kumimoji="0" lang="en-US" altLang="en-US" sz="900" b="0" i="0" u="none" strike="noStrike" cap="none" normalizeH="0" baseline="0" dirty="0" err="1" smtClean="0">
                <a:ln>
                  <a:noFill/>
                </a:ln>
                <a:solidFill>
                  <a:srgbClr val="080808"/>
                </a:solidFill>
                <a:effectLst/>
                <a:latin typeface="Consolas" panose="020B0609020204030204" pitchFamily="49" charset="0"/>
              </a:rPr>
              <a:t>.values.tolist</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r>
            <a:br>
              <a:rPr kumimoji="0" lang="en-US" altLang="en-US" sz="900" b="0" i="0" u="none" strike="noStrike" cap="none" normalizeH="0" baseline="0" dirty="0" smtClean="0">
                <a:ln>
                  <a:noFill/>
                </a:ln>
                <a:solidFill>
                  <a:srgbClr val="080808"/>
                </a:solidFill>
                <a:effectLst/>
                <a:latin typeface="Consolas" panose="020B0609020204030204" pitchFamily="49" charset="0"/>
              </a:rPr>
            </a:b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smtClean="0">
                <a:ln>
                  <a:noFill/>
                </a:ln>
                <a:solidFill>
                  <a:srgbClr val="0033B3"/>
                </a:solidFill>
                <a:effectLst/>
                <a:latin typeface="Consolas" panose="020B0609020204030204" pitchFamily="49" charset="0"/>
              </a:rPr>
              <a:t>return </a:t>
            </a:r>
            <a:r>
              <a:rPr kumimoji="0" lang="en-US" altLang="en-US" sz="900" b="0" i="0" u="none" strike="noStrike" cap="none" normalizeH="0" baseline="0" dirty="0" err="1" smtClean="0">
                <a:ln>
                  <a:noFill/>
                </a:ln>
                <a:solidFill>
                  <a:srgbClr val="080808"/>
                </a:solidFill>
                <a:effectLst/>
                <a:latin typeface="Consolas" panose="020B0609020204030204" pitchFamily="49" charset="0"/>
              </a:rPr>
              <a:t>render_template</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067D17"/>
                </a:solidFill>
                <a:effectLst/>
                <a:latin typeface="Consolas" panose="020B0609020204030204" pitchFamily="49" charset="0"/>
              </a:rPr>
              <a:t>'forecast.html'</a:t>
            </a:r>
            <a:r>
              <a:rPr kumimoji="0" lang="en-US" altLang="en-US" sz="900" b="0" i="0" u="none" strike="noStrike" cap="none" normalizeH="0" baseline="0" dirty="0" smtClean="0">
                <a:ln>
                  <a:noFill/>
                </a:ln>
                <a:solidFill>
                  <a:srgbClr val="080808"/>
                </a:solidFill>
                <a:effectLst/>
                <a:latin typeface="Consolas" panose="020B0609020204030204" pitchFamily="49" charset="0"/>
              </a:rPr>
              <a:t>, </a:t>
            </a:r>
            <a:r>
              <a:rPr kumimoji="0" lang="en-US" altLang="en-US" sz="900" b="0" i="0" u="none" strike="noStrike" cap="none" normalizeH="0" baseline="0" dirty="0" smtClean="0">
                <a:ln>
                  <a:noFill/>
                </a:ln>
                <a:solidFill>
                  <a:srgbClr val="660099"/>
                </a:solidFill>
                <a:effectLst/>
                <a:latin typeface="Consolas" panose="020B0609020204030204" pitchFamily="49" charset="0"/>
              </a:rPr>
              <a:t>forecasts</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forecasts</a:t>
            </a:r>
            <a:r>
              <a:rPr kumimoji="0" lang="en-US" altLang="en-US" sz="900" b="0" i="0" u="none" strike="noStrike" cap="none" normalizeH="0" baseline="0" dirty="0" smtClean="0">
                <a:ln>
                  <a:noFill/>
                </a:ln>
                <a:solidFill>
                  <a:srgbClr val="08080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01425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D45EB81-611A-6E3D-9230-298116D89BC8}"/>
              </a:ext>
            </a:extLst>
          </p:cNvPr>
          <p:cNvSpPr>
            <a:spLocks noGrp="1"/>
          </p:cNvSpPr>
          <p:nvPr>
            <p:ph type="title"/>
          </p:nvPr>
        </p:nvSpPr>
        <p:spPr>
          <a:xfrm>
            <a:off x="1903412" y="131898"/>
            <a:ext cx="6270625" cy="357187"/>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Implementation</a:t>
            </a:r>
          </a:p>
        </p:txBody>
      </p:sp>
      <p:sp>
        <p:nvSpPr>
          <p:cNvPr id="5" name="Rectangle 2">
            <a:extLst>
              <a:ext uri="{FF2B5EF4-FFF2-40B4-BE49-F238E27FC236}">
                <a16:creationId xmlns="" xmlns:a16="http://schemas.microsoft.com/office/drawing/2014/main" id="{694F7EA4-DDF5-FF92-CD71-3E7918450679}"/>
              </a:ext>
            </a:extLst>
          </p:cNvPr>
          <p:cNvSpPr>
            <a:spLocks noChangeArrowheads="1"/>
          </p:cNvSpPr>
          <p:nvPr/>
        </p:nvSpPr>
        <p:spPr bwMode="auto">
          <a:xfrm>
            <a:off x="961901" y="924515"/>
            <a:ext cx="7686720" cy="35548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9E880D"/>
                </a:solidFill>
                <a:effectLst/>
                <a:latin typeface="Consolas" panose="020B0609020204030204" pitchFamily="49" charset="0"/>
              </a:rPr>
              <a:t>@app.route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'/dynamic_pricing'</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033B3"/>
                </a:solidFill>
                <a:effectLst/>
                <a:latin typeface="Consolas" panose="020B0609020204030204" pitchFamily="49" charset="0"/>
              </a:rPr>
              <a:t>def </a:t>
            </a:r>
            <a:r>
              <a:rPr kumimoji="0" lang="en-US" altLang="en-US" sz="900" b="0" i="0" u="none" strike="noStrike" cap="none" normalizeH="0" baseline="0" dirty="0" err="1">
                <a:ln>
                  <a:noFill/>
                </a:ln>
                <a:solidFill>
                  <a:srgbClr val="00627A"/>
                </a:solidFill>
                <a:effectLst/>
                <a:latin typeface="Consolas" panose="020B0609020204030204" pitchFamily="49" charset="0"/>
              </a:rPr>
              <a:t>dynamic_pricing_route</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prices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dynamic_pricing</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33B3"/>
                </a:solidFill>
                <a:effectLst/>
                <a:latin typeface="Consolas" panose="020B0609020204030204" pitchFamily="49" charset="0"/>
              </a:rPr>
              <a:t>return </a:t>
            </a:r>
            <a:r>
              <a:rPr kumimoji="0" lang="en-US" altLang="en-US" sz="900" b="0" i="0" u="none" strike="noStrike" cap="none" normalizeH="0" baseline="0" dirty="0" err="1">
                <a:ln>
                  <a:noFill/>
                </a:ln>
                <a:solidFill>
                  <a:srgbClr val="080808"/>
                </a:solidFill>
                <a:effectLst/>
                <a:latin typeface="Consolas" panose="020B0609020204030204" pitchFamily="49" charset="0"/>
              </a:rPr>
              <a:t>render_template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'dynamic_pricing.html'</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prices</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00000"/>
                </a:solidFill>
                <a:effectLst/>
                <a:latin typeface="Consolas" panose="020B0609020204030204" pitchFamily="49" charset="0"/>
              </a:rPr>
              <a:t>prices</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9E880D"/>
                </a:solidFill>
                <a:effectLst/>
                <a:latin typeface="Consolas" panose="020B0609020204030204" pitchFamily="49" charset="0"/>
              </a:rPr>
              <a:t>@app.route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'/patterns'</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033B3"/>
                </a:solidFill>
                <a:effectLst/>
                <a:latin typeface="Consolas" panose="020B0609020204030204" pitchFamily="49" charset="0"/>
              </a:rPr>
              <a:t>def </a:t>
            </a:r>
            <a:r>
              <a:rPr kumimoji="0" lang="en-US" altLang="en-US" sz="900" b="0" i="0" u="none" strike="noStrike" cap="none" normalizeH="0" baseline="0" dirty="0">
                <a:ln>
                  <a:noFill/>
                </a:ln>
                <a:solidFill>
                  <a:srgbClr val="00627A"/>
                </a:solidFill>
                <a:effectLst/>
                <a:latin typeface="Consolas" panose="020B0609020204030204" pitchFamily="49" charset="0"/>
              </a:rPr>
              <a:t>patterns</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patterns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df.groupby</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'Gender'</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67D17"/>
                </a:solidFill>
                <a:effectLst/>
                <a:latin typeface="Consolas" panose="020B0609020204030204" pitchFamily="49" charset="0"/>
              </a:rPr>
              <a:t>'Customer Occupation'</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67D17"/>
                </a:solidFill>
                <a:effectLst/>
                <a:latin typeface="Consolas" panose="020B0609020204030204" pitchFamily="49" charset="0"/>
              </a:rPr>
              <a:t>'Item Name'</a:t>
            </a:r>
            <a:r>
              <a:rPr kumimoji="0" lang="en-US" altLang="en-US" sz="900" b="0" i="0" u="none" strike="noStrike" cap="none" normalizeH="0" baseline="0" dirty="0">
                <a:ln>
                  <a:noFill/>
                </a:ln>
                <a:solidFill>
                  <a:srgbClr val="080808"/>
                </a:solidFill>
                <a:effectLst/>
                <a:latin typeface="Consolas" panose="020B0609020204030204" pitchFamily="49" charset="0"/>
              </a:rPr>
              <a:t>]).size().unstack(</a:t>
            </a:r>
            <a:r>
              <a:rPr kumimoji="0" lang="en-US" altLang="en-US" sz="900" b="0" i="0" u="none" strike="noStrike" cap="none" normalizeH="0" baseline="0" dirty="0" err="1">
                <a:ln>
                  <a:noFill/>
                </a:ln>
                <a:solidFill>
                  <a:srgbClr val="660099"/>
                </a:solidFill>
                <a:effectLst/>
                <a:latin typeface="Consolas" panose="020B0609020204030204" pitchFamily="49" charset="0"/>
              </a:rPr>
              <a:t>fill_value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1750EB"/>
                </a:solidFill>
                <a:effectLst/>
                <a:latin typeface="Consolas" panose="020B0609020204030204" pitchFamily="49" charset="0"/>
              </a:rPr>
              <a:t>0</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80808"/>
                </a:solidFill>
                <a:effectLst/>
                <a:latin typeface="Consolas" panose="020B0609020204030204" pitchFamily="49" charset="0"/>
              </a:rPr>
              <a:t>idxmax</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axis</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1750EB"/>
                </a:solidFill>
                <a:effectLst/>
                <a:latin typeface="Consolas" panose="020B0609020204030204" pitchFamily="49" charset="0"/>
              </a:rPr>
              <a:t>1</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33B3"/>
                </a:solidFill>
                <a:effectLst/>
                <a:latin typeface="Consolas" panose="020B0609020204030204" pitchFamily="49" charset="0"/>
              </a:rPr>
              <a:t>return </a:t>
            </a:r>
            <a:r>
              <a:rPr kumimoji="0" lang="en-US" altLang="en-US" sz="900" b="0" i="0" u="none" strike="noStrike" cap="none" normalizeH="0" baseline="0" dirty="0" err="1">
                <a:ln>
                  <a:noFill/>
                </a:ln>
                <a:solidFill>
                  <a:srgbClr val="080808"/>
                </a:solidFill>
                <a:effectLst/>
                <a:latin typeface="Consolas" panose="020B0609020204030204" pitchFamily="49" charset="0"/>
              </a:rPr>
              <a:t>render_template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'patterns.html'</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patterns</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00000"/>
                </a:solidFill>
                <a:effectLst/>
                <a:latin typeface="Consolas" panose="020B0609020204030204" pitchFamily="49" charset="0"/>
              </a:rPr>
              <a:t>patterns</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9E880D"/>
                </a:solidFill>
                <a:effectLst/>
                <a:latin typeface="Consolas" panose="020B0609020204030204" pitchFamily="49" charset="0"/>
              </a:rPr>
              <a:t>@app.route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'/sales_ratio'</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033B3"/>
                </a:solidFill>
                <a:effectLst/>
                <a:latin typeface="Consolas" panose="020B0609020204030204" pitchFamily="49" charset="0"/>
              </a:rPr>
              <a:t>def </a:t>
            </a:r>
            <a:r>
              <a:rPr kumimoji="0" lang="en-US" altLang="en-US" sz="900" b="0" i="0" u="none" strike="noStrike" cap="none" normalizeH="0" baseline="0" dirty="0" err="1">
                <a:ln>
                  <a:noFill/>
                </a:ln>
                <a:solidFill>
                  <a:srgbClr val="00627A"/>
                </a:solidFill>
                <a:effectLst/>
                <a:latin typeface="Consolas" panose="020B0609020204030204" pitchFamily="49" charset="0"/>
              </a:rPr>
              <a:t>sales_ratio_route</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veg_sales</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df</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80808"/>
                </a:solidFill>
                <a:effectLst/>
                <a:latin typeface="Consolas" panose="020B0609020204030204" pitchFamily="49" charset="0"/>
              </a:rPr>
              <a:t>df</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'Item Category'</a:t>
            </a:r>
            <a:r>
              <a:rPr kumimoji="0" lang="en-US" altLang="en-US" sz="900" b="0" i="0" u="none" strike="noStrike" cap="none" normalizeH="0" baseline="0" dirty="0">
                <a:ln>
                  <a:noFill/>
                </a:ln>
                <a:solidFill>
                  <a:srgbClr val="080808"/>
                </a:solidFill>
                <a:effectLst/>
                <a:latin typeface="Consolas" panose="020B0609020204030204" pitchFamily="49" charset="0"/>
              </a:rPr>
              <a:t>] == </a:t>
            </a:r>
            <a:r>
              <a:rPr kumimoji="0" lang="en-US" altLang="en-US" sz="900" b="0" i="0" u="none" strike="noStrike" cap="none" normalizeH="0" baseline="0" dirty="0">
                <a:ln>
                  <a:noFill/>
                </a:ln>
                <a:solidFill>
                  <a:srgbClr val="067D17"/>
                </a:solidFill>
                <a:effectLst/>
                <a:latin typeface="Consolas" panose="020B0609020204030204" pitchFamily="49" charset="0"/>
              </a:rPr>
              <a:t>'veg'</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'Total Price'</a:t>
            </a:r>
            <a:r>
              <a:rPr kumimoji="0" lang="en-US" altLang="en-US" sz="900" b="0" i="0" u="none" strike="noStrike" cap="none" normalizeH="0" baseline="0" dirty="0">
                <a:ln>
                  <a:noFill/>
                </a:ln>
                <a:solidFill>
                  <a:srgbClr val="080808"/>
                </a:solidFill>
                <a:effectLst/>
                <a:latin typeface="Consolas" panose="020B0609020204030204" pitchFamily="49" charset="0"/>
              </a:rPr>
              <a:t>].sum()</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non_veg_sales</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df</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80808"/>
                </a:solidFill>
                <a:effectLst/>
                <a:latin typeface="Consolas" panose="020B0609020204030204" pitchFamily="49" charset="0"/>
              </a:rPr>
              <a:t>df</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'Item Category'</a:t>
            </a:r>
            <a:r>
              <a:rPr kumimoji="0" lang="en-US" altLang="en-US" sz="900" b="0" i="0" u="none" strike="noStrike" cap="none" normalizeH="0" baseline="0" dirty="0">
                <a:ln>
                  <a:noFill/>
                </a:ln>
                <a:solidFill>
                  <a:srgbClr val="080808"/>
                </a:solidFill>
                <a:effectLst/>
                <a:latin typeface="Consolas" panose="020B0609020204030204" pitchFamily="49" charset="0"/>
              </a:rPr>
              <a:t>] == </a:t>
            </a:r>
            <a:r>
              <a:rPr kumimoji="0" lang="en-US" altLang="en-US" sz="900" b="0" i="0" u="none" strike="noStrike" cap="none" normalizeH="0" baseline="0" dirty="0">
                <a:ln>
                  <a:noFill/>
                </a:ln>
                <a:solidFill>
                  <a:srgbClr val="067D17"/>
                </a:solidFill>
                <a:effectLst/>
                <a:latin typeface="Consolas" panose="020B0609020204030204" pitchFamily="49" charset="0"/>
              </a:rPr>
              <a:t>'non-veg'</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'Total Price'</a:t>
            </a:r>
            <a:r>
              <a:rPr kumimoji="0" lang="en-US" altLang="en-US" sz="900" b="0" i="0" u="none" strike="noStrike" cap="none" normalizeH="0" baseline="0" dirty="0">
                <a:ln>
                  <a:noFill/>
                </a:ln>
                <a:solidFill>
                  <a:srgbClr val="080808"/>
                </a:solidFill>
                <a:effectLst/>
                <a:latin typeface="Consolas" panose="020B0609020204030204" pitchFamily="49" charset="0"/>
              </a:rPr>
              <a:t>].sum()</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total_sales</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veg_sales</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non_veg_sales</a:t>
            </a:r>
            <a:r>
              <a:rPr kumimoji="0" lang="en-US" altLang="en-US" sz="900" b="0" i="0" u="none" strike="noStrike" cap="none" normalizeH="0" baseline="0" dirty="0">
                <a:ln>
                  <a:noFill/>
                </a:ln>
                <a:solidFill>
                  <a:srgbClr val="000000"/>
                </a:solidFill>
                <a:effectLst/>
                <a:latin typeface="Consolas" panose="020B0609020204030204" pitchFamily="49" charset="0"/>
              </a:rPr>
              <a:t/>
            </a:r>
            <a:br>
              <a:rPr kumimoji="0" lang="en-US" altLang="en-US" sz="900" b="0" i="0" u="none" strike="noStrike" cap="none" normalizeH="0" baseline="0" dirty="0">
                <a:ln>
                  <a:noFill/>
                </a:ln>
                <a:solidFill>
                  <a:srgbClr val="000000"/>
                </a:solidFill>
                <a:effectLst/>
                <a:latin typeface="Consolas" panose="020B0609020204030204" pitchFamily="49" charset="0"/>
              </a:rPr>
            </a:b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veg_ratio</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0080"/>
                </a:solidFill>
                <a:effectLst/>
                <a:latin typeface="Consolas" panose="020B0609020204030204" pitchFamily="49" charset="0"/>
              </a:rPr>
              <a:t>round</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veg_sales</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total_sales</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1750EB"/>
                </a:solidFill>
                <a:effectLst/>
                <a:latin typeface="Consolas" panose="020B0609020204030204" pitchFamily="49" charset="0"/>
              </a:rPr>
              <a:t>2</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non_veg_ratio</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0080"/>
                </a:solidFill>
                <a:effectLst/>
                <a:latin typeface="Consolas" panose="020B0609020204030204" pitchFamily="49" charset="0"/>
              </a:rPr>
              <a:t>round</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non_veg_sales</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total_sales</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1750EB"/>
                </a:solidFill>
                <a:effectLst/>
                <a:latin typeface="Consolas" panose="020B0609020204030204" pitchFamily="49" charset="0"/>
              </a:rPr>
              <a:t>2</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33B3"/>
                </a:solidFill>
                <a:effectLst/>
                <a:latin typeface="Consolas" panose="020B0609020204030204" pitchFamily="49" charset="0"/>
              </a:rPr>
              <a:t>return </a:t>
            </a:r>
            <a:r>
              <a:rPr kumimoji="0" lang="en-US" altLang="en-US" sz="900" b="0" i="0" u="none" strike="noStrike" cap="none" normalizeH="0" baseline="0" dirty="0" err="1">
                <a:ln>
                  <a:noFill/>
                </a:ln>
                <a:solidFill>
                  <a:srgbClr val="080808"/>
                </a:solidFill>
                <a:effectLst/>
                <a:latin typeface="Consolas" panose="020B0609020204030204" pitchFamily="49" charset="0"/>
              </a:rPr>
              <a:t>render_template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'sales_ratio.html'</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veg_ratio</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veg_ratio</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non_veg_ratio</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non_veg_ratio</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9E880D"/>
                </a:solidFill>
                <a:effectLst/>
                <a:latin typeface="Consolas" panose="020B0609020204030204" pitchFamily="49" charset="0"/>
              </a:rPr>
              <a:t>@app.route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'/revenue'</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033B3"/>
                </a:solidFill>
                <a:effectLst/>
                <a:latin typeface="Consolas" panose="020B0609020204030204" pitchFamily="49" charset="0"/>
              </a:rPr>
              <a:t>def </a:t>
            </a:r>
            <a:r>
              <a:rPr kumimoji="0" lang="en-US" altLang="en-US" sz="900" b="0" i="0" u="none" strike="noStrike" cap="none" normalizeH="0" baseline="0" dirty="0">
                <a:ln>
                  <a:noFill/>
                </a:ln>
                <a:solidFill>
                  <a:srgbClr val="00627A"/>
                </a:solidFill>
                <a:effectLst/>
                <a:latin typeface="Consolas" panose="020B0609020204030204" pitchFamily="49" charset="0"/>
              </a:rPr>
              <a:t>revenue</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total_sales</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df.set_index</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'Date'</a:t>
            </a:r>
            <a:r>
              <a:rPr kumimoji="0" lang="en-US" altLang="en-US" sz="900" b="0" i="0" u="none" strike="noStrike" cap="none" normalizeH="0" baseline="0" dirty="0">
                <a:ln>
                  <a:noFill/>
                </a:ln>
                <a:solidFill>
                  <a:srgbClr val="080808"/>
                </a:solidFill>
                <a:effectLst/>
                <a:latin typeface="Consolas" panose="020B0609020204030204" pitchFamily="49" charset="0"/>
              </a:rPr>
              <a:t>).resample(</a:t>
            </a:r>
            <a:r>
              <a:rPr kumimoji="0" lang="en-US" altLang="en-US" sz="900" b="0" i="0" u="none" strike="noStrike" cap="none" normalizeH="0" baseline="0" dirty="0">
                <a:ln>
                  <a:noFill/>
                </a:ln>
                <a:solidFill>
                  <a:srgbClr val="067D17"/>
                </a:solidFill>
                <a:effectLst/>
                <a:latin typeface="Consolas" panose="020B0609020204030204" pitchFamily="49" charset="0"/>
              </a:rPr>
              <a:t>'D'</a:t>
            </a:r>
            <a:r>
              <a:rPr kumimoji="0" lang="en-US" altLang="en-US" sz="900" b="0" i="0" u="none" strike="noStrike" cap="none" normalizeH="0" baseline="0" dirty="0">
                <a:ln>
                  <a:noFill/>
                </a:ln>
                <a:solidFill>
                  <a:srgbClr val="080808"/>
                </a:solidFill>
                <a:effectLst/>
                <a:latin typeface="Consolas" panose="020B0609020204030204" pitchFamily="49" charset="0"/>
              </a:rPr>
              <a:t>).sum()[</a:t>
            </a:r>
            <a:r>
              <a:rPr kumimoji="0" lang="en-US" altLang="en-US" sz="900" b="0" i="0" u="none" strike="noStrike" cap="none" normalizeH="0" baseline="0" dirty="0">
                <a:ln>
                  <a:noFill/>
                </a:ln>
                <a:solidFill>
                  <a:srgbClr val="067D17"/>
                </a:solidFill>
                <a:effectLst/>
                <a:latin typeface="Consolas" panose="020B0609020204030204" pitchFamily="49" charset="0"/>
              </a:rPr>
              <a:t>'Total Price'</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model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ExponentialSmoothing</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total_sales</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trend</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'add'</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seasonal</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'add'</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seasonal_periods</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1750EB"/>
                </a:solidFill>
                <a:effectLst/>
                <a:latin typeface="Consolas" panose="020B0609020204030204" pitchFamily="49" charset="0"/>
              </a:rPr>
              <a:t>7</a:t>
            </a:r>
            <a:r>
              <a:rPr kumimoji="0" lang="en-US" altLang="en-US" sz="900" b="0" i="0" u="none" strike="noStrike" cap="none" normalizeH="0" baseline="0" dirty="0">
                <a:ln>
                  <a:noFill/>
                </a:ln>
                <a:solidFill>
                  <a:srgbClr val="080808"/>
                </a:solidFill>
                <a:effectLst/>
                <a:latin typeface="Consolas" panose="020B0609020204030204" pitchFamily="49" charset="0"/>
              </a:rPr>
              <a:t>).fit()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revenue_forecast</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model</a:t>
            </a:r>
            <a:r>
              <a:rPr kumimoji="0" lang="en-US" altLang="en-US" sz="900" b="0" i="0" u="none" strike="noStrike" cap="none" normalizeH="0" baseline="0" dirty="0" err="1">
                <a:ln>
                  <a:noFill/>
                </a:ln>
                <a:solidFill>
                  <a:srgbClr val="080808"/>
                </a:solidFill>
                <a:effectLst/>
                <a:latin typeface="Consolas" panose="020B0609020204030204" pitchFamily="49" charset="0"/>
              </a:rPr>
              <a:t>.forecast</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1750EB"/>
                </a:solidFill>
                <a:effectLst/>
                <a:latin typeface="Consolas" panose="020B0609020204030204" pitchFamily="49" charset="0"/>
              </a:rPr>
              <a:t>7</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33B3"/>
                </a:solidFill>
                <a:effectLst/>
                <a:latin typeface="Consolas" panose="020B0609020204030204" pitchFamily="49" charset="0"/>
              </a:rPr>
              <a:t>return </a:t>
            </a:r>
            <a:r>
              <a:rPr kumimoji="0" lang="en-US" altLang="en-US" sz="900" b="0" i="0" u="none" strike="noStrike" cap="none" normalizeH="0" baseline="0" dirty="0" err="1">
                <a:ln>
                  <a:noFill/>
                </a:ln>
                <a:solidFill>
                  <a:srgbClr val="080808"/>
                </a:solidFill>
                <a:effectLst/>
                <a:latin typeface="Consolas" panose="020B0609020204030204" pitchFamily="49" charset="0"/>
              </a:rPr>
              <a:t>render_template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'revenue.html'</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revenue_forecast</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00080"/>
                </a:solidFill>
                <a:effectLst/>
                <a:latin typeface="Consolas" panose="020B0609020204030204" pitchFamily="49" charset="0"/>
              </a:rPr>
              <a:t>round</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revenue_forecast</a:t>
            </a:r>
            <a:r>
              <a:rPr kumimoji="0" lang="en-US" altLang="en-US" sz="900" b="0" i="0" u="none" strike="noStrike" cap="none" normalizeH="0" baseline="0" dirty="0" err="1">
                <a:ln>
                  <a:noFill/>
                </a:ln>
                <a:solidFill>
                  <a:srgbClr val="080808"/>
                </a:solidFill>
                <a:effectLst/>
                <a:latin typeface="Consolas" panose="020B0609020204030204" pitchFamily="49" charset="0"/>
              </a:rPr>
              <a:t>.sum</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1750EB"/>
                </a:solidFill>
                <a:effectLst/>
                <a:latin typeface="Consolas" panose="020B0609020204030204" pitchFamily="49" charset="0"/>
              </a:rPr>
              <a:t>2</a:t>
            </a:r>
            <a:r>
              <a:rPr kumimoji="0" lang="en-US" altLang="en-US" sz="900" b="0" i="0" u="none" strike="noStrike" cap="none" normalizeH="0" baseline="0" dirty="0">
                <a:ln>
                  <a:noFill/>
                </a:ln>
                <a:solidFill>
                  <a:srgbClr val="08080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90948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D45EB81-611A-6E3D-9230-298116D89BC8}"/>
              </a:ext>
            </a:extLst>
          </p:cNvPr>
          <p:cNvSpPr>
            <a:spLocks noGrp="1"/>
          </p:cNvSpPr>
          <p:nvPr>
            <p:ph type="title"/>
          </p:nvPr>
        </p:nvSpPr>
        <p:spPr>
          <a:xfrm>
            <a:off x="1903412" y="131898"/>
            <a:ext cx="6270625" cy="357187"/>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Implementation</a:t>
            </a:r>
          </a:p>
        </p:txBody>
      </p:sp>
      <p:sp>
        <p:nvSpPr>
          <p:cNvPr id="2" name="Rectangle 1">
            <a:extLst>
              <a:ext uri="{FF2B5EF4-FFF2-40B4-BE49-F238E27FC236}">
                <a16:creationId xmlns="" xmlns:a16="http://schemas.microsoft.com/office/drawing/2014/main" id="{EBCE10B7-8A1E-DA46-7E63-EC875B377E35}"/>
              </a:ext>
            </a:extLst>
          </p:cNvPr>
          <p:cNvSpPr>
            <a:spLocks noChangeArrowheads="1"/>
          </p:cNvSpPr>
          <p:nvPr/>
        </p:nvSpPr>
        <p:spPr bwMode="auto">
          <a:xfrm>
            <a:off x="923995" y="1686262"/>
            <a:ext cx="6724918"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9E880D"/>
                </a:solidFill>
                <a:effectLst/>
                <a:latin typeface="Consolas" panose="020B0609020204030204" pitchFamily="49" charset="0"/>
              </a:rPr>
              <a:t>@app.route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'/most_demanded'</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033B3"/>
                </a:solidFill>
                <a:effectLst/>
                <a:latin typeface="Consolas" panose="020B0609020204030204" pitchFamily="49" charset="0"/>
              </a:rPr>
              <a:t>def </a:t>
            </a:r>
            <a:r>
              <a:rPr kumimoji="0" lang="en-US" altLang="en-US" sz="900" b="0" i="0" u="none" strike="noStrike" cap="none" normalizeH="0" baseline="0" dirty="0" err="1">
                <a:ln>
                  <a:noFill/>
                </a:ln>
                <a:solidFill>
                  <a:srgbClr val="00627A"/>
                </a:solidFill>
                <a:effectLst/>
                <a:latin typeface="Consolas" panose="020B0609020204030204" pitchFamily="49" charset="0"/>
              </a:rPr>
              <a:t>most_demanded</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1" u="none" strike="noStrike" cap="none" normalizeH="0" baseline="0" dirty="0">
                <a:ln>
                  <a:noFill/>
                </a:ln>
                <a:solidFill>
                  <a:srgbClr val="8C8C8C"/>
                </a:solidFill>
                <a:effectLst/>
                <a:latin typeface="Consolas" panose="020B0609020204030204" pitchFamily="49" charset="0"/>
              </a:rPr>
              <a:t># Get the top 5 most demanded food items</a:t>
            </a:r>
            <a:br>
              <a:rPr kumimoji="0" lang="en-US" altLang="en-US" sz="900" b="0" i="1" u="none" strike="noStrike" cap="none" normalizeH="0" baseline="0" dirty="0">
                <a:ln>
                  <a:noFill/>
                </a:ln>
                <a:solidFill>
                  <a:srgbClr val="8C8C8C"/>
                </a:solidFill>
                <a:effectLst/>
                <a:latin typeface="Consolas" panose="020B0609020204030204" pitchFamily="49" charset="0"/>
              </a:rPr>
            </a:br>
            <a:r>
              <a:rPr kumimoji="0" lang="en-US" altLang="en-US" sz="900" b="0" i="1" u="none" strike="noStrike" cap="none" normalizeH="0" baseline="0" dirty="0">
                <a:ln>
                  <a:noFill/>
                </a:ln>
                <a:solidFill>
                  <a:srgbClr val="8C8C8C"/>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top_5_demanded_items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df.groupby</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'Item Name'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'Quantity Ordered'</a:t>
            </a:r>
            <a:r>
              <a:rPr kumimoji="0" lang="en-US" altLang="en-US" sz="900" b="0" i="0" u="none" strike="noStrike" cap="none" normalizeH="0" baseline="0" dirty="0">
                <a:ln>
                  <a:noFill/>
                </a:ln>
                <a:solidFill>
                  <a:srgbClr val="080808"/>
                </a:solidFill>
                <a:effectLst/>
                <a:latin typeface="Consolas" panose="020B0609020204030204" pitchFamily="49" charset="0"/>
              </a:rPr>
              <a:t>].sum().</a:t>
            </a:r>
            <a:r>
              <a:rPr kumimoji="0" lang="en-US" altLang="en-US" sz="900" b="0" i="0" u="none" strike="noStrike" cap="none" normalizeH="0" baseline="0" dirty="0" err="1">
                <a:ln>
                  <a:noFill/>
                </a:ln>
                <a:solidFill>
                  <a:srgbClr val="080808"/>
                </a:solidFill>
                <a:effectLst/>
                <a:latin typeface="Consolas" panose="020B0609020204030204" pitchFamily="49" charset="0"/>
              </a:rPr>
              <a:t>nlargest</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1750EB"/>
                </a:solidFill>
                <a:effectLst/>
                <a:latin typeface="Consolas" panose="020B0609020204030204" pitchFamily="49" charset="0"/>
              </a:rPr>
              <a:t>5</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80808"/>
                </a:solidFill>
                <a:effectLst/>
                <a:latin typeface="Consolas" panose="020B0609020204030204" pitchFamily="49" charset="0"/>
              </a:rPr>
              <a:t>reset_index</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33B3"/>
                </a:solidFill>
                <a:effectLst/>
                <a:latin typeface="Consolas" panose="020B0609020204030204" pitchFamily="49" charset="0"/>
              </a:rPr>
              <a:t>return </a:t>
            </a:r>
            <a:r>
              <a:rPr kumimoji="0" lang="en-US" altLang="en-US" sz="900" b="0" i="0" u="none" strike="noStrike" cap="none" normalizeH="0" baseline="0" dirty="0" err="1">
                <a:ln>
                  <a:noFill/>
                </a:ln>
                <a:solidFill>
                  <a:srgbClr val="080808"/>
                </a:solidFill>
                <a:effectLst/>
                <a:latin typeface="Consolas" panose="020B0609020204030204" pitchFamily="49" charset="0"/>
              </a:rPr>
              <a:t>render_template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'most_demanded.html'</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top_5_demanded_items</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00000"/>
                </a:solidFill>
                <a:effectLst/>
                <a:latin typeface="Consolas" panose="020B0609020204030204" pitchFamily="49" charset="0"/>
              </a:rPr>
              <a:t>top_5_demanded_items</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9E880D"/>
                </a:solidFill>
                <a:effectLst/>
                <a:latin typeface="Consolas" panose="020B0609020204030204" pitchFamily="49" charset="0"/>
              </a:rPr>
              <a:t>@app.route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'/visualizations'</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033B3"/>
                </a:solidFill>
                <a:effectLst/>
                <a:latin typeface="Consolas" panose="020B0609020204030204" pitchFamily="49" charset="0"/>
              </a:rPr>
              <a:t>def </a:t>
            </a:r>
            <a:r>
              <a:rPr kumimoji="0" lang="en-US" altLang="en-US" sz="900" b="0" i="0" u="none" strike="noStrike" cap="none" normalizeH="0" baseline="0" dirty="0">
                <a:ln>
                  <a:noFill/>
                </a:ln>
                <a:solidFill>
                  <a:srgbClr val="00627A"/>
                </a:solidFill>
                <a:effectLst/>
                <a:latin typeface="Consolas" panose="020B0609020204030204" pitchFamily="49" charset="0"/>
              </a:rPr>
              <a:t>visualizations</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33B3"/>
                </a:solidFill>
                <a:effectLst/>
                <a:latin typeface="Consolas" panose="020B0609020204030204" pitchFamily="49" charset="0"/>
              </a:rPr>
              <a:t>return </a:t>
            </a:r>
            <a:r>
              <a:rPr kumimoji="0" lang="en-US" altLang="en-US" sz="900" b="0" i="0" u="none" strike="noStrike" cap="none" normalizeH="0" baseline="0" dirty="0" err="1">
                <a:ln>
                  <a:noFill/>
                </a:ln>
                <a:solidFill>
                  <a:srgbClr val="080808"/>
                </a:solidFill>
                <a:effectLst/>
                <a:latin typeface="Consolas" panose="020B0609020204030204" pitchFamily="49" charset="0"/>
              </a:rPr>
              <a:t>render_template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'visualizations.html'</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033B3"/>
                </a:solidFill>
                <a:effectLst/>
                <a:latin typeface="Consolas" panose="020B0609020204030204" pitchFamily="49" charset="0"/>
              </a:rPr>
              <a:t>if </a:t>
            </a:r>
            <a:r>
              <a:rPr kumimoji="0" lang="en-US" altLang="en-US" sz="900" b="0" i="0" u="none" strike="noStrike" cap="none" normalizeH="0" baseline="0" dirty="0">
                <a:ln>
                  <a:noFill/>
                </a:ln>
                <a:solidFill>
                  <a:srgbClr val="080808"/>
                </a:solidFill>
                <a:effectLst/>
                <a:latin typeface="Consolas" panose="020B0609020204030204" pitchFamily="49" charset="0"/>
              </a:rPr>
              <a:t>__name__ == </a:t>
            </a:r>
            <a:r>
              <a:rPr kumimoji="0" lang="en-US" altLang="en-US" sz="900" b="0" i="0" u="none" strike="noStrike" cap="none" normalizeH="0" baseline="0" dirty="0">
                <a:ln>
                  <a:noFill/>
                </a:ln>
                <a:solidFill>
                  <a:srgbClr val="067D17"/>
                </a:solidFill>
                <a:effectLst/>
                <a:latin typeface="Consolas" panose="020B0609020204030204" pitchFamily="49" charset="0"/>
              </a:rPr>
              <a:t>'__main__'</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app.run</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debug</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033B3"/>
                </a:solidFill>
                <a:effectLst/>
                <a:latin typeface="Consolas" panose="020B0609020204030204" pitchFamily="49" charset="0"/>
              </a:rPr>
              <a:t>True</a:t>
            </a:r>
            <a:r>
              <a:rPr kumimoji="0" lang="en-US" altLang="en-US" sz="900" b="0" i="0" u="none" strike="noStrike" cap="none" normalizeH="0" baseline="0" dirty="0">
                <a:ln>
                  <a:noFill/>
                </a:ln>
                <a:solidFill>
                  <a:srgbClr val="08080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492167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5047ABC-3804-B98F-8EAE-D6D75B08D478}"/>
              </a:ext>
            </a:extLst>
          </p:cNvPr>
          <p:cNvSpPr>
            <a:spLocks noGrp="1"/>
          </p:cNvSpPr>
          <p:nvPr>
            <p:ph type="title"/>
          </p:nvPr>
        </p:nvSpPr>
        <p:spPr>
          <a:xfrm>
            <a:off x="1903412" y="190264"/>
            <a:ext cx="6270625" cy="357187"/>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Experimental Results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 y="904240"/>
            <a:ext cx="4678115" cy="2631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1773" y="904240"/>
            <a:ext cx="4814711" cy="270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5047ABC-3804-B98F-8EAE-D6D75B08D478}"/>
              </a:ext>
            </a:extLst>
          </p:cNvPr>
          <p:cNvSpPr>
            <a:spLocks noGrp="1"/>
          </p:cNvSpPr>
          <p:nvPr>
            <p:ph type="title"/>
          </p:nvPr>
        </p:nvSpPr>
        <p:spPr>
          <a:xfrm>
            <a:off x="1903412" y="190264"/>
            <a:ext cx="6270625" cy="357187"/>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Experimental Results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26160"/>
            <a:ext cx="5508978" cy="309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3013" y="1442085"/>
            <a:ext cx="4444437" cy="2499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5240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5047ABC-3804-B98F-8EAE-D6D75B08D478}"/>
              </a:ext>
            </a:extLst>
          </p:cNvPr>
          <p:cNvSpPr>
            <a:spLocks noGrp="1"/>
          </p:cNvSpPr>
          <p:nvPr>
            <p:ph type="title"/>
          </p:nvPr>
        </p:nvSpPr>
        <p:spPr>
          <a:xfrm>
            <a:off x="1903412" y="190264"/>
            <a:ext cx="6270625" cy="357187"/>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Experimental Results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 y="1052195"/>
            <a:ext cx="4937760" cy="2777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6449" y="1052196"/>
            <a:ext cx="4937760" cy="2777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227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Google Shape;49;p15">
            <a:extLst>
              <a:ext uri="{FF2B5EF4-FFF2-40B4-BE49-F238E27FC236}">
                <a16:creationId xmlns="" xmlns:a16="http://schemas.microsoft.com/office/drawing/2014/main" id="{061376A6-EB2D-F96D-1792-EC0654B424F2}"/>
              </a:ext>
            </a:extLst>
          </p:cNvPr>
          <p:cNvSpPr txBox="1">
            <a:spLocks noChangeArrowheads="1"/>
          </p:cNvSpPr>
          <p:nvPr/>
        </p:nvSpPr>
        <p:spPr bwMode="auto">
          <a:xfrm>
            <a:off x="204788" y="1299846"/>
            <a:ext cx="84534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50000"/>
              </a:lnSpc>
              <a:buClr>
                <a:srgbClr val="000000"/>
              </a:buClr>
              <a:buSzPts val="3200"/>
            </a:pPr>
            <a:r>
              <a:rPr lang="en-US" sz="1600" dirty="0">
                <a:solidFill>
                  <a:schemeClr val="accent5"/>
                </a:solidFill>
                <a:latin typeface="Georgia" pitchFamily="18" charset="0"/>
              </a:rPr>
              <a:t>This project successfully demonstrates the application of machine learning to optimize restaurant operations by accurately predicting weekly food orders, implementing dynamic pricing strategies, and analyzing customer purchasing patterns. The developed web application provides an intuitive interface for restaurant managers to make data-driven decisions, ultimately improving inventory management, reducing waste, and enhancing customer satisfaction. By leveraging predictive analytics, the project showcases the potential of AI to drive efficiency and profitability in the food service industry. The insights and tools provided by this system will enable restaurants to better anticipate demand, tailor their offerings, and maximize </a:t>
            </a:r>
            <a:r>
              <a:rPr lang="en-US" sz="1600" dirty="0" smtClean="0">
                <a:solidFill>
                  <a:schemeClr val="accent5"/>
                </a:solidFill>
                <a:latin typeface="Georgia" pitchFamily="18" charset="0"/>
              </a:rPr>
              <a:t>revenue</a:t>
            </a:r>
            <a:r>
              <a:rPr lang="en-US" sz="1600" dirty="0">
                <a:solidFill>
                  <a:schemeClr val="accent5"/>
                </a:solidFill>
                <a:latin typeface="Georgia" pitchFamily="18" charset="0"/>
              </a:rPr>
              <a:t>.</a:t>
            </a:r>
            <a:endParaRPr lang="en-US" altLang="en-US" sz="1600" b="1" dirty="0">
              <a:solidFill>
                <a:schemeClr val="accent5"/>
              </a:solidFill>
              <a:latin typeface="Georgia" panose="02040502050405020303" pitchFamily="18" charset="0"/>
              <a:sym typeface="Georgia" panose="02040502050405020303" pitchFamily="18" charset="0"/>
            </a:endParaRPr>
          </a:p>
        </p:txBody>
      </p:sp>
      <p:sp>
        <p:nvSpPr>
          <p:cNvPr id="4" name="Title 3">
            <a:extLst>
              <a:ext uri="{FF2B5EF4-FFF2-40B4-BE49-F238E27FC236}">
                <a16:creationId xmlns="" xmlns:a16="http://schemas.microsoft.com/office/drawing/2014/main" id="{366B9BD6-9583-797B-2794-0F6B172C215A}"/>
              </a:ext>
            </a:extLst>
          </p:cNvPr>
          <p:cNvSpPr>
            <a:spLocks noGrp="1"/>
          </p:cNvSpPr>
          <p:nvPr>
            <p:ph type="title"/>
          </p:nvPr>
        </p:nvSpPr>
        <p:spPr>
          <a:xfrm>
            <a:off x="1903412" y="206376"/>
            <a:ext cx="6270625" cy="357187"/>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Conclusion</a:t>
            </a:r>
          </a:p>
        </p:txBody>
      </p:sp>
      <p:sp>
        <p:nvSpPr>
          <p:cNvPr id="28676" name="Title 3">
            <a:extLst>
              <a:ext uri="{FF2B5EF4-FFF2-40B4-BE49-F238E27FC236}">
                <a16:creationId xmlns="" xmlns:a16="http://schemas.microsoft.com/office/drawing/2014/main" id="{9813E72B-D9BB-3BB6-BA44-C9A0855BFC5B}"/>
              </a:ext>
            </a:extLst>
          </p:cNvPr>
          <p:cNvSpPr txBox="1">
            <a:spLocks/>
          </p:cNvSpPr>
          <p:nvPr/>
        </p:nvSpPr>
        <p:spPr bwMode="auto">
          <a:xfrm>
            <a:off x="1046163" y="1300163"/>
            <a:ext cx="838676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indent="509588"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
                <a:srgbClr val="000000"/>
              </a:buClr>
              <a:buSzPts val="2900"/>
              <a:buFont typeface="Arial" panose="020B0604020202020204" pitchFamily="34" charset="0"/>
              <a:buChar char="•"/>
            </a:pPr>
            <a:endParaRPr lang="en-US" altLang="en-US" sz="3200" b="1">
              <a:solidFill>
                <a:srgbClr val="0070C0"/>
              </a:solidFill>
              <a:latin typeface="Georgia" panose="02040502050405020303" pitchFamily="18" charset="0"/>
              <a:sym typeface="Georgia" panose="02040502050405020303"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Google Shape;49;p15">
            <a:extLst>
              <a:ext uri="{FF2B5EF4-FFF2-40B4-BE49-F238E27FC236}">
                <a16:creationId xmlns="" xmlns:a16="http://schemas.microsoft.com/office/drawing/2014/main" id="{39293800-E267-A4ED-4803-AC4301021915}"/>
              </a:ext>
            </a:extLst>
          </p:cNvPr>
          <p:cNvSpPr txBox="1">
            <a:spLocks noChangeArrowheads="1"/>
          </p:cNvSpPr>
          <p:nvPr/>
        </p:nvSpPr>
        <p:spPr bwMode="auto">
          <a:xfrm>
            <a:off x="204788" y="1147763"/>
            <a:ext cx="84534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50000"/>
              </a:lnSpc>
              <a:buClr>
                <a:srgbClr val="000000"/>
              </a:buClr>
              <a:buSzPts val="3200"/>
              <a:buFont typeface="Arial" panose="020B0604020202020204" pitchFamily="34" charset="0"/>
              <a:buChar char="•"/>
            </a:pPr>
            <a:endParaRPr lang="en-US" altLang="en-US" sz="3200" b="1">
              <a:solidFill>
                <a:srgbClr val="0070C0"/>
              </a:solidFill>
              <a:latin typeface="Georgia" panose="02040502050405020303" pitchFamily="18" charset="0"/>
              <a:sym typeface="Georgia" panose="02040502050405020303" pitchFamily="18" charset="0"/>
            </a:endParaRPr>
          </a:p>
        </p:txBody>
      </p:sp>
      <p:sp>
        <p:nvSpPr>
          <p:cNvPr id="4" name="Title 3">
            <a:extLst>
              <a:ext uri="{FF2B5EF4-FFF2-40B4-BE49-F238E27FC236}">
                <a16:creationId xmlns="" xmlns:a16="http://schemas.microsoft.com/office/drawing/2014/main" id="{B86E2AA7-CFE8-381E-0426-66968B4844FE}"/>
              </a:ext>
            </a:extLst>
          </p:cNvPr>
          <p:cNvSpPr>
            <a:spLocks noGrp="1"/>
          </p:cNvSpPr>
          <p:nvPr>
            <p:ph type="title"/>
          </p:nvPr>
        </p:nvSpPr>
        <p:spPr>
          <a:xfrm>
            <a:off x="2398713" y="430213"/>
            <a:ext cx="6270625" cy="357187"/>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References</a:t>
            </a:r>
          </a:p>
        </p:txBody>
      </p:sp>
      <p:sp>
        <p:nvSpPr>
          <p:cNvPr id="30724" name="Title 3">
            <a:extLst>
              <a:ext uri="{FF2B5EF4-FFF2-40B4-BE49-F238E27FC236}">
                <a16:creationId xmlns="" xmlns:a16="http://schemas.microsoft.com/office/drawing/2014/main" id="{618AE7B9-D141-1886-DC73-60C75ADF264D}"/>
              </a:ext>
            </a:extLst>
          </p:cNvPr>
          <p:cNvSpPr txBox="1">
            <a:spLocks/>
          </p:cNvSpPr>
          <p:nvPr/>
        </p:nvSpPr>
        <p:spPr bwMode="auto">
          <a:xfrm>
            <a:off x="1046163" y="1300163"/>
            <a:ext cx="838676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indent="509588"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
                <a:srgbClr val="000000"/>
              </a:buClr>
              <a:buSzPts val="2900"/>
              <a:buFont typeface="Arial" panose="020B0604020202020204" pitchFamily="34" charset="0"/>
              <a:buChar char="•"/>
            </a:pPr>
            <a:endParaRPr lang="en-US" altLang="en-US" sz="3200" b="1">
              <a:solidFill>
                <a:srgbClr val="0070C0"/>
              </a:solidFill>
              <a:latin typeface="Georgia" panose="02040502050405020303" pitchFamily="18" charset="0"/>
              <a:sym typeface="Georgia" panose="02040502050405020303" pitchFamily="18" charset="0"/>
            </a:endParaRPr>
          </a:p>
        </p:txBody>
      </p:sp>
      <p:sp>
        <p:nvSpPr>
          <p:cNvPr id="2" name="Rectangle 1"/>
          <p:cNvSpPr/>
          <p:nvPr/>
        </p:nvSpPr>
        <p:spPr>
          <a:xfrm>
            <a:off x="204788" y="1300163"/>
            <a:ext cx="8717279" cy="1600438"/>
          </a:xfrm>
          <a:prstGeom prst="rect">
            <a:avLst/>
          </a:prstGeom>
        </p:spPr>
        <p:txBody>
          <a:bodyPr wrap="square">
            <a:spAutoFit/>
          </a:bodyPr>
          <a:lstStyle/>
          <a:p>
            <a:pPr marL="285750" indent="-285750">
              <a:buFont typeface="Arial" pitchFamily="34" charset="0"/>
              <a:buChar char="•"/>
            </a:pPr>
            <a:r>
              <a:rPr lang="en-US" dirty="0">
                <a:solidFill>
                  <a:schemeClr val="accent5"/>
                </a:solidFill>
                <a:latin typeface="Georgia" pitchFamily="18" charset="0"/>
              </a:rPr>
              <a:t>"Sales Forecasting with Machine Learning: Techniques and Applications"</a:t>
            </a:r>
            <a:br>
              <a:rPr lang="en-US" dirty="0">
                <a:solidFill>
                  <a:schemeClr val="accent5"/>
                </a:solidFill>
                <a:latin typeface="Georgia" pitchFamily="18" charset="0"/>
              </a:rPr>
            </a:br>
            <a:r>
              <a:rPr lang="en-US" i="1" dirty="0">
                <a:solidFill>
                  <a:schemeClr val="accent5"/>
                </a:solidFill>
                <a:latin typeface="Georgia" pitchFamily="18" charset="0"/>
              </a:rPr>
              <a:t>International Journal of </a:t>
            </a:r>
            <a:r>
              <a:rPr lang="en-US" i="1" dirty="0" smtClean="0">
                <a:solidFill>
                  <a:schemeClr val="accent5"/>
                </a:solidFill>
                <a:latin typeface="Georgia" pitchFamily="18" charset="0"/>
              </a:rPr>
              <a:t>Forecasting</a:t>
            </a:r>
          </a:p>
          <a:p>
            <a:pPr marL="285750" indent="-285750">
              <a:buFont typeface="Arial" pitchFamily="34" charset="0"/>
              <a:buChar char="•"/>
            </a:pPr>
            <a:endParaRPr lang="en-US" i="1" dirty="0">
              <a:solidFill>
                <a:schemeClr val="accent5"/>
              </a:solidFill>
              <a:latin typeface="Georgia" pitchFamily="18" charset="0"/>
            </a:endParaRPr>
          </a:p>
          <a:p>
            <a:pPr marL="285750" indent="-285750">
              <a:buFont typeface="Arial" pitchFamily="34" charset="0"/>
              <a:buChar char="•"/>
            </a:pPr>
            <a:r>
              <a:rPr lang="en-US" dirty="0">
                <a:solidFill>
                  <a:schemeClr val="accent5"/>
                </a:solidFill>
                <a:latin typeface="Georgia" pitchFamily="18" charset="0"/>
              </a:rPr>
              <a:t>"Hands-On Machine Learning with </a:t>
            </a:r>
            <a:r>
              <a:rPr lang="en-US" dirty="0" err="1">
                <a:solidFill>
                  <a:schemeClr val="accent5"/>
                </a:solidFill>
                <a:latin typeface="Georgia" pitchFamily="18" charset="0"/>
              </a:rPr>
              <a:t>Scikit</a:t>
            </a:r>
            <a:r>
              <a:rPr lang="en-US" dirty="0">
                <a:solidFill>
                  <a:schemeClr val="accent5"/>
                </a:solidFill>
                <a:latin typeface="Georgia" pitchFamily="18" charset="0"/>
              </a:rPr>
              <a:t>-Learn, </a:t>
            </a:r>
            <a:r>
              <a:rPr lang="en-US" dirty="0" err="1">
                <a:solidFill>
                  <a:schemeClr val="accent5"/>
                </a:solidFill>
                <a:latin typeface="Georgia" pitchFamily="18" charset="0"/>
              </a:rPr>
              <a:t>Keras</a:t>
            </a:r>
            <a:r>
              <a:rPr lang="en-US" dirty="0">
                <a:solidFill>
                  <a:schemeClr val="accent5"/>
                </a:solidFill>
                <a:latin typeface="Georgia" pitchFamily="18" charset="0"/>
              </a:rPr>
              <a:t>, and </a:t>
            </a:r>
            <a:r>
              <a:rPr lang="en-US" dirty="0" err="1">
                <a:solidFill>
                  <a:schemeClr val="accent5"/>
                </a:solidFill>
                <a:latin typeface="Georgia" pitchFamily="18" charset="0"/>
              </a:rPr>
              <a:t>TensorFlow</a:t>
            </a:r>
            <a:r>
              <a:rPr lang="en-US" dirty="0">
                <a:solidFill>
                  <a:schemeClr val="accent5"/>
                </a:solidFill>
                <a:latin typeface="Georgia" pitchFamily="18" charset="0"/>
              </a:rPr>
              <a:t>" by </a:t>
            </a:r>
            <a:r>
              <a:rPr lang="en-US" dirty="0" err="1">
                <a:solidFill>
                  <a:schemeClr val="accent5"/>
                </a:solidFill>
                <a:latin typeface="Georgia" pitchFamily="18" charset="0"/>
              </a:rPr>
              <a:t>Aurélien</a:t>
            </a:r>
            <a:r>
              <a:rPr lang="en-US" dirty="0">
                <a:solidFill>
                  <a:schemeClr val="accent5"/>
                </a:solidFill>
                <a:latin typeface="Georgia" pitchFamily="18" charset="0"/>
              </a:rPr>
              <a:t> </a:t>
            </a:r>
            <a:r>
              <a:rPr lang="en-US" dirty="0" err="1" smtClean="0">
                <a:solidFill>
                  <a:schemeClr val="accent5"/>
                </a:solidFill>
                <a:latin typeface="Georgia" pitchFamily="18" charset="0"/>
              </a:rPr>
              <a:t>Géron</a:t>
            </a:r>
            <a:endParaRPr lang="en-US" dirty="0" smtClean="0">
              <a:solidFill>
                <a:schemeClr val="accent5"/>
              </a:solidFill>
              <a:latin typeface="Georgia" pitchFamily="18" charset="0"/>
            </a:endParaRPr>
          </a:p>
          <a:p>
            <a:pPr marL="285750" indent="-285750">
              <a:buFont typeface="Arial" pitchFamily="34" charset="0"/>
              <a:buChar char="•"/>
            </a:pPr>
            <a:endParaRPr lang="en-US" dirty="0">
              <a:solidFill>
                <a:schemeClr val="accent5"/>
              </a:solidFill>
              <a:latin typeface="Georgia" pitchFamily="18" charset="0"/>
            </a:endParaRPr>
          </a:p>
          <a:p>
            <a:pPr marL="285750" indent="-285750">
              <a:buFont typeface="Arial" pitchFamily="34" charset="0"/>
              <a:buChar char="•"/>
            </a:pPr>
            <a:r>
              <a:rPr lang="en-US" dirty="0" smtClean="0">
                <a:solidFill>
                  <a:schemeClr val="accent5"/>
                </a:solidFill>
                <a:latin typeface="Georgia" pitchFamily="18" charset="0"/>
              </a:rPr>
              <a:t>“Demand </a:t>
            </a:r>
            <a:r>
              <a:rPr lang="en-US" dirty="0">
                <a:solidFill>
                  <a:schemeClr val="accent5"/>
                </a:solidFill>
                <a:latin typeface="Georgia" pitchFamily="18" charset="0"/>
              </a:rPr>
              <a:t>forecasting to improve customer loyalty and margins while minimizing food loss</a:t>
            </a:r>
          </a:p>
          <a:p>
            <a:pPr marL="285750" indent="-285750">
              <a:buFont typeface="Arial" pitchFamily="34" charset="0"/>
              <a:buChar char="•"/>
            </a:pPr>
            <a:r>
              <a:rPr lang="en-US" dirty="0" smtClean="0">
                <a:solidFill>
                  <a:schemeClr val="accent5"/>
                </a:solidFill>
                <a:latin typeface="Georgia" pitchFamily="18" charset="0"/>
              </a:rPr>
              <a:t>”</a:t>
            </a:r>
            <a:r>
              <a:rPr lang="en-US" dirty="0" err="1" smtClean="0">
                <a:solidFill>
                  <a:schemeClr val="accent5"/>
                </a:solidFill>
                <a:latin typeface="Georgia" pitchFamily="18" charset="0"/>
              </a:rPr>
              <a:t>cropin</a:t>
            </a:r>
            <a:endParaRPr lang="en-US" dirty="0">
              <a:solidFill>
                <a:schemeClr val="accent5"/>
              </a:solidFill>
              <a:latin typeface="Georg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Google Shape;49;p15">
            <a:extLst>
              <a:ext uri="{FF2B5EF4-FFF2-40B4-BE49-F238E27FC236}">
                <a16:creationId xmlns="" xmlns:a16="http://schemas.microsoft.com/office/drawing/2014/main" id="{A7DA8741-B477-C6AD-E223-601793FD7C7F}"/>
              </a:ext>
            </a:extLst>
          </p:cNvPr>
          <p:cNvSpPr txBox="1">
            <a:spLocks noChangeArrowheads="1"/>
          </p:cNvSpPr>
          <p:nvPr/>
        </p:nvSpPr>
        <p:spPr bwMode="auto">
          <a:xfrm>
            <a:off x="812005" y="516279"/>
            <a:ext cx="84534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b="1" dirty="0">
                <a:solidFill>
                  <a:schemeClr val="accent5"/>
                </a:solidFill>
                <a:latin typeface="Georgia" pitchFamily="18" charset="0"/>
              </a:rPr>
              <a:t>Objective</a:t>
            </a:r>
            <a:r>
              <a:rPr lang="en-US" dirty="0">
                <a:solidFill>
                  <a:schemeClr val="accent5"/>
                </a:solidFill>
                <a:latin typeface="Georgia" pitchFamily="18" charset="0"/>
              </a:rPr>
              <a:t>: Develop a machine learning-based web application to predict weekly food orders, optimize pricing, and analyze customer purchasing patterns to enhance restaurant operations.</a:t>
            </a:r>
          </a:p>
          <a:p>
            <a:r>
              <a:rPr lang="en-US" b="1" dirty="0">
                <a:solidFill>
                  <a:schemeClr val="accent5"/>
                </a:solidFill>
                <a:latin typeface="Georgia" pitchFamily="18" charset="0"/>
              </a:rPr>
              <a:t>Data &amp; Model</a:t>
            </a:r>
            <a:r>
              <a:rPr lang="en-US" dirty="0">
                <a:solidFill>
                  <a:schemeClr val="accent5"/>
                </a:solidFill>
                <a:latin typeface="Georgia" pitchFamily="18" charset="0"/>
              </a:rPr>
              <a:t>:</a:t>
            </a:r>
          </a:p>
          <a:p>
            <a:pPr marL="285750" indent="-285750">
              <a:buFont typeface="Arial" pitchFamily="34" charset="0"/>
              <a:buChar char="•"/>
            </a:pPr>
            <a:r>
              <a:rPr lang="en-US" b="1" dirty="0">
                <a:solidFill>
                  <a:schemeClr val="accent5"/>
                </a:solidFill>
                <a:latin typeface="Georgia" pitchFamily="18" charset="0"/>
              </a:rPr>
              <a:t>Datasets</a:t>
            </a:r>
            <a:r>
              <a:rPr lang="en-US" dirty="0">
                <a:solidFill>
                  <a:schemeClr val="accent5"/>
                </a:solidFill>
                <a:latin typeface="Georgia" pitchFamily="18" charset="0"/>
              </a:rPr>
              <a:t>: Transaction data including date, customer demographics, item details, and order quantities.</a:t>
            </a:r>
          </a:p>
          <a:p>
            <a:pPr marL="285750" indent="-285750">
              <a:buFont typeface="Arial" pitchFamily="34" charset="0"/>
              <a:buChar char="•"/>
            </a:pPr>
            <a:r>
              <a:rPr lang="en-US" b="1" dirty="0">
                <a:solidFill>
                  <a:schemeClr val="accent5"/>
                </a:solidFill>
                <a:latin typeface="Georgia" pitchFamily="18" charset="0"/>
              </a:rPr>
              <a:t>Model</a:t>
            </a:r>
            <a:r>
              <a:rPr lang="en-US" dirty="0">
                <a:solidFill>
                  <a:schemeClr val="accent5"/>
                </a:solidFill>
                <a:latin typeface="Georgia" pitchFamily="18" charset="0"/>
              </a:rPr>
              <a:t>: Decision Tree Regression.</a:t>
            </a:r>
          </a:p>
          <a:p>
            <a:pPr marL="285750" indent="-285750">
              <a:buFont typeface="Arial" pitchFamily="34" charset="0"/>
              <a:buChar char="•"/>
            </a:pPr>
            <a:r>
              <a:rPr lang="en-US" b="1" dirty="0">
                <a:solidFill>
                  <a:schemeClr val="accent5"/>
                </a:solidFill>
                <a:latin typeface="Georgia" pitchFamily="18" charset="0"/>
              </a:rPr>
              <a:t>Preprocessing</a:t>
            </a:r>
            <a:r>
              <a:rPr lang="en-US" dirty="0">
                <a:solidFill>
                  <a:schemeClr val="accent5"/>
                </a:solidFill>
                <a:latin typeface="Georgia" pitchFamily="18" charset="0"/>
              </a:rPr>
              <a:t>: Data cleaning, feature engineering, encoding categorical variables.</a:t>
            </a:r>
          </a:p>
          <a:p>
            <a:r>
              <a:rPr lang="en-US" b="1" dirty="0" smtClean="0">
                <a:solidFill>
                  <a:schemeClr val="accent5"/>
                </a:solidFill>
                <a:latin typeface="Georgia" pitchFamily="18" charset="0"/>
              </a:rPr>
              <a:t>Web </a:t>
            </a:r>
            <a:r>
              <a:rPr lang="en-US" b="1" dirty="0">
                <a:solidFill>
                  <a:schemeClr val="accent5"/>
                </a:solidFill>
                <a:latin typeface="Georgia" pitchFamily="18" charset="0"/>
              </a:rPr>
              <a:t>Application</a:t>
            </a:r>
            <a:r>
              <a:rPr lang="en-US" dirty="0">
                <a:solidFill>
                  <a:schemeClr val="accent5"/>
                </a:solidFill>
                <a:latin typeface="Georgia" pitchFamily="18" charset="0"/>
              </a:rPr>
              <a:t>:</a:t>
            </a:r>
          </a:p>
          <a:p>
            <a:pPr marL="285750" indent="-285750">
              <a:buFont typeface="Arial" pitchFamily="34" charset="0"/>
              <a:buChar char="•"/>
            </a:pPr>
            <a:r>
              <a:rPr lang="en-US" b="1" dirty="0">
                <a:solidFill>
                  <a:schemeClr val="accent5"/>
                </a:solidFill>
                <a:latin typeface="Georgia" pitchFamily="18" charset="0"/>
              </a:rPr>
              <a:t>Framework</a:t>
            </a:r>
            <a:r>
              <a:rPr lang="en-US" dirty="0">
                <a:solidFill>
                  <a:schemeClr val="accent5"/>
                </a:solidFill>
                <a:latin typeface="Georgia" pitchFamily="18" charset="0"/>
              </a:rPr>
              <a:t>: Flask backend, HTML/CSS frontend.</a:t>
            </a:r>
          </a:p>
          <a:p>
            <a:r>
              <a:rPr lang="en-US" b="1" dirty="0" smtClean="0">
                <a:solidFill>
                  <a:schemeClr val="accent5"/>
                </a:solidFill>
                <a:latin typeface="Georgia" pitchFamily="18" charset="0"/>
              </a:rPr>
              <a:t>Features</a:t>
            </a:r>
            <a:r>
              <a:rPr lang="en-US" dirty="0" smtClean="0">
                <a:solidFill>
                  <a:schemeClr val="accent5"/>
                </a:solidFill>
                <a:latin typeface="Georgia" pitchFamily="18" charset="0"/>
              </a:rPr>
              <a:t>:</a:t>
            </a:r>
          </a:p>
          <a:p>
            <a:pPr marL="285750" indent="-285750">
              <a:buFont typeface="Arial" pitchFamily="34" charset="0"/>
              <a:buChar char="•"/>
            </a:pPr>
            <a:r>
              <a:rPr lang="en-US" b="1" dirty="0" smtClean="0">
                <a:solidFill>
                  <a:schemeClr val="accent5"/>
                </a:solidFill>
                <a:latin typeface="Georgia" pitchFamily="18" charset="0"/>
              </a:rPr>
              <a:t>Demand Forecasting</a:t>
            </a:r>
            <a:r>
              <a:rPr lang="en-US" dirty="0" smtClean="0">
                <a:solidFill>
                  <a:schemeClr val="accent5"/>
                </a:solidFill>
                <a:latin typeface="Georgia" pitchFamily="18" charset="0"/>
              </a:rPr>
              <a:t>: Predicts the number of orders and quantity of each item for the next week.</a:t>
            </a:r>
          </a:p>
          <a:p>
            <a:pPr marL="285750" indent="-285750">
              <a:buFont typeface="Arial" pitchFamily="34" charset="0"/>
              <a:buChar char="•"/>
            </a:pPr>
            <a:r>
              <a:rPr lang="en-US" b="1" dirty="0" smtClean="0">
                <a:solidFill>
                  <a:schemeClr val="accent5"/>
                </a:solidFill>
                <a:latin typeface="Georgia" pitchFamily="18" charset="0"/>
              </a:rPr>
              <a:t>Dynamic Pricing</a:t>
            </a:r>
            <a:r>
              <a:rPr lang="en-US" dirty="0" smtClean="0">
                <a:solidFill>
                  <a:schemeClr val="accent5"/>
                </a:solidFill>
                <a:latin typeface="Georgia" pitchFamily="18" charset="0"/>
              </a:rPr>
              <a:t>: Adjusts item prices based on demand trends.</a:t>
            </a:r>
          </a:p>
          <a:p>
            <a:pPr marL="285750" indent="-285750">
              <a:buFont typeface="Arial" pitchFamily="34" charset="0"/>
              <a:buChar char="•"/>
            </a:pPr>
            <a:r>
              <a:rPr lang="en-US" b="1" dirty="0" smtClean="0">
                <a:solidFill>
                  <a:schemeClr val="accent5"/>
                </a:solidFill>
                <a:latin typeface="Georgia" pitchFamily="18" charset="0"/>
              </a:rPr>
              <a:t>Customer Analysis</a:t>
            </a:r>
            <a:r>
              <a:rPr lang="en-US" dirty="0" smtClean="0">
                <a:solidFill>
                  <a:schemeClr val="accent5"/>
                </a:solidFill>
                <a:latin typeface="Georgia" pitchFamily="18" charset="0"/>
              </a:rPr>
              <a:t>: Identifies patterns based on gender, occupation, and time of order.</a:t>
            </a:r>
          </a:p>
          <a:p>
            <a:pPr marL="285750" indent="-285750">
              <a:buFont typeface="Arial" pitchFamily="34" charset="0"/>
              <a:buChar char="•"/>
            </a:pPr>
            <a:r>
              <a:rPr lang="en-US" b="1" dirty="0" smtClean="0">
                <a:solidFill>
                  <a:schemeClr val="accent5"/>
                </a:solidFill>
                <a:latin typeface="Georgia" pitchFamily="18" charset="0"/>
              </a:rPr>
              <a:t>Sales Insights</a:t>
            </a:r>
            <a:r>
              <a:rPr lang="en-US" dirty="0" smtClean="0">
                <a:solidFill>
                  <a:schemeClr val="accent5"/>
                </a:solidFill>
                <a:latin typeface="Georgia" pitchFamily="18" charset="0"/>
              </a:rPr>
              <a:t>: Analyzes sales ratios and forecasts revenue.</a:t>
            </a:r>
          </a:p>
          <a:p>
            <a:pPr marL="285750" indent="-285750">
              <a:buFont typeface="Arial" pitchFamily="34" charset="0"/>
              <a:buChar char="•"/>
            </a:pPr>
            <a:r>
              <a:rPr lang="en-US" b="1" dirty="0" smtClean="0">
                <a:solidFill>
                  <a:schemeClr val="accent5"/>
                </a:solidFill>
                <a:latin typeface="Georgia" pitchFamily="18" charset="0"/>
              </a:rPr>
              <a:t>Data Visualization</a:t>
            </a:r>
            <a:r>
              <a:rPr lang="en-US" dirty="0" smtClean="0">
                <a:solidFill>
                  <a:schemeClr val="accent5"/>
                </a:solidFill>
                <a:latin typeface="Georgia" pitchFamily="18" charset="0"/>
              </a:rPr>
              <a:t>: Displays insights and forecasts in an interactive, user-friendly format.</a:t>
            </a:r>
          </a:p>
          <a:p>
            <a:r>
              <a:rPr lang="en-US" b="1" dirty="0" smtClean="0">
                <a:solidFill>
                  <a:schemeClr val="accent5"/>
                </a:solidFill>
                <a:latin typeface="Georgia" pitchFamily="18" charset="0"/>
              </a:rPr>
              <a:t>Deployment</a:t>
            </a:r>
            <a:r>
              <a:rPr lang="en-US" dirty="0">
                <a:solidFill>
                  <a:schemeClr val="accent5"/>
                </a:solidFill>
                <a:latin typeface="Georgia" pitchFamily="18" charset="0"/>
              </a:rPr>
              <a:t>:</a:t>
            </a:r>
          </a:p>
          <a:p>
            <a:pPr marL="285750" indent="-285750">
              <a:buFont typeface="Arial" pitchFamily="34" charset="0"/>
              <a:buChar char="•"/>
            </a:pPr>
            <a:r>
              <a:rPr lang="en-US" b="1" dirty="0">
                <a:solidFill>
                  <a:schemeClr val="accent5"/>
                </a:solidFill>
                <a:latin typeface="Georgia" pitchFamily="18" charset="0"/>
              </a:rPr>
              <a:t>Accessibility</a:t>
            </a:r>
            <a:r>
              <a:rPr lang="en-US" dirty="0">
                <a:solidFill>
                  <a:schemeClr val="accent5"/>
                </a:solidFill>
                <a:latin typeface="Georgia" pitchFamily="18" charset="0"/>
              </a:rPr>
              <a:t>: Local web browser.</a:t>
            </a:r>
          </a:p>
          <a:p>
            <a:pPr marL="285750" indent="-285750">
              <a:buFont typeface="Arial" pitchFamily="34" charset="0"/>
              <a:buChar char="•"/>
            </a:pPr>
            <a:r>
              <a:rPr lang="en-US" b="1" dirty="0">
                <a:solidFill>
                  <a:schemeClr val="accent5"/>
                </a:solidFill>
                <a:latin typeface="Georgia" pitchFamily="18" charset="0"/>
              </a:rPr>
              <a:t>User-Friendly</a:t>
            </a:r>
            <a:r>
              <a:rPr lang="en-US" dirty="0">
                <a:solidFill>
                  <a:schemeClr val="accent5"/>
                </a:solidFill>
                <a:latin typeface="Georgia" pitchFamily="18" charset="0"/>
              </a:rPr>
              <a:t>: Designed for easy interaction by restaurant managers</a:t>
            </a:r>
            <a:r>
              <a:rPr lang="en-US" dirty="0" smtClean="0">
                <a:solidFill>
                  <a:schemeClr val="accent5"/>
                </a:solidFill>
                <a:latin typeface="Georgia" pitchFamily="18" charset="0"/>
              </a:rPr>
              <a:t>.</a:t>
            </a:r>
          </a:p>
          <a:p>
            <a:pPr marL="285750" indent="-285750">
              <a:buFont typeface="Arial" pitchFamily="34" charset="0"/>
              <a:buChar char="•"/>
            </a:pPr>
            <a:endParaRPr lang="en-US" dirty="0">
              <a:solidFill>
                <a:schemeClr val="accent5"/>
              </a:solidFill>
              <a:latin typeface="Georgia" pitchFamily="18" charset="0"/>
            </a:endParaRPr>
          </a:p>
          <a:p>
            <a:r>
              <a:rPr lang="en-US" b="1" dirty="0">
                <a:solidFill>
                  <a:schemeClr val="accent5"/>
                </a:solidFill>
                <a:latin typeface="Georgia" pitchFamily="18" charset="0"/>
              </a:rPr>
              <a:t>Summary</a:t>
            </a:r>
            <a:r>
              <a:rPr lang="en-US" dirty="0">
                <a:solidFill>
                  <a:schemeClr val="accent5"/>
                </a:solidFill>
                <a:latin typeface="Georgia" pitchFamily="18" charset="0"/>
              </a:rPr>
              <a:t>: The project delivers a comprehensive system for predicting food demand, dynamically adjusting prices, and understanding customer behavior, all through a visually engaging and easy-to-use web application.</a:t>
            </a:r>
          </a:p>
          <a:p>
            <a:pPr algn="just" eaLnBrk="1" hangingPunct="1">
              <a:lnSpc>
                <a:spcPct val="150000"/>
              </a:lnSpc>
              <a:buClr>
                <a:srgbClr val="000000"/>
              </a:buClr>
              <a:buSzPts val="3200"/>
            </a:pPr>
            <a:endParaRPr lang="en-US" altLang="en-US" sz="2800" b="1" dirty="0">
              <a:solidFill>
                <a:schemeClr val="accent5"/>
              </a:solidFill>
              <a:latin typeface="Georgia" panose="02040502050405020303" pitchFamily="18" charset="0"/>
              <a:sym typeface="Georgia" panose="02040502050405020303" pitchFamily="18" charset="0"/>
            </a:endParaRPr>
          </a:p>
        </p:txBody>
      </p:sp>
      <p:sp>
        <p:nvSpPr>
          <p:cNvPr id="4" name="Title 3">
            <a:extLst>
              <a:ext uri="{FF2B5EF4-FFF2-40B4-BE49-F238E27FC236}">
                <a16:creationId xmlns="" xmlns:a16="http://schemas.microsoft.com/office/drawing/2014/main" id="{294F814F-33B9-8EE1-5478-A76AE8C1830C}"/>
              </a:ext>
            </a:extLst>
          </p:cNvPr>
          <p:cNvSpPr>
            <a:spLocks noGrp="1"/>
          </p:cNvSpPr>
          <p:nvPr>
            <p:ph type="title"/>
          </p:nvPr>
        </p:nvSpPr>
        <p:spPr>
          <a:xfrm>
            <a:off x="2398710" y="159092"/>
            <a:ext cx="5280025" cy="357187"/>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Abstract</a:t>
            </a:r>
          </a:p>
        </p:txBody>
      </p:sp>
    </p:spTree>
    <p:extLst>
      <p:ext uri="{BB962C8B-B14F-4D97-AF65-F5344CB8AC3E}">
        <p14:creationId xmlns:p14="http://schemas.microsoft.com/office/powerpoint/2010/main" val="14762789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 xmlns:a16="http://schemas.microsoft.com/office/drawing/2014/main" id="{DE0A84E0-D669-23D9-128A-757954CC2F9B}"/>
              </a:ext>
            </a:extLst>
          </p:cNvPr>
          <p:cNvSpPr txBox="1">
            <a:spLocks noGrp="1"/>
          </p:cNvSpPr>
          <p:nvPr>
            <p:ph type="title"/>
          </p:nvPr>
        </p:nvSpPr>
        <p:spPr>
          <a:xfrm>
            <a:off x="2290763" y="2101850"/>
            <a:ext cx="5280025" cy="357188"/>
          </a:xfrm>
        </p:spPr>
        <p:txBody>
          <a:bodyPr/>
          <a:lstStyle/>
          <a:p>
            <a:pPr eaLnBrk="1" hangingPunct="1">
              <a:spcBef>
                <a:spcPct val="0"/>
              </a:spcBef>
              <a:spcAft>
                <a:spcPct val="0"/>
              </a:spcAft>
              <a:buFont typeface="Fira Sans Extra Condensed Mediu" charset="0"/>
              <a:buNone/>
            </a:pPr>
            <a:r>
              <a:rPr lang="en-IN" altLang="en-US" sz="4400" dirty="0">
                <a:solidFill>
                  <a:schemeClr val="accent5"/>
                </a:solidFill>
                <a:latin typeface="Georgia" panose="02040502050405020303" pitchFamily="18" charset="0"/>
                <a:cs typeface="Arial" panose="020B0604020202020204" pitchFamily="34" charset="0"/>
                <a:sym typeface="Fira Sans Extra Condensed Mediu" charset="0"/>
              </a:rPr>
              <a:t>Thank you</a:t>
            </a:r>
          </a:p>
        </p:txBody>
      </p:sp>
      <p:sp>
        <p:nvSpPr>
          <p:cNvPr id="31747" name="Rectangle 1">
            <a:extLst>
              <a:ext uri="{FF2B5EF4-FFF2-40B4-BE49-F238E27FC236}">
                <a16:creationId xmlns="" xmlns:a16="http://schemas.microsoft.com/office/drawing/2014/main" id="{046AC07D-78FE-A38D-3920-D3A9FB470128}"/>
              </a:ext>
            </a:extLst>
          </p:cNvPr>
          <p:cNvSpPr>
            <a:spLocks noChangeArrowheads="1"/>
          </p:cNvSpPr>
          <p:nvPr/>
        </p:nvSpPr>
        <p:spPr bwMode="auto">
          <a:xfrm>
            <a:off x="2039938" y="1452563"/>
            <a:ext cx="1007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000000"/>
              </a:buClr>
              <a:buFont typeface="Arial" panose="020B0604020202020204" pitchFamily="34" charset="0"/>
              <a:buNone/>
            </a:pP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Google Shape;49;p15">
            <a:extLst>
              <a:ext uri="{FF2B5EF4-FFF2-40B4-BE49-F238E27FC236}">
                <a16:creationId xmlns="" xmlns:a16="http://schemas.microsoft.com/office/drawing/2014/main" id="{1312E43A-033F-3E9A-EFE7-65641416B15C}"/>
              </a:ext>
            </a:extLst>
          </p:cNvPr>
          <p:cNvSpPr txBox="1">
            <a:spLocks noChangeArrowheads="1"/>
          </p:cNvSpPr>
          <p:nvPr/>
        </p:nvSpPr>
        <p:spPr bwMode="auto">
          <a:xfrm>
            <a:off x="812006" y="1264994"/>
            <a:ext cx="84534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lnSpc>
                <a:spcPct val="150000"/>
              </a:lnSpc>
              <a:buClr>
                <a:srgbClr val="000000"/>
              </a:buClr>
              <a:buSzPts val="3200"/>
            </a:pPr>
            <a:r>
              <a:rPr lang="en-US" dirty="0">
                <a:solidFill>
                  <a:schemeClr val="accent5"/>
                </a:solidFill>
                <a:latin typeface="Georgia" panose="02040502050405020303" pitchFamily="18" charset="0"/>
              </a:rPr>
              <a:t>The </a:t>
            </a:r>
            <a:r>
              <a:rPr lang="en-US" b="1" dirty="0">
                <a:solidFill>
                  <a:schemeClr val="accent5"/>
                </a:solidFill>
                <a:latin typeface="Georgia" panose="02040502050405020303" pitchFamily="18" charset="0"/>
              </a:rPr>
              <a:t>Predictive Analytics and Dynamic Pricing System</a:t>
            </a:r>
            <a:r>
              <a:rPr lang="en-US" dirty="0">
                <a:solidFill>
                  <a:schemeClr val="accent5"/>
                </a:solidFill>
                <a:latin typeface="Georgia" panose="02040502050405020303" pitchFamily="18" charset="0"/>
              </a:rPr>
              <a:t> is designed to enhance supply chain management in the food and beverage industry by accurately forecasting food orders, optimizing inventory, and boosting customer satisfaction. Utilizing Decision Trees for machine learning, the system analyzes historical data and current meal details to make precise predictions. This predictive model is integrated into a web application built with Flask, HTML, and CSS, which offers functionalities such as forecasting food orders for the next 10 weeks, providing detailed insights on food by cuisine and category, analyzing demand for better inventory management, and allowing custom scenario predictions. The system also includes data visualization features to help stakeholders understand order distribution and key metrics. Deployed locally through a web browser, the application ensures an intuitive and user-friendly experience for all users.</a:t>
            </a:r>
            <a:endParaRPr lang="en-US" altLang="en-US" b="1" dirty="0">
              <a:solidFill>
                <a:schemeClr val="accent5"/>
              </a:solidFill>
              <a:latin typeface="Georgia" panose="02040502050405020303" pitchFamily="18" charset="0"/>
              <a:sym typeface="Georgia" panose="02040502050405020303" pitchFamily="18" charset="0"/>
            </a:endParaRPr>
          </a:p>
        </p:txBody>
      </p:sp>
      <p:sp>
        <p:nvSpPr>
          <p:cNvPr id="4" name="Title 3">
            <a:extLst>
              <a:ext uri="{FF2B5EF4-FFF2-40B4-BE49-F238E27FC236}">
                <a16:creationId xmlns="" xmlns:a16="http://schemas.microsoft.com/office/drawing/2014/main" id="{5C86497C-109F-6873-4FAB-5893D9B6020F}"/>
              </a:ext>
            </a:extLst>
          </p:cNvPr>
          <p:cNvSpPr>
            <a:spLocks noGrp="1"/>
          </p:cNvSpPr>
          <p:nvPr>
            <p:ph type="title"/>
          </p:nvPr>
        </p:nvSpPr>
        <p:spPr>
          <a:xfrm>
            <a:off x="2398711" y="273905"/>
            <a:ext cx="5280025" cy="357187"/>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Introduction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Google Shape;49;p15">
            <a:extLst>
              <a:ext uri="{FF2B5EF4-FFF2-40B4-BE49-F238E27FC236}">
                <a16:creationId xmlns="" xmlns:a16="http://schemas.microsoft.com/office/drawing/2014/main" id="{978F2100-54AE-7EDA-B381-366B4FFE1BF7}"/>
              </a:ext>
            </a:extLst>
          </p:cNvPr>
          <p:cNvSpPr txBox="1">
            <a:spLocks noChangeArrowheads="1"/>
          </p:cNvSpPr>
          <p:nvPr/>
        </p:nvSpPr>
        <p:spPr bwMode="auto">
          <a:xfrm>
            <a:off x="595557" y="1014901"/>
            <a:ext cx="84534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lgn="just">
              <a:lnSpc>
                <a:spcPct val="115000"/>
              </a:lnSpc>
              <a:spcBef>
                <a:spcPts val="1200"/>
              </a:spcBef>
              <a:spcAft>
                <a:spcPts val="0"/>
              </a:spcAft>
            </a:pPr>
            <a:r>
              <a:rPr lang="en-US" sz="1200" b="1" dirty="0">
                <a:solidFill>
                  <a:schemeClr val="accent5"/>
                </a:solidFill>
                <a:latin typeface="Georgia" panose="02040502050405020303" pitchFamily="18" charset="0"/>
                <a:ea typeface="Commissioner"/>
                <a:cs typeface="Commissioner"/>
                <a:sym typeface="Commissioner"/>
              </a:rPr>
              <a:t>Primary Objective</a:t>
            </a:r>
          </a:p>
          <a:p>
            <a:pPr marL="457200" lvl="0" indent="-304800" algn="just">
              <a:lnSpc>
                <a:spcPct val="115000"/>
              </a:lnSpc>
              <a:spcBef>
                <a:spcPts val="1200"/>
              </a:spcBef>
              <a:spcAft>
                <a:spcPts val="0"/>
              </a:spcAft>
              <a:buClr>
                <a:schemeClr val="dk1"/>
              </a:buClr>
              <a:buSzPts val="1200"/>
              <a:buFont typeface="Arial"/>
              <a:buChar char="●"/>
            </a:pPr>
            <a:r>
              <a:rPr lang="en-US" sz="1200" b="1" dirty="0">
                <a:solidFill>
                  <a:schemeClr val="accent5"/>
                </a:solidFill>
                <a:latin typeface="Georgia" panose="02040502050405020303" pitchFamily="18" charset="0"/>
                <a:ea typeface="Commissioner"/>
                <a:cs typeface="Commissioner"/>
                <a:sym typeface="Commissioner"/>
              </a:rPr>
              <a:t>Goal:</a:t>
            </a:r>
            <a:r>
              <a:rPr lang="en-US" sz="1200" dirty="0">
                <a:solidFill>
                  <a:schemeClr val="accent5"/>
                </a:solidFill>
                <a:latin typeface="Georgia" panose="02040502050405020303" pitchFamily="18" charset="0"/>
                <a:ea typeface="Commissioner"/>
                <a:cs typeface="Commissioner"/>
                <a:sym typeface="Commissioner"/>
              </a:rPr>
              <a:t> Develop a robust food demand forecasting system using machine learning and web technologies.</a:t>
            </a:r>
          </a:p>
          <a:p>
            <a:pPr lvl="0" algn="just">
              <a:lnSpc>
                <a:spcPct val="115000"/>
              </a:lnSpc>
              <a:spcBef>
                <a:spcPts val="1200"/>
              </a:spcBef>
              <a:spcAft>
                <a:spcPts val="0"/>
              </a:spcAft>
            </a:pPr>
            <a:r>
              <a:rPr lang="en-US" sz="1200" b="1" dirty="0">
                <a:solidFill>
                  <a:schemeClr val="accent5"/>
                </a:solidFill>
                <a:latin typeface="Georgia" panose="02040502050405020303" pitchFamily="18" charset="0"/>
                <a:ea typeface="Commissioner"/>
                <a:cs typeface="Commissioner"/>
                <a:sym typeface="Commissioner"/>
              </a:rPr>
              <a:t>Key Objectives</a:t>
            </a:r>
          </a:p>
          <a:p>
            <a:pPr marL="457200" lvl="0" indent="-304800" algn="just">
              <a:lnSpc>
                <a:spcPct val="115000"/>
              </a:lnSpc>
              <a:spcBef>
                <a:spcPts val="1200"/>
              </a:spcBef>
              <a:spcAft>
                <a:spcPts val="0"/>
              </a:spcAft>
              <a:buClr>
                <a:schemeClr val="dk1"/>
              </a:buClr>
              <a:buSzPts val="1200"/>
              <a:buFont typeface="Commissioner"/>
              <a:buChar char="●"/>
            </a:pPr>
            <a:r>
              <a:rPr lang="en-US" sz="1200" b="1" dirty="0">
                <a:solidFill>
                  <a:schemeClr val="accent5"/>
                </a:solidFill>
                <a:latin typeface="Georgia" panose="02040502050405020303" pitchFamily="18" charset="0"/>
                <a:ea typeface="Commissioner"/>
                <a:cs typeface="Commissioner"/>
                <a:sym typeface="Commissioner"/>
              </a:rPr>
              <a:t>Accurate Demand Prediction:</a:t>
            </a:r>
          </a:p>
          <a:p>
            <a:pPr marL="914400" lvl="1" indent="-304800" algn="just">
              <a:lnSpc>
                <a:spcPct val="115000"/>
              </a:lnSpc>
              <a:spcBef>
                <a:spcPts val="0"/>
              </a:spcBef>
              <a:spcAft>
                <a:spcPts val="0"/>
              </a:spcAft>
              <a:buClr>
                <a:schemeClr val="dk1"/>
              </a:buClr>
              <a:buSzPts val="1200"/>
              <a:buFont typeface="Commissioner"/>
              <a:buChar char="○"/>
            </a:pPr>
            <a:r>
              <a:rPr lang="en-US" sz="1200" dirty="0">
                <a:solidFill>
                  <a:schemeClr val="accent5"/>
                </a:solidFill>
                <a:latin typeface="Georgia" panose="02040502050405020303" pitchFamily="18" charset="0"/>
                <a:ea typeface="Commissioner"/>
                <a:cs typeface="Commissioner"/>
                <a:sym typeface="Commissioner"/>
              </a:rPr>
              <a:t>Implement machine learning algorithms.</a:t>
            </a:r>
          </a:p>
          <a:p>
            <a:pPr marL="914400" lvl="1" indent="-304800" algn="just">
              <a:lnSpc>
                <a:spcPct val="115000"/>
              </a:lnSpc>
              <a:spcBef>
                <a:spcPts val="0"/>
              </a:spcBef>
              <a:spcAft>
                <a:spcPts val="0"/>
              </a:spcAft>
              <a:buClr>
                <a:schemeClr val="dk1"/>
              </a:buClr>
              <a:buSzPts val="1200"/>
              <a:buFont typeface="Commissioner"/>
              <a:buChar char="○"/>
            </a:pPr>
            <a:r>
              <a:rPr lang="en-US" sz="1200" dirty="0">
                <a:solidFill>
                  <a:schemeClr val="accent5"/>
                </a:solidFill>
                <a:latin typeface="Georgia" panose="02040502050405020303" pitchFamily="18" charset="0"/>
                <a:ea typeface="Commissioner"/>
                <a:cs typeface="Commissioner"/>
                <a:sym typeface="Commissioner"/>
              </a:rPr>
              <a:t>Forecast demand for various food items.</a:t>
            </a:r>
          </a:p>
          <a:p>
            <a:pPr marL="914400" lvl="1" indent="-304800" algn="just">
              <a:lnSpc>
                <a:spcPct val="115000"/>
              </a:lnSpc>
              <a:spcBef>
                <a:spcPts val="0"/>
              </a:spcBef>
              <a:spcAft>
                <a:spcPts val="0"/>
              </a:spcAft>
              <a:buClr>
                <a:schemeClr val="dk1"/>
              </a:buClr>
              <a:buSzPts val="1200"/>
              <a:buFont typeface="Commissioner"/>
              <a:buChar char="○"/>
            </a:pPr>
            <a:r>
              <a:rPr lang="en-US" sz="1200" dirty="0">
                <a:solidFill>
                  <a:schemeClr val="accent5"/>
                </a:solidFill>
                <a:latin typeface="Georgia" panose="02040502050405020303" pitchFamily="18" charset="0"/>
                <a:ea typeface="Commissioner"/>
                <a:cs typeface="Commissioner"/>
                <a:sym typeface="Commissioner"/>
              </a:rPr>
              <a:t>Aid in efficient inventory and resource planning.</a:t>
            </a:r>
          </a:p>
          <a:p>
            <a:pPr marL="457200" lvl="0" indent="-304800" algn="just">
              <a:lnSpc>
                <a:spcPct val="115000"/>
              </a:lnSpc>
              <a:spcBef>
                <a:spcPts val="0"/>
              </a:spcBef>
              <a:spcAft>
                <a:spcPts val="0"/>
              </a:spcAft>
              <a:buClr>
                <a:schemeClr val="dk1"/>
              </a:buClr>
              <a:buSzPts val="1200"/>
              <a:buFont typeface="Commissioner"/>
              <a:buChar char="●"/>
            </a:pPr>
            <a:r>
              <a:rPr lang="en-US" sz="1200" b="1" dirty="0">
                <a:solidFill>
                  <a:schemeClr val="accent5"/>
                </a:solidFill>
                <a:latin typeface="Georgia" panose="02040502050405020303" pitchFamily="18" charset="0"/>
                <a:ea typeface="Commissioner"/>
                <a:cs typeface="Commissioner"/>
                <a:sym typeface="Commissioner"/>
              </a:rPr>
              <a:t>Optimized Inventory Management:</a:t>
            </a:r>
          </a:p>
          <a:p>
            <a:pPr marL="914400" lvl="1" indent="-304800" algn="just">
              <a:lnSpc>
                <a:spcPct val="115000"/>
              </a:lnSpc>
              <a:spcBef>
                <a:spcPts val="0"/>
              </a:spcBef>
              <a:spcAft>
                <a:spcPts val="0"/>
              </a:spcAft>
              <a:buClr>
                <a:schemeClr val="dk1"/>
              </a:buClr>
              <a:buSzPts val="1200"/>
              <a:buFont typeface="Commissioner"/>
              <a:buChar char="○"/>
            </a:pPr>
            <a:r>
              <a:rPr lang="en-US" sz="1200" dirty="0">
                <a:solidFill>
                  <a:schemeClr val="accent5"/>
                </a:solidFill>
                <a:latin typeface="Georgia" panose="02040502050405020303" pitchFamily="18" charset="0"/>
                <a:ea typeface="Commissioner"/>
                <a:cs typeface="Commissioner"/>
                <a:sym typeface="Commissioner"/>
              </a:rPr>
              <a:t>Predict quantities needed for each food item.</a:t>
            </a:r>
          </a:p>
          <a:p>
            <a:pPr marL="914400" lvl="1" indent="-304800" algn="just">
              <a:lnSpc>
                <a:spcPct val="115000"/>
              </a:lnSpc>
              <a:spcBef>
                <a:spcPts val="0"/>
              </a:spcBef>
              <a:spcAft>
                <a:spcPts val="0"/>
              </a:spcAft>
              <a:buClr>
                <a:schemeClr val="dk1"/>
              </a:buClr>
              <a:buSzPts val="1200"/>
              <a:buFont typeface="Commissioner"/>
              <a:buChar char="○"/>
            </a:pPr>
            <a:r>
              <a:rPr lang="en-US" sz="1200" dirty="0">
                <a:solidFill>
                  <a:schemeClr val="accent5"/>
                </a:solidFill>
                <a:latin typeface="Georgia" panose="02040502050405020303" pitchFamily="18" charset="0"/>
                <a:ea typeface="Commissioner"/>
                <a:cs typeface="Commissioner"/>
                <a:sym typeface="Commissioner"/>
              </a:rPr>
              <a:t>Minimize overstocking and stockouts.</a:t>
            </a:r>
          </a:p>
          <a:p>
            <a:pPr marL="914400" lvl="1" indent="-304800" algn="just">
              <a:lnSpc>
                <a:spcPct val="115000"/>
              </a:lnSpc>
              <a:spcBef>
                <a:spcPts val="0"/>
              </a:spcBef>
              <a:spcAft>
                <a:spcPts val="0"/>
              </a:spcAft>
              <a:buClr>
                <a:schemeClr val="dk1"/>
              </a:buClr>
              <a:buSzPts val="1200"/>
              <a:buFont typeface="Commissioner"/>
              <a:buChar char="○"/>
            </a:pPr>
            <a:r>
              <a:rPr lang="en-US" sz="1200" dirty="0">
                <a:solidFill>
                  <a:schemeClr val="accent5"/>
                </a:solidFill>
                <a:latin typeface="Georgia" panose="02040502050405020303" pitchFamily="18" charset="0"/>
                <a:ea typeface="Commissioner"/>
                <a:cs typeface="Commissioner"/>
                <a:sym typeface="Commissioner"/>
              </a:rPr>
              <a:t>Reduce inventory holding costs.</a:t>
            </a:r>
          </a:p>
          <a:p>
            <a:pPr marL="457200" lvl="0" indent="-304800" algn="just">
              <a:lnSpc>
                <a:spcPct val="115000"/>
              </a:lnSpc>
              <a:spcBef>
                <a:spcPts val="0"/>
              </a:spcBef>
              <a:spcAft>
                <a:spcPts val="0"/>
              </a:spcAft>
              <a:buClr>
                <a:schemeClr val="dk1"/>
              </a:buClr>
              <a:buSzPts val="1200"/>
              <a:buFont typeface="Commissioner"/>
              <a:buChar char="●"/>
            </a:pPr>
            <a:r>
              <a:rPr lang="en-US" sz="1200" b="1" dirty="0">
                <a:solidFill>
                  <a:schemeClr val="accent5"/>
                </a:solidFill>
                <a:latin typeface="Georgia" panose="02040502050405020303" pitchFamily="18" charset="0"/>
                <a:ea typeface="Commissioner"/>
                <a:cs typeface="Commissioner"/>
                <a:sym typeface="Commissioner"/>
              </a:rPr>
              <a:t>Enhanced Operational Efficiency:</a:t>
            </a:r>
          </a:p>
          <a:p>
            <a:pPr marL="914400" lvl="1" indent="-304800" algn="just">
              <a:lnSpc>
                <a:spcPct val="115000"/>
              </a:lnSpc>
              <a:spcBef>
                <a:spcPts val="0"/>
              </a:spcBef>
              <a:spcAft>
                <a:spcPts val="0"/>
              </a:spcAft>
              <a:buClr>
                <a:schemeClr val="dk1"/>
              </a:buClr>
              <a:buSzPts val="1200"/>
              <a:buFont typeface="Commissioner"/>
              <a:buChar char="○"/>
            </a:pPr>
            <a:r>
              <a:rPr lang="en-US" sz="1200" dirty="0">
                <a:solidFill>
                  <a:schemeClr val="accent5"/>
                </a:solidFill>
                <a:latin typeface="Georgia" panose="02040502050405020303" pitchFamily="18" charset="0"/>
                <a:ea typeface="Commissioner"/>
                <a:cs typeface="Commissioner"/>
                <a:sym typeface="Commissioner"/>
              </a:rPr>
              <a:t>Provide insights into future demand patterns.</a:t>
            </a:r>
          </a:p>
          <a:p>
            <a:pPr marL="914400" lvl="1" indent="-304800" algn="just">
              <a:lnSpc>
                <a:spcPct val="115000"/>
              </a:lnSpc>
              <a:spcBef>
                <a:spcPts val="0"/>
              </a:spcBef>
              <a:spcAft>
                <a:spcPts val="0"/>
              </a:spcAft>
              <a:buClr>
                <a:schemeClr val="dk1"/>
              </a:buClr>
              <a:buSzPts val="1200"/>
              <a:buFont typeface="Commissioner"/>
              <a:buChar char="○"/>
            </a:pPr>
            <a:r>
              <a:rPr lang="en-US" sz="1200" dirty="0">
                <a:solidFill>
                  <a:schemeClr val="accent5"/>
                </a:solidFill>
                <a:latin typeface="Georgia" panose="02040502050405020303" pitchFamily="18" charset="0"/>
                <a:ea typeface="Commissioner"/>
                <a:cs typeface="Commissioner"/>
                <a:sym typeface="Commissioner"/>
              </a:rPr>
              <a:t>Streamline operations and resource allocation.</a:t>
            </a:r>
          </a:p>
          <a:p>
            <a:pPr marL="457200" lvl="0" indent="-304800" algn="just">
              <a:lnSpc>
                <a:spcPct val="115000"/>
              </a:lnSpc>
              <a:spcBef>
                <a:spcPts val="0"/>
              </a:spcBef>
              <a:spcAft>
                <a:spcPts val="0"/>
              </a:spcAft>
              <a:buClr>
                <a:schemeClr val="dk1"/>
              </a:buClr>
              <a:buSzPts val="1200"/>
              <a:buFont typeface="Commissioner"/>
              <a:buChar char="●"/>
            </a:pPr>
            <a:r>
              <a:rPr lang="en-US" sz="1200" b="1" dirty="0">
                <a:solidFill>
                  <a:schemeClr val="accent5"/>
                </a:solidFill>
                <a:latin typeface="Georgia" panose="02040502050405020303" pitchFamily="18" charset="0"/>
                <a:ea typeface="Commissioner"/>
                <a:cs typeface="Commissioner"/>
                <a:sym typeface="Commissioner"/>
              </a:rPr>
              <a:t>Improved Customer Satisfaction:</a:t>
            </a:r>
          </a:p>
          <a:p>
            <a:pPr marL="914400" lvl="1" indent="-304800" algn="just">
              <a:lnSpc>
                <a:spcPct val="115000"/>
              </a:lnSpc>
              <a:spcBef>
                <a:spcPts val="0"/>
              </a:spcBef>
              <a:spcAft>
                <a:spcPts val="0"/>
              </a:spcAft>
              <a:buClr>
                <a:schemeClr val="dk1"/>
              </a:buClr>
              <a:buSzPts val="1200"/>
              <a:buFont typeface="Commissioner"/>
              <a:buChar char="○"/>
            </a:pPr>
            <a:r>
              <a:rPr lang="en-US" sz="1200" dirty="0">
                <a:solidFill>
                  <a:schemeClr val="accent5"/>
                </a:solidFill>
                <a:latin typeface="Georgia" panose="02040502050405020303" pitchFamily="18" charset="0"/>
                <a:ea typeface="Commissioner"/>
                <a:cs typeface="Commissioner"/>
                <a:sym typeface="Commissioner"/>
              </a:rPr>
              <a:t>Ensure availability of food items based on demand.</a:t>
            </a:r>
          </a:p>
          <a:p>
            <a:pPr marL="914400" lvl="1" indent="-304800" algn="just">
              <a:lnSpc>
                <a:spcPct val="115000"/>
              </a:lnSpc>
              <a:spcBef>
                <a:spcPts val="0"/>
              </a:spcBef>
              <a:spcAft>
                <a:spcPts val="0"/>
              </a:spcAft>
              <a:buClr>
                <a:schemeClr val="dk1"/>
              </a:buClr>
              <a:buSzPts val="1200"/>
              <a:buFont typeface="Commissioner"/>
              <a:buChar char="○"/>
            </a:pPr>
            <a:r>
              <a:rPr lang="en-US" sz="1200" dirty="0">
                <a:solidFill>
                  <a:schemeClr val="accent5"/>
                </a:solidFill>
                <a:latin typeface="Georgia" panose="02040502050405020303" pitchFamily="18" charset="0"/>
                <a:ea typeface="Commissioner"/>
                <a:cs typeface="Commissioner"/>
                <a:sym typeface="Commissioner"/>
              </a:rPr>
              <a:t>Reduce waiting times and ensure timely deliveries.</a:t>
            </a:r>
          </a:p>
          <a:p>
            <a:pPr lvl="0" algn="just">
              <a:lnSpc>
                <a:spcPct val="115000"/>
              </a:lnSpc>
              <a:spcBef>
                <a:spcPts val="1200"/>
              </a:spcBef>
              <a:spcAft>
                <a:spcPts val="1200"/>
              </a:spcAft>
            </a:pPr>
            <a:endParaRPr lang="en-US" sz="1200" dirty="0">
              <a:solidFill>
                <a:schemeClr val="accent5"/>
              </a:solidFill>
              <a:latin typeface="Georgia" panose="02040502050405020303" pitchFamily="18" charset="0"/>
              <a:ea typeface="Commissioner"/>
              <a:cs typeface="Commissioner"/>
              <a:sym typeface="Commissioner"/>
            </a:endParaRPr>
          </a:p>
        </p:txBody>
      </p:sp>
      <p:sp>
        <p:nvSpPr>
          <p:cNvPr id="4" name="Title 3">
            <a:extLst>
              <a:ext uri="{FF2B5EF4-FFF2-40B4-BE49-F238E27FC236}">
                <a16:creationId xmlns="" xmlns:a16="http://schemas.microsoft.com/office/drawing/2014/main" id="{24B7298E-0A2C-56D9-7C80-1D934583EA0D}"/>
              </a:ext>
            </a:extLst>
          </p:cNvPr>
          <p:cNvSpPr>
            <a:spLocks noGrp="1"/>
          </p:cNvSpPr>
          <p:nvPr>
            <p:ph type="title"/>
          </p:nvPr>
        </p:nvSpPr>
        <p:spPr>
          <a:xfrm>
            <a:off x="2398712" y="234828"/>
            <a:ext cx="5280025" cy="357187"/>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Objective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Google Shape;49;p15">
            <a:extLst>
              <a:ext uri="{FF2B5EF4-FFF2-40B4-BE49-F238E27FC236}">
                <a16:creationId xmlns="" xmlns:a16="http://schemas.microsoft.com/office/drawing/2014/main" id="{3F8F95C8-ADC7-136E-6232-8D7DA5FDD85B}"/>
              </a:ext>
            </a:extLst>
          </p:cNvPr>
          <p:cNvSpPr txBox="1">
            <a:spLocks noChangeArrowheads="1"/>
          </p:cNvSpPr>
          <p:nvPr/>
        </p:nvSpPr>
        <p:spPr bwMode="auto">
          <a:xfrm>
            <a:off x="812005" y="1038347"/>
            <a:ext cx="84534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50000"/>
              </a:lnSpc>
            </a:pPr>
            <a:r>
              <a:rPr lang="en-US" sz="1200" b="1" dirty="0">
                <a:solidFill>
                  <a:schemeClr val="accent5"/>
                </a:solidFill>
                <a:latin typeface="Georgia" panose="02040502050405020303" pitchFamily="18" charset="0"/>
              </a:rPr>
              <a:t>Existing Work:</a:t>
            </a:r>
            <a:endParaRPr lang="en-US" sz="1200" dirty="0">
              <a:solidFill>
                <a:schemeClr val="accent5"/>
              </a:solidFill>
              <a:latin typeface="Georgia" panose="02040502050405020303" pitchFamily="18" charset="0"/>
            </a:endParaRPr>
          </a:p>
          <a:p>
            <a:pPr marL="285750" indent="-285750" algn="just">
              <a:lnSpc>
                <a:spcPct val="150000"/>
              </a:lnSpc>
              <a:buFont typeface="Arial" panose="020B0604020202020204" pitchFamily="34" charset="0"/>
              <a:buChar char="•"/>
            </a:pPr>
            <a:r>
              <a:rPr lang="en-US" sz="1200" b="1" dirty="0">
                <a:solidFill>
                  <a:schemeClr val="accent5"/>
                </a:solidFill>
                <a:latin typeface="Georgia" panose="02040502050405020303" pitchFamily="18" charset="0"/>
              </a:rPr>
              <a:t>Traditional Forecasting Methods:</a:t>
            </a:r>
            <a:endParaRPr lang="en-US" sz="1200" dirty="0">
              <a:solidFill>
                <a:schemeClr val="accent5"/>
              </a:solidFill>
              <a:latin typeface="Georgia" panose="02040502050405020303" pitchFamily="18" charset="0"/>
            </a:endParaRPr>
          </a:p>
          <a:p>
            <a:pPr marL="1028700" lvl="1" algn="just">
              <a:lnSpc>
                <a:spcPct val="150000"/>
              </a:lnSpc>
              <a:buFont typeface="Arial" panose="020B0604020202020204" pitchFamily="34" charset="0"/>
              <a:buChar char="•"/>
            </a:pPr>
            <a:r>
              <a:rPr lang="en-US" sz="1200" b="1" dirty="0">
                <a:solidFill>
                  <a:schemeClr val="accent5"/>
                </a:solidFill>
                <a:latin typeface="Georgia" panose="02040502050405020303" pitchFamily="18" charset="0"/>
              </a:rPr>
              <a:t>Basic Techniques:</a:t>
            </a:r>
            <a:r>
              <a:rPr lang="en-US" sz="1200" dirty="0">
                <a:solidFill>
                  <a:schemeClr val="accent5"/>
                </a:solidFill>
                <a:latin typeface="Georgia" panose="02040502050405020303" pitchFamily="18" charset="0"/>
              </a:rPr>
              <a:t> Simple models like moving averages and exponential smoothing are commonly used but often fail to capture complex demand patterns.</a:t>
            </a:r>
          </a:p>
          <a:p>
            <a:pPr marL="1028700" lvl="1" algn="just">
              <a:lnSpc>
                <a:spcPct val="150000"/>
              </a:lnSpc>
              <a:buFont typeface="Arial" panose="020B0604020202020204" pitchFamily="34" charset="0"/>
              <a:buChar char="•"/>
            </a:pPr>
            <a:r>
              <a:rPr lang="en-US" sz="1200" b="1" dirty="0">
                <a:solidFill>
                  <a:schemeClr val="accent5"/>
                </a:solidFill>
                <a:latin typeface="Georgia" panose="02040502050405020303" pitchFamily="18" charset="0"/>
              </a:rPr>
              <a:t>Manual Inventory Management:</a:t>
            </a:r>
            <a:r>
              <a:rPr lang="en-US" sz="1200" dirty="0">
                <a:solidFill>
                  <a:schemeClr val="accent5"/>
                </a:solidFill>
                <a:latin typeface="Georgia" panose="02040502050405020303" pitchFamily="18" charset="0"/>
              </a:rPr>
              <a:t> Many systems rely on manual processes, which are time-consuming and inefficient, especially for managing large and diverse product portfolios.</a:t>
            </a:r>
          </a:p>
          <a:p>
            <a:pPr algn="just">
              <a:lnSpc>
                <a:spcPct val="150000"/>
              </a:lnSpc>
            </a:pPr>
            <a:r>
              <a:rPr lang="en-US" sz="1200" b="1" dirty="0">
                <a:solidFill>
                  <a:schemeClr val="accent5"/>
                </a:solidFill>
                <a:latin typeface="Georgia" panose="02040502050405020303" pitchFamily="18" charset="0"/>
              </a:rPr>
              <a:t>Limitations:</a:t>
            </a:r>
            <a:endParaRPr lang="en-US" sz="1200" dirty="0">
              <a:solidFill>
                <a:schemeClr val="accent5"/>
              </a:solidFill>
              <a:latin typeface="Georgia" panose="02040502050405020303" pitchFamily="18" charset="0"/>
            </a:endParaRPr>
          </a:p>
          <a:p>
            <a:pPr marL="1028700" lvl="1" algn="just">
              <a:lnSpc>
                <a:spcPct val="150000"/>
              </a:lnSpc>
              <a:buFont typeface="Arial" panose="020B0604020202020204" pitchFamily="34" charset="0"/>
              <a:buChar char="•"/>
            </a:pPr>
            <a:r>
              <a:rPr lang="en-US" sz="1200" b="1" dirty="0">
                <a:solidFill>
                  <a:schemeClr val="accent5"/>
                </a:solidFill>
                <a:latin typeface="Georgia" panose="02040502050405020303" pitchFamily="18" charset="0"/>
              </a:rPr>
              <a:t>Limited Accuracy:</a:t>
            </a:r>
            <a:r>
              <a:rPr lang="en-US" sz="1200" dirty="0">
                <a:solidFill>
                  <a:schemeClr val="accent5"/>
                </a:solidFill>
                <a:latin typeface="Georgia" panose="02040502050405020303" pitchFamily="18" charset="0"/>
              </a:rPr>
              <a:t> Basic forecasting methods often struggle to accurately predict demand due to their inability to model complex, non-linear patterns.</a:t>
            </a:r>
          </a:p>
          <a:p>
            <a:pPr marL="1028700" lvl="1" algn="just">
              <a:lnSpc>
                <a:spcPct val="150000"/>
              </a:lnSpc>
              <a:buFont typeface="Arial" panose="020B0604020202020204" pitchFamily="34" charset="0"/>
              <a:buChar char="•"/>
            </a:pPr>
            <a:r>
              <a:rPr lang="en-US" sz="1200" b="1" dirty="0">
                <a:solidFill>
                  <a:schemeClr val="accent5"/>
                </a:solidFill>
                <a:latin typeface="Georgia" panose="02040502050405020303" pitchFamily="18" charset="0"/>
              </a:rPr>
              <a:t>Manual Processes:</a:t>
            </a:r>
            <a:r>
              <a:rPr lang="en-US" sz="1200" dirty="0">
                <a:solidFill>
                  <a:schemeClr val="accent5"/>
                </a:solidFill>
                <a:latin typeface="Georgia" panose="02040502050405020303" pitchFamily="18" charset="0"/>
              </a:rPr>
              <a:t> Dependence on manual input and adjustments leads to inefficiencies and errors in inventory management.</a:t>
            </a:r>
          </a:p>
          <a:p>
            <a:pPr marL="1028700" lvl="1" algn="just">
              <a:lnSpc>
                <a:spcPct val="150000"/>
              </a:lnSpc>
              <a:buFont typeface="Arial" panose="020B0604020202020204" pitchFamily="34" charset="0"/>
              <a:buChar char="•"/>
            </a:pPr>
            <a:r>
              <a:rPr lang="en-US" sz="1200" b="1" dirty="0">
                <a:solidFill>
                  <a:schemeClr val="accent5"/>
                </a:solidFill>
                <a:latin typeface="Georgia" panose="02040502050405020303" pitchFamily="18" charset="0"/>
              </a:rPr>
              <a:t>Lack of Scalability:</a:t>
            </a:r>
            <a:r>
              <a:rPr lang="en-US" sz="1200" dirty="0">
                <a:solidFill>
                  <a:schemeClr val="accent5"/>
                </a:solidFill>
                <a:latin typeface="Georgia" panose="02040502050405020303" pitchFamily="18" charset="0"/>
              </a:rPr>
              <a:t> Traditional approaches may not scale well with increasing data volume or evolving market conditions, making them less adaptable to changing demand patterns.</a:t>
            </a:r>
          </a:p>
        </p:txBody>
      </p:sp>
      <p:sp>
        <p:nvSpPr>
          <p:cNvPr id="4" name="Title 3">
            <a:extLst>
              <a:ext uri="{FF2B5EF4-FFF2-40B4-BE49-F238E27FC236}">
                <a16:creationId xmlns="" xmlns:a16="http://schemas.microsoft.com/office/drawing/2014/main" id="{7C56E417-79F5-E3AD-CF75-F216A282F1FF}"/>
              </a:ext>
            </a:extLst>
          </p:cNvPr>
          <p:cNvSpPr>
            <a:spLocks noGrp="1"/>
          </p:cNvSpPr>
          <p:nvPr>
            <p:ph type="title"/>
          </p:nvPr>
        </p:nvSpPr>
        <p:spPr>
          <a:xfrm>
            <a:off x="1903410" y="180120"/>
            <a:ext cx="6270625" cy="357187"/>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Existing Work &amp; Limitation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Google Shape;49;p15">
            <a:extLst>
              <a:ext uri="{FF2B5EF4-FFF2-40B4-BE49-F238E27FC236}">
                <a16:creationId xmlns="" xmlns:a16="http://schemas.microsoft.com/office/drawing/2014/main" id="{ACB95AF1-A6FF-C117-8ADF-175001D676F2}"/>
              </a:ext>
            </a:extLst>
          </p:cNvPr>
          <p:cNvSpPr txBox="1">
            <a:spLocks noChangeArrowheads="1"/>
          </p:cNvSpPr>
          <p:nvPr/>
        </p:nvSpPr>
        <p:spPr bwMode="auto">
          <a:xfrm>
            <a:off x="812005" y="685799"/>
            <a:ext cx="84534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50000"/>
              </a:lnSpc>
            </a:pPr>
            <a:r>
              <a:rPr lang="en-US" sz="1200" b="1" dirty="0">
                <a:solidFill>
                  <a:schemeClr val="accent5"/>
                </a:solidFill>
                <a:latin typeface="Georgia" panose="02040502050405020303" pitchFamily="18" charset="0"/>
              </a:rPr>
              <a:t>Proposed Work:</a:t>
            </a:r>
            <a:endParaRPr lang="en-US" sz="1200" dirty="0">
              <a:solidFill>
                <a:schemeClr val="accent5"/>
              </a:solidFill>
              <a:latin typeface="Georgia" panose="02040502050405020303" pitchFamily="18" charset="0"/>
            </a:endParaRPr>
          </a:p>
          <a:p>
            <a:pPr marL="285750" indent="-285750" algn="just">
              <a:lnSpc>
                <a:spcPct val="150000"/>
              </a:lnSpc>
              <a:buFont typeface="Arial" panose="020B0604020202020204" pitchFamily="34" charset="0"/>
              <a:buChar char="•"/>
            </a:pPr>
            <a:r>
              <a:rPr lang="en-US" sz="1200" b="1" dirty="0">
                <a:solidFill>
                  <a:schemeClr val="accent5"/>
                </a:solidFill>
                <a:latin typeface="Georgia" panose="02040502050405020303" pitchFamily="18" charset="0"/>
              </a:rPr>
              <a:t>Machine Learning Models:</a:t>
            </a:r>
            <a:r>
              <a:rPr lang="en-US" sz="1200" dirty="0">
                <a:solidFill>
                  <a:schemeClr val="accent5"/>
                </a:solidFill>
                <a:latin typeface="Georgia" panose="02040502050405020303" pitchFamily="18" charset="0"/>
              </a:rPr>
              <a:t> Employ advanced models such as Decision Trees for precise demand forecasting.</a:t>
            </a:r>
          </a:p>
          <a:p>
            <a:pPr marL="285750" indent="-285750" algn="just">
              <a:lnSpc>
                <a:spcPct val="150000"/>
              </a:lnSpc>
              <a:buFont typeface="Arial" panose="020B0604020202020204" pitchFamily="34" charset="0"/>
              <a:buChar char="•"/>
            </a:pPr>
            <a:r>
              <a:rPr lang="en-US" sz="1200" b="1" dirty="0">
                <a:solidFill>
                  <a:schemeClr val="accent5"/>
                </a:solidFill>
                <a:latin typeface="Georgia" panose="02040502050405020303" pitchFamily="18" charset="0"/>
              </a:rPr>
              <a:t>Predictive Analytics:</a:t>
            </a:r>
            <a:r>
              <a:rPr lang="en-US" sz="1200" dirty="0">
                <a:solidFill>
                  <a:schemeClr val="accent5"/>
                </a:solidFill>
                <a:latin typeface="Georgia" panose="02040502050405020303" pitchFamily="18" charset="0"/>
              </a:rPr>
              <a:t> Analyze patterns, trends, and seasonality to enhance food demand predictions.</a:t>
            </a:r>
          </a:p>
          <a:p>
            <a:pPr marL="285750" indent="-285750" algn="just">
              <a:lnSpc>
                <a:spcPct val="150000"/>
              </a:lnSpc>
              <a:buFont typeface="Arial" panose="020B0604020202020204" pitchFamily="34" charset="0"/>
              <a:buChar char="•"/>
            </a:pPr>
            <a:r>
              <a:rPr lang="en-US" sz="1200" b="1" dirty="0">
                <a:solidFill>
                  <a:schemeClr val="accent5"/>
                </a:solidFill>
                <a:latin typeface="Georgia" panose="02040502050405020303" pitchFamily="18" charset="0"/>
              </a:rPr>
              <a:t>Real-Time Updates:</a:t>
            </a:r>
            <a:r>
              <a:rPr lang="en-US" sz="1200" dirty="0">
                <a:solidFill>
                  <a:schemeClr val="accent5"/>
                </a:solidFill>
                <a:latin typeface="Georgia" panose="02040502050405020303" pitchFamily="18" charset="0"/>
              </a:rPr>
              <a:t> Offer real-time forecasts to enable timely adjustments in inventory management.</a:t>
            </a:r>
          </a:p>
          <a:p>
            <a:pPr marL="285750" indent="-285750" algn="just">
              <a:lnSpc>
                <a:spcPct val="150000"/>
              </a:lnSpc>
              <a:buFont typeface="Arial" panose="020B0604020202020204" pitchFamily="34" charset="0"/>
              <a:buChar char="•"/>
            </a:pPr>
            <a:r>
              <a:rPr lang="en-US" sz="1200" b="1" dirty="0">
                <a:solidFill>
                  <a:schemeClr val="accent5"/>
                </a:solidFill>
                <a:latin typeface="Georgia" panose="02040502050405020303" pitchFamily="18" charset="0"/>
              </a:rPr>
              <a:t>User-Friendly Interface:</a:t>
            </a:r>
            <a:r>
              <a:rPr lang="en-US" sz="1200" dirty="0">
                <a:solidFill>
                  <a:schemeClr val="accent5"/>
                </a:solidFill>
                <a:latin typeface="Georgia" panose="02040502050405020303" pitchFamily="18" charset="0"/>
              </a:rPr>
              <a:t> Provide an intuitive web interface for easy interaction and visualization of data.</a:t>
            </a:r>
          </a:p>
          <a:p>
            <a:pPr marL="285750" indent="-285750" algn="just">
              <a:lnSpc>
                <a:spcPct val="150000"/>
              </a:lnSpc>
              <a:buFont typeface="Arial" panose="020B0604020202020204" pitchFamily="34" charset="0"/>
              <a:buChar char="•"/>
            </a:pPr>
            <a:r>
              <a:rPr lang="en-US" sz="1200" b="1" dirty="0">
                <a:solidFill>
                  <a:schemeClr val="accent5"/>
                </a:solidFill>
                <a:latin typeface="Georgia" panose="02040502050405020303" pitchFamily="18" charset="0"/>
              </a:rPr>
              <a:t>Scalability and Adaptability:</a:t>
            </a:r>
            <a:r>
              <a:rPr lang="en-US" sz="1200" dirty="0">
                <a:solidFill>
                  <a:schemeClr val="accent5"/>
                </a:solidFill>
                <a:latin typeface="Georgia" panose="02040502050405020303" pitchFamily="18" charset="0"/>
              </a:rPr>
              <a:t> Ensure the system adapts to evolving business needs and fluctuating demand patterns.</a:t>
            </a:r>
          </a:p>
          <a:p>
            <a:pPr marL="285750" indent="-285750" algn="just">
              <a:lnSpc>
                <a:spcPct val="150000"/>
              </a:lnSpc>
              <a:buFont typeface="Arial" panose="020B0604020202020204" pitchFamily="34" charset="0"/>
              <a:buChar char="•"/>
            </a:pPr>
            <a:r>
              <a:rPr lang="en-US" sz="1200" b="1" dirty="0">
                <a:solidFill>
                  <a:schemeClr val="accent5"/>
                </a:solidFill>
                <a:latin typeface="Georgia" panose="02040502050405020303" pitchFamily="18" charset="0"/>
              </a:rPr>
              <a:t>Integration:</a:t>
            </a:r>
            <a:r>
              <a:rPr lang="en-US" sz="1200" dirty="0">
                <a:solidFill>
                  <a:schemeClr val="accent5"/>
                </a:solidFill>
                <a:latin typeface="Georgia" panose="02040502050405020303" pitchFamily="18" charset="0"/>
              </a:rPr>
              <a:t> Seamlessly connect with existing systems like inventory management and POS for streamlined operations.</a:t>
            </a:r>
          </a:p>
          <a:p>
            <a:pPr marL="285750" indent="-285750" algn="just">
              <a:lnSpc>
                <a:spcPct val="150000"/>
              </a:lnSpc>
              <a:buFont typeface="Arial" panose="020B0604020202020204" pitchFamily="34" charset="0"/>
              <a:buChar char="•"/>
            </a:pPr>
            <a:r>
              <a:rPr lang="en-US" sz="1200" b="1" dirty="0">
                <a:solidFill>
                  <a:schemeClr val="accent5"/>
                </a:solidFill>
                <a:latin typeface="Georgia" panose="02040502050405020303" pitchFamily="18" charset="0"/>
              </a:rPr>
              <a:t>Performance Evaluation:</a:t>
            </a:r>
            <a:r>
              <a:rPr lang="en-US" sz="1200" dirty="0">
                <a:solidFill>
                  <a:schemeClr val="accent5"/>
                </a:solidFill>
                <a:latin typeface="Georgia" panose="02040502050405020303" pitchFamily="18" charset="0"/>
              </a:rPr>
              <a:t> Continuously monitor and refine models to improve forecasting accuracy.</a:t>
            </a:r>
          </a:p>
          <a:p>
            <a:pPr algn="just">
              <a:lnSpc>
                <a:spcPct val="150000"/>
              </a:lnSpc>
            </a:pPr>
            <a:r>
              <a:rPr lang="en-US" sz="1200" b="1" dirty="0">
                <a:solidFill>
                  <a:schemeClr val="accent5"/>
                </a:solidFill>
                <a:latin typeface="Georgia" panose="02040502050405020303" pitchFamily="18" charset="0"/>
              </a:rPr>
              <a:t>Advantages:</a:t>
            </a:r>
            <a:endParaRPr lang="en-US" sz="1200" dirty="0">
              <a:solidFill>
                <a:schemeClr val="accent5"/>
              </a:solidFill>
              <a:latin typeface="Georgia" panose="02040502050405020303" pitchFamily="18" charset="0"/>
            </a:endParaRPr>
          </a:p>
          <a:p>
            <a:pPr marL="285750" indent="-285750" algn="just">
              <a:lnSpc>
                <a:spcPct val="150000"/>
              </a:lnSpc>
              <a:buFont typeface="Arial" panose="020B0604020202020204" pitchFamily="34" charset="0"/>
              <a:buChar char="•"/>
            </a:pPr>
            <a:r>
              <a:rPr lang="en-US" sz="1200" b="1" dirty="0">
                <a:solidFill>
                  <a:schemeClr val="accent5"/>
                </a:solidFill>
                <a:latin typeface="Georgia" panose="02040502050405020303" pitchFamily="18" charset="0"/>
              </a:rPr>
              <a:t>Enhanced Accuracy:</a:t>
            </a:r>
            <a:r>
              <a:rPr lang="en-US" sz="1200" dirty="0">
                <a:solidFill>
                  <a:schemeClr val="accent5"/>
                </a:solidFill>
                <a:latin typeface="Georgia" panose="02040502050405020303" pitchFamily="18" charset="0"/>
              </a:rPr>
              <a:t> Advanced models capture complex demand patterns for more accurate forecasts.</a:t>
            </a:r>
          </a:p>
          <a:p>
            <a:pPr marL="285750" indent="-285750" algn="just">
              <a:lnSpc>
                <a:spcPct val="150000"/>
              </a:lnSpc>
              <a:buFont typeface="Arial" panose="020B0604020202020204" pitchFamily="34" charset="0"/>
              <a:buChar char="•"/>
            </a:pPr>
            <a:r>
              <a:rPr lang="en-US" sz="1200" b="1" dirty="0">
                <a:solidFill>
                  <a:schemeClr val="accent5"/>
                </a:solidFill>
                <a:latin typeface="Georgia" panose="02040502050405020303" pitchFamily="18" charset="0"/>
              </a:rPr>
              <a:t>Efficiency:</a:t>
            </a:r>
            <a:r>
              <a:rPr lang="en-US" sz="1200" dirty="0">
                <a:solidFill>
                  <a:schemeClr val="accent5"/>
                </a:solidFill>
                <a:latin typeface="Georgia" panose="02040502050405020303" pitchFamily="18" charset="0"/>
              </a:rPr>
              <a:t> Automated processes reduce manual effort and improve operational efficiency.</a:t>
            </a:r>
          </a:p>
          <a:p>
            <a:pPr marL="285750" indent="-285750" algn="just">
              <a:lnSpc>
                <a:spcPct val="150000"/>
              </a:lnSpc>
              <a:buFont typeface="Arial" panose="020B0604020202020204" pitchFamily="34" charset="0"/>
              <a:buChar char="•"/>
            </a:pPr>
            <a:r>
              <a:rPr lang="en-US" sz="1200" b="1" dirty="0">
                <a:solidFill>
                  <a:schemeClr val="accent5"/>
                </a:solidFill>
                <a:latin typeface="Georgia" panose="02040502050405020303" pitchFamily="18" charset="0"/>
              </a:rPr>
              <a:t>Flexibility:</a:t>
            </a:r>
            <a:r>
              <a:rPr lang="en-US" sz="1200" dirty="0">
                <a:solidFill>
                  <a:schemeClr val="accent5"/>
                </a:solidFill>
                <a:latin typeface="Georgia" panose="02040502050405020303" pitchFamily="18" charset="0"/>
              </a:rPr>
              <a:t> Scalable and adaptable system meets changing business requirements and market conditions.</a:t>
            </a:r>
          </a:p>
          <a:p>
            <a:pPr marL="285750" indent="-285750" algn="just">
              <a:lnSpc>
                <a:spcPct val="150000"/>
              </a:lnSpc>
              <a:buFont typeface="Arial" panose="020B0604020202020204" pitchFamily="34" charset="0"/>
              <a:buChar char="•"/>
            </a:pPr>
            <a:r>
              <a:rPr lang="en-US" sz="1200" b="1" dirty="0">
                <a:solidFill>
                  <a:schemeClr val="accent5"/>
                </a:solidFill>
                <a:latin typeface="Georgia" panose="02040502050405020303" pitchFamily="18" charset="0"/>
              </a:rPr>
              <a:t>Real-Time Insights:</a:t>
            </a:r>
            <a:r>
              <a:rPr lang="en-US" sz="1200" dirty="0">
                <a:solidFill>
                  <a:schemeClr val="accent5"/>
                </a:solidFill>
                <a:latin typeface="Georgia" panose="02040502050405020303" pitchFamily="18" charset="0"/>
              </a:rPr>
              <a:t> Immediate updates support proactive inventory management and decision-making.</a:t>
            </a:r>
          </a:p>
          <a:p>
            <a:pPr marL="285750" indent="-285750" algn="just">
              <a:lnSpc>
                <a:spcPct val="150000"/>
              </a:lnSpc>
              <a:buFont typeface="Arial" panose="020B0604020202020204" pitchFamily="34" charset="0"/>
              <a:buChar char="•"/>
            </a:pPr>
            <a:r>
              <a:rPr lang="en-US" sz="1200" b="1" dirty="0">
                <a:solidFill>
                  <a:schemeClr val="accent5"/>
                </a:solidFill>
                <a:latin typeface="Georgia" panose="02040502050405020303" pitchFamily="18" charset="0"/>
              </a:rPr>
              <a:t>Seamless Integration:</a:t>
            </a:r>
            <a:r>
              <a:rPr lang="en-US" sz="1200" dirty="0">
                <a:solidFill>
                  <a:schemeClr val="accent5"/>
                </a:solidFill>
                <a:latin typeface="Georgia" panose="02040502050405020303" pitchFamily="18" charset="0"/>
              </a:rPr>
              <a:t> Smooth integration with current systems enhances overall operational coherence.</a:t>
            </a:r>
          </a:p>
        </p:txBody>
      </p:sp>
      <p:sp>
        <p:nvSpPr>
          <p:cNvPr id="4" name="Title 3">
            <a:extLst>
              <a:ext uri="{FF2B5EF4-FFF2-40B4-BE49-F238E27FC236}">
                <a16:creationId xmlns="" xmlns:a16="http://schemas.microsoft.com/office/drawing/2014/main" id="{A08E9207-A148-E503-184C-E00950997C0C}"/>
              </a:ext>
            </a:extLst>
          </p:cNvPr>
          <p:cNvSpPr>
            <a:spLocks noGrp="1"/>
          </p:cNvSpPr>
          <p:nvPr>
            <p:ph type="title"/>
          </p:nvPr>
        </p:nvSpPr>
        <p:spPr>
          <a:xfrm>
            <a:off x="1402419" y="179954"/>
            <a:ext cx="7272607" cy="357187"/>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Proposed work &amp; Advantages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5C4BD9B-2209-8046-A7C8-C8A9C8D8B6C4}"/>
              </a:ext>
            </a:extLst>
          </p:cNvPr>
          <p:cNvSpPr>
            <a:spLocks noGrp="1"/>
          </p:cNvSpPr>
          <p:nvPr>
            <p:ph type="title"/>
          </p:nvPr>
        </p:nvSpPr>
        <p:spPr>
          <a:xfrm>
            <a:off x="1909897" y="177627"/>
            <a:ext cx="6270625" cy="357187"/>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System Architecture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807" y="755142"/>
            <a:ext cx="4792006" cy="45387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5C4BD9B-2209-8046-A7C8-C8A9C8D8B6C4}"/>
              </a:ext>
            </a:extLst>
          </p:cNvPr>
          <p:cNvSpPr>
            <a:spLocks noGrp="1"/>
          </p:cNvSpPr>
          <p:nvPr>
            <p:ph type="title"/>
          </p:nvPr>
        </p:nvSpPr>
        <p:spPr>
          <a:xfrm>
            <a:off x="1909897" y="177627"/>
            <a:ext cx="6270625" cy="357187"/>
          </a:xfrm>
        </p:spPr>
        <p:txBody>
          <a:bodyPr/>
          <a:lstStyle/>
          <a:p>
            <a:pPr>
              <a:spcBef>
                <a:spcPct val="0"/>
              </a:spcBef>
              <a:spcAft>
                <a:spcPct val="0"/>
              </a:spcAft>
              <a:buSzPts val="2900"/>
              <a:buFont typeface="Arial" charset="0"/>
              <a:buNone/>
              <a:defRPr/>
            </a:pPr>
            <a:r>
              <a:rPr lang="en-US" sz="3200" b="1" kern="1200" dirty="0">
                <a:solidFill>
                  <a:srgbClr val="0070C0"/>
                </a:solidFill>
                <a:latin typeface="Georgia" pitchFamily="18" charset="0"/>
                <a:ea typeface="+mn-ea"/>
                <a:cs typeface="Arial" charset="0"/>
                <a:sym typeface="Georgia" pitchFamily="18" charset="0"/>
              </a:rPr>
              <a:t> </a:t>
            </a:r>
            <a:r>
              <a:rPr lang="en-US" sz="3200" b="1" kern="1200" dirty="0" smtClean="0">
                <a:solidFill>
                  <a:srgbClr val="0070C0"/>
                </a:solidFill>
                <a:latin typeface="Georgia" pitchFamily="18" charset="0"/>
                <a:ea typeface="+mn-ea"/>
                <a:cs typeface="Arial" charset="0"/>
                <a:sym typeface="Georgia" pitchFamily="18" charset="0"/>
              </a:rPr>
              <a:t>Modules</a:t>
            </a:r>
            <a:endParaRPr lang="en-US" sz="3200" b="1" kern="1200" dirty="0">
              <a:solidFill>
                <a:srgbClr val="0070C0"/>
              </a:solidFill>
              <a:latin typeface="Georgia" pitchFamily="18" charset="0"/>
              <a:ea typeface="+mn-ea"/>
              <a:cs typeface="Arial" charset="0"/>
              <a:sym typeface="Georgia" pitchFamily="18" charset="0"/>
            </a:endParaRPr>
          </a:p>
        </p:txBody>
      </p:sp>
      <p:sp>
        <p:nvSpPr>
          <p:cNvPr id="6" name="TextBox 5"/>
          <p:cNvSpPr txBox="1"/>
          <p:nvPr/>
        </p:nvSpPr>
        <p:spPr>
          <a:xfrm>
            <a:off x="416560" y="1351280"/>
            <a:ext cx="3891280" cy="307777"/>
          </a:xfrm>
          <a:prstGeom prst="rect">
            <a:avLst/>
          </a:prstGeom>
          <a:noFill/>
        </p:spPr>
        <p:txBody>
          <a:bodyPr wrap="square" rtlCol="0">
            <a:spAutoFit/>
          </a:bodyPr>
          <a:lstStyle/>
          <a:p>
            <a:endParaRPr lang="en-US" dirty="0"/>
          </a:p>
        </p:txBody>
      </p:sp>
      <p:sp>
        <p:nvSpPr>
          <p:cNvPr id="9" name="TextBox 8"/>
          <p:cNvSpPr txBox="1"/>
          <p:nvPr/>
        </p:nvSpPr>
        <p:spPr>
          <a:xfrm>
            <a:off x="609600" y="1158240"/>
            <a:ext cx="5415280" cy="1815882"/>
          </a:xfrm>
          <a:prstGeom prst="rect">
            <a:avLst/>
          </a:prstGeom>
          <a:noFill/>
        </p:spPr>
        <p:txBody>
          <a:bodyPr wrap="square" rtlCol="0">
            <a:spAutoFit/>
          </a:bodyPr>
          <a:lstStyle/>
          <a:p>
            <a:pPr marL="285750" indent="-285750">
              <a:buFont typeface="Arial" pitchFamily="34" charset="0"/>
              <a:buChar char="•"/>
            </a:pPr>
            <a:r>
              <a:rPr lang="en-US" dirty="0">
                <a:solidFill>
                  <a:schemeClr val="accent5"/>
                </a:solidFill>
                <a:latin typeface="Georgia" pitchFamily="18" charset="0"/>
              </a:rPr>
              <a:t>Data Ingestion and Preprocessing </a:t>
            </a:r>
            <a:r>
              <a:rPr lang="en-US" dirty="0" smtClean="0">
                <a:solidFill>
                  <a:schemeClr val="accent5"/>
                </a:solidFill>
                <a:latin typeface="Georgia" pitchFamily="18" charset="0"/>
              </a:rPr>
              <a:t>Module</a:t>
            </a:r>
          </a:p>
          <a:p>
            <a:pPr marL="285750" indent="-285750">
              <a:buFont typeface="Arial" pitchFamily="34" charset="0"/>
              <a:buChar char="•"/>
            </a:pPr>
            <a:r>
              <a:rPr lang="en-US" dirty="0" smtClean="0">
                <a:solidFill>
                  <a:schemeClr val="accent5"/>
                </a:solidFill>
                <a:latin typeface="Georgia" pitchFamily="18" charset="0"/>
              </a:rPr>
              <a:t>Exploratory </a:t>
            </a:r>
            <a:r>
              <a:rPr lang="en-US" dirty="0">
                <a:solidFill>
                  <a:schemeClr val="accent5"/>
                </a:solidFill>
                <a:latin typeface="Georgia" pitchFamily="18" charset="0"/>
              </a:rPr>
              <a:t>Data Analysis (EDA) </a:t>
            </a:r>
            <a:r>
              <a:rPr lang="en-US" dirty="0" smtClean="0">
                <a:solidFill>
                  <a:schemeClr val="accent5"/>
                </a:solidFill>
                <a:latin typeface="Georgia" pitchFamily="18" charset="0"/>
              </a:rPr>
              <a:t>Module</a:t>
            </a:r>
          </a:p>
          <a:p>
            <a:pPr marL="285750" indent="-285750">
              <a:buFont typeface="Arial" pitchFamily="34" charset="0"/>
              <a:buChar char="•"/>
            </a:pPr>
            <a:r>
              <a:rPr lang="en-US" dirty="0" smtClean="0">
                <a:solidFill>
                  <a:schemeClr val="accent5"/>
                </a:solidFill>
                <a:latin typeface="Georgia" pitchFamily="18" charset="0"/>
              </a:rPr>
              <a:t>Demand </a:t>
            </a:r>
            <a:r>
              <a:rPr lang="en-US" dirty="0">
                <a:solidFill>
                  <a:schemeClr val="accent5"/>
                </a:solidFill>
                <a:latin typeface="Georgia" pitchFamily="18" charset="0"/>
              </a:rPr>
              <a:t>Forecasting </a:t>
            </a:r>
            <a:r>
              <a:rPr lang="en-US" dirty="0" smtClean="0">
                <a:solidFill>
                  <a:schemeClr val="accent5"/>
                </a:solidFill>
                <a:latin typeface="Georgia" pitchFamily="18" charset="0"/>
              </a:rPr>
              <a:t>Module</a:t>
            </a:r>
          </a:p>
          <a:p>
            <a:pPr marL="285750" indent="-285750">
              <a:buFont typeface="Arial" pitchFamily="34" charset="0"/>
              <a:buChar char="•"/>
            </a:pPr>
            <a:r>
              <a:rPr lang="en-US" dirty="0" smtClean="0">
                <a:solidFill>
                  <a:schemeClr val="accent5"/>
                </a:solidFill>
                <a:latin typeface="Georgia" pitchFamily="18" charset="0"/>
              </a:rPr>
              <a:t>Dynamic </a:t>
            </a:r>
            <a:r>
              <a:rPr lang="en-US" dirty="0">
                <a:solidFill>
                  <a:schemeClr val="accent5"/>
                </a:solidFill>
                <a:latin typeface="Georgia" pitchFamily="18" charset="0"/>
              </a:rPr>
              <a:t>Pricing </a:t>
            </a:r>
            <a:r>
              <a:rPr lang="en-US" dirty="0" smtClean="0">
                <a:solidFill>
                  <a:schemeClr val="accent5"/>
                </a:solidFill>
                <a:latin typeface="Georgia" pitchFamily="18" charset="0"/>
              </a:rPr>
              <a:t>Module</a:t>
            </a:r>
          </a:p>
          <a:p>
            <a:pPr marL="285750" indent="-285750">
              <a:buFont typeface="Arial" pitchFamily="34" charset="0"/>
              <a:buChar char="•"/>
            </a:pPr>
            <a:r>
              <a:rPr lang="en-US" dirty="0" smtClean="0">
                <a:solidFill>
                  <a:schemeClr val="accent5"/>
                </a:solidFill>
                <a:latin typeface="Georgia" pitchFamily="18" charset="0"/>
              </a:rPr>
              <a:t>Customer </a:t>
            </a:r>
            <a:r>
              <a:rPr lang="en-US" dirty="0">
                <a:solidFill>
                  <a:schemeClr val="accent5"/>
                </a:solidFill>
                <a:latin typeface="Georgia" pitchFamily="18" charset="0"/>
              </a:rPr>
              <a:t>Segmentation </a:t>
            </a:r>
            <a:r>
              <a:rPr lang="en-US" dirty="0" smtClean="0">
                <a:solidFill>
                  <a:schemeClr val="accent5"/>
                </a:solidFill>
                <a:latin typeface="Georgia" pitchFamily="18" charset="0"/>
              </a:rPr>
              <a:t>Module</a:t>
            </a:r>
          </a:p>
          <a:p>
            <a:pPr marL="285750" indent="-285750">
              <a:buFont typeface="Arial" pitchFamily="34" charset="0"/>
              <a:buChar char="•"/>
            </a:pPr>
            <a:r>
              <a:rPr lang="en-US" dirty="0" smtClean="0">
                <a:solidFill>
                  <a:schemeClr val="accent5"/>
                </a:solidFill>
                <a:latin typeface="Georgia" pitchFamily="18" charset="0"/>
              </a:rPr>
              <a:t>Web </a:t>
            </a:r>
            <a:r>
              <a:rPr lang="en-US" dirty="0">
                <a:solidFill>
                  <a:schemeClr val="accent5"/>
                </a:solidFill>
                <a:latin typeface="Georgia" pitchFamily="18" charset="0"/>
              </a:rPr>
              <a:t>Application </a:t>
            </a:r>
            <a:r>
              <a:rPr lang="en-US" dirty="0" smtClean="0">
                <a:solidFill>
                  <a:schemeClr val="accent5"/>
                </a:solidFill>
                <a:latin typeface="Georgia" pitchFamily="18" charset="0"/>
              </a:rPr>
              <a:t>Module</a:t>
            </a:r>
          </a:p>
          <a:p>
            <a:pPr marL="285750" indent="-285750">
              <a:buFont typeface="Arial" pitchFamily="34" charset="0"/>
              <a:buChar char="•"/>
            </a:pPr>
            <a:r>
              <a:rPr lang="en-US" dirty="0" smtClean="0">
                <a:solidFill>
                  <a:schemeClr val="accent5"/>
                </a:solidFill>
                <a:latin typeface="Georgia" pitchFamily="18" charset="0"/>
              </a:rPr>
              <a:t>Data Visualization Module</a:t>
            </a:r>
          </a:p>
          <a:p>
            <a:pPr marL="285750" indent="-285750">
              <a:buFont typeface="Arial" pitchFamily="34" charset="0"/>
              <a:buChar char="•"/>
            </a:pPr>
            <a:r>
              <a:rPr lang="en-US" dirty="0" smtClean="0">
                <a:solidFill>
                  <a:schemeClr val="accent5"/>
                </a:solidFill>
                <a:latin typeface="Georgia" pitchFamily="18" charset="0"/>
              </a:rPr>
              <a:t>Deployment </a:t>
            </a:r>
            <a:r>
              <a:rPr lang="en-US" dirty="0">
                <a:solidFill>
                  <a:schemeClr val="accent5"/>
                </a:solidFill>
                <a:latin typeface="Georgia" pitchFamily="18" charset="0"/>
              </a:rPr>
              <a:t>Module</a:t>
            </a:r>
          </a:p>
        </p:txBody>
      </p:sp>
    </p:spTree>
    <p:extLst>
      <p:ext uri="{BB962C8B-B14F-4D97-AF65-F5344CB8AC3E}">
        <p14:creationId xmlns:p14="http://schemas.microsoft.com/office/powerpoint/2010/main" val="431684152"/>
      </p:ext>
    </p:extLst>
  </p:cSld>
  <p:clrMapOvr>
    <a:masterClrMapping/>
  </p:clrMapOvr>
</p:sld>
</file>

<file path=ppt/theme/theme1.xml><?xml version="1.0" encoding="utf-8"?>
<a:theme xmlns:a="http://schemas.openxmlformats.org/drawingml/2006/main" name="Isometric Resume Infographics by Slidesgo">
  <a:themeElements>
    <a:clrScheme name="Simple Light">
      <a:dk1>
        <a:srgbClr val="000000"/>
      </a:dk1>
      <a:lt1>
        <a:srgbClr val="FFFFFF"/>
      </a:lt1>
      <a:dk2>
        <a:srgbClr val="979797"/>
      </a:dk2>
      <a:lt2>
        <a:srgbClr val="DDDDDD"/>
      </a:lt2>
      <a:accent1>
        <a:srgbClr val="BA9CEC"/>
      </a:accent1>
      <a:accent2>
        <a:srgbClr val="FAA22F"/>
      </a:accent2>
      <a:accent3>
        <a:srgbClr val="FD675F"/>
      </a:accent3>
      <a:accent4>
        <a:srgbClr val="6DABF0"/>
      </a:accent4>
      <a:accent5>
        <a:srgbClr val="3E74B1"/>
      </a:accent5>
      <a:accent6>
        <a:srgbClr val="523BC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1671</TotalTime>
  <Words>1916</Words>
  <Application>Microsoft Office PowerPoint</Application>
  <PresentationFormat>Custom</PresentationFormat>
  <Paragraphs>234</Paragraphs>
  <Slides>30</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Consolas</vt:lpstr>
      <vt:lpstr>Georgia</vt:lpstr>
      <vt:lpstr>Commissioner</vt:lpstr>
      <vt:lpstr>Fira Sans Extra Condensed Mediu</vt:lpstr>
      <vt:lpstr>Isometric Resume Infographics by Slidesgo</vt:lpstr>
      <vt:lpstr>PowerPoint Presentation</vt:lpstr>
      <vt:lpstr>Overview of the Project</vt:lpstr>
      <vt:lpstr>Abstract</vt:lpstr>
      <vt:lpstr>Introduction</vt:lpstr>
      <vt:lpstr>Objective</vt:lpstr>
      <vt:lpstr>Existing Work &amp; Limitation</vt:lpstr>
      <vt:lpstr>Proposed work &amp; Advantages</vt:lpstr>
      <vt:lpstr>System Architecture</vt:lpstr>
      <vt:lpstr> Modules</vt:lpstr>
      <vt:lpstr> Modules </vt:lpstr>
      <vt:lpstr> Modules </vt:lpstr>
      <vt:lpstr> Modules </vt:lpstr>
      <vt:lpstr> Modules </vt:lpstr>
      <vt:lpstr>Modules Design</vt:lpstr>
      <vt:lpstr>Modules Design</vt:lpstr>
      <vt:lpstr>Modules Design</vt:lpstr>
      <vt:lpstr>Modules Design</vt:lpstr>
      <vt:lpstr>Description of Technologies used</vt:lpstr>
      <vt:lpstr>Description of Technologies used</vt:lpstr>
      <vt:lpstr>Implementation</vt:lpstr>
      <vt:lpstr>Implementation</vt:lpstr>
      <vt:lpstr>Implementation</vt:lpstr>
      <vt:lpstr>Implementation</vt:lpstr>
      <vt:lpstr>Implementation</vt:lpstr>
      <vt:lpstr>Experimental Results </vt:lpstr>
      <vt:lpstr>Experimental Results </vt:lpstr>
      <vt:lpstr>Experimental Results </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dc:creator>
  <cp:lastModifiedBy>Dell</cp:lastModifiedBy>
  <cp:revision>49</cp:revision>
  <dcterms:modified xsi:type="dcterms:W3CDTF">2024-08-15T12:21:40Z</dcterms:modified>
</cp:coreProperties>
</file>