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75" r:id="rId6"/>
    <p:sldId id="276" r:id="rId7"/>
    <p:sldId id="277" r:id="rId8"/>
    <p:sldId id="259" r:id="rId9"/>
    <p:sldId id="278" r:id="rId10"/>
    <p:sldId id="279" r:id="rId11"/>
    <p:sldId id="280" r:id="rId12"/>
    <p:sldId id="281" r:id="rId13"/>
    <p:sldId id="263" r:id="rId14"/>
    <p:sldId id="265" r:id="rId15"/>
    <p:sldId id="266" r:id="rId16"/>
    <p:sldId id="267" r:id="rId17"/>
    <p:sldId id="270" r:id="rId18"/>
    <p:sldId id="264" r:id="rId19"/>
    <p:sldId id="273" r:id="rId20"/>
    <p:sldId id="274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32985-D6EC-46E9-A274-C3B2F061F334}" type="datetimeFigureOut">
              <a:rPr lang="fr-CA" smtClean="0"/>
              <a:t>2017-05-24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8B34-303D-488D-8577-D60FB7CC3D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9989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92000" cy="3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18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92000" cy="3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/>
              <a:t>Mobile App Development course - Firebase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A0DE92-047E-481B-AF2F-931045DB741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01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92000" cy="3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381000"/>
            <a:ext cx="259080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7569200" cy="5029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/>
              <a:t>Mobile App Development course - Firebase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A0DE92-047E-481B-AF2F-931045DB741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77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/>
              <a:t>Mobile App Development course - Firebase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DE92-047E-481B-AF2F-931045DB741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733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92000" cy="3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50333" y="692696"/>
            <a:ext cx="10922264" cy="864096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27381" y="1700808"/>
            <a:ext cx="10945216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176184" y="63817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fr-CA" dirty="0"/>
              <a:t>Mobile App Development course - Firebase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48184" y="63817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5CA0DE92-047E-481B-AF2F-931045DB741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620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92000" cy="3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0" y="5768976"/>
            <a:ext cx="12192000" cy="8858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00" dirty="0">
                <a:solidFill>
                  <a:schemeClr val="tx1"/>
                </a:solidFill>
                <a:latin typeface="Times" pitchFamily="-110" charset="0"/>
              </a:rPr>
              <a:t> </a:t>
            </a:r>
          </a:p>
        </p:txBody>
      </p:sp>
      <p:sp>
        <p:nvSpPr>
          <p:cNvPr id="6" name="Footer Placeholder 6"/>
          <p:cNvSpPr txBox="1">
            <a:spLocks noChangeArrowheads="1"/>
          </p:cNvSpPr>
          <p:nvPr/>
        </p:nvSpPr>
        <p:spPr bwMode="auto">
          <a:xfrm>
            <a:off x="239185" y="6151563"/>
            <a:ext cx="604943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defRPr/>
            </a:pPr>
            <a:r>
              <a:rPr lang="en-US" sz="1200" dirty="0"/>
              <a:t>engineering.uOttawa.ca</a:t>
            </a:r>
          </a:p>
        </p:txBody>
      </p:sp>
      <p:pic>
        <p:nvPicPr>
          <p:cNvPr id="7" name="Picture 8" descr="uOttawa_HOR_WG7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785" y="5948364"/>
            <a:ext cx="226483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1" y="6651626"/>
            <a:ext cx="12230101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28111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780929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07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92000" cy="3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45692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692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/>
              <a:t>Mobile App Development course - Firebase</a:t>
            </a:r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A0DE92-047E-481B-AF2F-931045DB741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5139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92000" cy="3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/>
              <a:t>Mobile App Development course - Firebase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A0DE92-047E-481B-AF2F-931045DB741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985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92000" cy="3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/>
              <a:t>Mobile App Development course - Firebase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A0DE92-047E-481B-AF2F-931045DB741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118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92000" cy="3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/>
              <a:t>Mobile App Development course - Firebase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A0DE92-047E-481B-AF2F-931045DB741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219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92000" cy="3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04664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04665"/>
            <a:ext cx="6815667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772817"/>
            <a:ext cx="4011084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/>
              <a:t>Mobile App Development course - Firebase</a:t>
            </a:r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A0DE92-047E-481B-AF2F-931045DB741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511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92000" cy="3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0" y="5768976"/>
            <a:ext cx="12192000" cy="8858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00" dirty="0">
                <a:solidFill>
                  <a:schemeClr val="tx1"/>
                </a:solidFill>
                <a:latin typeface="Times" pitchFamily="-110" charset="0"/>
              </a:rPr>
              <a:t> </a:t>
            </a:r>
          </a:p>
        </p:txBody>
      </p:sp>
      <p:sp>
        <p:nvSpPr>
          <p:cNvPr id="7" name="Footer Placeholder 6"/>
          <p:cNvSpPr txBox="1">
            <a:spLocks noChangeArrowheads="1"/>
          </p:cNvSpPr>
          <p:nvPr/>
        </p:nvSpPr>
        <p:spPr bwMode="auto">
          <a:xfrm>
            <a:off x="239185" y="6151563"/>
            <a:ext cx="604943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defRPr/>
            </a:pPr>
            <a:r>
              <a:rPr lang="en-US" sz="1200" dirty="0" err="1"/>
              <a:t>education.uOttawa.ca</a:t>
            </a:r>
            <a:endParaRPr lang="en-US" sz="1200" dirty="0"/>
          </a:p>
        </p:txBody>
      </p:sp>
      <p:pic>
        <p:nvPicPr>
          <p:cNvPr id="8" name="Picture 6" descr="uOttawa_HOR_WG7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785" y="5948364"/>
            <a:ext cx="226483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1" y="6651626"/>
            <a:ext cx="12230101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302422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4869160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635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10439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/>
              <a:t>Click to add title here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1"/>
            <a:ext cx="104394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/>
              <a:t>Click to add content here</a:t>
            </a: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817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Mobile App Development course - Firebase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10600" y="63817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0DE92-047E-481B-AF2F-931045DB741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86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MS PGothic" panose="020B0600070205080204" pitchFamily="34" charset="-128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 charset="0"/>
          <a:ea typeface="MS PGothic" panose="020B0600070205080204" pitchFamily="34" charset="-128"/>
          <a:cs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 charset="0"/>
          <a:ea typeface="MS PGothic" panose="020B0600070205080204" pitchFamily="34" charset="-128"/>
          <a:cs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 charset="0"/>
          <a:ea typeface="MS PGothic" panose="020B0600070205080204" pitchFamily="34" charset="-128"/>
          <a:cs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 charset="0"/>
          <a:ea typeface="MS PGothic" panose="020B0600070205080204" pitchFamily="34" charset="-128"/>
          <a:cs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MS PGothic" panose="020B0600070205080204" pitchFamily="34" charset="-128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MS PGothic" panose="020B0600070205080204" pitchFamily="34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MS PGothic" panose="020B0600070205080204" pitchFamily="34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MS PGothic" panose="020B0600070205080204" pitchFamily="34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MS PGothic" panose="020B0600070205080204" pitchFamily="34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.uottawa.ca/~mgarz042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" TargetMode="External"/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evelopers.google.com/android/guides/client-aut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arzon/ProductCatalog_v1" TargetMode="External"/><Relationship Id="rId2" Type="http://schemas.openxmlformats.org/officeDocument/2006/relationships/hyperlink" Target="https://github.com/mgarzon/ProductCatalo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084" y="1670651"/>
            <a:ext cx="10363200" cy="1362075"/>
          </a:xfrm>
        </p:spPr>
        <p:txBody>
          <a:bodyPr/>
          <a:lstStyle/>
          <a:p>
            <a:r>
              <a:rPr lang="fr-CA" dirty="0"/>
              <a:t>CREATE-BEST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63084" y="2351688"/>
            <a:ext cx="10363200" cy="1500187"/>
          </a:xfrm>
        </p:spPr>
        <p:txBody>
          <a:bodyPr/>
          <a:lstStyle/>
          <a:p>
            <a:r>
              <a:rPr lang="en-CA" sz="3200" b="1" dirty="0"/>
              <a:t>Module 1 – Creating a Cloud database for your Android Application</a:t>
            </a:r>
            <a:endParaRPr lang="fr-CA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35677" y="4557252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latin typeface="Verdand"/>
              </a:rPr>
              <a:t>            By: Miguel Garzón</a:t>
            </a:r>
          </a:p>
          <a:p>
            <a:r>
              <a:rPr lang="fr-CA" sz="2800" b="1" dirty="0">
                <a:latin typeface="Verdand"/>
                <a:hlinkClick r:id="rId2"/>
              </a:rPr>
              <a:t>http://www.site.uottawa.ca/~mgarz042/</a:t>
            </a:r>
            <a:endParaRPr lang="fr-CA" sz="2800" b="1" dirty="0">
              <a:latin typeface="Verdand"/>
            </a:endParaRPr>
          </a:p>
        </p:txBody>
      </p:sp>
    </p:spTree>
    <p:extLst>
      <p:ext uri="{BB962C8B-B14F-4D97-AF65-F5344CB8AC3E}">
        <p14:creationId xmlns:p14="http://schemas.microsoft.com/office/powerpoint/2010/main" val="24158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Firebase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 Firebase Realtime Database data is stored as JSON objects.</a:t>
            </a:r>
          </a:p>
          <a:p>
            <a:endParaRPr lang="en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 dirty="0"/>
              <a:t>Mobile App Development course - Firebase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0DE92-047E-481B-AF2F-931045DB7414}" type="slidenum">
              <a:rPr lang="fr-CA" smtClean="0"/>
              <a:t>10</a:t>
            </a:fld>
            <a:endParaRPr lang="fr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816" y="2329476"/>
            <a:ext cx="3781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5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81750"/>
            <a:ext cx="2743200" cy="365125"/>
          </a:xfrm>
        </p:spPr>
        <p:txBody>
          <a:bodyPr/>
          <a:lstStyle/>
          <a:p>
            <a:fld id="{5CA0DE92-047E-481B-AF2F-931045DB7414}" type="slidenum">
              <a:rPr lang="fr-CA" smtClean="0"/>
              <a:t>11</a:t>
            </a:fld>
            <a:endParaRPr lang="fr-CA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28800" y="4281488"/>
            <a:ext cx="10363200" cy="1362075"/>
          </a:xfrm>
        </p:spPr>
        <p:txBody>
          <a:bodyPr/>
          <a:lstStyle/>
          <a:p>
            <a:r>
              <a:rPr lang="en-CA" dirty="0"/>
              <a:t> </a:t>
            </a:r>
            <a:endParaRPr lang="fr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>
          <a:xfrm>
            <a:off x="619433" y="2559307"/>
            <a:ext cx="10363200" cy="1500187"/>
          </a:xfrm>
        </p:spPr>
        <p:txBody>
          <a:bodyPr/>
          <a:lstStyle/>
          <a:p>
            <a:pPr marL="0" indent="0">
              <a:buNone/>
            </a:pPr>
            <a:r>
              <a:rPr lang="en-CA" sz="6000" b="1" cap="all" dirty="0">
                <a:solidFill>
                  <a:srgbClr val="990000"/>
                </a:solidFill>
              </a:rPr>
              <a:t>B</a:t>
            </a:r>
            <a:r>
              <a:rPr lang="fr-CA" sz="6000" b="1" cap="all" dirty="0">
                <a:solidFill>
                  <a:srgbClr val="990000"/>
                </a:solidFill>
              </a:rPr>
              <a:t>ASIC FIREBASE EXAMPLE</a:t>
            </a:r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120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Interface	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0" y="1518246"/>
            <a:ext cx="11664619" cy="4791074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Main Interface: </a:t>
            </a:r>
          </a:p>
          <a:p>
            <a:pPr marL="0" indent="0">
              <a:buNone/>
            </a:pPr>
            <a:r>
              <a:rPr lang="en-CA" b="1" dirty="0"/>
              <a:t>  RelativeLayout</a:t>
            </a:r>
          </a:p>
          <a:p>
            <a:pPr marL="0" indent="0">
              <a:buNone/>
            </a:pPr>
            <a:r>
              <a:rPr lang="en-CA" dirty="0"/>
              <a:t>     -&gt; EditText</a:t>
            </a:r>
          </a:p>
          <a:p>
            <a:pPr marL="457200" lvl="1" indent="0">
              <a:buNone/>
            </a:pPr>
            <a:r>
              <a:rPr lang="en-CA" dirty="0"/>
              <a:t>-&gt; EditText</a:t>
            </a:r>
          </a:p>
          <a:p>
            <a:pPr marL="457200" lvl="1" indent="0">
              <a:buNone/>
            </a:pPr>
            <a:r>
              <a:rPr lang="en-CA" dirty="0"/>
              <a:t>-&gt; Button</a:t>
            </a:r>
          </a:p>
          <a:p>
            <a:pPr marL="457200" lvl="1" indent="0">
              <a:buNone/>
            </a:pPr>
            <a:r>
              <a:rPr lang="en-CA" dirty="0"/>
              <a:t>-&gt; TextView</a:t>
            </a:r>
          </a:p>
          <a:p>
            <a:pPr marL="457200" lvl="1" indent="0">
              <a:buNone/>
            </a:pPr>
            <a:r>
              <a:rPr lang="en-CA" dirty="0"/>
              <a:t>-&gt; ListView</a:t>
            </a:r>
          </a:p>
          <a:p>
            <a:pPr marL="457200" lvl="1" indent="0">
              <a:buNone/>
            </a:pPr>
            <a:endParaRPr lang="en-CA" dirty="0"/>
          </a:p>
          <a:p>
            <a:pPr marL="5715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/>
              <a:t>Mobile App Development course - Firebase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0DE92-047E-481B-AF2F-931045DB7414}" type="slidenum">
              <a:rPr lang="fr-CA" smtClean="0"/>
              <a:t>12</a:t>
            </a:fld>
            <a:endParaRPr lang="fr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754" y="1445815"/>
            <a:ext cx="2480023" cy="46809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253" y="1518246"/>
            <a:ext cx="2612349" cy="48635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87800" y="1445815"/>
            <a:ext cx="314469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eaLnBrk="1" hangingPunct="1">
              <a:spcBef>
                <a:spcPct val="20000"/>
              </a:spcBef>
            </a:pPr>
            <a:r>
              <a:rPr lang="en-CA" sz="2000" b="1" dirty="0">
                <a:latin typeface="Verdana"/>
                <a:cs typeface="Verdana"/>
              </a:rPr>
              <a:t>Update Dialog:</a:t>
            </a:r>
          </a:p>
          <a:p>
            <a:pPr marL="57150" eaLnBrk="1" hangingPunct="1">
              <a:spcBef>
                <a:spcPct val="20000"/>
              </a:spcBef>
            </a:pPr>
            <a:r>
              <a:rPr lang="en-CA" sz="2000" b="1" dirty="0">
                <a:latin typeface="Verdana"/>
                <a:cs typeface="Verdana"/>
              </a:rPr>
              <a:t>    LinearLayout</a:t>
            </a:r>
          </a:p>
          <a:p>
            <a:pPr marL="57150" eaLnBrk="1" hangingPunct="1">
              <a:spcBef>
                <a:spcPct val="20000"/>
              </a:spcBef>
            </a:pPr>
            <a:r>
              <a:rPr lang="en-CA" sz="2000" dirty="0">
                <a:latin typeface="Verdana"/>
                <a:cs typeface="Verdana"/>
              </a:rPr>
              <a:t>      -&gt; EditText</a:t>
            </a:r>
          </a:p>
          <a:p>
            <a:pPr marL="57150" eaLnBrk="1" hangingPunct="1">
              <a:spcBef>
                <a:spcPct val="20000"/>
              </a:spcBef>
            </a:pPr>
            <a:r>
              <a:rPr lang="en-CA" sz="2000" dirty="0">
                <a:latin typeface="Verdana"/>
                <a:cs typeface="Verdana"/>
              </a:rPr>
              <a:t>      -&gt; EditText</a:t>
            </a:r>
          </a:p>
          <a:p>
            <a:pPr marL="57150" eaLnBrk="1" hangingPunct="1">
              <a:spcBef>
                <a:spcPct val="20000"/>
              </a:spcBef>
            </a:pPr>
            <a:r>
              <a:rPr lang="en-CA" sz="2000" dirty="0">
                <a:latin typeface="Verdana"/>
                <a:cs typeface="Verdana"/>
              </a:rPr>
              <a:t>      -&gt; LinearLayout</a:t>
            </a:r>
          </a:p>
          <a:p>
            <a:pPr marL="57150" eaLnBrk="1" hangingPunct="1">
              <a:spcBef>
                <a:spcPct val="20000"/>
              </a:spcBef>
            </a:pPr>
            <a:r>
              <a:rPr lang="en-CA" sz="2000" dirty="0">
                <a:latin typeface="Verdana"/>
                <a:cs typeface="Verdana"/>
              </a:rPr>
              <a:t>          -&gt; Button</a:t>
            </a:r>
          </a:p>
          <a:p>
            <a:pPr marL="57150" eaLnBrk="1" hangingPunct="1">
              <a:spcBef>
                <a:spcPct val="20000"/>
              </a:spcBef>
            </a:pPr>
            <a:r>
              <a:rPr lang="en-CA" sz="2000" dirty="0">
                <a:latin typeface="Verdana"/>
                <a:cs typeface="Verdana"/>
              </a:rPr>
              <a:t>          -&gt; Button</a:t>
            </a:r>
          </a:p>
          <a:p>
            <a:pPr marL="5715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422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STEP 1 – Make an Account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0" y="1510994"/>
            <a:ext cx="11345071" cy="4608512"/>
          </a:xfrm>
        </p:spPr>
        <p:txBody>
          <a:bodyPr/>
          <a:lstStyle/>
          <a:p>
            <a:r>
              <a:rPr lang="en-CA" dirty="0"/>
              <a:t>The </a:t>
            </a:r>
            <a:r>
              <a:rPr lang="en-CA" b="1" dirty="0"/>
              <a:t>free account </a:t>
            </a:r>
            <a:r>
              <a:rPr lang="en-CA" dirty="0"/>
              <a:t>gives you the ability to have 100 devices connect to Firebase at a single point in time.                                                                                                                         									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 dirty="0"/>
              <a:t>Mobile App Development course - Firebase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0DE92-047E-481B-AF2F-931045DB7414}" type="slidenum">
              <a:rPr lang="fr-CA" smtClean="0"/>
              <a:t>13</a:t>
            </a:fld>
            <a:endParaRPr lang="fr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48" y="2269557"/>
            <a:ext cx="8394973" cy="44773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18488" y="3063038"/>
            <a:ext cx="2154109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latin typeface="Verdana"/>
                <a:cs typeface="Verdana"/>
              </a:rPr>
              <a:t>It’s worth noting that 99% of apps never outgrow the free tier, so it’s a great tier to start in. </a:t>
            </a:r>
            <a:endParaRPr lang="fr-CA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9563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STEP 1 – Make an Account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b="1" dirty="0"/>
              <a:t>free account </a:t>
            </a:r>
            <a:r>
              <a:rPr lang="en-CA" dirty="0"/>
              <a:t>gives you the ability to have 100 devices connect to Firebase at a single point in time. It’s worth noting that 99% of apps never outgrow the free tier, so it’s a great tier to start in. </a:t>
            </a:r>
          </a:p>
          <a:p>
            <a:pPr marL="0" indent="0">
              <a:buNone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Go to</a:t>
            </a:r>
            <a:r>
              <a:rPr lang="en-CA" b="1" dirty="0"/>
              <a:t> </a:t>
            </a:r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/>
              </a:rPr>
              <a:t>firebase.google.com </a:t>
            </a:r>
            <a:r>
              <a:rPr lang="en-CA" dirty="0"/>
              <a:t>and </a:t>
            </a:r>
            <a:r>
              <a:rPr lang="en-CA" b="1" dirty="0"/>
              <a:t>create an account</a:t>
            </a:r>
            <a:r>
              <a:rPr lang="en-CA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After </a:t>
            </a:r>
            <a:r>
              <a:rPr lang="en-CA" b="1" dirty="0"/>
              <a:t>logging</a:t>
            </a:r>
            <a:r>
              <a:rPr lang="en-CA" dirty="0"/>
              <a:t> in to your account, head over to the </a:t>
            </a:r>
            <a:r>
              <a:rPr lang="en-CA" b="1" dirty="0">
                <a:solidFill>
                  <a:srgbClr val="FF0000"/>
                </a:solidFill>
                <a:hlinkClick r:id="rId3"/>
              </a:rPr>
              <a:t>Firebase console</a:t>
            </a:r>
            <a:endParaRPr lang="en-CA" b="1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And </a:t>
            </a:r>
            <a:r>
              <a:rPr lang="en-CA" b="1" dirty="0"/>
              <a:t>create a project </a:t>
            </a:r>
            <a:r>
              <a:rPr lang="en-CA" dirty="0"/>
              <a:t>that will hold your app’s data.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 dirty="0"/>
              <a:t>Mobile App Development course - Firebase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0DE92-047E-481B-AF2F-931045DB7414}" type="slidenum">
              <a:rPr lang="fr-CA" smtClean="0"/>
              <a:t>14</a:t>
            </a:fld>
            <a:endParaRPr lang="fr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52" y="3749704"/>
            <a:ext cx="8004694" cy="281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0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/>
            </a:r>
            <a:br>
              <a:rPr lang="fr-CA" dirty="0"/>
            </a:br>
            <a:r>
              <a:rPr lang="fr-CA" dirty="0"/>
              <a:t>STEP 2: Connect Firebase to Your Application</a:t>
            </a:r>
            <a:br>
              <a:rPr lang="fr-CA" dirty="0"/>
            </a:b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556792"/>
            <a:ext cx="11251331" cy="4608512"/>
          </a:xfrm>
        </p:spPr>
        <p:txBody>
          <a:bodyPr/>
          <a:lstStyle/>
          <a:p>
            <a:r>
              <a:rPr lang="en-CA" dirty="0"/>
              <a:t>To add Firebase to your android application:</a:t>
            </a:r>
          </a:p>
          <a:p>
            <a:pPr marL="400050" lvl="1" indent="0">
              <a:buNone/>
            </a:pPr>
            <a:r>
              <a:rPr lang="en-CA" b="1" dirty="0"/>
              <a:t>2a.</a:t>
            </a:r>
            <a:r>
              <a:rPr lang="en-CA" dirty="0"/>
              <a:t>  You can follow a </a:t>
            </a:r>
            <a:r>
              <a:rPr lang="en-CA" b="1" dirty="0"/>
              <a:t>manual</a:t>
            </a:r>
            <a:r>
              <a:rPr lang="en-CA" dirty="0"/>
              <a:t> process (three main steps are required). </a:t>
            </a:r>
          </a:p>
          <a:p>
            <a:pPr marL="400050" lvl="1" indent="0">
              <a:buNone/>
            </a:pPr>
            <a:r>
              <a:rPr lang="en-CA" dirty="0"/>
              <a:t>	Or </a:t>
            </a:r>
          </a:p>
          <a:p>
            <a:pPr marL="400050" lvl="1" indent="0">
              <a:buNone/>
            </a:pPr>
            <a:r>
              <a:rPr lang="en-CA" b="1" dirty="0"/>
              <a:t>2b.</a:t>
            </a:r>
            <a:r>
              <a:rPr lang="en-CA" dirty="0"/>
              <a:t> You can explore and integrate Firebase services in your app directly from </a:t>
            </a:r>
            <a:r>
              <a:rPr lang="en-CA" b="1" dirty="0"/>
              <a:t>Android Studio </a:t>
            </a:r>
            <a:r>
              <a:rPr lang="en-CA" dirty="0"/>
              <a:t>using the </a:t>
            </a:r>
            <a:r>
              <a:rPr lang="en-CA" b="1" dirty="0"/>
              <a:t>Assistant</a:t>
            </a:r>
            <a:r>
              <a:rPr lang="en-CA" dirty="0"/>
              <a:t> window. </a:t>
            </a:r>
          </a:p>
          <a:p>
            <a:pPr marL="400050" lvl="1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>
                <a:solidFill>
                  <a:srgbClr val="990000"/>
                </a:solidFill>
              </a:rPr>
              <a:t>If you're using the latest version of Android Studio (version 2.2 or later), we recommend using the Firebase Assistant to connect your app to Firebase.</a:t>
            </a:r>
          </a:p>
          <a:p>
            <a:r>
              <a:rPr lang="en-CA" b="1" dirty="0"/>
              <a:t>Prerequisites</a:t>
            </a:r>
          </a:p>
          <a:p>
            <a:pPr lvl="1"/>
            <a:r>
              <a:rPr lang="en-CA" dirty="0"/>
              <a:t>A device running Android 4.0 (Ice Cream Sandwich) or newer, and Google Play services 10.2.4 or higher</a:t>
            </a:r>
          </a:p>
          <a:p>
            <a:pPr lvl="1"/>
            <a:r>
              <a:rPr lang="en-CA" dirty="0"/>
              <a:t>The Google Play services SDK from the </a:t>
            </a:r>
            <a:r>
              <a:rPr lang="en-CA" b="1" dirty="0"/>
              <a:t>Google Repository</a:t>
            </a:r>
            <a:r>
              <a:rPr lang="en-CA" dirty="0"/>
              <a:t>, available in the Android SDK Manager</a:t>
            </a:r>
          </a:p>
          <a:p>
            <a:pPr lvl="1"/>
            <a:r>
              <a:rPr lang="en-CA" dirty="0"/>
              <a:t>The latest version of Android Studio, version 1.5 or higher. </a:t>
            </a:r>
            <a:r>
              <a:rPr lang="en-CA" b="1" dirty="0"/>
              <a:t>Most recent version is 2.3.1. 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 dirty="0"/>
              <a:t>Mobile App Development course - Firebase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0DE92-047E-481B-AF2F-931045DB7414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3355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STEP 2a: </a:t>
            </a:r>
            <a:r>
              <a:rPr lang="fr-CA" u="sng" dirty="0"/>
              <a:t>Manually</a:t>
            </a:r>
            <a:r>
              <a:rPr lang="fr-CA" dirty="0"/>
              <a:t> Connect Firebase to Your Application</a:t>
            </a:r>
            <a:br>
              <a:rPr lang="fr-CA" dirty="0"/>
            </a:b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b="1" dirty="0"/>
              <a:t>Enter app details: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CA" b="1" dirty="0"/>
              <a:t>Create a project: </a:t>
            </a:r>
            <a:r>
              <a:rPr lang="en-CA" dirty="0"/>
              <a:t>Enter a name and country/region for the project.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CA" b="1" dirty="0"/>
              <a:t>Enter your Android project’s package name </a:t>
            </a:r>
            <a:r>
              <a:rPr lang="en-CA" dirty="0"/>
              <a:t>in the window that pops up. If your app is going to use certain Google Play services such as Google Sign-In, App Invites and Dynamic Links then you will have to provide the SHA-1 of your signing certificate. The application we will build won’t be using any of these services, so leave this field empty. More info about certificates.  </a:t>
            </a:r>
            <a:r>
              <a:rPr lang="en-CA" dirty="0">
                <a:solidFill>
                  <a:srgbClr val="000099"/>
                </a:solidFill>
                <a:hlinkClick r:id="rId2"/>
              </a:rPr>
              <a:t>https://developers.google.com/android/guides/client-auth</a:t>
            </a:r>
            <a:endParaRPr lang="en-CA" dirty="0">
              <a:solidFill>
                <a:srgbClr val="00009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b="1" dirty="0"/>
              <a:t>Copy Config file: </a:t>
            </a:r>
            <a:r>
              <a:rPr lang="en-CA" dirty="0"/>
              <a:t>The wizard will allow you to generate a </a:t>
            </a:r>
          </a:p>
          <a:p>
            <a:pPr marL="0" indent="0">
              <a:buNone/>
            </a:pPr>
            <a:r>
              <a:rPr lang="en-CA" dirty="0"/>
              <a:t>     configuration file. </a:t>
            </a:r>
            <a:r>
              <a:rPr lang="en-CA" b="1" dirty="0"/>
              <a:t>Download</a:t>
            </a:r>
            <a:r>
              <a:rPr lang="en-CA" dirty="0"/>
              <a:t> the file (google-services.json) </a:t>
            </a:r>
          </a:p>
          <a:p>
            <a:pPr marL="0" indent="0">
              <a:buNone/>
            </a:pPr>
            <a:r>
              <a:rPr lang="en-CA" dirty="0"/>
              <a:t>      and move it into your Android app module root directory. </a:t>
            </a:r>
            <a:endParaRPr lang="en-CA" b="1" dirty="0"/>
          </a:p>
          <a:p>
            <a:pPr marL="0" indent="0">
              <a:buNone/>
            </a:pPr>
            <a:r>
              <a:rPr lang="en-CA" dirty="0"/>
              <a:t>The JSON file contains configuration settings that the Android</a:t>
            </a:r>
          </a:p>
          <a:p>
            <a:pPr marL="0" indent="0">
              <a:buNone/>
            </a:pPr>
            <a:r>
              <a:rPr lang="en-CA" dirty="0"/>
              <a:t> app needs to communicate with the Firebase servers. It contains</a:t>
            </a:r>
          </a:p>
          <a:p>
            <a:pPr marL="0" indent="0">
              <a:buNone/>
            </a:pPr>
            <a:r>
              <a:rPr lang="en-CA" dirty="0"/>
              <a:t> details such as the URL to the Firebase project, the API key.</a:t>
            </a:r>
            <a:endParaRPr lang="en-CA" b="1" dirty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 dirty="0"/>
              <a:t>Mobile App Development course - Firebase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0DE92-047E-481B-AF2F-931045DB7414}" type="slidenum">
              <a:rPr lang="fr-CA" smtClean="0"/>
              <a:t>16</a:t>
            </a:fld>
            <a:endParaRPr lang="fr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060" y="1109117"/>
            <a:ext cx="4600575" cy="895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634" y="4049713"/>
            <a:ext cx="26479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7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STEP 2a: </a:t>
            </a:r>
            <a:r>
              <a:rPr lang="fr-CA" u="sng" dirty="0"/>
              <a:t>Manually</a:t>
            </a:r>
            <a:r>
              <a:rPr lang="fr-CA" dirty="0"/>
              <a:t> Connect Firebase to Your Application (cont’d)</a:t>
            </a:r>
            <a:br>
              <a:rPr lang="fr-CA" dirty="0"/>
            </a:b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3. Add to build.gradle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 dirty="0"/>
              <a:t>Mobile App Development course - Firebase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0DE92-047E-481B-AF2F-931045DB7414}" type="slidenum">
              <a:rPr lang="fr-CA" smtClean="0"/>
              <a:t>17</a:t>
            </a:fld>
            <a:endParaRPr lang="fr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00" y="1377090"/>
            <a:ext cx="64293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5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STEP 2b: Connect Firebase to Your Application using Android Studio</a:t>
            </a:r>
            <a:br>
              <a:rPr lang="fr-CA" dirty="0"/>
            </a:b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603909"/>
            <a:ext cx="10945216" cy="460851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First make sure you have installed Google Repository version 26 or higher, using the following steps: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Click </a:t>
            </a:r>
            <a:r>
              <a:rPr lang="en-CA" b="1" dirty="0"/>
              <a:t>Tools &gt; Android &gt; SDK Manager</a:t>
            </a:r>
            <a:r>
              <a:rPr lang="en-CA" dirty="0"/>
              <a:t>.</a:t>
            </a:r>
          </a:p>
          <a:p>
            <a:r>
              <a:rPr lang="en-CA" dirty="0"/>
              <a:t>Click the </a:t>
            </a:r>
            <a:r>
              <a:rPr lang="en-CA" b="1" dirty="0"/>
              <a:t>SDK Tools</a:t>
            </a:r>
            <a:r>
              <a:rPr lang="en-CA" dirty="0"/>
              <a:t> tab.</a:t>
            </a:r>
          </a:p>
          <a:p>
            <a:r>
              <a:rPr lang="en-CA" dirty="0"/>
              <a:t>Check the </a:t>
            </a:r>
            <a:r>
              <a:rPr lang="en-CA" b="1" dirty="0"/>
              <a:t>Google Repository</a:t>
            </a:r>
            <a:r>
              <a:rPr lang="en-CA" dirty="0"/>
              <a:t> checkbox, and click </a:t>
            </a:r>
            <a:r>
              <a:rPr lang="en-CA" b="1" dirty="0"/>
              <a:t>OK</a:t>
            </a:r>
            <a:r>
              <a:rPr lang="en-CA" dirty="0"/>
              <a:t>.</a:t>
            </a:r>
          </a:p>
          <a:p>
            <a:r>
              <a:rPr lang="en-CA" dirty="0"/>
              <a:t>Click </a:t>
            </a:r>
            <a:r>
              <a:rPr lang="en-CA" b="1" dirty="0"/>
              <a:t>OK</a:t>
            </a:r>
            <a:r>
              <a:rPr lang="en-CA" dirty="0"/>
              <a:t> to install.</a:t>
            </a:r>
          </a:p>
          <a:p>
            <a:r>
              <a:rPr lang="en-CA" dirty="0"/>
              <a:t>Click </a:t>
            </a:r>
            <a:r>
              <a:rPr lang="en-CA" b="1" dirty="0"/>
              <a:t>Background</a:t>
            </a:r>
            <a:r>
              <a:rPr lang="en-CA" dirty="0"/>
              <a:t> to complete the installation in the background, or wait for the installation to complete and click </a:t>
            </a:r>
            <a:r>
              <a:rPr lang="en-CA" b="1" dirty="0"/>
              <a:t>Finish</a:t>
            </a:r>
            <a:r>
              <a:rPr lang="en-CA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 dirty="0"/>
              <a:t>Mobile App Development course - Firebase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0DE92-047E-481B-AF2F-931045DB7414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4344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STEP 2b: Connect Firebase to Your Application using Android Studio (cont’d)</a:t>
            </a:r>
            <a:br>
              <a:rPr lang="fr-CA" dirty="0"/>
            </a:b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603909"/>
            <a:ext cx="10945216" cy="460851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1.   Click </a:t>
            </a:r>
            <a:r>
              <a:rPr lang="en-CA" b="1" dirty="0"/>
              <a:t>Tools &gt; Firebase</a:t>
            </a:r>
            <a:r>
              <a:rPr lang="en-CA" dirty="0"/>
              <a:t> to open the </a:t>
            </a:r>
            <a:r>
              <a:rPr lang="en-CA" b="1" dirty="0"/>
              <a:t>Assistant</a:t>
            </a:r>
            <a:r>
              <a:rPr lang="en-CA" dirty="0"/>
              <a:t> window.</a:t>
            </a:r>
          </a:p>
          <a:p>
            <a:pPr marL="0" indent="0">
              <a:buNone/>
            </a:pPr>
            <a:r>
              <a:rPr lang="en-CA" dirty="0"/>
              <a:t>2.   Click to expand one of the listed features then click the </a:t>
            </a:r>
            <a:r>
              <a:rPr lang="en-CA" b="1" dirty="0"/>
              <a:t>Save and Retrieve data </a:t>
            </a:r>
            <a:r>
              <a:rPr lang="en-CA" dirty="0"/>
              <a:t>(under Realtime Database)</a:t>
            </a:r>
            <a:r>
              <a:rPr lang="en-CA" b="1" dirty="0"/>
              <a:t> </a:t>
            </a:r>
            <a:r>
              <a:rPr lang="en-CA" dirty="0"/>
              <a:t>to connect to Firebase and automatically add the necessary code to your app.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 dirty="0"/>
              <a:t>Mobile App Development course - Firebase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0DE92-047E-481B-AF2F-931045DB7414}" type="slidenum">
              <a:rPr lang="fr-CA" smtClean="0"/>
              <a:t>19</a:t>
            </a:fld>
            <a:endParaRPr lang="fr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3" y="2989665"/>
            <a:ext cx="11353800" cy="348616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 bwMode="auto">
          <a:xfrm>
            <a:off x="8408971" y="5854394"/>
            <a:ext cx="1155593" cy="19579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6690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Motivation</a:t>
            </a:r>
          </a:p>
          <a:p>
            <a:r>
              <a:rPr lang="en-CA" sz="2400" dirty="0"/>
              <a:t>Development of a Back-end</a:t>
            </a:r>
          </a:p>
          <a:p>
            <a:pPr lvl="1"/>
            <a:r>
              <a:rPr lang="en-CA" sz="2400" dirty="0"/>
              <a:t>Cloud Server</a:t>
            </a:r>
          </a:p>
          <a:p>
            <a:pPr lvl="1"/>
            <a:r>
              <a:rPr lang="en-CA" sz="2400" dirty="0"/>
              <a:t>Custom Server</a:t>
            </a:r>
          </a:p>
          <a:p>
            <a:pPr lvl="1"/>
            <a:r>
              <a:rPr lang="en-CA" sz="2400" dirty="0"/>
              <a:t>Mobile Backend as a Service</a:t>
            </a:r>
            <a:endParaRPr lang="fr-CA" sz="2400" dirty="0"/>
          </a:p>
          <a:p>
            <a:r>
              <a:rPr lang="en-CA" sz="2400" dirty="0"/>
              <a:t>Overview of Firebase</a:t>
            </a:r>
          </a:p>
          <a:p>
            <a:r>
              <a:rPr lang="en-CA" sz="2400" dirty="0"/>
              <a:t>Basics of JSON objects</a:t>
            </a:r>
          </a:p>
          <a:p>
            <a:r>
              <a:rPr lang="en-CA" sz="2400" dirty="0"/>
              <a:t>Creating a Firebase database</a:t>
            </a:r>
          </a:p>
          <a:p>
            <a:r>
              <a:rPr lang="en-CA" sz="2400" dirty="0"/>
              <a:t>Reading and Saving data</a:t>
            </a:r>
          </a:p>
          <a:p>
            <a:r>
              <a:rPr lang="en-CA" sz="2400" dirty="0"/>
              <a:t>Basic Firebase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 dirty="0"/>
              <a:t>Mobile App Development course - Firebase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0DE92-047E-481B-AF2F-931045DB7414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733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STEP 2b: Connect Firebase to Your Application using Android Studio (cont’d)</a:t>
            </a:r>
            <a:br>
              <a:rPr lang="fr-CA" dirty="0"/>
            </a:b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603909"/>
            <a:ext cx="10945216" cy="460851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3. Click </a:t>
            </a:r>
            <a:r>
              <a:rPr lang="en-CA" b="1" dirty="0"/>
              <a:t>Connect to Firebase </a:t>
            </a:r>
            <a:r>
              <a:rPr lang="en-CA" dirty="0"/>
              <a:t>to open the window. </a:t>
            </a:r>
          </a:p>
          <a:p>
            <a:pPr marL="0" indent="0">
              <a:buNone/>
            </a:pPr>
            <a:r>
              <a:rPr lang="en-CA" dirty="0"/>
              <a:t>   Enter the name for your Firebase project. </a:t>
            </a:r>
          </a:p>
          <a:p>
            <a:pPr marL="0" indent="0">
              <a:buNone/>
            </a:pPr>
            <a:r>
              <a:rPr lang="en-CA" dirty="0"/>
              <a:t>4. Click</a:t>
            </a:r>
            <a:r>
              <a:rPr lang="en-CA" b="1" dirty="0"/>
              <a:t> Add the Realtime Database to your app. 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CA" b="1" dirty="0">
                <a:solidFill>
                  <a:srgbClr val="C00000"/>
                </a:solidFill>
              </a:rPr>
              <a:t>You are now ready to write and read form your </a:t>
            </a:r>
          </a:p>
          <a:p>
            <a:pPr marL="0" indent="0">
              <a:buNone/>
            </a:pPr>
            <a:r>
              <a:rPr lang="en-CA" b="1" dirty="0">
                <a:solidFill>
                  <a:srgbClr val="C00000"/>
                </a:solidFill>
              </a:rPr>
              <a:t>Database!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 dirty="0"/>
              <a:t>Mobile App Development course - Firebase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0DE92-047E-481B-AF2F-931045DB7414}" type="slidenum">
              <a:rPr lang="fr-CA" smtClean="0"/>
              <a:t>20</a:t>
            </a:fld>
            <a:endParaRPr lang="fr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297" y="1015883"/>
            <a:ext cx="3040279" cy="52812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814" y="4332339"/>
            <a:ext cx="13430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47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STEP 3 : Configure Firebase Database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603909"/>
            <a:ext cx="10945216" cy="4608512"/>
          </a:xfrm>
        </p:spPr>
        <p:txBody>
          <a:bodyPr/>
          <a:lstStyle/>
          <a:p>
            <a:r>
              <a:rPr lang="en-CA" dirty="0"/>
              <a:t>The Realtime Database provides a declarative rules language that allows you to define how your data should be structured, how it should be indexed, and when your data can be read from and written to. </a:t>
            </a:r>
            <a:r>
              <a:rPr lang="en-CA" b="1" dirty="0"/>
              <a:t>By default, read and write access to your database is restricted so only authenticated users can read or write data. </a:t>
            </a:r>
          </a:p>
          <a:p>
            <a:r>
              <a:rPr lang="en-CA" dirty="0"/>
              <a:t>To get started without setting up Authentication , you can configure your rules for public access.  </a:t>
            </a:r>
          </a:p>
          <a:p>
            <a:pPr marL="0" indent="0">
              <a:buNone/>
            </a:pPr>
            <a:r>
              <a:rPr lang="en-CA" dirty="0"/>
              <a:t>Go to the firebase console and specify your rules as follows: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 dirty="0"/>
              <a:t>Mobile App Development course - Firebase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0DE92-047E-481B-AF2F-931045DB7414}" type="slidenum">
              <a:rPr lang="fr-CA" smtClean="0"/>
              <a:t>21</a:t>
            </a:fld>
            <a:endParaRPr lang="fr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9459"/>
          <a:stretch/>
        </p:blipFill>
        <p:spPr>
          <a:xfrm>
            <a:off x="3935140" y="4503020"/>
            <a:ext cx="3394809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05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4: Write and Read Data</a:t>
            </a:r>
            <a:endParaRPr lang="fr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To download and set up the sample application in Android Studio: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/>
              <a:t>Download</a:t>
            </a:r>
            <a:r>
              <a:rPr lang="en-CA" dirty="0"/>
              <a:t> the ProductCatalog sample app from my personal Github.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You can either use the "Download ZIP" button on the Github Page or clone on the command line: </a:t>
            </a:r>
            <a:r>
              <a:rPr lang="en-CA" dirty="0">
                <a:solidFill>
                  <a:srgbClr val="000099"/>
                </a:solidFill>
                <a:hlinkClick r:id="rId2"/>
              </a:rPr>
              <a:t>https://</a:t>
            </a:r>
            <a:r>
              <a:rPr lang="en-CA" dirty="0" smtClean="0">
                <a:solidFill>
                  <a:srgbClr val="000099"/>
                </a:solidFill>
                <a:hlinkClick r:id="rId3"/>
              </a:rPr>
              <a:t>github.com/mgarzon/ProductCatalog_v1</a:t>
            </a:r>
            <a:endParaRPr lang="en-CA" dirty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CA" i="1" dirty="0"/>
              <a:t>	</a:t>
            </a:r>
            <a:r>
              <a:rPr lang="en-CA" i="1" dirty="0" smtClean="0"/>
              <a:t>git </a:t>
            </a:r>
            <a:r>
              <a:rPr lang="en-CA" i="1" dirty="0"/>
              <a:t>clone https://github.com/mgarzon/ProductCatalog_v1.git</a:t>
            </a:r>
            <a:endParaRPr lang="en-CA" i="1" dirty="0"/>
          </a:p>
          <a:p>
            <a:pPr marL="0" indent="0">
              <a:buNone/>
            </a:pPr>
            <a:endParaRPr lang="en-CA" i="1" dirty="0"/>
          </a:p>
          <a:p>
            <a:pPr marL="0" indent="0">
              <a:buNone/>
            </a:pPr>
            <a:r>
              <a:rPr lang="en-CA" dirty="0"/>
              <a:t>3.  </a:t>
            </a:r>
            <a:r>
              <a:rPr lang="en-CA" b="1" dirty="0"/>
              <a:t>Import</a:t>
            </a:r>
            <a:r>
              <a:rPr lang="en-CA" dirty="0"/>
              <a:t> the  project in Android Studio: Click File &gt; New &gt; Import Project.</a:t>
            </a:r>
          </a:p>
          <a:p>
            <a:pPr marL="0" indent="0">
              <a:buNone/>
            </a:pPr>
            <a:r>
              <a:rPr lang="en-CA" dirty="0"/>
              <a:t>4.  </a:t>
            </a:r>
            <a:r>
              <a:rPr lang="en-CA" b="1" dirty="0"/>
              <a:t>Implement</a:t>
            </a:r>
            <a:r>
              <a:rPr lang="en-CA" dirty="0"/>
              <a:t> the code to </a:t>
            </a:r>
            <a:r>
              <a:rPr lang="en-CA" b="1" dirty="0"/>
              <a:t>add</a:t>
            </a:r>
            <a:r>
              <a:rPr lang="en-CA" dirty="0"/>
              <a:t>, </a:t>
            </a:r>
            <a:r>
              <a:rPr lang="en-CA" b="1" dirty="0"/>
              <a:t>delete</a:t>
            </a:r>
            <a:r>
              <a:rPr lang="en-CA" dirty="0"/>
              <a:t> and </a:t>
            </a:r>
            <a:r>
              <a:rPr lang="en-CA" b="1" dirty="0"/>
              <a:t>update</a:t>
            </a:r>
            <a:r>
              <a:rPr lang="en-CA" dirty="0"/>
              <a:t> a </a:t>
            </a:r>
            <a:r>
              <a:rPr lang="en-CA" i="1" dirty="0"/>
              <a:t>product</a:t>
            </a:r>
            <a:r>
              <a:rPr lang="en-CA" dirty="0"/>
              <a:t> which will be stored at the Firebase database. 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/>
              <a:t>Mobile App Development course - Firebase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0DE92-047E-481B-AF2F-931045DB7414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4212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20" y="3037690"/>
            <a:ext cx="10922264" cy="864096"/>
          </a:xfrm>
        </p:spPr>
        <p:txBody>
          <a:bodyPr/>
          <a:lstStyle/>
          <a:p>
            <a:r>
              <a:rPr lang="en-CA" sz="6000" dirty="0"/>
              <a:t>THANK YOU!</a:t>
            </a:r>
            <a:endParaRPr lang="fr-CA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/>
              <a:t>Mobile App Development course - Firebase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0DE92-047E-481B-AF2F-931045DB7414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6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Motivation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you are planning to develop a mobile app, chances are that you will require a </a:t>
            </a:r>
            <a:r>
              <a:rPr lang="en-CA" b="1" dirty="0"/>
              <a:t>backend</a:t>
            </a:r>
            <a:r>
              <a:rPr lang="en-CA" dirty="0"/>
              <a:t> for </a:t>
            </a:r>
            <a:r>
              <a:rPr lang="en-CA" b="1" dirty="0"/>
              <a:t>storing</a:t>
            </a:r>
            <a:r>
              <a:rPr lang="en-CA" dirty="0"/>
              <a:t> information, or </a:t>
            </a:r>
            <a:r>
              <a:rPr lang="en-CA" b="1" dirty="0"/>
              <a:t>managing</a:t>
            </a:r>
            <a:r>
              <a:rPr lang="en-CA" dirty="0"/>
              <a:t> content.</a:t>
            </a:r>
          </a:p>
          <a:p>
            <a:endParaRPr lang="en-CA" dirty="0"/>
          </a:p>
          <a:p>
            <a:r>
              <a:rPr lang="en-CA" dirty="0"/>
              <a:t>Depending on your needs, your knowledge and the project requirements, you have several options for developing a backend: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b="1" dirty="0"/>
              <a:t>Custom server</a:t>
            </a:r>
            <a:r>
              <a:rPr lang="en-CA" dirty="0"/>
              <a:t>: You can set up your own server and host the backend on it. You will have complete control over the server and you can customize it to your specific requirements.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b="1" dirty="0"/>
              <a:t>Cloud servers: </a:t>
            </a:r>
            <a:r>
              <a:rPr lang="en-CA" dirty="0"/>
              <a:t>Cloud servers mean virtual servers which run on cloud computing environment. Amazon AWS, Google App Engine and Azure are the most popular cloud server options.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b="1" dirty="0"/>
              <a:t>Mobile Backend as a Service (MBaaS): </a:t>
            </a:r>
            <a:r>
              <a:rPr lang="en-CA" dirty="0"/>
              <a:t>BaaS enables you to manage a centralised database that lets your users share content via the cloud. </a:t>
            </a:r>
            <a:endParaRPr lang="en-CA" b="1" dirty="0"/>
          </a:p>
          <a:p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 dirty="0"/>
              <a:t>Mobile App Development course - Firebase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0DE92-047E-481B-AF2F-931045DB7414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601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Custom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What is required?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Select the technology to be used for the </a:t>
            </a:r>
          </a:p>
          <a:p>
            <a:pPr marL="457200" lvl="1" indent="0">
              <a:buNone/>
            </a:pPr>
            <a:r>
              <a:rPr lang="en-CA" dirty="0"/>
              <a:t>the server-side environment.</a:t>
            </a:r>
          </a:p>
          <a:p>
            <a:pPr marL="457200" lvl="1" indent="0">
              <a:buNone/>
            </a:pPr>
            <a:r>
              <a:rPr lang="en-CA" dirty="0"/>
              <a:t>2. Setting up the environment</a:t>
            </a:r>
          </a:p>
          <a:p>
            <a:pPr marL="457200" lvl="1" indent="0">
              <a:buNone/>
            </a:pPr>
            <a:r>
              <a:rPr lang="en-CA" dirty="0"/>
              <a:t>3. Develop an API (REST?)</a:t>
            </a:r>
          </a:p>
          <a:p>
            <a:pPr marL="457200" lvl="1" indent="0">
              <a:buNone/>
            </a:pPr>
            <a:r>
              <a:rPr lang="en-CA" dirty="0"/>
              <a:t>4. Add Authentication </a:t>
            </a:r>
          </a:p>
          <a:p>
            <a:pPr marL="457200" lvl="1" indent="0">
              <a:buNone/>
            </a:pPr>
            <a:r>
              <a:rPr lang="en-CA" dirty="0"/>
              <a:t>5. Handle security, routes, etc.</a:t>
            </a:r>
          </a:p>
          <a:p>
            <a:pPr marL="457200" lvl="1" indent="0">
              <a:buNone/>
            </a:pPr>
            <a:r>
              <a:rPr lang="en-CA" dirty="0"/>
              <a:t>6. And more..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 dirty="0"/>
              <a:t>Mobile App Development course - Firebase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0DE92-047E-481B-AF2F-931045DB7414}" type="slidenum">
              <a:rPr lang="fr-CA" smtClean="0"/>
              <a:t>4</a:t>
            </a:fld>
            <a:endParaRPr lang="fr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696" y="2632740"/>
            <a:ext cx="3781425" cy="3057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08" y="4719786"/>
            <a:ext cx="2628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6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Cloud Server - AWS</a:t>
            </a:r>
            <a:endParaRPr lang="fr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65" y="1556792"/>
            <a:ext cx="10945813" cy="402985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/>
              <a:t>Mobile App Development course - Firebase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0DE92-047E-481B-AF2F-931045DB7414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15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Cloud Server – Google Cloud Platform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/>
              <a:t>Mobile App Development course - Firebase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0DE92-047E-481B-AF2F-931045DB7414}" type="slidenum">
              <a:rPr lang="fr-CA" smtClean="0"/>
              <a:t>6</a:t>
            </a:fld>
            <a:endParaRPr lang="fr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04" y="1556792"/>
            <a:ext cx="8323967" cy="468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1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Mobile Backend as a Service (MBaaS)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700808"/>
            <a:ext cx="11182838" cy="4608512"/>
          </a:xfrm>
        </p:spPr>
        <p:txBody>
          <a:bodyPr/>
          <a:lstStyle/>
          <a:p>
            <a:r>
              <a:rPr lang="en-CA" dirty="0"/>
              <a:t>The basic idea is similar to having your back-end development, maintenance and management outsourced to another party. 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  In other words,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sz="2400" b="1" dirty="0">
                <a:solidFill>
                  <a:srgbClr val="C00000"/>
                </a:solidFill>
              </a:rPr>
              <a:t>The back-end is made available to developers as a web service.</a:t>
            </a:r>
            <a:endParaRPr lang="fr-CA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/>
              <a:t>Mobile App Development course - Firebase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0DE92-047E-481B-AF2F-931045DB7414}" type="slidenum">
              <a:rPr lang="fr-CA" smtClean="0"/>
              <a:t>7</a:t>
            </a:fld>
            <a:endParaRPr lang="fr-C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671" y="3900598"/>
            <a:ext cx="5560142" cy="217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1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Ever Heard of Firebase?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0" y="1700808"/>
            <a:ext cx="11286077" cy="4608512"/>
          </a:xfrm>
        </p:spPr>
        <p:txBody>
          <a:bodyPr/>
          <a:lstStyle/>
          <a:p>
            <a:r>
              <a:rPr lang="en-CA" b="1" dirty="0"/>
              <a:t>Firebase</a:t>
            </a:r>
            <a:r>
              <a:rPr lang="en-CA" dirty="0"/>
              <a:t>, a popular backend platform acquired by Google in October 2014.</a:t>
            </a:r>
          </a:p>
          <a:p>
            <a:r>
              <a:rPr lang="en-CA" dirty="0"/>
              <a:t>Firebase allows you to store and sync data to a </a:t>
            </a:r>
            <a:r>
              <a:rPr lang="en-CA" b="1" dirty="0"/>
              <a:t>NoSQL</a:t>
            </a:r>
            <a:r>
              <a:rPr lang="en-CA" dirty="0"/>
              <a:t> </a:t>
            </a:r>
            <a:r>
              <a:rPr lang="en-CA" b="1" dirty="0"/>
              <a:t>cloud</a:t>
            </a:r>
            <a:r>
              <a:rPr lang="en-CA" dirty="0"/>
              <a:t> </a:t>
            </a:r>
            <a:r>
              <a:rPr lang="en-CA" b="1" dirty="0"/>
              <a:t>database</a:t>
            </a:r>
            <a:r>
              <a:rPr lang="en-CA" dirty="0"/>
              <a:t>. </a:t>
            </a:r>
          </a:p>
          <a:p>
            <a:pPr lvl="1"/>
            <a:r>
              <a:rPr lang="en-CA" dirty="0"/>
              <a:t>The data is stored as </a:t>
            </a:r>
            <a:r>
              <a:rPr lang="en-CA" b="1" dirty="0"/>
              <a:t>JSON</a:t>
            </a:r>
            <a:r>
              <a:rPr lang="en-CA" dirty="0"/>
              <a:t>, synced to all connected clients in </a:t>
            </a:r>
            <a:r>
              <a:rPr lang="en-CA" dirty="0" err="1"/>
              <a:t>realtime</a:t>
            </a:r>
            <a:r>
              <a:rPr lang="en-CA" dirty="0"/>
              <a:t>, and available when your app goes offline. </a:t>
            </a:r>
          </a:p>
          <a:p>
            <a:pPr lvl="1"/>
            <a:r>
              <a:rPr lang="en-CA" dirty="0"/>
              <a:t>It offers APIs that enable you to </a:t>
            </a:r>
            <a:r>
              <a:rPr lang="en-CA" b="1" dirty="0"/>
              <a:t>authenticate</a:t>
            </a:r>
            <a:r>
              <a:rPr lang="en-CA" dirty="0"/>
              <a:t> users with email and password, Facebook, Twitter, GitHub, Google, anonymous </a:t>
            </a:r>
            <a:r>
              <a:rPr lang="en-CA" dirty="0" err="1"/>
              <a:t>auth</a:t>
            </a:r>
            <a:r>
              <a:rPr lang="en-CA" dirty="0"/>
              <a:t>, or to integrate with existing authentication system. </a:t>
            </a:r>
          </a:p>
          <a:p>
            <a:pPr lvl="1"/>
            <a:r>
              <a:rPr lang="en-CA" dirty="0"/>
              <a:t>Other than the Realtime Database and Authentication, it offers a myriad of other services including Cloud </a:t>
            </a:r>
            <a:r>
              <a:rPr lang="en-CA" b="1" dirty="0"/>
              <a:t>Messaging</a:t>
            </a:r>
            <a:r>
              <a:rPr lang="en-CA" dirty="0"/>
              <a:t>, </a:t>
            </a:r>
            <a:r>
              <a:rPr lang="en-CA" b="1" dirty="0"/>
              <a:t>Storage</a:t>
            </a:r>
            <a:r>
              <a:rPr lang="en-CA" dirty="0"/>
              <a:t>, </a:t>
            </a:r>
            <a:r>
              <a:rPr lang="en-CA" b="1" dirty="0"/>
              <a:t>Hosting</a:t>
            </a:r>
            <a:r>
              <a:rPr lang="en-CA" dirty="0"/>
              <a:t>, </a:t>
            </a:r>
            <a:r>
              <a:rPr lang="en-CA" b="1" dirty="0"/>
              <a:t>Remote Config</a:t>
            </a:r>
            <a:r>
              <a:rPr lang="en-CA" dirty="0"/>
              <a:t>, Test Lab, Crash Reporting, Notification, App Indexing, Dynamic Links, Invites, AdWords, </a:t>
            </a:r>
            <a:r>
              <a:rPr lang="en-CA" dirty="0" err="1"/>
              <a:t>AdMob</a:t>
            </a:r>
            <a:r>
              <a:rPr lang="en-CA" dirty="0"/>
              <a:t>.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 dirty="0"/>
              <a:t>Mobile App Development course - Firebase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0DE92-047E-481B-AF2F-931045DB7414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847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Firebase Data Basics – JSON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 dirty="0"/>
              <a:t>Mobile App Development course - Firebase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0DE92-047E-481B-AF2F-931045DB7414}" type="slidenum">
              <a:rPr lang="fr-CA" smtClean="0"/>
              <a:t>9</a:t>
            </a:fld>
            <a:endParaRPr lang="fr-C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" y="2206653"/>
            <a:ext cx="4651619" cy="24045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913" y="1556792"/>
            <a:ext cx="3984951" cy="43989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96065" y="5265174"/>
            <a:ext cx="1165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990000"/>
                </a:solidFill>
                <a:latin typeface="Verdana"/>
                <a:cs typeface="Verdana"/>
              </a:rPr>
              <a:t>SQL</a:t>
            </a:r>
            <a:endParaRPr lang="fr-CA" sz="3200" b="1" dirty="0">
              <a:solidFill>
                <a:srgbClr val="990000"/>
              </a:solidFill>
              <a:latin typeface="Verdana"/>
              <a:cs typeface="Verdan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42680" y="2420888"/>
            <a:ext cx="1683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990000"/>
                </a:solidFill>
                <a:latin typeface="Verdana"/>
                <a:cs typeface="Verdana"/>
              </a:rPr>
              <a:t>NON</a:t>
            </a:r>
          </a:p>
          <a:p>
            <a:r>
              <a:rPr lang="en-CA" sz="3200" b="1" dirty="0">
                <a:solidFill>
                  <a:srgbClr val="990000"/>
                </a:solidFill>
                <a:latin typeface="Verdana"/>
                <a:cs typeface="Verdana"/>
              </a:rPr>
              <a:t>SQL</a:t>
            </a:r>
            <a:endParaRPr lang="fr-CA" sz="3200" b="1" dirty="0">
              <a:solidFill>
                <a:srgbClr val="99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93472699"/>
      </p:ext>
    </p:extLst>
  </p:cSld>
  <p:clrMapOvr>
    <a:masterClrMapping/>
  </p:clrMapOvr>
</p:sld>
</file>

<file path=ppt/theme/theme1.xml><?xml version="1.0" encoding="utf-8"?>
<a:theme xmlns:a="http://schemas.openxmlformats.org/drawingml/2006/main" name="uOttawa-powerpoint-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9E9EFF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fefe_ppt_standard_en</Template>
  <TotalTime>727</TotalTime>
  <Words>1330</Words>
  <Application>Microsoft Office PowerPoint</Application>
  <PresentationFormat>Widescreen</PresentationFormat>
  <Paragraphs>176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ＭＳ Ｐゴシック</vt:lpstr>
      <vt:lpstr>ＭＳ Ｐゴシック</vt:lpstr>
      <vt:lpstr>Arial Black</vt:lpstr>
      <vt:lpstr>Calibri</vt:lpstr>
      <vt:lpstr>Times</vt:lpstr>
      <vt:lpstr>Verdana</vt:lpstr>
      <vt:lpstr>Verdand</vt:lpstr>
      <vt:lpstr>uOttawa-powerpoint-template</vt:lpstr>
      <vt:lpstr>CREATE-BEST </vt:lpstr>
      <vt:lpstr>Agenda</vt:lpstr>
      <vt:lpstr>Motivation  </vt:lpstr>
      <vt:lpstr>Custom Server</vt:lpstr>
      <vt:lpstr>Cloud Server - AWS</vt:lpstr>
      <vt:lpstr>Cloud Server – Google Cloud Platform</vt:lpstr>
      <vt:lpstr>Mobile Backend as a Service (MBaaS)</vt:lpstr>
      <vt:lpstr>Ever Heard of Firebase?</vt:lpstr>
      <vt:lpstr>Firebase Data Basics – JSON objects</vt:lpstr>
      <vt:lpstr>Firebase Terminology</vt:lpstr>
      <vt:lpstr> </vt:lpstr>
      <vt:lpstr>User Interface </vt:lpstr>
      <vt:lpstr>STEP 1 – Make an Account </vt:lpstr>
      <vt:lpstr>STEP 1 – Make an Account (cont’d)</vt:lpstr>
      <vt:lpstr> STEP 2: Connect Firebase to Your Application </vt:lpstr>
      <vt:lpstr>STEP 2a: Manually Connect Firebase to Your Application </vt:lpstr>
      <vt:lpstr>STEP 2a: Manually Connect Firebase to Your Application (cont’d) </vt:lpstr>
      <vt:lpstr>STEP 2b: Connect Firebase to Your Application using Android Studio </vt:lpstr>
      <vt:lpstr>STEP 2b: Connect Firebase to Your Application using Android Studio (cont’d) </vt:lpstr>
      <vt:lpstr>STEP 2b: Connect Firebase to Your Application using Android Studio (cont’d) </vt:lpstr>
      <vt:lpstr>STEP 3 : Configure Firebase Database rules</vt:lpstr>
      <vt:lpstr>Step 4: Write and Read Data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CREATE-BEST </dc:title>
  <dc:creator>Miguel Garzon</dc:creator>
  <cp:lastModifiedBy>%USERNAME%</cp:lastModifiedBy>
  <cp:revision>55</cp:revision>
  <dcterms:created xsi:type="dcterms:W3CDTF">2017-05-06T22:18:00Z</dcterms:created>
  <dcterms:modified xsi:type="dcterms:W3CDTF">2017-05-24T21:07:45Z</dcterms:modified>
</cp:coreProperties>
</file>