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4DCCDC-5D73-484D-AEE9-461A08C97EF3}">
  <a:tblStyle styleId="{D94DCCDC-5D73-484D-AEE9-461A08C97EF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italic.fntdata"/><Relationship Id="rId12" Type="http://schemas.openxmlformats.org/officeDocument/2006/relationships/slide" Target="slides/slide6.xml"/><Relationship Id="rId34" Type="http://schemas.openxmlformats.org/officeDocument/2006/relationships/font" Target="fonts/Raleway-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Raleway-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48899506d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8899506d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62ecbdf1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62ecbdf1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489546db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89546db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48899506d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8899506d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489118f02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89118f02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462ecbdf1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62ecbdf1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489005e4f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89005e4f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489005e4f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89005e4f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48986845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8986845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489005e4f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89005e4f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489118f02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89118f02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489005e4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89005e4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489118f02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89118f02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489546db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89546db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489546db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89546db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489118f02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89118f02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489546db8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89546db8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489005e4f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89005e4f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489546db8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89546db8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462ecbdf1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62ecbdf1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62ecbdf1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62ecbdf1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62ecbdf1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62ecbdf1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489118f022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89118f022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489118f022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89118f022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489118f02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89118f02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Price Prediction System for Online Retailing</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Devayani Pawar, Sravishtta Kommineni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ctrTitle"/>
          </p:nvPr>
        </p:nvSpPr>
        <p:spPr>
          <a:xfrm>
            <a:off x="729450" y="1322450"/>
            <a:ext cx="7688100" cy="6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Clustering</a:t>
            </a:r>
            <a:endParaRPr sz="2400"/>
          </a:p>
        </p:txBody>
      </p:sp>
      <p:sp>
        <p:nvSpPr>
          <p:cNvPr id="142" name="Google Shape;142;p22"/>
          <p:cNvSpPr txBox="1"/>
          <p:nvPr>
            <p:ph idx="1" type="subTitle"/>
          </p:nvPr>
        </p:nvSpPr>
        <p:spPr>
          <a:xfrm>
            <a:off x="729450" y="1941650"/>
            <a:ext cx="7688100" cy="26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dataset naturally makes clusters based on the type of category or even with the type of brand.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Problems</a:t>
            </a:r>
            <a:endParaRPr/>
          </a:p>
          <a:p>
            <a:pPr indent="-330200" lvl="0" marL="457200" rtl="0" algn="l">
              <a:spcBef>
                <a:spcPts val="0"/>
              </a:spcBef>
              <a:spcAft>
                <a:spcPts val="0"/>
              </a:spcAft>
              <a:buSzPts val="1600"/>
              <a:buChar char="●"/>
            </a:pPr>
            <a:r>
              <a:rPr lang="en"/>
              <a:t>Categories are listed as follows</a:t>
            </a:r>
            <a:endParaRPr/>
          </a:p>
          <a:p>
            <a:pPr indent="-330200" lvl="1" marL="1371600" rtl="0" algn="l">
              <a:spcBef>
                <a:spcPts val="0"/>
              </a:spcBef>
              <a:spcAft>
                <a:spcPts val="0"/>
              </a:spcAft>
              <a:buSzPts val="1600"/>
              <a:buChar char="○"/>
            </a:pPr>
            <a:r>
              <a:rPr lang="en"/>
              <a:t>Men/Sports/Cycling</a:t>
            </a:r>
            <a:endParaRPr/>
          </a:p>
          <a:p>
            <a:pPr indent="-330200" lvl="1" marL="1371600" rtl="0" algn="l">
              <a:spcBef>
                <a:spcPts val="0"/>
              </a:spcBef>
              <a:spcAft>
                <a:spcPts val="0"/>
              </a:spcAft>
              <a:buSzPts val="1600"/>
              <a:buChar char="○"/>
            </a:pPr>
            <a:r>
              <a:rPr lang="en"/>
              <a:t>Woman/Cosmetics/Makeup</a:t>
            </a:r>
            <a:endParaRPr/>
          </a:p>
          <a:p>
            <a:pPr indent="0" lvl="0" marL="0" rtl="0" algn="l">
              <a:spcBef>
                <a:spcPts val="0"/>
              </a:spcBef>
              <a:spcAft>
                <a:spcPts val="0"/>
              </a:spcAft>
              <a:buNone/>
            </a:pPr>
            <a:r>
              <a:rPr lang="en"/>
              <a:t>There are different tiers of categories, so items can be part of multiple clusters.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ctrTitle"/>
          </p:nvPr>
        </p:nvSpPr>
        <p:spPr>
          <a:xfrm>
            <a:off x="729450" y="13224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Approach:</a:t>
            </a:r>
            <a:endParaRPr sz="2400"/>
          </a:p>
        </p:txBody>
      </p:sp>
      <p:sp>
        <p:nvSpPr>
          <p:cNvPr id="148" name="Google Shape;148;p23"/>
          <p:cNvSpPr txBox="1"/>
          <p:nvPr>
            <p:ph idx="1" type="subTitle"/>
          </p:nvPr>
        </p:nvSpPr>
        <p:spPr>
          <a:xfrm>
            <a:off x="729625" y="1784475"/>
            <a:ext cx="7688100" cy="1929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Data Exploration and Analysis</a:t>
            </a:r>
            <a:endParaRPr/>
          </a:p>
          <a:p>
            <a:pPr indent="-330200" lvl="0" marL="457200" rtl="0" algn="l">
              <a:spcBef>
                <a:spcPts val="0"/>
              </a:spcBef>
              <a:spcAft>
                <a:spcPts val="0"/>
              </a:spcAft>
              <a:buSzPts val="1600"/>
              <a:buChar char="●"/>
            </a:pPr>
            <a:r>
              <a:rPr lang="en"/>
              <a:t>Data preprocessing and Cleansing</a:t>
            </a:r>
            <a:endParaRPr/>
          </a:p>
          <a:p>
            <a:pPr indent="-330200" lvl="0" marL="457200" rtl="0" algn="l">
              <a:spcBef>
                <a:spcPts val="0"/>
              </a:spcBef>
              <a:spcAft>
                <a:spcPts val="0"/>
              </a:spcAft>
              <a:buSzPts val="1600"/>
              <a:buChar char="●"/>
            </a:pPr>
            <a:r>
              <a:rPr lang="en"/>
              <a:t>Data modeling </a:t>
            </a:r>
            <a:endParaRPr/>
          </a:p>
          <a:p>
            <a:pPr indent="0" lvl="0" marL="45720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ctrTitle"/>
          </p:nvPr>
        </p:nvSpPr>
        <p:spPr>
          <a:xfrm>
            <a:off x="311700" y="1376275"/>
            <a:ext cx="8520600" cy="5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Exploratory data analysis</a:t>
            </a:r>
            <a:endParaRPr sz="2400"/>
          </a:p>
        </p:txBody>
      </p:sp>
      <p:sp>
        <p:nvSpPr>
          <p:cNvPr id="154" name="Google Shape;154;p24"/>
          <p:cNvSpPr txBox="1"/>
          <p:nvPr>
            <p:ph idx="1" type="subTitle"/>
          </p:nvPr>
        </p:nvSpPr>
        <p:spPr>
          <a:xfrm>
            <a:off x="253350" y="1900975"/>
            <a:ext cx="8520600" cy="209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count   1482535.00000</a:t>
            </a:r>
            <a:endParaRPr/>
          </a:p>
          <a:p>
            <a:pPr indent="0" lvl="0" marL="0" rtl="0" algn="l">
              <a:spcBef>
                <a:spcPts val="0"/>
              </a:spcBef>
              <a:spcAft>
                <a:spcPts val="0"/>
              </a:spcAft>
              <a:buClr>
                <a:srgbClr val="000000"/>
              </a:buClr>
              <a:buSzPts val="1100"/>
              <a:buFont typeface="Arial"/>
              <a:buNone/>
            </a:pPr>
            <a:r>
              <a:rPr lang="en"/>
              <a:t>mean     	26.73752</a:t>
            </a:r>
            <a:endParaRPr/>
          </a:p>
          <a:p>
            <a:pPr indent="0" lvl="0" marL="0" rtl="0" algn="l">
              <a:spcBef>
                <a:spcPts val="0"/>
              </a:spcBef>
              <a:spcAft>
                <a:spcPts val="0"/>
              </a:spcAft>
              <a:buClr>
                <a:srgbClr val="000000"/>
              </a:buClr>
              <a:buSzPts val="1100"/>
              <a:buFont typeface="Arial"/>
              <a:buNone/>
            </a:pPr>
            <a:r>
              <a:rPr lang="en"/>
              <a:t>std      	38.58607</a:t>
            </a:r>
            <a:endParaRPr/>
          </a:p>
          <a:p>
            <a:pPr indent="0" lvl="0" marL="0" rtl="0" algn="l">
              <a:spcBef>
                <a:spcPts val="0"/>
              </a:spcBef>
              <a:spcAft>
                <a:spcPts val="0"/>
              </a:spcAft>
              <a:buClr>
                <a:srgbClr val="000000"/>
              </a:buClr>
              <a:buSzPts val="1100"/>
              <a:buFont typeface="Arial"/>
              <a:buNone/>
            </a:pPr>
            <a:r>
              <a:rPr lang="en"/>
              <a:t>min       	0.00000</a:t>
            </a:r>
            <a:endParaRPr/>
          </a:p>
          <a:p>
            <a:pPr indent="0" lvl="0" marL="0" rtl="0" algn="l">
              <a:spcBef>
                <a:spcPts val="0"/>
              </a:spcBef>
              <a:spcAft>
                <a:spcPts val="0"/>
              </a:spcAft>
              <a:buClr>
                <a:srgbClr val="000000"/>
              </a:buClr>
              <a:buSzPts val="1100"/>
              <a:buFont typeface="Arial"/>
              <a:buNone/>
            </a:pPr>
            <a:r>
              <a:rPr lang="en"/>
              <a:t>25%      	10.00000</a:t>
            </a:r>
            <a:endParaRPr/>
          </a:p>
          <a:p>
            <a:pPr indent="0" lvl="0" marL="0" rtl="0" algn="l">
              <a:spcBef>
                <a:spcPts val="0"/>
              </a:spcBef>
              <a:spcAft>
                <a:spcPts val="0"/>
              </a:spcAft>
              <a:buClr>
                <a:srgbClr val="000000"/>
              </a:buClr>
              <a:buSzPts val="1100"/>
              <a:buFont typeface="Arial"/>
              <a:buNone/>
            </a:pPr>
            <a:r>
              <a:rPr lang="en"/>
              <a:t>50%      	17.00000</a:t>
            </a:r>
            <a:endParaRPr/>
          </a:p>
          <a:p>
            <a:pPr indent="0" lvl="0" marL="0" rtl="0" algn="l">
              <a:spcBef>
                <a:spcPts val="0"/>
              </a:spcBef>
              <a:spcAft>
                <a:spcPts val="0"/>
              </a:spcAft>
              <a:buClr>
                <a:srgbClr val="000000"/>
              </a:buClr>
              <a:buSzPts val="1100"/>
              <a:buFont typeface="Arial"/>
              <a:buNone/>
            </a:pPr>
            <a:r>
              <a:rPr lang="en"/>
              <a:t>75%      	29.00000</a:t>
            </a:r>
            <a:endParaRPr/>
          </a:p>
          <a:p>
            <a:pPr indent="0" lvl="0" marL="0" rtl="0" algn="l">
              <a:spcBef>
                <a:spcPts val="0"/>
              </a:spcBef>
              <a:spcAft>
                <a:spcPts val="0"/>
              </a:spcAft>
              <a:buClr>
                <a:srgbClr val="000000"/>
              </a:buClr>
              <a:buSzPts val="1100"/>
              <a:buFont typeface="Arial"/>
              <a:buNone/>
            </a:pPr>
            <a:r>
              <a:rPr lang="en"/>
              <a:t>max  	  2009.00000</a:t>
            </a:r>
            <a:endParaRPr/>
          </a:p>
          <a:p>
            <a:pPr indent="0" lvl="0" marL="0" rtl="0" algn="l">
              <a:spcBef>
                <a:spcPts val="0"/>
              </a:spcBef>
              <a:spcAft>
                <a:spcPts val="0"/>
              </a:spcAft>
              <a:buNone/>
            </a:pPr>
            <a:r>
              <a:t/>
            </a:r>
            <a:endParaRPr/>
          </a:p>
        </p:txBody>
      </p:sp>
      <p:pic>
        <p:nvPicPr>
          <p:cNvPr id="155" name="Google Shape;155;p24"/>
          <p:cNvPicPr preferRelativeResize="0"/>
          <p:nvPr/>
        </p:nvPicPr>
        <p:blipFill>
          <a:blip r:embed="rId3">
            <a:alphaModFix/>
          </a:blip>
          <a:stretch>
            <a:fillRect/>
          </a:stretch>
        </p:blipFill>
        <p:spPr>
          <a:xfrm>
            <a:off x="5113725" y="1900975"/>
            <a:ext cx="3559800" cy="3166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ctrTitle"/>
          </p:nvPr>
        </p:nvSpPr>
        <p:spPr>
          <a:xfrm>
            <a:off x="507850" y="83260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161" name="Google Shape;161;p25"/>
          <p:cNvSpPr txBox="1"/>
          <p:nvPr>
            <p:ph idx="1" type="subTitle"/>
          </p:nvPr>
        </p:nvSpPr>
        <p:spPr>
          <a:xfrm>
            <a:off x="729450" y="1452900"/>
            <a:ext cx="7688100" cy="84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Shipping Vs price doesn’t show significant correlation but item condition vs price show that products with item condition 1-3 have higher prices.As most of the columns are categorical , a lot of useful information is contained in it.</a:t>
            </a:r>
            <a:endParaRPr/>
          </a:p>
        </p:txBody>
      </p:sp>
      <p:pic>
        <p:nvPicPr>
          <p:cNvPr id="162" name="Google Shape;162;p25"/>
          <p:cNvPicPr preferRelativeResize="0"/>
          <p:nvPr/>
        </p:nvPicPr>
        <p:blipFill>
          <a:blip r:embed="rId3">
            <a:alphaModFix/>
          </a:blip>
          <a:stretch>
            <a:fillRect/>
          </a:stretch>
        </p:blipFill>
        <p:spPr>
          <a:xfrm>
            <a:off x="1685650" y="2790250"/>
            <a:ext cx="2387852" cy="2353250"/>
          </a:xfrm>
          <a:prstGeom prst="rect">
            <a:avLst/>
          </a:prstGeom>
          <a:noFill/>
          <a:ln>
            <a:noFill/>
          </a:ln>
        </p:spPr>
      </p:pic>
      <p:pic>
        <p:nvPicPr>
          <p:cNvPr id="163" name="Google Shape;163;p25"/>
          <p:cNvPicPr preferRelativeResize="0"/>
          <p:nvPr/>
        </p:nvPicPr>
        <p:blipFill>
          <a:blip r:embed="rId4">
            <a:alphaModFix/>
          </a:blip>
          <a:stretch>
            <a:fillRect/>
          </a:stretch>
        </p:blipFill>
        <p:spPr>
          <a:xfrm>
            <a:off x="4991549" y="2790250"/>
            <a:ext cx="2387850" cy="23674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ctrTitle"/>
          </p:nvPr>
        </p:nvSpPr>
        <p:spPr>
          <a:xfrm>
            <a:off x="729450" y="1322450"/>
            <a:ext cx="7688100" cy="4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 cleansing</a:t>
            </a:r>
            <a:endParaRPr sz="2400"/>
          </a:p>
        </p:txBody>
      </p:sp>
      <p:sp>
        <p:nvSpPr>
          <p:cNvPr id="169" name="Google Shape;169;p26"/>
          <p:cNvSpPr txBox="1"/>
          <p:nvPr>
            <p:ph idx="1" type="subTitle"/>
          </p:nvPr>
        </p:nvSpPr>
        <p:spPr>
          <a:xfrm>
            <a:off x="729625" y="1901100"/>
            <a:ext cx="7688100" cy="181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Removing the rows with price = 0 to remove noise.</a:t>
            </a:r>
            <a:endParaRPr/>
          </a:p>
          <a:p>
            <a:pPr indent="-330200" lvl="0" marL="457200" rtl="0" algn="l">
              <a:spcBef>
                <a:spcPts val="0"/>
              </a:spcBef>
              <a:spcAft>
                <a:spcPts val="0"/>
              </a:spcAft>
              <a:buSzPts val="1600"/>
              <a:buChar char="●"/>
            </a:pPr>
            <a:r>
              <a:rPr lang="en"/>
              <a:t>There were a lot of missing data field under brand name, and item descriptions which became a challenge, so we had to fill them in ourselves</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ctrTitle"/>
          </p:nvPr>
        </p:nvSpPr>
        <p:spPr>
          <a:xfrm>
            <a:off x="729450" y="1322450"/>
            <a:ext cx="7688100" cy="6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rial"/>
                <a:ea typeface="Arial"/>
                <a:cs typeface="Arial"/>
                <a:sym typeface="Arial"/>
              </a:rPr>
              <a:t>Feature Engineering</a:t>
            </a:r>
            <a:endParaRPr sz="2400">
              <a:latin typeface="Arial"/>
              <a:ea typeface="Arial"/>
              <a:cs typeface="Arial"/>
              <a:sym typeface="Arial"/>
            </a:endParaRPr>
          </a:p>
        </p:txBody>
      </p:sp>
      <p:sp>
        <p:nvSpPr>
          <p:cNvPr id="175" name="Google Shape;175;p27"/>
          <p:cNvSpPr txBox="1"/>
          <p:nvPr>
            <p:ph idx="1" type="subTitle"/>
          </p:nvPr>
        </p:nvSpPr>
        <p:spPr>
          <a:xfrm>
            <a:off x="846252" y="18083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Logarithmic transformation to smooth long tailed or skewed data to more of a normal distribution to be used in regression setting.</a:t>
            </a:r>
            <a:endParaRPr/>
          </a:p>
        </p:txBody>
      </p:sp>
      <p:pic>
        <p:nvPicPr>
          <p:cNvPr id="176" name="Google Shape;176;p27"/>
          <p:cNvPicPr preferRelativeResize="0"/>
          <p:nvPr/>
        </p:nvPicPr>
        <p:blipFill>
          <a:blip r:embed="rId3">
            <a:alphaModFix/>
          </a:blip>
          <a:stretch>
            <a:fillRect/>
          </a:stretch>
        </p:blipFill>
        <p:spPr>
          <a:xfrm>
            <a:off x="537300" y="2349500"/>
            <a:ext cx="2800350" cy="2489200"/>
          </a:xfrm>
          <a:prstGeom prst="rect">
            <a:avLst/>
          </a:prstGeom>
          <a:noFill/>
          <a:ln>
            <a:noFill/>
          </a:ln>
        </p:spPr>
      </p:pic>
      <p:sp>
        <p:nvSpPr>
          <p:cNvPr id="177" name="Google Shape;177;p27"/>
          <p:cNvSpPr/>
          <p:nvPr/>
        </p:nvSpPr>
        <p:spPr>
          <a:xfrm>
            <a:off x="3673925" y="3219050"/>
            <a:ext cx="466500" cy="22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27"/>
          <p:cNvPicPr preferRelativeResize="0"/>
          <p:nvPr/>
        </p:nvPicPr>
        <p:blipFill rotWithShape="1">
          <a:blip r:embed="rId4">
            <a:alphaModFix/>
          </a:blip>
          <a:srcRect b="0" l="50631" r="0" t="0"/>
          <a:stretch/>
        </p:blipFill>
        <p:spPr>
          <a:xfrm>
            <a:off x="4721676" y="2349500"/>
            <a:ext cx="2319651" cy="2436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ctrTitle"/>
          </p:nvPr>
        </p:nvSpPr>
        <p:spPr>
          <a:xfrm>
            <a:off x="729450" y="13224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Feature Engineering/Preprocessing</a:t>
            </a:r>
            <a:endParaRPr sz="2400"/>
          </a:p>
        </p:txBody>
      </p:sp>
      <p:sp>
        <p:nvSpPr>
          <p:cNvPr id="184" name="Google Shape;184;p28"/>
          <p:cNvSpPr txBox="1"/>
          <p:nvPr>
            <p:ph idx="1" type="subTitle"/>
          </p:nvPr>
        </p:nvSpPr>
        <p:spPr>
          <a:xfrm>
            <a:off x="601300" y="1863650"/>
            <a:ext cx="7688100" cy="2964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tokenization and stemming</a:t>
            </a:r>
            <a:endParaRPr/>
          </a:p>
          <a:p>
            <a:pPr indent="-330200" lvl="0" marL="457200" rtl="0" algn="l">
              <a:spcBef>
                <a:spcPts val="0"/>
              </a:spcBef>
              <a:spcAft>
                <a:spcPts val="0"/>
              </a:spcAft>
              <a:buSzPts val="1600"/>
              <a:buChar char="●"/>
            </a:pPr>
            <a:r>
              <a:rPr lang="en"/>
              <a:t>Count Vectorizer (integer count for each word)to encode  item name and item categories </a:t>
            </a:r>
            <a:endParaRPr/>
          </a:p>
          <a:p>
            <a:pPr indent="-330200" lvl="0" marL="457200" rtl="0" algn="l">
              <a:spcBef>
                <a:spcPts val="0"/>
              </a:spcBef>
              <a:spcAft>
                <a:spcPts val="0"/>
              </a:spcAft>
              <a:buSzPts val="1600"/>
              <a:buChar char="●"/>
            </a:pPr>
            <a:r>
              <a:rPr lang="en"/>
              <a:t>TF-IDF Vectorizer(reducing to vector with weighted count for each word) to encode item description using ngrams(to increase features) and removing stop words-  bag of words approach </a:t>
            </a:r>
            <a:endParaRPr/>
          </a:p>
          <a:p>
            <a:pPr indent="0" lvl="0" marL="457200" rtl="0" algn="l">
              <a:spcBef>
                <a:spcPts val="0"/>
              </a:spcBef>
              <a:spcAft>
                <a:spcPts val="0"/>
              </a:spcAft>
              <a:buNone/>
            </a:pPr>
            <a:r>
              <a:rPr lang="en"/>
              <a:t>mindf= 2  and max features = 100000</a:t>
            </a:r>
            <a:endParaRPr/>
          </a:p>
          <a:p>
            <a:pPr indent="0" lvl="0" marL="457200" rtl="0" algn="l">
              <a:spcBef>
                <a:spcPts val="0"/>
              </a:spcBef>
              <a:spcAft>
                <a:spcPts val="0"/>
              </a:spcAft>
              <a:buNone/>
            </a:pPr>
            <a:r>
              <a:rPr lang="en"/>
              <a:t>Ngrams: 1-3 (as the frequency of 1 and 3 gram words is more)</a:t>
            </a:r>
            <a:endParaRPr/>
          </a:p>
          <a:p>
            <a:pPr indent="0" lvl="0" marL="457200" marR="0" rtl="0" algn="l">
              <a:lnSpc>
                <a:spcPct val="100000"/>
              </a:lnSpc>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ctrTitle"/>
          </p:nvPr>
        </p:nvSpPr>
        <p:spPr>
          <a:xfrm>
            <a:off x="659475" y="1434575"/>
            <a:ext cx="7688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t>Feature Engineering/Preprocessing</a:t>
            </a:r>
            <a:endParaRPr sz="2400"/>
          </a:p>
        </p:txBody>
      </p:sp>
      <p:sp>
        <p:nvSpPr>
          <p:cNvPr id="190" name="Google Shape;190;p29"/>
          <p:cNvSpPr txBox="1"/>
          <p:nvPr>
            <p:ph idx="1" type="subTitle"/>
          </p:nvPr>
        </p:nvSpPr>
        <p:spPr>
          <a:xfrm>
            <a:off x="729625" y="1912775"/>
            <a:ext cx="7688100" cy="2099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One hot encoding for brand name, item condition and shipping</a:t>
            </a:r>
            <a:endParaRPr/>
          </a:p>
          <a:p>
            <a:pPr indent="-330200" lvl="1" marL="914400" rtl="0" algn="l">
              <a:spcBef>
                <a:spcPts val="0"/>
              </a:spcBef>
              <a:spcAft>
                <a:spcPts val="0"/>
              </a:spcAft>
              <a:buSzPts val="1600"/>
              <a:buChar char="○"/>
            </a:pPr>
            <a:r>
              <a:rPr lang="en"/>
              <a:t>LabelBinarizer - performes binarization of brand names to include it as a feature to train the model(works with string)</a:t>
            </a:r>
            <a:endParaRPr/>
          </a:p>
          <a:p>
            <a:pPr indent="-330200" lvl="1" marL="914400" rtl="0" algn="l">
              <a:spcBef>
                <a:spcPts val="0"/>
              </a:spcBef>
              <a:spcAft>
                <a:spcPts val="0"/>
              </a:spcAft>
              <a:buSzPts val="1600"/>
              <a:buChar char="○"/>
            </a:pPr>
            <a:r>
              <a:rPr lang="en"/>
              <a:t>getdummies() - creates new binary columns for item condition(ordinal) and shipping(binary)</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ctrTitle"/>
          </p:nvPr>
        </p:nvSpPr>
        <p:spPr>
          <a:xfrm>
            <a:off x="729450" y="1322450"/>
            <a:ext cx="7688100" cy="4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t>Feature Engineering/Preprocessing</a:t>
            </a:r>
            <a:endParaRPr sz="2400"/>
          </a:p>
        </p:txBody>
      </p:sp>
      <p:sp>
        <p:nvSpPr>
          <p:cNvPr id="196" name="Google Shape;196;p30"/>
          <p:cNvSpPr txBox="1"/>
          <p:nvPr>
            <p:ph idx="1" type="subTitle"/>
          </p:nvPr>
        </p:nvSpPr>
        <p:spPr>
          <a:xfrm>
            <a:off x="729625" y="1796150"/>
            <a:ext cx="7688100" cy="1917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Trying to concatenate name, brand name and item description to get better feature extraction</a:t>
            </a:r>
            <a:endParaRPr/>
          </a:p>
          <a:p>
            <a:pPr indent="-330200" lvl="0" marL="457200" rtl="0" algn="l">
              <a:spcBef>
                <a:spcPts val="0"/>
              </a:spcBef>
              <a:spcAft>
                <a:spcPts val="0"/>
              </a:spcAft>
              <a:buSzPts val="1600"/>
              <a:buChar char="●"/>
            </a:pPr>
            <a:r>
              <a:rPr lang="en"/>
              <a:t>Truncated SVD:</a:t>
            </a:r>
            <a:endParaRPr/>
          </a:p>
          <a:p>
            <a:pPr indent="0" lvl="0" marL="457200" rtl="0" algn="l">
              <a:spcBef>
                <a:spcPts val="0"/>
              </a:spcBef>
              <a:spcAft>
                <a:spcPts val="0"/>
              </a:spcAft>
              <a:buNone/>
            </a:pPr>
            <a:r>
              <a:rPr lang="en"/>
              <a:t>SVD is used for dimensionality reduction of item description while extracting important keywords.</a:t>
            </a:r>
            <a:endParaRPr/>
          </a:p>
          <a:p>
            <a:pPr indent="0" lvl="0" marL="457200" rtl="0" algn="l">
              <a:spcBef>
                <a:spcPts val="0"/>
              </a:spcBef>
              <a:spcAft>
                <a:spcPts val="0"/>
              </a:spcAft>
              <a:buNone/>
            </a:pPr>
            <a:r>
              <a:rPr lang="en"/>
              <a:t>For this n_iter =3 and n_components = 90 is used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Used</a:t>
            </a:r>
            <a:endParaRPr/>
          </a:p>
        </p:txBody>
      </p:sp>
      <p:sp>
        <p:nvSpPr>
          <p:cNvPr id="202" name="Google Shape;202;p31"/>
          <p:cNvSpPr txBox="1"/>
          <p:nvPr>
            <p:ph idx="1" type="subTitle"/>
          </p:nvPr>
        </p:nvSpPr>
        <p:spPr>
          <a:xfrm>
            <a:off x="729450" y="2165600"/>
            <a:ext cx="7688100" cy="23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Switched to a regression setting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graphicFrame>
        <p:nvGraphicFramePr>
          <p:cNvPr id="92" name="Google Shape;92;p14"/>
          <p:cNvGraphicFramePr/>
          <p:nvPr/>
        </p:nvGraphicFramePr>
        <p:xfrm>
          <a:off x="1167100" y="2823275"/>
          <a:ext cx="3000000" cy="3000000"/>
        </p:xfrm>
        <a:graphic>
          <a:graphicData uri="http://schemas.openxmlformats.org/drawingml/2006/table">
            <a:tbl>
              <a:tblPr>
                <a:noFill/>
                <a:tableStyleId>{D94DCCDC-5D73-484D-AEE9-461A08C97EF3}</a:tableStyleId>
              </a:tblPr>
              <a:tblGrid>
                <a:gridCol w="3006800"/>
                <a:gridCol w="3006800"/>
              </a:tblGrid>
              <a:tr h="221925">
                <a:tc>
                  <a:txBody>
                    <a:bodyPr/>
                    <a:lstStyle/>
                    <a:p>
                      <a:pPr indent="0" lvl="0" marL="0" rtl="0" algn="l">
                        <a:lnSpc>
                          <a:spcPct val="115000"/>
                        </a:lnSpc>
                        <a:spcBef>
                          <a:spcPts val="0"/>
                        </a:spcBef>
                        <a:spcAft>
                          <a:spcPts val="0"/>
                        </a:spcAft>
                        <a:buNone/>
                      </a:pPr>
                      <a:r>
                        <a:rPr lang="en"/>
                        <a:t>Item A</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Item B</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025250">
                <a:tc>
                  <a:txBody>
                    <a:bodyPr/>
                    <a:lstStyle/>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Puma women's Long sleeve turtle neck tee, size L, Great condition</a:t>
                      </a:r>
                      <a:endParaRPr/>
                    </a:p>
                    <a:p>
                      <a:pPr indent="0" lvl="0" marL="0" rtl="0" algn="l">
                        <a:lnSpc>
                          <a:spcPct val="115000"/>
                        </a:lnSpc>
                        <a:spcBef>
                          <a:spcPts val="0"/>
                        </a:spcBef>
                        <a:spcAft>
                          <a:spcPts val="0"/>
                        </a:spcAft>
                        <a:buNone/>
                      </a:pPr>
                      <a:r>
                        <a:rPr lang="en"/>
                        <a:t> </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Vince long-sleeve turtle neck tee, size L, Great condition</a:t>
                      </a:r>
                      <a:endParaRPr/>
                    </a:p>
                    <a:p>
                      <a:pPr indent="0" lvl="0" marL="0" rtl="0" algn="l">
                        <a:lnSpc>
                          <a:spcPct val="115000"/>
                        </a:lnSpc>
                        <a:spcBef>
                          <a:spcPts val="0"/>
                        </a:spcBef>
                        <a:spcAft>
                          <a:spcPts val="0"/>
                        </a:spcAft>
                        <a:buNone/>
                      </a:pPr>
                      <a:r>
                        <a:rPr lang="en"/>
                        <a:t> </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
        <p:nvSpPr>
          <p:cNvPr id="93" name="Google Shape;93;p14"/>
          <p:cNvSpPr txBox="1"/>
          <p:nvPr/>
        </p:nvSpPr>
        <p:spPr>
          <a:xfrm>
            <a:off x="304800" y="1469575"/>
            <a:ext cx="7626300" cy="183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One of this product costs $49 and other costs $112.Looking at such type of products can you guess which product costs which one?</a:t>
            </a:r>
            <a:endParaRPr/>
          </a:p>
        </p:txBody>
      </p:sp>
      <p:sp>
        <p:nvSpPr>
          <p:cNvPr id="94" name="Google Shape;94;p14"/>
          <p:cNvSpPr txBox="1"/>
          <p:nvPr/>
        </p:nvSpPr>
        <p:spPr>
          <a:xfrm>
            <a:off x="1108025" y="1387925"/>
            <a:ext cx="35340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Problem</a:t>
            </a:r>
            <a:endParaRPr b="1"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ctrTitle"/>
          </p:nvPr>
        </p:nvSpPr>
        <p:spPr>
          <a:xfrm>
            <a:off x="729450" y="1322450"/>
            <a:ext cx="7688100" cy="6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CatBoost Regression</a:t>
            </a:r>
            <a:endParaRPr sz="2400"/>
          </a:p>
        </p:txBody>
      </p:sp>
      <p:sp>
        <p:nvSpPr>
          <p:cNvPr id="208" name="Google Shape;208;p32"/>
          <p:cNvSpPr txBox="1"/>
          <p:nvPr>
            <p:ph idx="1" type="subTitle"/>
          </p:nvPr>
        </p:nvSpPr>
        <p:spPr>
          <a:xfrm>
            <a:off x="729450" y="1941650"/>
            <a:ext cx="7688100" cy="26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CatBoost is short for Categorical Boost.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Helpful when the important features are categorical so we do not have to preprocess the data much in order to convert apply the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our research we found out that the gradient boosting would be helpful as it will constantly build complex models every iteration and learn from the error of the previous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Problems when modelling with catboost.</a:t>
            </a:r>
            <a:endParaRPr/>
          </a:p>
          <a:p>
            <a:pPr indent="0" lvl="0" marL="0" rtl="0" algn="l">
              <a:spcBef>
                <a:spcPts val="0"/>
              </a:spcBef>
              <a:spcAft>
                <a:spcPts val="0"/>
              </a:spcAft>
              <a:buNone/>
            </a:pPr>
            <a:r>
              <a:rPr lang="en"/>
              <a:t>	Still had to convert the the various columns into a limited number of categories. </a:t>
            </a:r>
            <a:endParaRPr/>
          </a:p>
          <a:p>
            <a:pPr indent="0" lvl="0" marL="9144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ctrTitle"/>
          </p:nvPr>
        </p:nvSpPr>
        <p:spPr>
          <a:xfrm>
            <a:off x="729450" y="13224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Regularization:</a:t>
            </a:r>
            <a:endParaRPr sz="2400"/>
          </a:p>
        </p:txBody>
      </p:sp>
      <p:sp>
        <p:nvSpPr>
          <p:cNvPr id="214" name="Google Shape;214;p33"/>
          <p:cNvSpPr txBox="1"/>
          <p:nvPr>
            <p:ph idx="1" type="subTitle"/>
          </p:nvPr>
        </p:nvSpPr>
        <p:spPr>
          <a:xfrm>
            <a:off x="729625" y="1982750"/>
            <a:ext cx="7688100" cy="1731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As the data has items with price $ 3- 2000, it shows lot of variation with price.</a:t>
            </a:r>
            <a:endParaRPr/>
          </a:p>
          <a:p>
            <a:pPr indent="0" lvl="0" marL="457200" rtl="0" algn="l">
              <a:spcBef>
                <a:spcPts val="0"/>
              </a:spcBef>
              <a:spcAft>
                <a:spcPts val="0"/>
              </a:spcAft>
              <a:buNone/>
            </a:pPr>
            <a:r>
              <a:rPr lang="en"/>
              <a:t>We have lot of information which is essentially just noise hence to overcome the problem of overfitting we choose regularization.</a:t>
            </a:r>
            <a:endParaRPr/>
          </a:p>
          <a:p>
            <a:pPr indent="-330200" lvl="0" marL="457200" rtl="0" algn="l">
              <a:spcBef>
                <a:spcPts val="0"/>
              </a:spcBef>
              <a:spcAft>
                <a:spcPts val="0"/>
              </a:spcAft>
              <a:buSzPts val="1600"/>
              <a:buChar char="●"/>
            </a:pPr>
            <a:r>
              <a:rPr lang="en"/>
              <a:t>It allows shrinking of parameters which helps with collinearity and also reduces model complexity</a:t>
            </a:r>
            <a:endParaRPr/>
          </a:p>
          <a:p>
            <a:pPr indent="-330200" lvl="0" marL="457200" rtl="0" algn="l">
              <a:spcBef>
                <a:spcPts val="0"/>
              </a:spcBef>
              <a:spcAft>
                <a:spcPts val="0"/>
              </a:spcAft>
              <a:buSzPts val="1600"/>
              <a:buChar char="●"/>
            </a:pPr>
            <a:r>
              <a:rPr lang="en"/>
              <a:t>It shrinks the coefficient by using tuning parameters alpha and lambda</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ctrTitle"/>
          </p:nvPr>
        </p:nvSpPr>
        <p:spPr>
          <a:xfrm>
            <a:off x="729450" y="13224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t>Why </a:t>
            </a:r>
            <a:r>
              <a:rPr lang="en" sz="2400"/>
              <a:t>Ridge Regression?</a:t>
            </a:r>
            <a:endParaRPr sz="2400"/>
          </a:p>
          <a:p>
            <a:pPr indent="0" lvl="0" marL="0" rtl="0" algn="l">
              <a:spcBef>
                <a:spcPts val="0"/>
              </a:spcBef>
              <a:spcAft>
                <a:spcPts val="0"/>
              </a:spcAft>
              <a:buNone/>
            </a:pPr>
            <a:r>
              <a:t/>
            </a:r>
            <a:endParaRPr/>
          </a:p>
        </p:txBody>
      </p:sp>
      <p:sp>
        <p:nvSpPr>
          <p:cNvPr id="220" name="Google Shape;220;p34"/>
          <p:cNvSpPr txBox="1"/>
          <p:nvPr>
            <p:ph idx="1" type="subTitle"/>
          </p:nvPr>
        </p:nvSpPr>
        <p:spPr>
          <a:xfrm>
            <a:off x="729625" y="1959425"/>
            <a:ext cx="7688100" cy="2134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There are two types of regularization - lasso and ridge(linear regression win L1 and L2 penalty)</a:t>
            </a:r>
            <a:endParaRPr/>
          </a:p>
          <a:p>
            <a:pPr indent="-330200" lvl="0" marL="457200" rtl="0" algn="l">
              <a:spcBef>
                <a:spcPts val="0"/>
              </a:spcBef>
              <a:spcAft>
                <a:spcPts val="0"/>
              </a:spcAft>
              <a:buSzPts val="1600"/>
              <a:buChar char="●"/>
            </a:pPr>
            <a:r>
              <a:rPr lang="en"/>
              <a:t>Lasso regression(L1 regularization) forces parameters to be zero if their effect size is too small hence we got RMSLE of 0.74 with it which was not so impressive.</a:t>
            </a:r>
            <a:endParaRPr/>
          </a:p>
          <a:p>
            <a:pPr indent="-330200" lvl="0" marL="457200" rtl="0" algn="l">
              <a:spcBef>
                <a:spcPts val="0"/>
              </a:spcBef>
              <a:spcAft>
                <a:spcPts val="0"/>
              </a:spcAft>
              <a:buSzPts val="1600"/>
              <a:buChar char="●"/>
            </a:pPr>
            <a:r>
              <a:rPr lang="en"/>
              <a:t> Hence we tried Ridge (L2 regularization),in the case of multicollinearity, Ridge regression is the most effective solution than any other regression models and it proved right as we got better results with it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ctrTitle"/>
          </p:nvPr>
        </p:nvSpPr>
        <p:spPr>
          <a:xfrm>
            <a:off x="729450" y="1322450"/>
            <a:ext cx="7688100" cy="6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Ridge Regression</a:t>
            </a:r>
            <a:endParaRPr sz="2400"/>
          </a:p>
        </p:txBody>
      </p:sp>
      <p:sp>
        <p:nvSpPr>
          <p:cNvPr id="226" name="Google Shape;226;p35"/>
          <p:cNvSpPr txBox="1"/>
          <p:nvPr>
            <p:ph idx="1" type="subTitle"/>
          </p:nvPr>
        </p:nvSpPr>
        <p:spPr>
          <a:xfrm>
            <a:off x="729450" y="1941650"/>
            <a:ext cx="7688100" cy="26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30200" lvl="1" marL="914400" rtl="0" algn="l">
              <a:spcBef>
                <a:spcPts val="0"/>
              </a:spcBef>
              <a:spcAft>
                <a:spcPts val="0"/>
              </a:spcAft>
              <a:buSzPts val="1600"/>
              <a:buChar char="○"/>
            </a:pPr>
            <a:r>
              <a:rPr lang="en"/>
              <a:t>Ridge Regression (L2 regularization)</a:t>
            </a:r>
            <a:endParaRPr/>
          </a:p>
          <a:p>
            <a:pPr indent="0" lvl="0" marL="914400" rtl="0" algn="l">
              <a:spcBef>
                <a:spcPts val="0"/>
              </a:spcBef>
              <a:spcAft>
                <a:spcPts val="0"/>
              </a:spcAft>
              <a:buNone/>
            </a:pPr>
            <a:r>
              <a:rPr lang="en"/>
              <a:t>It deals with datasets with huge variance efficiently leading to better RMSE( or in our case RMSLE)</a:t>
            </a:r>
            <a:endParaRPr/>
          </a:p>
          <a:p>
            <a:pPr indent="0" lvl="0" marL="914400" rtl="0" algn="l">
              <a:spcBef>
                <a:spcPts val="0"/>
              </a:spcBef>
              <a:spcAft>
                <a:spcPts val="0"/>
              </a:spcAft>
              <a:buNone/>
            </a:pPr>
            <a:r>
              <a:rPr lang="en"/>
              <a:t>Tried with alpha = 0.4 and 0.8 got best results with alpha=0.8</a:t>
            </a:r>
            <a:endParaRPr/>
          </a:p>
          <a:p>
            <a:pPr indent="0" lvl="0" marL="914400" rtl="0" algn="l">
              <a:spcBef>
                <a:spcPts val="0"/>
              </a:spcBef>
              <a:spcAft>
                <a:spcPts val="0"/>
              </a:spcAft>
              <a:buNone/>
            </a:pPr>
            <a:r>
              <a:rPr lang="en"/>
              <a:t>Solver used = ‘lsqr’ which uses an iterative process and hence is fastest</a:t>
            </a:r>
            <a:endParaRPr/>
          </a:p>
          <a:p>
            <a:pPr indent="0" lvl="0" marL="914400" rtl="0" algn="l">
              <a:spcBef>
                <a:spcPts val="0"/>
              </a:spcBef>
              <a:spcAft>
                <a:spcPts val="0"/>
              </a:spcAft>
              <a:buNone/>
            </a:pPr>
            <a:r>
              <a:rPr lang="en"/>
              <a:t>RMSLE = 0.47</a:t>
            </a:r>
            <a:endParaRPr/>
          </a:p>
          <a:p>
            <a:pPr indent="0" lvl="0" marL="9144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ctrTitle"/>
          </p:nvPr>
        </p:nvSpPr>
        <p:spPr>
          <a:xfrm>
            <a:off x="727950" y="1310775"/>
            <a:ext cx="7688100" cy="6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Evaluation metric</a:t>
            </a:r>
            <a:endParaRPr sz="2400"/>
          </a:p>
        </p:txBody>
      </p:sp>
      <p:sp>
        <p:nvSpPr>
          <p:cNvPr id="232" name="Google Shape;232;p36"/>
          <p:cNvSpPr txBox="1"/>
          <p:nvPr>
            <p:ph idx="1" type="subTitle"/>
          </p:nvPr>
        </p:nvSpPr>
        <p:spPr>
          <a:xfrm>
            <a:off x="729625" y="2017750"/>
            <a:ext cx="7688100" cy="1696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As we are predicting price using regression we decided to use RMSE as our evaluation metrics</a:t>
            </a:r>
            <a:endParaRPr/>
          </a:p>
          <a:p>
            <a:pPr indent="-330200" lvl="0" marL="457200" rtl="0" algn="l">
              <a:spcBef>
                <a:spcPts val="0"/>
              </a:spcBef>
              <a:spcAft>
                <a:spcPts val="0"/>
              </a:spcAft>
              <a:buSzPts val="1600"/>
              <a:buChar char="●"/>
            </a:pPr>
            <a:r>
              <a:rPr lang="en"/>
              <a:t>In our case we used log transformation on our data to smoothen the values hence we are using RMSLE to calculate the error</a:t>
            </a:r>
            <a:endParaRPr/>
          </a:p>
          <a:p>
            <a:pPr indent="0" lvl="0" marL="457200" rtl="0" algn="l">
              <a:spcBef>
                <a:spcPts val="0"/>
              </a:spcBef>
              <a:spcAft>
                <a:spcPts val="0"/>
              </a:spcAft>
              <a:buNone/>
            </a:pPr>
            <a:r>
              <a:t/>
            </a:r>
            <a:endParaRPr/>
          </a:p>
        </p:txBody>
      </p:sp>
      <p:pic>
        <p:nvPicPr>
          <p:cNvPr id="233" name="Google Shape;233;p36"/>
          <p:cNvPicPr preferRelativeResize="0"/>
          <p:nvPr/>
        </p:nvPicPr>
        <p:blipFill>
          <a:blip r:embed="rId3">
            <a:alphaModFix/>
          </a:blip>
          <a:stretch>
            <a:fillRect/>
          </a:stretch>
        </p:blipFill>
        <p:spPr>
          <a:xfrm>
            <a:off x="2257550" y="3147548"/>
            <a:ext cx="3287100" cy="1808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ctrTitle"/>
          </p:nvPr>
        </p:nvSpPr>
        <p:spPr>
          <a:xfrm>
            <a:off x="729450" y="1322450"/>
            <a:ext cx="76881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Ridge Predictions</a:t>
            </a:r>
            <a:endParaRPr sz="2400"/>
          </a:p>
        </p:txBody>
      </p:sp>
      <p:sp>
        <p:nvSpPr>
          <p:cNvPr id="239" name="Google Shape;239;p37"/>
          <p:cNvSpPr txBox="1"/>
          <p:nvPr>
            <p:ph idx="1" type="subTitle"/>
          </p:nvPr>
        </p:nvSpPr>
        <p:spPr>
          <a:xfrm>
            <a:off x="729625" y="1866125"/>
            <a:ext cx="7688100" cy="250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															</a:t>
            </a:r>
            <a:endParaRPr/>
          </a:p>
        </p:txBody>
      </p:sp>
      <p:pic>
        <p:nvPicPr>
          <p:cNvPr id="240" name="Google Shape;240;p37"/>
          <p:cNvPicPr preferRelativeResize="0"/>
          <p:nvPr/>
        </p:nvPicPr>
        <p:blipFill>
          <a:blip r:embed="rId3">
            <a:alphaModFix/>
          </a:blip>
          <a:stretch>
            <a:fillRect/>
          </a:stretch>
        </p:blipFill>
        <p:spPr>
          <a:xfrm>
            <a:off x="208775" y="1794800"/>
            <a:ext cx="7566951" cy="2988674"/>
          </a:xfrm>
          <a:prstGeom prst="rect">
            <a:avLst/>
          </a:prstGeom>
          <a:noFill/>
          <a:ln>
            <a:noFill/>
          </a:ln>
        </p:spPr>
      </p:pic>
      <p:sp>
        <p:nvSpPr>
          <p:cNvPr id="241" name="Google Shape;241;p37"/>
          <p:cNvSpPr txBox="1"/>
          <p:nvPr/>
        </p:nvSpPr>
        <p:spPr>
          <a:xfrm>
            <a:off x="7728625" y="2201800"/>
            <a:ext cx="1415100" cy="8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Blue- Actual</a:t>
            </a:r>
            <a:endParaRPr/>
          </a:p>
          <a:p>
            <a:pPr indent="0" lvl="0" marL="0" rtl="0" algn="l">
              <a:spcBef>
                <a:spcPts val="0"/>
              </a:spcBef>
              <a:spcAft>
                <a:spcPts val="0"/>
              </a:spcAft>
              <a:buNone/>
            </a:pPr>
            <a:r>
              <a:rPr lang="en"/>
              <a:t>Orange- Predicted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ctrTitle"/>
          </p:nvPr>
        </p:nvSpPr>
        <p:spPr>
          <a:xfrm>
            <a:off x="636150" y="13296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Results:</a:t>
            </a:r>
            <a:endParaRPr sz="2400"/>
          </a:p>
        </p:txBody>
      </p:sp>
      <p:pic>
        <p:nvPicPr>
          <p:cNvPr id="247" name="Google Shape;247;p38"/>
          <p:cNvPicPr preferRelativeResize="0"/>
          <p:nvPr/>
        </p:nvPicPr>
        <p:blipFill>
          <a:blip r:embed="rId3">
            <a:alphaModFix/>
          </a:blip>
          <a:stretch>
            <a:fillRect/>
          </a:stretch>
        </p:blipFill>
        <p:spPr>
          <a:xfrm>
            <a:off x="2090875" y="1870800"/>
            <a:ext cx="4592801" cy="2755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subTitle"/>
          </p:nvPr>
        </p:nvSpPr>
        <p:spPr>
          <a:xfrm>
            <a:off x="352775" y="821075"/>
            <a:ext cx="8520600" cy="13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3000"/>
              <a:t>Motivation</a:t>
            </a:r>
            <a:endParaRPr sz="3000"/>
          </a:p>
          <a:p>
            <a:pPr indent="0" lvl="0" marL="0" rtl="0" algn="l">
              <a:spcBef>
                <a:spcPts val="0"/>
              </a:spcBef>
              <a:spcAft>
                <a:spcPts val="0"/>
              </a:spcAft>
              <a:buNone/>
            </a:pPr>
            <a:r>
              <a:t/>
            </a:r>
            <a:endParaRPr/>
          </a:p>
          <a:p>
            <a:pPr indent="0" lvl="0" marL="0" rtl="0" algn="l">
              <a:spcBef>
                <a:spcPts val="0"/>
              </a:spcBef>
              <a:spcAft>
                <a:spcPts val="0"/>
              </a:spcAft>
              <a:buNone/>
            </a:pPr>
            <a:r>
              <a:rPr lang="en"/>
              <a:t>Online shopping is increasing at a rapid rate with companies like Amazon Inc., eBay, Newegg, etc.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Companies have to deal with several kinds of items from various retailers at various scales as there are many features that could affect the price. Hence we try to suggest the price to the retailers by using the history of the  past products sold.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using a dataset from a online website which has about 1.5 million items.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00" name="Google Shape;100;p15"/>
          <p:cNvPicPr preferRelativeResize="0"/>
          <p:nvPr/>
        </p:nvPicPr>
        <p:blipFill>
          <a:blip r:embed="rId3">
            <a:alphaModFix/>
          </a:blip>
          <a:stretch>
            <a:fillRect/>
          </a:stretch>
        </p:blipFill>
        <p:spPr>
          <a:xfrm>
            <a:off x="7263800" y="682825"/>
            <a:ext cx="1361525" cy="1361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335025" y="1240175"/>
            <a:ext cx="7770900" cy="4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Data set</a:t>
            </a:r>
            <a:endParaRPr b="1" sz="3000"/>
          </a:p>
        </p:txBody>
      </p:sp>
      <p:graphicFrame>
        <p:nvGraphicFramePr>
          <p:cNvPr id="106" name="Google Shape;106;p16"/>
          <p:cNvGraphicFramePr/>
          <p:nvPr/>
        </p:nvGraphicFramePr>
        <p:xfrm>
          <a:off x="2678250" y="734825"/>
          <a:ext cx="3000000" cy="3000000"/>
        </p:xfrm>
        <a:graphic>
          <a:graphicData uri="http://schemas.openxmlformats.org/drawingml/2006/table">
            <a:tbl>
              <a:tblPr>
                <a:noFill/>
                <a:tableStyleId>{D94DCCDC-5D73-484D-AEE9-461A08C97EF3}</a:tableStyleId>
              </a:tblPr>
              <a:tblGrid>
                <a:gridCol w="1353825"/>
                <a:gridCol w="1173325"/>
              </a:tblGrid>
              <a:tr h="585525">
                <a:tc>
                  <a:txBody>
                    <a:bodyPr/>
                    <a:lstStyle/>
                    <a:p>
                      <a:pPr indent="0" lvl="0" marL="0" rtl="0" algn="l">
                        <a:spcBef>
                          <a:spcPts val="0"/>
                        </a:spcBef>
                        <a:spcAft>
                          <a:spcPts val="0"/>
                        </a:spcAft>
                        <a:buNone/>
                      </a:pPr>
                      <a:r>
                        <a:rPr lang="en"/>
                        <a:t>Train_id/test_id</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integer</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65025">
                <a:tc>
                  <a:txBody>
                    <a:bodyPr/>
                    <a:lstStyle/>
                    <a:p>
                      <a:pPr indent="0" lvl="0" marL="0" rtl="0" algn="l">
                        <a:spcBef>
                          <a:spcPts val="0"/>
                        </a:spcBef>
                        <a:spcAft>
                          <a:spcPts val="0"/>
                        </a:spcAft>
                        <a:buNone/>
                      </a:pPr>
                      <a:r>
                        <a:rPr lang="en"/>
                        <a:t>name</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text</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85525">
                <a:tc>
                  <a:txBody>
                    <a:bodyPr/>
                    <a:lstStyle/>
                    <a:p>
                      <a:pPr indent="0" lvl="0" marL="0" rtl="0" algn="l">
                        <a:spcBef>
                          <a:spcPts val="0"/>
                        </a:spcBef>
                        <a:spcAft>
                          <a:spcPts val="0"/>
                        </a:spcAft>
                        <a:buNone/>
                      </a:pPr>
                      <a:r>
                        <a:rPr lang="en"/>
                        <a:t>Item_condition_id</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Categorica/-ordinal</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59950">
                <a:tc>
                  <a:txBody>
                    <a:bodyPr/>
                    <a:lstStyle/>
                    <a:p>
                      <a:pPr indent="0" lvl="0" marL="0" rtl="0" algn="l">
                        <a:spcBef>
                          <a:spcPts val="0"/>
                        </a:spcBef>
                        <a:spcAft>
                          <a:spcPts val="0"/>
                        </a:spcAft>
                        <a:buNone/>
                      </a:pPr>
                      <a:r>
                        <a:rPr lang="en"/>
                        <a:t>Category_name</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categorical</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34325">
                <a:tc>
                  <a:txBody>
                    <a:bodyPr/>
                    <a:lstStyle/>
                    <a:p>
                      <a:pPr indent="0" lvl="0" marL="0" rtl="0" algn="l">
                        <a:spcBef>
                          <a:spcPts val="0"/>
                        </a:spcBef>
                        <a:spcAft>
                          <a:spcPts val="0"/>
                        </a:spcAft>
                        <a:buNone/>
                      </a:pPr>
                      <a:r>
                        <a:rPr lang="en"/>
                        <a:t>Brand_name</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categorical</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34325">
                <a:tc>
                  <a:txBody>
                    <a:bodyPr/>
                    <a:lstStyle/>
                    <a:p>
                      <a:pPr indent="0" lvl="0" marL="0" rtl="0" algn="l">
                        <a:spcBef>
                          <a:spcPts val="0"/>
                        </a:spcBef>
                        <a:spcAft>
                          <a:spcPts val="0"/>
                        </a:spcAft>
                        <a:buNone/>
                      </a:pPr>
                      <a:r>
                        <a:rPr lang="en"/>
                        <a:t>price</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integer</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85525">
                <a:tc>
                  <a:txBody>
                    <a:bodyPr/>
                    <a:lstStyle/>
                    <a:p>
                      <a:pPr indent="0" lvl="0" marL="0" rtl="0" algn="l">
                        <a:spcBef>
                          <a:spcPts val="0"/>
                        </a:spcBef>
                        <a:spcAft>
                          <a:spcPts val="0"/>
                        </a:spcAft>
                        <a:buNone/>
                      </a:pPr>
                      <a:r>
                        <a:rPr lang="en"/>
                        <a:t>shipping</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Binary/boolean</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59950">
                <a:tc>
                  <a:txBody>
                    <a:bodyPr/>
                    <a:lstStyle/>
                    <a:p>
                      <a:pPr indent="0" lvl="0" marL="0" rtl="0" algn="l">
                        <a:spcBef>
                          <a:spcPts val="0"/>
                        </a:spcBef>
                        <a:spcAft>
                          <a:spcPts val="0"/>
                        </a:spcAft>
                        <a:buNone/>
                      </a:pPr>
                      <a:r>
                        <a:rPr lang="en"/>
                        <a:t>Item_description</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String/text</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subTitle"/>
          </p:nvPr>
        </p:nvSpPr>
        <p:spPr>
          <a:xfrm>
            <a:off x="352775" y="821075"/>
            <a:ext cx="8520600" cy="13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3000"/>
              <a:t>Data</a:t>
            </a:r>
            <a:endParaRPr sz="30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2" name="Google Shape;112;p17"/>
          <p:cNvPicPr preferRelativeResize="0"/>
          <p:nvPr/>
        </p:nvPicPr>
        <p:blipFill>
          <a:blip r:embed="rId3">
            <a:alphaModFix/>
          </a:blip>
          <a:stretch>
            <a:fillRect/>
          </a:stretch>
        </p:blipFill>
        <p:spPr>
          <a:xfrm>
            <a:off x="152400" y="2129975"/>
            <a:ext cx="8839196" cy="21284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1" type="subTitle"/>
          </p:nvPr>
        </p:nvSpPr>
        <p:spPr>
          <a:xfrm>
            <a:off x="352775" y="821075"/>
            <a:ext cx="8520600" cy="13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3000"/>
              <a:t>Goal</a:t>
            </a:r>
            <a:endParaRPr sz="3000"/>
          </a:p>
          <a:p>
            <a:pPr indent="0" lvl="0" marL="0" rtl="0" algn="l">
              <a:spcBef>
                <a:spcPts val="0"/>
              </a:spcBef>
              <a:spcAft>
                <a:spcPts val="0"/>
              </a:spcAft>
              <a:buNone/>
            </a:pPr>
            <a:r>
              <a:t/>
            </a:r>
            <a:endParaRPr/>
          </a:p>
          <a:p>
            <a:pPr indent="0" lvl="0" marL="0" rtl="0" algn="l">
              <a:spcBef>
                <a:spcPts val="0"/>
              </a:spcBef>
              <a:spcAft>
                <a:spcPts val="0"/>
              </a:spcAft>
              <a:buNone/>
            </a:pPr>
            <a:r>
              <a:rPr lang="en"/>
              <a:t>To use algorithms that  can automatically suggest the right product price using previous items from the retailers.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19"/>
          <p:cNvPicPr preferRelativeResize="0"/>
          <p:nvPr/>
        </p:nvPicPr>
        <p:blipFill>
          <a:blip r:embed="rId3">
            <a:alphaModFix/>
          </a:blip>
          <a:stretch>
            <a:fillRect/>
          </a:stretch>
        </p:blipFill>
        <p:spPr>
          <a:xfrm>
            <a:off x="2006125" y="619363"/>
            <a:ext cx="5238750" cy="431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ctrTitle"/>
          </p:nvPr>
        </p:nvSpPr>
        <p:spPr>
          <a:xfrm>
            <a:off x="729450" y="1322450"/>
            <a:ext cx="7688100" cy="7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Approaches</a:t>
            </a:r>
            <a:endParaRPr/>
          </a:p>
        </p:txBody>
      </p:sp>
      <p:sp>
        <p:nvSpPr>
          <p:cNvPr id="130" name="Google Shape;130;p20"/>
          <p:cNvSpPr txBox="1"/>
          <p:nvPr>
            <p:ph idx="1" type="subTitle"/>
          </p:nvPr>
        </p:nvSpPr>
        <p:spPr>
          <a:xfrm>
            <a:off x="727950" y="2477600"/>
            <a:ext cx="7847400" cy="16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ctrTitle"/>
          </p:nvPr>
        </p:nvSpPr>
        <p:spPr>
          <a:xfrm>
            <a:off x="729450" y="1322450"/>
            <a:ext cx="7688100" cy="6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Classification - Item-Item prediction</a:t>
            </a:r>
            <a:endParaRPr sz="2400"/>
          </a:p>
        </p:txBody>
      </p:sp>
      <p:sp>
        <p:nvSpPr>
          <p:cNvPr id="136" name="Google Shape;136;p21"/>
          <p:cNvSpPr txBox="1"/>
          <p:nvPr>
            <p:ph idx="1" type="subTitle"/>
          </p:nvPr>
        </p:nvSpPr>
        <p:spPr>
          <a:xfrm>
            <a:off x="729450" y="1941650"/>
            <a:ext cx="7688100" cy="26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K-Nearest Neighbor</a:t>
            </a:r>
            <a:endParaRPr/>
          </a:p>
          <a:p>
            <a:pPr indent="-330200" lvl="0" marL="457200" rtl="0" algn="l">
              <a:spcBef>
                <a:spcPts val="0"/>
              </a:spcBef>
              <a:spcAft>
                <a:spcPts val="0"/>
              </a:spcAft>
              <a:buSzPts val="1600"/>
              <a:buChar char="●"/>
            </a:pPr>
            <a:r>
              <a:rPr lang="en"/>
              <a:t> First vectorize each item based on brand name, item description, and categories.</a:t>
            </a:r>
            <a:endParaRPr/>
          </a:p>
          <a:p>
            <a:pPr indent="457200" lvl="0" marL="0" rtl="0" algn="l">
              <a:spcBef>
                <a:spcPts val="0"/>
              </a:spcBef>
              <a:spcAft>
                <a:spcPts val="0"/>
              </a:spcAft>
              <a:buNone/>
            </a:pPr>
            <a:r>
              <a:t/>
            </a:r>
            <a:endParaRPr/>
          </a:p>
          <a:p>
            <a:pPr indent="-330200" lvl="0" marL="457200" rtl="0" algn="l">
              <a:spcBef>
                <a:spcPts val="0"/>
              </a:spcBef>
              <a:spcAft>
                <a:spcPts val="0"/>
              </a:spcAft>
              <a:buSzPts val="1600"/>
              <a:buChar char="●"/>
            </a:pPr>
            <a:r>
              <a:rPr lang="en"/>
              <a:t>For each new test item, get the K-nearest items and get the weighted average in order to predict the price.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Problems</a:t>
            </a:r>
            <a:endParaRPr/>
          </a:p>
          <a:p>
            <a:pPr indent="-330200" lvl="0" marL="457200" rtl="0" algn="l">
              <a:spcBef>
                <a:spcPts val="0"/>
              </a:spcBef>
              <a:spcAft>
                <a:spcPts val="0"/>
              </a:spcAft>
              <a:buSzPts val="1600"/>
              <a:buChar char="●"/>
            </a:pPr>
            <a:r>
              <a:rPr lang="en"/>
              <a:t>The vector space would be too large as there are so many unique words for the features.</a:t>
            </a:r>
            <a:endParaRPr/>
          </a:p>
          <a:p>
            <a:pPr indent="-330200" lvl="0" marL="457200" rtl="0" algn="l">
              <a:spcBef>
                <a:spcPts val="0"/>
              </a:spcBef>
              <a:spcAft>
                <a:spcPts val="0"/>
              </a:spcAft>
              <a:buSzPts val="1600"/>
              <a:buChar char="●"/>
            </a:pPr>
            <a:r>
              <a:rPr lang="en"/>
              <a:t>TOO SLOW!!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