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31.png"/><Relationship Id="rId10" Type="http://schemas.openxmlformats.org/officeDocument/2006/relationships/image" Target="../media/image24.png"/><Relationship Id="rId13" Type="http://schemas.openxmlformats.org/officeDocument/2006/relationships/image" Target="../media/image22.png"/><Relationship Id="rId12"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25.png"/><Relationship Id="rId15" Type="http://schemas.openxmlformats.org/officeDocument/2006/relationships/image" Target="../media/image27.png"/><Relationship Id="rId14" Type="http://schemas.openxmlformats.org/officeDocument/2006/relationships/image" Target="../media/image26.png"/><Relationship Id="rId17" Type="http://schemas.openxmlformats.org/officeDocument/2006/relationships/image" Target="../media/image32.png"/><Relationship Id="rId16" Type="http://schemas.openxmlformats.org/officeDocument/2006/relationships/image" Target="../media/image29.png"/><Relationship Id="rId5" Type="http://schemas.openxmlformats.org/officeDocument/2006/relationships/image" Target="../media/image10.png"/><Relationship Id="rId6" Type="http://schemas.openxmlformats.org/officeDocument/2006/relationships/image" Target="../media/image16.png"/><Relationship Id="rId18" Type="http://schemas.openxmlformats.org/officeDocument/2006/relationships/image" Target="../media/image34.png"/><Relationship Id="rId7" Type="http://schemas.openxmlformats.org/officeDocument/2006/relationships/image" Target="../media/image13.png"/><Relationship Id="rId8"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33.png"/><Relationship Id="rId7" Type="http://schemas.openxmlformats.org/officeDocument/2006/relationships/image" Target="../media/image37.png"/><Relationship Id="rId8"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0.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1.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0.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 Visualization</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264566" y="319562"/>
            <a:ext cx="7507834" cy="689932"/>
          </a:xfrm>
          <a:prstGeom prst="rect">
            <a:avLst/>
          </a:prstGeom>
          <a:noFill/>
          <a:ln>
            <a:noFill/>
          </a:ln>
        </p:spPr>
        <p:txBody>
          <a:bodyPr anchorCtr="0" anchor="ctr" bIns="0" lIns="0" spcFirstLastPara="1" rIns="0" wrap="square" tIns="12700">
            <a:spAutoFit/>
          </a:bodyPr>
          <a:lstStyle/>
          <a:p>
            <a:pPr indent="-571500" lvl="0" marL="584200" rtl="0" algn="l">
              <a:lnSpc>
                <a:spcPct val="100000"/>
              </a:lnSpc>
              <a:spcBef>
                <a:spcPts val="0"/>
              </a:spcBef>
              <a:spcAft>
                <a:spcPts val="0"/>
              </a:spcAft>
              <a:buClr>
                <a:schemeClr val="dk1"/>
              </a:buClr>
              <a:buSzPts val="4400"/>
              <a:buFont typeface="Gill Sans"/>
              <a:buNone/>
            </a:pPr>
            <a:r>
              <a:rPr b="0" lang="en-US" sz="4400">
                <a:latin typeface="Gill Sans"/>
                <a:ea typeface="Gill Sans"/>
                <a:cs typeface="Gill Sans"/>
                <a:sym typeface="Gill Sans"/>
              </a:rPr>
              <a:t>Scatter Plot</a:t>
            </a:r>
            <a:endParaRPr sz="4400">
              <a:latin typeface="Gill Sans"/>
              <a:ea typeface="Gill Sans"/>
              <a:cs typeface="Gill Sans"/>
              <a:sym typeface="Gill Sans"/>
            </a:endParaRPr>
          </a:p>
        </p:txBody>
      </p:sp>
      <p:sp>
        <p:nvSpPr>
          <p:cNvPr id="148" name="Google Shape;148;p22"/>
          <p:cNvSpPr txBox="1"/>
          <p:nvPr>
            <p:ph idx="12" type="sldNum"/>
          </p:nvPr>
        </p:nvSpPr>
        <p:spPr>
          <a:xfrm>
            <a:off x="6553200" y="6445617"/>
            <a:ext cx="2133600" cy="186590"/>
          </a:xfrm>
          <a:prstGeom prst="rect">
            <a:avLst/>
          </a:prstGeom>
          <a:noFill/>
          <a:ln>
            <a:noFill/>
          </a:ln>
        </p:spPr>
        <p:txBody>
          <a:bodyPr anchorCtr="0" anchor="ctr" bIns="0" lIns="0" spcFirstLastPara="1" rIns="0" wrap="square" tIns="1900">
            <a:spAutoFit/>
          </a:bodyPr>
          <a:lstStyle/>
          <a:p>
            <a:pPr indent="0" lvl="0" marL="38100" rtl="0" algn="r">
              <a:lnSpc>
                <a:spcPct val="100000"/>
              </a:lnSpc>
              <a:spcBef>
                <a:spcPts val="0"/>
              </a:spcBef>
              <a:spcAft>
                <a:spcPts val="0"/>
              </a:spcAft>
              <a:buNone/>
            </a:pPr>
            <a:fld id="{00000000-1234-1234-1234-123412341234}" type="slidenum">
              <a:rPr lang="en-US"/>
              <a:t>‹#›</a:t>
            </a:fld>
            <a:endParaRPr/>
          </a:p>
        </p:txBody>
      </p:sp>
      <p:sp>
        <p:nvSpPr>
          <p:cNvPr id="149" name="Google Shape;149;p22"/>
          <p:cNvSpPr txBox="1"/>
          <p:nvPr/>
        </p:nvSpPr>
        <p:spPr>
          <a:xfrm>
            <a:off x="152400" y="1021476"/>
            <a:ext cx="8763000" cy="1672253"/>
          </a:xfrm>
          <a:prstGeom prst="rect">
            <a:avLst/>
          </a:prstGeom>
          <a:noFill/>
          <a:ln>
            <a:noFill/>
          </a:ln>
        </p:spPr>
        <p:txBody>
          <a:bodyPr anchorCtr="0" anchor="t" bIns="0" lIns="0" spcFirstLastPara="1" rIns="0" wrap="square" tIns="55875">
            <a:spAutoFit/>
          </a:bodyPr>
          <a:lstStyle/>
          <a:p>
            <a:pPr indent="-457200" lvl="0" marL="469265" marR="5080" rtl="0" algn="just">
              <a:lnSpc>
                <a:spcPct val="110000"/>
              </a:lnSpc>
              <a:spcBef>
                <a:spcPts val="0"/>
              </a:spcBef>
              <a:spcAft>
                <a:spcPts val="0"/>
              </a:spcAft>
              <a:buClr>
                <a:srgbClr val="0096A7"/>
              </a:buClr>
              <a:buSzPts val="1400"/>
              <a:buFont typeface="Arial"/>
              <a:buChar char="•"/>
            </a:pPr>
            <a:r>
              <a:rPr lang="en-US" sz="1400">
                <a:solidFill>
                  <a:schemeClr val="dk1"/>
                </a:solidFill>
                <a:latin typeface="Gill Sans"/>
                <a:ea typeface="Gill Sans"/>
                <a:cs typeface="Gill Sans"/>
                <a:sym typeface="Gill Sans"/>
              </a:rPr>
              <a:t>A scatter plot is a set of points that represents  the values obtained for two different variables  plotted on a horizontal and vertical axes</a:t>
            </a:r>
            <a:endParaRPr sz="1400">
              <a:solidFill>
                <a:schemeClr val="dk1"/>
              </a:solidFill>
              <a:latin typeface="Gill Sans"/>
              <a:ea typeface="Gill Sans"/>
              <a:cs typeface="Gill Sans"/>
              <a:sym typeface="Gill Sans"/>
            </a:endParaRPr>
          </a:p>
          <a:p>
            <a:pPr indent="-196850" lvl="0" marL="285750" marR="0" rtl="0" algn="l">
              <a:lnSpc>
                <a:spcPct val="100000"/>
              </a:lnSpc>
              <a:spcBef>
                <a:spcPts val="30"/>
              </a:spcBef>
              <a:spcAft>
                <a:spcPts val="0"/>
              </a:spcAft>
              <a:buClr>
                <a:srgbClr val="0096A7"/>
              </a:buClr>
              <a:buSzPts val="1400"/>
              <a:buFont typeface="Arial"/>
              <a:buNone/>
            </a:pPr>
            <a:r>
              <a:t/>
            </a:r>
            <a:endParaRPr sz="1400">
              <a:solidFill>
                <a:schemeClr val="dk1"/>
              </a:solidFill>
              <a:latin typeface="Gill Sans"/>
              <a:ea typeface="Gill Sans"/>
              <a:cs typeface="Gill Sans"/>
              <a:sym typeface="Gill Sans"/>
            </a:endParaRPr>
          </a:p>
          <a:p>
            <a:pPr indent="-285750" lvl="0" marL="298450" marR="0" rtl="0" algn="just">
              <a:lnSpc>
                <a:spcPct val="100000"/>
              </a:lnSpc>
              <a:spcBef>
                <a:spcPts val="5"/>
              </a:spcBef>
              <a:spcAft>
                <a:spcPts val="0"/>
              </a:spcAft>
              <a:buClr>
                <a:schemeClr val="dk1"/>
              </a:buClr>
              <a:buSzPts val="1400"/>
              <a:buFont typeface="Arial"/>
              <a:buChar char="•"/>
            </a:pPr>
            <a:r>
              <a:rPr lang="en-US" sz="1400">
                <a:solidFill>
                  <a:schemeClr val="dk1"/>
                </a:solidFill>
                <a:latin typeface="Gill Sans"/>
                <a:ea typeface="Gill Sans"/>
                <a:cs typeface="Gill Sans"/>
                <a:sym typeface="Gill Sans"/>
              </a:rPr>
              <a:t>When to use scatter plots?</a:t>
            </a:r>
            <a:endParaRPr/>
          </a:p>
          <a:p>
            <a:pPr indent="-457200" lvl="0" marL="469265" marR="9525" rtl="0" algn="just">
              <a:lnSpc>
                <a:spcPct val="110000"/>
              </a:lnSpc>
              <a:spcBef>
                <a:spcPts val="0"/>
              </a:spcBef>
              <a:spcAft>
                <a:spcPts val="0"/>
              </a:spcAft>
              <a:buClr>
                <a:srgbClr val="0096A7"/>
              </a:buClr>
              <a:buSzPts val="1400"/>
              <a:buFont typeface="Arial"/>
              <a:buChar char="•"/>
            </a:pPr>
            <a:r>
              <a:rPr lang="en-US" sz="1400">
                <a:solidFill>
                  <a:schemeClr val="dk1"/>
                </a:solidFill>
                <a:latin typeface="Gill Sans"/>
                <a:ea typeface="Gill Sans"/>
                <a:cs typeface="Gill Sans"/>
                <a:sym typeface="Gill Sans"/>
              </a:rPr>
              <a:t>Scatter plots are used to convey the relationship  between two numerical variables</a:t>
            </a:r>
            <a:endParaRPr sz="1400">
              <a:solidFill>
                <a:schemeClr val="dk1"/>
              </a:solidFill>
              <a:latin typeface="Gill Sans"/>
              <a:ea typeface="Gill Sans"/>
              <a:cs typeface="Gill Sans"/>
              <a:sym typeface="Gill Sans"/>
            </a:endParaRPr>
          </a:p>
          <a:p>
            <a:pPr indent="-457200" lvl="0" marL="469265" marR="7620" rtl="0" algn="just">
              <a:lnSpc>
                <a:spcPct val="110000"/>
              </a:lnSpc>
              <a:spcBef>
                <a:spcPts val="0"/>
              </a:spcBef>
              <a:spcAft>
                <a:spcPts val="0"/>
              </a:spcAft>
              <a:buClr>
                <a:srgbClr val="0096A7"/>
              </a:buClr>
              <a:buSzPts val="1400"/>
              <a:buFont typeface="Arial"/>
              <a:buChar char="•"/>
            </a:pPr>
            <a:r>
              <a:rPr lang="en-US" sz="1400">
                <a:solidFill>
                  <a:schemeClr val="dk1"/>
                </a:solidFill>
                <a:latin typeface="Gill Sans"/>
                <a:ea typeface="Gill Sans"/>
                <a:cs typeface="Gill Sans"/>
                <a:sym typeface="Gill Sans"/>
              </a:rPr>
              <a:t>Scatter plots are sometimes called correlation  plots because they show how two variables are  correlated</a:t>
            </a:r>
            <a:endParaRPr sz="1400">
              <a:solidFill>
                <a:schemeClr val="dk1"/>
              </a:solidFill>
              <a:latin typeface="Gill Sans"/>
              <a:ea typeface="Gill Sans"/>
              <a:cs typeface="Gill Sans"/>
              <a:sym typeface="Gill Sans"/>
            </a:endParaRPr>
          </a:p>
          <a:p>
            <a:pPr indent="-457200" lvl="0" marL="469265" marR="7620" rtl="0" algn="just">
              <a:lnSpc>
                <a:spcPct val="110000"/>
              </a:lnSpc>
              <a:spcBef>
                <a:spcPts val="0"/>
              </a:spcBef>
              <a:spcAft>
                <a:spcPts val="0"/>
              </a:spcAft>
              <a:buClr>
                <a:srgbClr val="0096A7"/>
              </a:buClr>
              <a:buSzPts val="1400"/>
              <a:buFont typeface="Arial"/>
              <a:buChar char="•"/>
            </a:pPr>
            <a:r>
              <a:rPr lang="en-US" sz="1400">
                <a:solidFill>
                  <a:schemeClr val="dk1"/>
                </a:solidFill>
                <a:latin typeface="Gill Sans"/>
                <a:ea typeface="Gill Sans"/>
                <a:cs typeface="Gill Sans"/>
                <a:sym typeface="Gill Sans"/>
              </a:rPr>
              <a:t>Pairing  regardless of time</a:t>
            </a:r>
            <a:endParaRPr sz="1400">
              <a:solidFill>
                <a:schemeClr val="dk1"/>
              </a:solidFill>
              <a:latin typeface="Gill Sans"/>
              <a:ea typeface="Gill Sans"/>
              <a:cs typeface="Gill Sans"/>
              <a:sym typeface="Gill Sans"/>
            </a:endParaRPr>
          </a:p>
        </p:txBody>
      </p:sp>
      <p:pic>
        <p:nvPicPr>
          <p:cNvPr id="150" name="Google Shape;150;p22"/>
          <p:cNvPicPr preferRelativeResize="0"/>
          <p:nvPr/>
        </p:nvPicPr>
        <p:blipFill rotWithShape="1">
          <a:blip r:embed="rId3">
            <a:alphaModFix/>
          </a:blip>
          <a:srcRect b="0" l="0" r="0" t="0"/>
          <a:stretch/>
        </p:blipFill>
        <p:spPr>
          <a:xfrm>
            <a:off x="381000" y="2895600"/>
            <a:ext cx="7953375" cy="485775"/>
          </a:xfrm>
          <a:prstGeom prst="rect">
            <a:avLst/>
          </a:prstGeom>
          <a:noFill/>
          <a:ln>
            <a:noFill/>
          </a:ln>
        </p:spPr>
      </p:pic>
      <p:grpSp>
        <p:nvGrpSpPr>
          <p:cNvPr id="151" name="Google Shape;151;p22"/>
          <p:cNvGrpSpPr/>
          <p:nvPr/>
        </p:nvGrpSpPr>
        <p:grpSpPr>
          <a:xfrm>
            <a:off x="1825256" y="3793285"/>
            <a:ext cx="4386199" cy="3139177"/>
            <a:chOff x="635508" y="1813560"/>
            <a:chExt cx="6569964" cy="4543044"/>
          </a:xfrm>
        </p:grpSpPr>
        <p:sp>
          <p:nvSpPr>
            <p:cNvPr id="152" name="Google Shape;152;p22"/>
            <p:cNvSpPr/>
            <p:nvPr/>
          </p:nvSpPr>
          <p:spPr>
            <a:xfrm>
              <a:off x="635508" y="1813560"/>
              <a:ext cx="6569964" cy="45430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22"/>
            <p:cNvSpPr/>
            <p:nvPr/>
          </p:nvSpPr>
          <p:spPr>
            <a:xfrm>
              <a:off x="661416" y="1839468"/>
              <a:ext cx="6467856" cy="444093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54" name="Google Shape;154;p22"/>
          <p:cNvPicPr preferRelativeResize="0"/>
          <p:nvPr/>
        </p:nvPicPr>
        <p:blipFill rotWithShape="1">
          <a:blip r:embed="rId6">
            <a:alphaModFix/>
          </a:blip>
          <a:srcRect b="0" l="0" r="0" t="0"/>
          <a:stretch/>
        </p:blipFill>
        <p:spPr>
          <a:xfrm>
            <a:off x="381000" y="3429000"/>
            <a:ext cx="6600825" cy="26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571500" lvl="0" marL="571500" rtl="0" algn="l">
              <a:spcBef>
                <a:spcPts val="0"/>
              </a:spcBef>
              <a:spcAft>
                <a:spcPts val="0"/>
              </a:spcAft>
              <a:buClr>
                <a:schemeClr val="dk1"/>
              </a:buClr>
              <a:buSzPts val="4400"/>
              <a:buFont typeface="Arial"/>
              <a:buChar char="•"/>
            </a:pPr>
            <a:r>
              <a:rPr lang="en-US">
                <a:latin typeface="Gill Sans"/>
                <a:ea typeface="Gill Sans"/>
                <a:cs typeface="Gill Sans"/>
                <a:sym typeface="Gill Sans"/>
              </a:rPr>
              <a:t>Histogram</a:t>
            </a:r>
            <a:endParaRPr/>
          </a:p>
        </p:txBody>
      </p:sp>
      <p:sp>
        <p:nvSpPr>
          <p:cNvPr id="160" name="Google Shape;160;p23"/>
          <p:cNvSpPr txBox="1"/>
          <p:nvPr>
            <p:ph idx="1" type="body"/>
          </p:nvPr>
        </p:nvSpPr>
        <p:spPr>
          <a:xfrm>
            <a:off x="457200" y="1600200"/>
            <a:ext cx="8229600" cy="4525963"/>
          </a:xfrm>
          <a:prstGeom prst="rect">
            <a:avLst/>
          </a:prstGeom>
          <a:noFill/>
          <a:ln>
            <a:noFill/>
          </a:ln>
        </p:spPr>
        <p:txBody>
          <a:bodyPr anchorCtr="0" anchor="t" bIns="0" lIns="0" spcFirstLastPara="1" rIns="0" wrap="square" tIns="55875">
            <a:spAutoFit/>
          </a:bodyPr>
          <a:lstStyle/>
          <a:p>
            <a:pPr indent="-12700" lvl="0" marL="12700" rtl="0" algn="just">
              <a:lnSpc>
                <a:spcPct val="100000"/>
              </a:lnSpc>
              <a:spcBef>
                <a:spcPts val="0"/>
              </a:spcBef>
              <a:spcAft>
                <a:spcPts val="0"/>
              </a:spcAft>
              <a:buClr>
                <a:schemeClr val="dk1"/>
              </a:buClr>
              <a:buSzPts val="2800"/>
              <a:buChar char="•"/>
            </a:pPr>
            <a:r>
              <a:rPr lang="en-US" sz="2800">
                <a:latin typeface="Gill Sans"/>
                <a:ea typeface="Gill Sans"/>
                <a:cs typeface="Gill Sans"/>
                <a:sym typeface="Gill Sans"/>
              </a:rPr>
              <a:t>What is a histogram?</a:t>
            </a:r>
            <a:endParaRPr sz="2800">
              <a:latin typeface="Gill Sans"/>
              <a:ea typeface="Gill Sans"/>
              <a:cs typeface="Gill Sans"/>
              <a:sym typeface="Gill Sans"/>
            </a:endParaRPr>
          </a:p>
          <a:p>
            <a:pPr indent="-457200" lvl="0" marL="469265" marR="5080" rtl="0" algn="just">
              <a:lnSpc>
                <a:spcPct val="110000"/>
              </a:lnSpc>
              <a:spcBef>
                <a:spcPts val="560"/>
              </a:spcBef>
              <a:spcAft>
                <a:spcPts val="0"/>
              </a:spcAft>
              <a:buClr>
                <a:srgbClr val="0096A7"/>
              </a:buClr>
              <a:buSzPts val="2800"/>
              <a:buFont typeface="Arial"/>
              <a:buChar char="•"/>
            </a:pPr>
            <a:r>
              <a:rPr lang="en-US" sz="2800">
                <a:latin typeface="Gill Sans"/>
                <a:ea typeface="Gill Sans"/>
                <a:cs typeface="Gill Sans"/>
                <a:sym typeface="Gill Sans"/>
              </a:rPr>
              <a:t>It is a graphical representation of data using  bars of different heights</a:t>
            </a:r>
            <a:endParaRPr sz="2800">
              <a:latin typeface="Gill Sans"/>
              <a:ea typeface="Gill Sans"/>
              <a:cs typeface="Gill Sans"/>
              <a:sym typeface="Gill Sans"/>
            </a:endParaRPr>
          </a:p>
          <a:p>
            <a:pPr indent="-457200" lvl="0" marL="469265" marR="5715" rtl="0" algn="just">
              <a:lnSpc>
                <a:spcPct val="110000"/>
              </a:lnSpc>
              <a:spcBef>
                <a:spcPts val="5"/>
              </a:spcBef>
              <a:spcAft>
                <a:spcPts val="0"/>
              </a:spcAft>
              <a:buClr>
                <a:srgbClr val="0096A7"/>
              </a:buClr>
              <a:buSzPts val="2800"/>
              <a:buFont typeface="Arial"/>
              <a:buChar char="•"/>
            </a:pPr>
            <a:r>
              <a:rPr lang="en-US" sz="2800">
                <a:latin typeface="Gill Sans"/>
                <a:ea typeface="Gill Sans"/>
                <a:cs typeface="Gill Sans"/>
                <a:sym typeface="Gill Sans"/>
              </a:rPr>
              <a:t>Histogram groups numbers into ranges and  the height of each bar depicts the frequency  of each range or bin</a:t>
            </a:r>
            <a:endParaRPr sz="2800">
              <a:latin typeface="Gill Sans"/>
              <a:ea typeface="Gill Sans"/>
              <a:cs typeface="Gill Sans"/>
              <a:sym typeface="Gill Sans"/>
            </a:endParaRPr>
          </a:p>
          <a:p>
            <a:pPr indent="-123825" lvl="0" marL="342900" rtl="0" algn="l">
              <a:lnSpc>
                <a:spcPct val="100000"/>
              </a:lnSpc>
              <a:spcBef>
                <a:spcPts val="30"/>
              </a:spcBef>
              <a:spcAft>
                <a:spcPts val="0"/>
              </a:spcAft>
              <a:buClr>
                <a:srgbClr val="0096A7"/>
              </a:buClr>
              <a:buSzPts val="3450"/>
              <a:buFont typeface="Arial"/>
              <a:buNone/>
            </a:pPr>
            <a:r>
              <a:t/>
            </a:r>
            <a:endParaRPr sz="3450">
              <a:latin typeface="Gill Sans"/>
              <a:ea typeface="Gill Sans"/>
              <a:cs typeface="Gill Sans"/>
              <a:sym typeface="Gill Sans"/>
            </a:endParaRPr>
          </a:p>
          <a:p>
            <a:pPr indent="-12700" lvl="0" marL="12700" rtl="0" algn="just">
              <a:lnSpc>
                <a:spcPct val="100000"/>
              </a:lnSpc>
              <a:spcBef>
                <a:spcPts val="5"/>
              </a:spcBef>
              <a:spcAft>
                <a:spcPts val="0"/>
              </a:spcAft>
              <a:buClr>
                <a:schemeClr val="dk1"/>
              </a:buClr>
              <a:buSzPts val="2800"/>
              <a:buChar char="•"/>
            </a:pPr>
            <a:r>
              <a:rPr lang="en-US" sz="2800">
                <a:latin typeface="Gill Sans"/>
                <a:ea typeface="Gill Sans"/>
                <a:cs typeface="Gill Sans"/>
                <a:sym typeface="Gill Sans"/>
              </a:rPr>
              <a:t>When to use histograms?</a:t>
            </a:r>
            <a:endParaRPr sz="2800">
              <a:latin typeface="Gill Sans"/>
              <a:ea typeface="Gill Sans"/>
              <a:cs typeface="Gill Sans"/>
              <a:sym typeface="Gill Sans"/>
            </a:endParaRPr>
          </a:p>
          <a:p>
            <a:pPr indent="-457200" lvl="0" marL="469265" marR="5080" rtl="0" algn="just">
              <a:lnSpc>
                <a:spcPct val="132142"/>
              </a:lnSpc>
              <a:spcBef>
                <a:spcPts val="175"/>
              </a:spcBef>
              <a:spcAft>
                <a:spcPts val="0"/>
              </a:spcAft>
              <a:buClr>
                <a:srgbClr val="0096A7"/>
              </a:buClr>
              <a:buSzPts val="2800"/>
              <a:buFont typeface="Arial"/>
              <a:buChar char="•"/>
            </a:pPr>
            <a:r>
              <a:rPr lang="en-US" sz="2800">
                <a:latin typeface="Gill Sans"/>
                <a:ea typeface="Gill Sans"/>
                <a:cs typeface="Gill Sans"/>
                <a:sym typeface="Gill Sans"/>
              </a:rPr>
              <a:t>To represent the frequency distribution of  numerical variables</a:t>
            </a:r>
            <a:endParaRPr sz="2800">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32233" y="488036"/>
            <a:ext cx="5535167" cy="690574"/>
          </a:xfrm>
          <a:prstGeom prst="rect">
            <a:avLst/>
          </a:prstGeom>
          <a:noFill/>
          <a:ln>
            <a:noFill/>
          </a:ln>
        </p:spPr>
        <p:txBody>
          <a:bodyPr anchorCtr="0" anchor="ctr" bIns="0" lIns="0" spcFirstLastPara="1" rIns="0" wrap="square" tIns="13325">
            <a:spAutoFit/>
          </a:bodyPr>
          <a:lstStyle/>
          <a:p>
            <a:pPr indent="-571500" lvl="0" marL="584200" rtl="0" algn="l">
              <a:lnSpc>
                <a:spcPct val="100000"/>
              </a:lnSpc>
              <a:spcBef>
                <a:spcPts val="0"/>
              </a:spcBef>
              <a:spcAft>
                <a:spcPts val="0"/>
              </a:spcAft>
              <a:buClr>
                <a:schemeClr val="dk1"/>
              </a:buClr>
              <a:buSzPts val="4400"/>
              <a:buFont typeface="Arial"/>
              <a:buChar char="•"/>
            </a:pPr>
            <a:r>
              <a:rPr b="0" lang="en-US" sz="4400">
                <a:latin typeface="Gill Sans"/>
                <a:ea typeface="Gill Sans"/>
                <a:cs typeface="Gill Sans"/>
                <a:sym typeface="Gill Sans"/>
              </a:rPr>
              <a:t>Histogram</a:t>
            </a:r>
            <a:endParaRPr sz="4400">
              <a:latin typeface="Gill Sans"/>
              <a:ea typeface="Gill Sans"/>
              <a:cs typeface="Gill Sans"/>
              <a:sym typeface="Gill Sans"/>
            </a:endParaRPr>
          </a:p>
        </p:txBody>
      </p:sp>
      <p:sp>
        <p:nvSpPr>
          <p:cNvPr id="166" name="Google Shape;166;p24"/>
          <p:cNvSpPr txBox="1"/>
          <p:nvPr>
            <p:ph idx="12" type="sldNum"/>
          </p:nvPr>
        </p:nvSpPr>
        <p:spPr>
          <a:xfrm>
            <a:off x="6553200" y="6445617"/>
            <a:ext cx="2133600" cy="186590"/>
          </a:xfrm>
          <a:prstGeom prst="rect">
            <a:avLst/>
          </a:prstGeom>
          <a:noFill/>
          <a:ln>
            <a:noFill/>
          </a:ln>
        </p:spPr>
        <p:txBody>
          <a:bodyPr anchorCtr="0" anchor="ctr" bIns="0" lIns="0" spcFirstLastPara="1" rIns="0" wrap="square" tIns="1900">
            <a:spAutoFit/>
          </a:bodyPr>
          <a:lstStyle/>
          <a:p>
            <a:pPr indent="0" lvl="0" marL="38100" rtl="0" algn="r">
              <a:lnSpc>
                <a:spcPct val="100000"/>
              </a:lnSpc>
              <a:spcBef>
                <a:spcPts val="0"/>
              </a:spcBef>
              <a:spcAft>
                <a:spcPts val="0"/>
              </a:spcAft>
              <a:buNone/>
            </a:pPr>
            <a:fld id="{00000000-1234-1234-1234-123412341234}" type="slidenum">
              <a:rPr lang="en-US"/>
              <a:t>‹#›</a:t>
            </a:fld>
            <a:endParaRPr/>
          </a:p>
        </p:txBody>
      </p:sp>
      <p:grpSp>
        <p:nvGrpSpPr>
          <p:cNvPr id="167" name="Google Shape;167;p24"/>
          <p:cNvGrpSpPr/>
          <p:nvPr/>
        </p:nvGrpSpPr>
        <p:grpSpPr>
          <a:xfrm>
            <a:off x="6019800" y="1371600"/>
            <a:ext cx="2756858" cy="2147248"/>
            <a:chOff x="515112" y="2577083"/>
            <a:chExt cx="6007608" cy="3927348"/>
          </a:xfrm>
        </p:grpSpPr>
        <p:sp>
          <p:nvSpPr>
            <p:cNvPr id="168" name="Google Shape;168;p24"/>
            <p:cNvSpPr/>
            <p:nvPr/>
          </p:nvSpPr>
          <p:spPr>
            <a:xfrm>
              <a:off x="515112" y="2577083"/>
              <a:ext cx="6007608" cy="39273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4"/>
            <p:cNvSpPr/>
            <p:nvPr/>
          </p:nvSpPr>
          <p:spPr>
            <a:xfrm>
              <a:off x="541020" y="2602991"/>
              <a:ext cx="5905500" cy="382523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0" name="Google Shape;170;p24"/>
          <p:cNvGrpSpPr/>
          <p:nvPr/>
        </p:nvGrpSpPr>
        <p:grpSpPr>
          <a:xfrm>
            <a:off x="282320" y="1684033"/>
            <a:ext cx="3332988" cy="582155"/>
            <a:chOff x="376427" y="1684032"/>
            <a:chExt cx="4443984" cy="582155"/>
          </a:xfrm>
        </p:grpSpPr>
        <p:sp>
          <p:nvSpPr>
            <p:cNvPr id="171" name="Google Shape;171;p24"/>
            <p:cNvSpPr/>
            <p:nvPr/>
          </p:nvSpPr>
          <p:spPr>
            <a:xfrm>
              <a:off x="376427" y="1684032"/>
              <a:ext cx="4443984" cy="58215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24"/>
            <p:cNvSpPr/>
            <p:nvPr/>
          </p:nvSpPr>
          <p:spPr>
            <a:xfrm>
              <a:off x="402335" y="1709927"/>
              <a:ext cx="4341876" cy="48006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4"/>
            <p:cNvSpPr/>
            <p:nvPr/>
          </p:nvSpPr>
          <p:spPr>
            <a:xfrm>
              <a:off x="2029967" y="1781555"/>
              <a:ext cx="2528570" cy="408940"/>
            </a:xfrm>
            <a:custGeom>
              <a:rect b="b" l="l" r="r" t="t"/>
              <a:pathLst>
                <a:path extrusionOk="0" h="408939" w="2528570">
                  <a:moveTo>
                    <a:pt x="2528316" y="0"/>
                  </a:moveTo>
                  <a:lnTo>
                    <a:pt x="0" y="0"/>
                  </a:lnTo>
                  <a:lnTo>
                    <a:pt x="0" y="408432"/>
                  </a:lnTo>
                  <a:lnTo>
                    <a:pt x="2528316" y="408432"/>
                  </a:lnTo>
                  <a:lnTo>
                    <a:pt x="2528316" y="0"/>
                  </a:lnTo>
                  <a:close/>
                </a:path>
              </a:pathLst>
            </a:custGeom>
            <a:solidFill>
              <a:srgbClr val="EDFF41">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4" name="Google Shape;174;p24"/>
          <p:cNvSpPr txBox="1"/>
          <p:nvPr/>
        </p:nvSpPr>
        <p:spPr>
          <a:xfrm>
            <a:off x="171451" y="2362200"/>
            <a:ext cx="3694271" cy="87395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800">
                <a:solidFill>
                  <a:schemeClr val="dk1"/>
                </a:solidFill>
                <a:latin typeface="Gill Sans"/>
                <a:ea typeface="Gill Sans"/>
                <a:cs typeface="Gill Sans"/>
                <a:sym typeface="Gill Sans"/>
              </a:rPr>
              <a:t>Histogram with default arguments</a:t>
            </a:r>
            <a:endParaRPr sz="2800">
              <a:solidFill>
                <a:schemeClr val="dk1"/>
              </a:solidFill>
              <a:latin typeface="Gill Sans"/>
              <a:ea typeface="Gill Sans"/>
              <a:cs typeface="Gill Sans"/>
              <a:sym typeface="Gill Sans"/>
            </a:endParaRPr>
          </a:p>
        </p:txBody>
      </p:sp>
      <p:grpSp>
        <p:nvGrpSpPr>
          <p:cNvPr id="175" name="Google Shape;175;p24"/>
          <p:cNvGrpSpPr/>
          <p:nvPr/>
        </p:nvGrpSpPr>
        <p:grpSpPr>
          <a:xfrm>
            <a:off x="857250" y="3810000"/>
            <a:ext cx="4000500" cy="2438332"/>
            <a:chOff x="469391" y="1589532"/>
            <a:chExt cx="6758940" cy="4117860"/>
          </a:xfrm>
        </p:grpSpPr>
        <p:sp>
          <p:nvSpPr>
            <p:cNvPr id="176" name="Google Shape;176;p24"/>
            <p:cNvSpPr/>
            <p:nvPr/>
          </p:nvSpPr>
          <p:spPr>
            <a:xfrm>
              <a:off x="469391" y="1589532"/>
              <a:ext cx="6758940" cy="17876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4"/>
            <p:cNvSpPr/>
            <p:nvPr/>
          </p:nvSpPr>
          <p:spPr>
            <a:xfrm>
              <a:off x="495299" y="1615440"/>
              <a:ext cx="6656832" cy="168554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4"/>
            <p:cNvSpPr/>
            <p:nvPr/>
          </p:nvSpPr>
          <p:spPr>
            <a:xfrm>
              <a:off x="469391" y="3244570"/>
              <a:ext cx="6758940" cy="61419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24"/>
            <p:cNvSpPr/>
            <p:nvPr/>
          </p:nvSpPr>
          <p:spPr>
            <a:xfrm>
              <a:off x="495299" y="3270504"/>
              <a:ext cx="6656832" cy="51206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4"/>
            <p:cNvSpPr/>
            <p:nvPr/>
          </p:nvSpPr>
          <p:spPr>
            <a:xfrm>
              <a:off x="469391" y="3756634"/>
              <a:ext cx="6758940" cy="61419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4"/>
            <p:cNvSpPr/>
            <p:nvPr/>
          </p:nvSpPr>
          <p:spPr>
            <a:xfrm>
              <a:off x="495299" y="3782567"/>
              <a:ext cx="6656832" cy="512063"/>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4"/>
            <p:cNvSpPr/>
            <p:nvPr/>
          </p:nvSpPr>
          <p:spPr>
            <a:xfrm>
              <a:off x="469391" y="4268711"/>
              <a:ext cx="6758940" cy="78792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4"/>
            <p:cNvSpPr/>
            <p:nvPr/>
          </p:nvSpPr>
          <p:spPr>
            <a:xfrm>
              <a:off x="495299" y="4294632"/>
              <a:ext cx="6656832" cy="685800"/>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4"/>
            <p:cNvSpPr/>
            <p:nvPr/>
          </p:nvSpPr>
          <p:spPr>
            <a:xfrm>
              <a:off x="469391" y="4928616"/>
              <a:ext cx="6758940" cy="778776"/>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24"/>
            <p:cNvSpPr/>
            <p:nvPr/>
          </p:nvSpPr>
          <p:spPr>
            <a:xfrm>
              <a:off x="495299" y="4954523"/>
              <a:ext cx="6656832" cy="676656"/>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6" name="Google Shape;186;p24"/>
          <p:cNvGrpSpPr/>
          <p:nvPr/>
        </p:nvGrpSpPr>
        <p:grpSpPr>
          <a:xfrm>
            <a:off x="5486400" y="3962400"/>
            <a:ext cx="3033576" cy="2514438"/>
            <a:chOff x="699516" y="2552700"/>
            <a:chExt cx="5644896" cy="3945636"/>
          </a:xfrm>
        </p:grpSpPr>
        <p:sp>
          <p:nvSpPr>
            <p:cNvPr id="187" name="Google Shape;187;p24"/>
            <p:cNvSpPr/>
            <p:nvPr/>
          </p:nvSpPr>
          <p:spPr>
            <a:xfrm>
              <a:off x="699516" y="2552700"/>
              <a:ext cx="5644896" cy="3945636"/>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24"/>
            <p:cNvSpPr/>
            <p:nvPr/>
          </p:nvSpPr>
          <p:spPr>
            <a:xfrm>
              <a:off x="725424" y="2578607"/>
              <a:ext cx="5542788" cy="3843528"/>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254964" y="354614"/>
            <a:ext cx="7060235" cy="68993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Calibri"/>
              <a:buNone/>
            </a:pPr>
            <a:r>
              <a:rPr lang="en-US"/>
              <a:t>Histogram</a:t>
            </a:r>
            <a:endParaRPr/>
          </a:p>
        </p:txBody>
      </p:sp>
      <p:sp>
        <p:nvSpPr>
          <p:cNvPr id="194" name="Google Shape;194;p25"/>
          <p:cNvSpPr txBox="1"/>
          <p:nvPr>
            <p:ph idx="12" type="sldNum"/>
          </p:nvPr>
        </p:nvSpPr>
        <p:spPr>
          <a:xfrm>
            <a:off x="6553200" y="6445617"/>
            <a:ext cx="2133600" cy="186590"/>
          </a:xfrm>
          <a:prstGeom prst="rect">
            <a:avLst/>
          </a:prstGeom>
          <a:noFill/>
          <a:ln>
            <a:noFill/>
          </a:ln>
        </p:spPr>
        <p:txBody>
          <a:bodyPr anchorCtr="0" anchor="ctr" bIns="0" lIns="0" spcFirstLastPara="1" rIns="0" wrap="square" tIns="1900">
            <a:spAutoFit/>
          </a:bodyPr>
          <a:lstStyle/>
          <a:p>
            <a:pPr indent="0" lvl="0" marL="38100" rtl="0" algn="r">
              <a:lnSpc>
                <a:spcPct val="100000"/>
              </a:lnSpc>
              <a:spcBef>
                <a:spcPts val="0"/>
              </a:spcBef>
              <a:spcAft>
                <a:spcPts val="0"/>
              </a:spcAft>
              <a:buNone/>
            </a:pPr>
            <a:fld id="{00000000-1234-1234-1234-123412341234}" type="slidenum">
              <a:rPr lang="en-US"/>
              <a:t>‹#›</a:t>
            </a:fld>
            <a:endParaRPr/>
          </a:p>
        </p:txBody>
      </p:sp>
      <p:grpSp>
        <p:nvGrpSpPr>
          <p:cNvPr id="195" name="Google Shape;195;p25"/>
          <p:cNvGrpSpPr/>
          <p:nvPr/>
        </p:nvGrpSpPr>
        <p:grpSpPr>
          <a:xfrm>
            <a:off x="596645" y="2715768"/>
            <a:ext cx="3289252" cy="2922932"/>
            <a:chOff x="795527" y="2715767"/>
            <a:chExt cx="5521452" cy="3736848"/>
          </a:xfrm>
        </p:grpSpPr>
        <p:sp>
          <p:nvSpPr>
            <p:cNvPr id="196" name="Google Shape;196;p25"/>
            <p:cNvSpPr/>
            <p:nvPr/>
          </p:nvSpPr>
          <p:spPr>
            <a:xfrm>
              <a:off x="795527" y="2715767"/>
              <a:ext cx="5521452" cy="37368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5"/>
            <p:cNvSpPr/>
            <p:nvPr/>
          </p:nvSpPr>
          <p:spPr>
            <a:xfrm>
              <a:off x="821435" y="2741675"/>
              <a:ext cx="5419344" cy="363474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8" name="Google Shape;198;p25"/>
          <p:cNvGrpSpPr/>
          <p:nvPr/>
        </p:nvGrpSpPr>
        <p:grpSpPr>
          <a:xfrm>
            <a:off x="381000" y="1905000"/>
            <a:ext cx="3353719" cy="536435"/>
            <a:chOff x="608076" y="2004072"/>
            <a:chExt cx="5708904" cy="536435"/>
          </a:xfrm>
        </p:grpSpPr>
        <p:sp>
          <p:nvSpPr>
            <p:cNvPr id="199" name="Google Shape;199;p25"/>
            <p:cNvSpPr/>
            <p:nvPr/>
          </p:nvSpPr>
          <p:spPr>
            <a:xfrm>
              <a:off x="608076" y="2004072"/>
              <a:ext cx="5708904" cy="53643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25"/>
            <p:cNvSpPr/>
            <p:nvPr/>
          </p:nvSpPr>
          <p:spPr>
            <a:xfrm>
              <a:off x="633984" y="2029967"/>
              <a:ext cx="5606796" cy="43433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5"/>
            <p:cNvSpPr/>
            <p:nvPr/>
          </p:nvSpPr>
          <p:spPr>
            <a:xfrm>
              <a:off x="3051048" y="2020823"/>
              <a:ext cx="2926080" cy="436245"/>
            </a:xfrm>
            <a:custGeom>
              <a:rect b="b" l="l" r="r" t="t"/>
              <a:pathLst>
                <a:path extrusionOk="0" h="436244" w="2926079">
                  <a:moveTo>
                    <a:pt x="2926079" y="0"/>
                  </a:moveTo>
                  <a:lnTo>
                    <a:pt x="0" y="0"/>
                  </a:lnTo>
                  <a:lnTo>
                    <a:pt x="0" y="435863"/>
                  </a:lnTo>
                  <a:lnTo>
                    <a:pt x="2926079" y="435863"/>
                  </a:lnTo>
                  <a:lnTo>
                    <a:pt x="2926079" y="0"/>
                  </a:lnTo>
                  <a:close/>
                </a:path>
              </a:pathLst>
            </a:custGeom>
            <a:solidFill>
              <a:srgbClr val="EDFF41">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2" name="Google Shape;202;p25"/>
          <p:cNvSpPr txBox="1"/>
          <p:nvPr/>
        </p:nvSpPr>
        <p:spPr>
          <a:xfrm>
            <a:off x="369723" y="1221106"/>
            <a:ext cx="8621877" cy="1375377"/>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rgbClr val="3891A7"/>
              </a:buClr>
              <a:buSzPts val="1406"/>
              <a:buFont typeface="Noto Sans Symbols"/>
              <a:buChar char="⚫"/>
            </a:pPr>
            <a:r>
              <a:rPr lang="en-US" sz="2000">
                <a:solidFill>
                  <a:schemeClr val="dk1"/>
                </a:solidFill>
                <a:latin typeface="Gill Sans"/>
                <a:ea typeface="Gill Sans"/>
                <a:cs typeface="Gill Sans"/>
                <a:sym typeface="Gill Sans"/>
              </a:rPr>
              <a:t>Histogram with and without default kernel density estimate</a:t>
            </a:r>
            <a:endParaRPr/>
          </a:p>
          <a:p>
            <a:pPr indent="0" lvl="0" marL="0" marR="0" rtl="0" algn="l">
              <a:lnSpc>
                <a:spcPct val="100000"/>
              </a:lnSpc>
              <a:spcBef>
                <a:spcPts val="35"/>
              </a:spcBef>
              <a:spcAft>
                <a:spcPts val="0"/>
              </a:spcAft>
              <a:buNone/>
            </a:pPr>
            <a:r>
              <a:t/>
            </a:r>
            <a:endParaRPr sz="4450">
              <a:solidFill>
                <a:schemeClr val="dk1"/>
              </a:solidFill>
              <a:latin typeface="Gill Sans"/>
              <a:ea typeface="Gill Sans"/>
              <a:cs typeface="Gill Sans"/>
              <a:sym typeface="Gill Sans"/>
            </a:endParaRPr>
          </a:p>
          <a:p>
            <a:pPr indent="0" lvl="0" marL="207645" marR="0" rtl="0" algn="ctr">
              <a:lnSpc>
                <a:spcPct val="100000"/>
              </a:lnSpc>
              <a:spcBef>
                <a:spcPts val="0"/>
              </a:spcBef>
              <a:spcAft>
                <a:spcPts val="0"/>
              </a:spcAft>
              <a:buNone/>
            </a:pPr>
            <a:r>
              <a:t/>
            </a:r>
            <a:endParaRPr sz="2400">
              <a:solidFill>
                <a:schemeClr val="dk1"/>
              </a:solidFill>
              <a:latin typeface="Gill Sans"/>
              <a:ea typeface="Gill Sans"/>
              <a:cs typeface="Gill Sans"/>
              <a:sym typeface="Gill Sans"/>
            </a:endParaRPr>
          </a:p>
        </p:txBody>
      </p:sp>
      <p:pic>
        <p:nvPicPr>
          <p:cNvPr id="203" name="Google Shape;203;p25"/>
          <p:cNvPicPr preferRelativeResize="0"/>
          <p:nvPr/>
        </p:nvPicPr>
        <p:blipFill rotWithShape="1">
          <a:blip r:embed="rId7">
            <a:alphaModFix/>
          </a:blip>
          <a:srcRect b="0" l="0" r="0" t="0"/>
          <a:stretch/>
        </p:blipFill>
        <p:spPr>
          <a:xfrm>
            <a:off x="4724399" y="1905000"/>
            <a:ext cx="4419601" cy="457200"/>
          </a:xfrm>
          <a:prstGeom prst="rect">
            <a:avLst/>
          </a:prstGeom>
          <a:noFill/>
          <a:ln>
            <a:noFill/>
          </a:ln>
        </p:spPr>
      </p:pic>
      <p:pic>
        <p:nvPicPr>
          <p:cNvPr id="204" name="Google Shape;204;p25"/>
          <p:cNvPicPr preferRelativeResize="0"/>
          <p:nvPr/>
        </p:nvPicPr>
        <p:blipFill rotWithShape="1">
          <a:blip r:embed="rId8">
            <a:alphaModFix/>
          </a:blip>
          <a:srcRect b="0" l="0" r="0" t="0"/>
          <a:stretch/>
        </p:blipFill>
        <p:spPr>
          <a:xfrm>
            <a:off x="4572000" y="2667000"/>
            <a:ext cx="4238625" cy="328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Categorical Data Plots</a:t>
            </a:r>
            <a:br>
              <a:rPr b="1" lang="en-US"/>
            </a:br>
            <a:endParaRPr/>
          </a:p>
        </p:txBody>
      </p:sp>
      <p:sp>
        <p:nvSpPr>
          <p:cNvPr id="210" name="Google Shape;21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Different  types of  plot for this:</a:t>
            </a:r>
            <a:endParaRPr/>
          </a:p>
          <a:p>
            <a:pPr indent="-342900" lvl="0" marL="342900" rtl="0" algn="l">
              <a:spcBef>
                <a:spcPts val="640"/>
              </a:spcBef>
              <a:spcAft>
                <a:spcPts val="0"/>
              </a:spcAft>
              <a:buClr>
                <a:schemeClr val="dk1"/>
              </a:buClr>
              <a:buSzPts val="3200"/>
              <a:buChar char="•"/>
            </a:pPr>
            <a:r>
              <a:rPr lang="en-US"/>
              <a:t>barplot</a:t>
            </a:r>
            <a:endParaRPr/>
          </a:p>
          <a:p>
            <a:pPr indent="-342900" lvl="0" marL="342900" rtl="0" algn="l">
              <a:spcBef>
                <a:spcPts val="640"/>
              </a:spcBef>
              <a:spcAft>
                <a:spcPts val="0"/>
              </a:spcAft>
              <a:buClr>
                <a:schemeClr val="dk1"/>
              </a:buClr>
              <a:buSzPts val="3200"/>
              <a:buChar char="•"/>
            </a:pPr>
            <a:r>
              <a:rPr lang="en-US"/>
              <a:t>countplot</a:t>
            </a:r>
            <a:endParaRPr/>
          </a:p>
          <a:p>
            <a:pPr indent="-342900" lvl="0" marL="342900" rtl="0" algn="l">
              <a:spcBef>
                <a:spcPts val="640"/>
              </a:spcBef>
              <a:spcAft>
                <a:spcPts val="0"/>
              </a:spcAft>
              <a:buClr>
                <a:schemeClr val="dk1"/>
              </a:buClr>
              <a:buSzPts val="3200"/>
              <a:buChar char="•"/>
            </a:pPr>
            <a:r>
              <a:rPr lang="en-US"/>
              <a:t>boxplot</a:t>
            </a:r>
            <a:endParaRPr/>
          </a:p>
          <a:p>
            <a:pPr indent="-342900" lvl="0" marL="342900" rtl="0" algn="l">
              <a:spcBef>
                <a:spcPts val="640"/>
              </a:spcBef>
              <a:spcAft>
                <a:spcPts val="0"/>
              </a:spcAft>
              <a:buClr>
                <a:schemeClr val="dk1"/>
              </a:buClr>
              <a:buSzPts val="3200"/>
              <a:buChar char="•"/>
            </a:pPr>
            <a:r>
              <a:rPr lang="en-US"/>
              <a:t>violinplot</a:t>
            </a:r>
            <a:endParaRPr/>
          </a:p>
          <a:p>
            <a:pPr indent="-342900" lvl="0" marL="342900" rtl="0" algn="l">
              <a:spcBef>
                <a:spcPts val="640"/>
              </a:spcBef>
              <a:spcAft>
                <a:spcPts val="0"/>
              </a:spcAft>
              <a:buClr>
                <a:schemeClr val="dk1"/>
              </a:buClr>
              <a:buSzPts val="3200"/>
              <a:buChar char="•"/>
            </a:pPr>
            <a:r>
              <a:rPr lang="en-US"/>
              <a:t>stripplot</a:t>
            </a:r>
            <a:endParaRPr/>
          </a:p>
          <a:p>
            <a:pPr indent="-342900" lvl="0" marL="342900" rtl="0" algn="l">
              <a:spcBef>
                <a:spcPts val="640"/>
              </a:spcBef>
              <a:spcAft>
                <a:spcPts val="0"/>
              </a:spcAft>
              <a:buClr>
                <a:schemeClr val="dk1"/>
              </a:buClr>
              <a:buSzPts val="3200"/>
              <a:buChar char="•"/>
            </a:pPr>
            <a:r>
              <a:rPr lang="en-US"/>
              <a:t>Swarmplot</a:t>
            </a:r>
            <a:endParaRPr/>
          </a:p>
          <a:p>
            <a:pPr indent="-342900" lvl="0" marL="342900" rtl="0" algn="l">
              <a:spcBef>
                <a:spcPts val="640"/>
              </a:spcBef>
              <a:spcAft>
                <a:spcPts val="0"/>
              </a:spcAft>
              <a:buClr>
                <a:schemeClr val="dk1"/>
              </a:buClr>
              <a:buSzPts val="3200"/>
              <a:buChar char="•"/>
            </a:pPr>
            <a:r>
              <a:rPr lang="en-US"/>
              <a:t>factorplot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idx="1" type="body"/>
          </p:nvPr>
        </p:nvSpPr>
        <p:spPr>
          <a:xfrm>
            <a:off x="-18143" y="990600"/>
            <a:ext cx="9162143"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barplot and countplot</a:t>
            </a:r>
            <a:endParaRPr b="1"/>
          </a:p>
          <a:p>
            <a:pPr indent="0" lvl="0" marL="0" rtl="0" algn="just">
              <a:spcBef>
                <a:spcPts val="480"/>
              </a:spcBef>
              <a:spcAft>
                <a:spcPts val="0"/>
              </a:spcAft>
              <a:buClr>
                <a:schemeClr val="dk1"/>
              </a:buClr>
              <a:buSzPts val="2400"/>
              <a:buNone/>
            </a:pPr>
            <a:r>
              <a:rPr lang="en-US" sz="2400"/>
              <a:t> </a:t>
            </a:r>
            <a:r>
              <a:rPr b="1" lang="en-US" sz="2400"/>
              <a:t>barplot</a:t>
            </a:r>
            <a:r>
              <a:rPr lang="en-US" sz="2400"/>
              <a:t> is a general plot that allows you to aggregate the categorical data based off some function, by default the mean. </a:t>
            </a:r>
            <a:endParaRPr sz="2400"/>
          </a:p>
          <a:p>
            <a:pPr indent="0" lvl="0" marL="0" rtl="0" algn="just">
              <a:spcBef>
                <a:spcPts val="480"/>
              </a:spcBef>
              <a:spcAft>
                <a:spcPts val="0"/>
              </a:spcAft>
              <a:buClr>
                <a:schemeClr val="dk1"/>
              </a:buClr>
              <a:buSzPts val="2400"/>
              <a:buNone/>
            </a:pPr>
            <a:r>
              <a:rPr b="1" lang="en-US" sz="2400"/>
              <a:t>countplot</a:t>
            </a:r>
            <a:r>
              <a:rPr lang="en-US" sz="2400"/>
              <a:t> is essentially the same as barplot except the estimator is explicitly counting the number of occurrences.</a:t>
            </a:r>
            <a:endParaRPr/>
          </a:p>
          <a:p>
            <a:pPr indent="0" lvl="0" marL="0" rtl="0" algn="l">
              <a:spcBef>
                <a:spcPts val="480"/>
              </a:spcBef>
              <a:spcAft>
                <a:spcPts val="0"/>
              </a:spcAft>
              <a:buClr>
                <a:schemeClr val="dk1"/>
              </a:buClr>
              <a:buSzPts val="2400"/>
              <a:buNone/>
            </a:pPr>
            <a:r>
              <a:t/>
            </a:r>
            <a:endParaRPr sz="2400"/>
          </a:p>
        </p:txBody>
      </p:sp>
      <p:sp>
        <p:nvSpPr>
          <p:cNvPr id="216" name="Google Shape;21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Categorical Data Plots</a:t>
            </a:r>
            <a:br>
              <a:rPr b="1" lang="en-US"/>
            </a:br>
            <a:endParaRPr/>
          </a:p>
        </p:txBody>
      </p:sp>
      <p:pic>
        <p:nvPicPr>
          <p:cNvPr id="217" name="Google Shape;217;p27"/>
          <p:cNvPicPr preferRelativeResize="0"/>
          <p:nvPr/>
        </p:nvPicPr>
        <p:blipFill rotWithShape="1">
          <a:blip r:embed="rId3">
            <a:alphaModFix/>
          </a:blip>
          <a:srcRect b="0" l="0" r="0" t="0"/>
          <a:stretch/>
        </p:blipFill>
        <p:spPr>
          <a:xfrm>
            <a:off x="-18143" y="3429000"/>
            <a:ext cx="4762500" cy="3219450"/>
          </a:xfrm>
          <a:prstGeom prst="rect">
            <a:avLst/>
          </a:prstGeom>
          <a:noFill/>
          <a:ln>
            <a:noFill/>
          </a:ln>
        </p:spPr>
      </p:pic>
      <p:pic>
        <p:nvPicPr>
          <p:cNvPr id="218" name="Google Shape;218;p27"/>
          <p:cNvPicPr preferRelativeResize="0"/>
          <p:nvPr/>
        </p:nvPicPr>
        <p:blipFill rotWithShape="1">
          <a:blip r:embed="rId4">
            <a:alphaModFix/>
          </a:blip>
          <a:srcRect b="0" l="0" r="0" t="0"/>
          <a:stretch/>
        </p:blipFill>
        <p:spPr>
          <a:xfrm>
            <a:off x="4528457" y="3429000"/>
            <a:ext cx="4648200" cy="3295650"/>
          </a:xfrm>
          <a:prstGeom prst="rect">
            <a:avLst/>
          </a:prstGeom>
          <a:noFill/>
          <a:ln>
            <a:noFill/>
          </a:ln>
        </p:spPr>
      </p:pic>
      <p:sp>
        <p:nvSpPr>
          <p:cNvPr id="219" name="Google Shape;219;p27"/>
          <p:cNvSpPr/>
          <p:nvPr/>
        </p:nvSpPr>
        <p:spPr>
          <a:xfrm>
            <a:off x="2743200" y="6539984"/>
            <a:ext cx="8867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barplot</a:t>
            </a:r>
            <a:endParaRPr sz="1800">
              <a:solidFill>
                <a:schemeClr val="dk1"/>
              </a:solidFill>
              <a:latin typeface="Calibri"/>
              <a:ea typeface="Calibri"/>
              <a:cs typeface="Calibri"/>
              <a:sym typeface="Calibri"/>
            </a:endParaRPr>
          </a:p>
        </p:txBody>
      </p:sp>
      <p:sp>
        <p:nvSpPr>
          <p:cNvPr id="220" name="Google Shape;220;p27"/>
          <p:cNvSpPr/>
          <p:nvPr/>
        </p:nvSpPr>
        <p:spPr>
          <a:xfrm>
            <a:off x="6019800" y="6539984"/>
            <a:ext cx="11111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countplot</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idx="4294967295" type="body"/>
          </p:nvPr>
        </p:nvSpPr>
        <p:spPr>
          <a:xfrm>
            <a:off x="228600" y="152401"/>
            <a:ext cx="8915400" cy="2438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boxplot and violinplot</a:t>
            </a:r>
            <a:endParaRPr b="1"/>
          </a:p>
          <a:p>
            <a:pPr indent="0" lvl="0" marL="0" rtl="0" algn="l">
              <a:spcBef>
                <a:spcPts val="400"/>
              </a:spcBef>
              <a:spcAft>
                <a:spcPts val="0"/>
              </a:spcAft>
              <a:buClr>
                <a:schemeClr val="dk1"/>
              </a:buClr>
              <a:buSzPts val="2000"/>
              <a:buNone/>
            </a:pPr>
            <a:r>
              <a:rPr lang="en-US" sz="2000"/>
              <a:t>The box shows the quartiles of the dataset while the whiskers extend to show the rest of the distribution, except for points that are determined to be “outliers” .</a:t>
            </a:r>
            <a:endParaRPr/>
          </a:p>
          <a:p>
            <a:pPr indent="0" lvl="0" marL="0" rtl="0" algn="l">
              <a:spcBef>
                <a:spcPts val="400"/>
              </a:spcBef>
              <a:spcAft>
                <a:spcPts val="0"/>
              </a:spcAft>
              <a:buClr>
                <a:schemeClr val="dk1"/>
              </a:buClr>
              <a:buSzPts val="2000"/>
              <a:buNone/>
            </a:pPr>
            <a:r>
              <a:rPr lang="en-US" sz="2000"/>
              <a:t>A violin plot plays a similar role as a box and whisker plot. Unlike a box plot, in which all of the plot components correspond to actual datapoints, the violin plot features a kernel density estimation of the underlying distribution.</a:t>
            </a:r>
            <a:endParaRPr/>
          </a:p>
          <a:p>
            <a:pPr indent="-139700" lvl="0" marL="342900" rtl="0" algn="l">
              <a:spcBef>
                <a:spcPts val="640"/>
              </a:spcBef>
              <a:spcAft>
                <a:spcPts val="0"/>
              </a:spcAft>
              <a:buClr>
                <a:schemeClr val="dk1"/>
              </a:buClr>
              <a:buSzPts val="3200"/>
              <a:buNone/>
            </a:pPr>
            <a:r>
              <a:t/>
            </a:r>
            <a:endParaRPr/>
          </a:p>
        </p:txBody>
      </p:sp>
      <p:pic>
        <p:nvPicPr>
          <p:cNvPr id="226" name="Google Shape;226;p28"/>
          <p:cNvPicPr preferRelativeResize="0"/>
          <p:nvPr/>
        </p:nvPicPr>
        <p:blipFill rotWithShape="1">
          <a:blip r:embed="rId3">
            <a:alphaModFix/>
          </a:blip>
          <a:srcRect b="0" l="0" r="0" t="0"/>
          <a:stretch/>
        </p:blipFill>
        <p:spPr>
          <a:xfrm>
            <a:off x="4343400" y="2601687"/>
            <a:ext cx="4581525" cy="3219450"/>
          </a:xfrm>
          <a:prstGeom prst="rect">
            <a:avLst/>
          </a:prstGeom>
          <a:noFill/>
          <a:ln>
            <a:noFill/>
          </a:ln>
        </p:spPr>
      </p:pic>
      <p:pic>
        <p:nvPicPr>
          <p:cNvPr id="227" name="Google Shape;227;p28"/>
          <p:cNvPicPr preferRelativeResize="0"/>
          <p:nvPr/>
        </p:nvPicPr>
        <p:blipFill rotWithShape="1">
          <a:blip r:embed="rId4">
            <a:alphaModFix/>
          </a:blip>
          <a:srcRect b="0" l="0" r="0" t="0"/>
          <a:stretch/>
        </p:blipFill>
        <p:spPr>
          <a:xfrm>
            <a:off x="0" y="2601687"/>
            <a:ext cx="4495800" cy="3295650"/>
          </a:xfrm>
          <a:prstGeom prst="rect">
            <a:avLst/>
          </a:prstGeom>
          <a:noFill/>
          <a:ln>
            <a:noFill/>
          </a:ln>
        </p:spPr>
      </p:pic>
      <p:sp>
        <p:nvSpPr>
          <p:cNvPr id="228" name="Google Shape;228;p28"/>
          <p:cNvSpPr/>
          <p:nvPr/>
        </p:nvSpPr>
        <p:spPr>
          <a:xfrm>
            <a:off x="1524000" y="6096000"/>
            <a:ext cx="9687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boxplot </a:t>
            </a:r>
            <a:endParaRPr sz="1800">
              <a:solidFill>
                <a:schemeClr val="dk1"/>
              </a:solidFill>
              <a:latin typeface="Calibri"/>
              <a:ea typeface="Calibri"/>
              <a:cs typeface="Calibri"/>
              <a:sym typeface="Calibri"/>
            </a:endParaRPr>
          </a:p>
        </p:txBody>
      </p:sp>
      <p:sp>
        <p:nvSpPr>
          <p:cNvPr id="229" name="Google Shape;229;p28"/>
          <p:cNvSpPr/>
          <p:nvPr/>
        </p:nvSpPr>
        <p:spPr>
          <a:xfrm>
            <a:off x="6088179" y="6059714"/>
            <a:ext cx="10919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violinplot</a:t>
            </a:r>
            <a:endParaRPr b="1"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idx="4294967295" type="body"/>
          </p:nvPr>
        </p:nvSpPr>
        <p:spPr>
          <a:xfrm>
            <a:off x="152399" y="533401"/>
            <a:ext cx="9020629" cy="2819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stripplot and swarmplot</a:t>
            </a:r>
            <a:endParaRPr b="1"/>
          </a:p>
          <a:p>
            <a:pPr indent="-342900" lvl="0" marL="342900" rtl="0" algn="l">
              <a:spcBef>
                <a:spcPts val="440"/>
              </a:spcBef>
              <a:spcAft>
                <a:spcPts val="0"/>
              </a:spcAft>
              <a:buClr>
                <a:schemeClr val="dk1"/>
              </a:buClr>
              <a:buSzPts val="2200"/>
              <a:buChar char="•"/>
            </a:pPr>
            <a:r>
              <a:rPr lang="en-US" sz="2200"/>
              <a:t>A strip plot can be drawn on its own, but it is also a good complement to a box or violin plot in cases where you want to show all observations along with some representation of the underlying distribution.</a:t>
            </a:r>
            <a:endParaRPr/>
          </a:p>
          <a:p>
            <a:pPr indent="-342900" lvl="0" marL="342900" rtl="0" algn="l">
              <a:spcBef>
                <a:spcPts val="440"/>
              </a:spcBef>
              <a:spcAft>
                <a:spcPts val="0"/>
              </a:spcAft>
              <a:buClr>
                <a:schemeClr val="dk1"/>
              </a:buClr>
              <a:buSzPts val="2200"/>
              <a:buChar char="•"/>
            </a:pPr>
            <a:r>
              <a:rPr lang="en-US" sz="2200"/>
              <a:t>The swarmplot is similar to stripplot(), but the points are adjusted (only along the categorical axis) so that they don’t overlap. This gives a better representation of the distribution of values.</a:t>
            </a:r>
            <a:endParaRPr sz="2200"/>
          </a:p>
        </p:txBody>
      </p:sp>
      <p:pic>
        <p:nvPicPr>
          <p:cNvPr id="235" name="Google Shape;235;p29"/>
          <p:cNvPicPr preferRelativeResize="0"/>
          <p:nvPr/>
        </p:nvPicPr>
        <p:blipFill rotWithShape="1">
          <a:blip r:embed="rId3">
            <a:alphaModFix/>
          </a:blip>
          <a:srcRect b="0" l="0" r="0" t="0"/>
          <a:stretch/>
        </p:blipFill>
        <p:spPr>
          <a:xfrm>
            <a:off x="152400" y="3345544"/>
            <a:ext cx="4629150" cy="3181350"/>
          </a:xfrm>
          <a:prstGeom prst="rect">
            <a:avLst/>
          </a:prstGeom>
          <a:noFill/>
          <a:ln>
            <a:noFill/>
          </a:ln>
        </p:spPr>
      </p:pic>
      <p:pic>
        <p:nvPicPr>
          <p:cNvPr id="236" name="Google Shape;236;p29"/>
          <p:cNvPicPr preferRelativeResize="0"/>
          <p:nvPr/>
        </p:nvPicPr>
        <p:blipFill rotWithShape="1">
          <a:blip r:embed="rId4">
            <a:alphaModFix/>
          </a:blip>
          <a:srcRect b="0" l="0" r="0" t="0"/>
          <a:stretch/>
        </p:blipFill>
        <p:spPr>
          <a:xfrm>
            <a:off x="4639129" y="3367315"/>
            <a:ext cx="4533900" cy="3295650"/>
          </a:xfrm>
          <a:prstGeom prst="rect">
            <a:avLst/>
          </a:prstGeom>
          <a:noFill/>
          <a:ln>
            <a:noFill/>
          </a:ln>
        </p:spPr>
      </p:pic>
      <p:sp>
        <p:nvSpPr>
          <p:cNvPr id="237" name="Google Shape;237;p29"/>
          <p:cNvSpPr/>
          <p:nvPr/>
        </p:nvSpPr>
        <p:spPr>
          <a:xfrm>
            <a:off x="1383986" y="6526894"/>
            <a:ext cx="10829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strip plot </a:t>
            </a:r>
            <a:endParaRPr sz="1800">
              <a:solidFill>
                <a:schemeClr val="dk1"/>
              </a:solidFill>
              <a:latin typeface="Calibri"/>
              <a:ea typeface="Calibri"/>
              <a:cs typeface="Calibri"/>
              <a:sym typeface="Calibri"/>
            </a:endParaRPr>
          </a:p>
        </p:txBody>
      </p:sp>
      <p:sp>
        <p:nvSpPr>
          <p:cNvPr id="238" name="Google Shape;238;p29"/>
          <p:cNvSpPr/>
          <p:nvPr/>
        </p:nvSpPr>
        <p:spPr>
          <a:xfrm>
            <a:off x="6013136" y="6526894"/>
            <a:ext cx="121013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swarmplot</a:t>
            </a:r>
            <a:endParaRPr b="1"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4" name="Google Shape;244;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Factorplot</a:t>
            </a:r>
            <a:endParaRPr b="1" sz="2800"/>
          </a:p>
          <a:p>
            <a:pPr indent="0" lvl="0" marL="0" rtl="0" algn="l">
              <a:spcBef>
                <a:spcPts val="560"/>
              </a:spcBef>
              <a:spcAft>
                <a:spcPts val="0"/>
              </a:spcAft>
              <a:buClr>
                <a:schemeClr val="dk1"/>
              </a:buClr>
              <a:buSzPts val="2800"/>
              <a:buNone/>
            </a:pPr>
            <a:r>
              <a:rPr lang="en-US" sz="2800"/>
              <a:t>factorplot is the most general form of a categorical plot. It can take in a </a:t>
            </a:r>
            <a:r>
              <a:rPr b="1" lang="en-US" sz="2800"/>
              <a:t>kind</a:t>
            </a:r>
            <a:r>
              <a:rPr lang="en-US" sz="2800"/>
              <a:t> parameter to adjust the plot type</a:t>
            </a:r>
            <a:endParaRPr/>
          </a:p>
          <a:p>
            <a:pPr indent="-139700" lvl="0" marL="342900" rtl="0" algn="l">
              <a:spcBef>
                <a:spcPts val="640"/>
              </a:spcBef>
              <a:spcAft>
                <a:spcPts val="0"/>
              </a:spcAft>
              <a:buClr>
                <a:schemeClr val="dk1"/>
              </a:buClr>
              <a:buSzPts val="3200"/>
              <a:buNone/>
            </a:pPr>
            <a:r>
              <a:t/>
            </a:r>
            <a:endParaRPr/>
          </a:p>
        </p:txBody>
      </p:sp>
      <p:pic>
        <p:nvPicPr>
          <p:cNvPr id="245" name="Google Shape;245;p30"/>
          <p:cNvPicPr preferRelativeResize="0"/>
          <p:nvPr/>
        </p:nvPicPr>
        <p:blipFill rotWithShape="1">
          <a:blip r:embed="rId3">
            <a:alphaModFix/>
          </a:blip>
          <a:srcRect b="0" l="0" r="0" t="0"/>
          <a:stretch/>
        </p:blipFill>
        <p:spPr>
          <a:xfrm>
            <a:off x="762000" y="2971800"/>
            <a:ext cx="3390900" cy="353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Distribution Plots</a:t>
            </a:r>
            <a:br>
              <a:rPr b="1" lang="en-US"/>
            </a:br>
            <a:endParaRPr/>
          </a:p>
        </p:txBody>
      </p:sp>
      <p:sp>
        <p:nvSpPr>
          <p:cNvPr id="251" name="Google Shape;25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These plots allow us to visualize the distribution of a data set. </a:t>
            </a:r>
            <a:endParaRPr/>
          </a:p>
          <a:p>
            <a:pPr indent="-342900" lvl="0" marL="342900" rtl="0" algn="l">
              <a:spcBef>
                <a:spcPts val="640"/>
              </a:spcBef>
              <a:spcAft>
                <a:spcPts val="0"/>
              </a:spcAft>
              <a:buClr>
                <a:schemeClr val="dk1"/>
              </a:buClr>
              <a:buSzPts val="3200"/>
              <a:buChar char="•"/>
            </a:pPr>
            <a:r>
              <a:rPr lang="en-US"/>
              <a:t>distplot</a:t>
            </a:r>
            <a:endParaRPr/>
          </a:p>
          <a:p>
            <a:pPr indent="-342900" lvl="0" marL="342900" rtl="0" algn="l">
              <a:spcBef>
                <a:spcPts val="640"/>
              </a:spcBef>
              <a:spcAft>
                <a:spcPts val="0"/>
              </a:spcAft>
              <a:buClr>
                <a:schemeClr val="dk1"/>
              </a:buClr>
              <a:buSzPts val="3200"/>
              <a:buChar char="•"/>
            </a:pPr>
            <a:r>
              <a:rPr lang="en-US"/>
              <a:t>jointplot</a:t>
            </a:r>
            <a:endParaRPr/>
          </a:p>
          <a:p>
            <a:pPr indent="-342900" lvl="0" marL="342900" rtl="0" algn="l">
              <a:spcBef>
                <a:spcPts val="640"/>
              </a:spcBef>
              <a:spcAft>
                <a:spcPts val="0"/>
              </a:spcAft>
              <a:buClr>
                <a:schemeClr val="dk1"/>
              </a:buClr>
              <a:buSzPts val="3200"/>
              <a:buChar char="•"/>
            </a:pPr>
            <a:r>
              <a:rPr lang="en-US"/>
              <a:t>rugplot</a:t>
            </a:r>
            <a:endParaRPr/>
          </a:p>
          <a:p>
            <a:pPr indent="-342900" lvl="0" marL="342900" rtl="0" algn="l">
              <a:spcBef>
                <a:spcPts val="640"/>
              </a:spcBef>
              <a:spcAft>
                <a:spcPts val="0"/>
              </a:spcAft>
              <a:buClr>
                <a:schemeClr val="dk1"/>
              </a:buClr>
              <a:buSzPts val="3200"/>
              <a:buChar char="•"/>
            </a:pPr>
            <a:r>
              <a:rPr lang="en-US"/>
              <a:t>kdeplot</a:t>
            </a:r>
            <a:endParaRPr/>
          </a:p>
          <a:p>
            <a:pPr indent="-342900" lvl="0" marL="342900" rtl="0" algn="l">
              <a:spcBef>
                <a:spcPts val="640"/>
              </a:spcBef>
              <a:spcAft>
                <a:spcPts val="0"/>
              </a:spcAft>
              <a:buClr>
                <a:schemeClr val="dk1"/>
              </a:buClr>
              <a:buSzPts val="3200"/>
              <a:buChar char="•"/>
            </a:pPr>
            <a:r>
              <a:rPr lang="en-US"/>
              <a:t>pairplot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Why is data visualization important?</a:t>
            </a:r>
            <a:br>
              <a:rPr lang="en-US"/>
            </a:br>
            <a:endParaRPr/>
          </a:p>
        </p:txBody>
      </p:sp>
      <p:sp>
        <p:nvSpPr>
          <p:cNvPr id="91" name="Google Shape;91;p14"/>
          <p:cNvSpPr txBox="1"/>
          <p:nvPr>
            <p:ph idx="1" type="body"/>
          </p:nvPr>
        </p:nvSpPr>
        <p:spPr>
          <a:xfrm>
            <a:off x="0" y="1600200"/>
            <a:ext cx="91440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Because of the way the human brain processes information, using charts or graphs to visualize large amounts of complex data is easier than poring over spreadsheets or reports. Data visualization is a quick, easy way to convey concepts in a universal manner </a:t>
            </a:r>
            <a:endParaRPr/>
          </a:p>
          <a:p>
            <a:pPr indent="0" lvl="0" marL="0" rtl="0" algn="just">
              <a:spcBef>
                <a:spcPts val="592"/>
              </a:spcBef>
              <a:spcAft>
                <a:spcPts val="0"/>
              </a:spcAft>
              <a:buClr>
                <a:schemeClr val="dk1"/>
              </a:buClr>
              <a:buSzPct val="100000"/>
              <a:buNone/>
            </a:pPr>
            <a:r>
              <a:rPr lang="en-US"/>
              <a:t>Data visualization can also:</a:t>
            </a:r>
            <a:endParaRPr/>
          </a:p>
          <a:p>
            <a:pPr indent="-342900" lvl="0" marL="342900" rtl="0" algn="just">
              <a:spcBef>
                <a:spcPts val="592"/>
              </a:spcBef>
              <a:spcAft>
                <a:spcPts val="0"/>
              </a:spcAft>
              <a:buClr>
                <a:schemeClr val="dk1"/>
              </a:buClr>
              <a:buSzPct val="100000"/>
              <a:buChar char="•"/>
            </a:pPr>
            <a:r>
              <a:rPr lang="en-US"/>
              <a:t>Identify areas that need attention or improvement.</a:t>
            </a:r>
            <a:endParaRPr/>
          </a:p>
          <a:p>
            <a:pPr indent="-342900" lvl="0" marL="342900" rtl="0" algn="just">
              <a:spcBef>
                <a:spcPts val="592"/>
              </a:spcBef>
              <a:spcAft>
                <a:spcPts val="0"/>
              </a:spcAft>
              <a:buClr>
                <a:schemeClr val="dk1"/>
              </a:buClr>
              <a:buSzPct val="100000"/>
              <a:buChar char="•"/>
            </a:pPr>
            <a:r>
              <a:rPr lang="en-US"/>
              <a:t>Clarify which factors influence customer behavior.</a:t>
            </a:r>
            <a:endParaRPr/>
          </a:p>
          <a:p>
            <a:pPr indent="-342900" lvl="0" marL="342900" rtl="0" algn="just">
              <a:spcBef>
                <a:spcPts val="592"/>
              </a:spcBef>
              <a:spcAft>
                <a:spcPts val="0"/>
              </a:spcAft>
              <a:buClr>
                <a:schemeClr val="dk1"/>
              </a:buClr>
              <a:buSzPct val="100000"/>
              <a:buChar char="•"/>
            </a:pPr>
            <a:r>
              <a:rPr lang="en-US"/>
              <a:t>Help you understand which products to place where.</a:t>
            </a:r>
            <a:endParaRPr/>
          </a:p>
          <a:p>
            <a:pPr indent="-342900" lvl="0" marL="342900" rtl="0" algn="just">
              <a:spcBef>
                <a:spcPts val="592"/>
              </a:spcBef>
              <a:spcAft>
                <a:spcPts val="0"/>
              </a:spcAft>
              <a:buClr>
                <a:schemeClr val="dk1"/>
              </a:buClr>
              <a:buSzPct val="100000"/>
              <a:buChar char="•"/>
            </a:pPr>
            <a:r>
              <a:rPr lang="en-US"/>
              <a:t>Predict sales volumes.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idx="4294967295" type="body"/>
          </p:nvPr>
        </p:nvSpPr>
        <p:spPr>
          <a:xfrm>
            <a:off x="10886" y="149905"/>
            <a:ext cx="8229600" cy="25170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Distplot:</a:t>
            </a:r>
            <a:r>
              <a:rPr lang="en-US"/>
              <a:t>The distplot shows the distribution of a univariate set of observations.</a:t>
            </a:r>
            <a:endParaRPr/>
          </a:p>
          <a:p>
            <a:pPr indent="-139700" lvl="0" marL="342900" rtl="0" algn="l">
              <a:spcBef>
                <a:spcPts val="640"/>
              </a:spcBef>
              <a:spcAft>
                <a:spcPts val="0"/>
              </a:spcAft>
              <a:buClr>
                <a:schemeClr val="dk1"/>
              </a:buClr>
              <a:buSzPts val="3200"/>
              <a:buNone/>
            </a:pPr>
            <a:r>
              <a:t/>
            </a:r>
            <a:endParaRPr/>
          </a:p>
        </p:txBody>
      </p:sp>
      <p:pic>
        <p:nvPicPr>
          <p:cNvPr id="257" name="Google Shape;257;p32"/>
          <p:cNvPicPr preferRelativeResize="0"/>
          <p:nvPr/>
        </p:nvPicPr>
        <p:blipFill rotWithShape="1">
          <a:blip r:embed="rId3">
            <a:alphaModFix/>
          </a:blip>
          <a:srcRect b="0" l="0" r="0" t="0"/>
          <a:stretch/>
        </p:blipFill>
        <p:spPr>
          <a:xfrm>
            <a:off x="5791200" y="668149"/>
            <a:ext cx="3352800" cy="2227451"/>
          </a:xfrm>
          <a:prstGeom prst="rect">
            <a:avLst/>
          </a:prstGeom>
          <a:noFill/>
          <a:ln>
            <a:noFill/>
          </a:ln>
        </p:spPr>
      </p:pic>
      <p:sp>
        <p:nvSpPr>
          <p:cNvPr id="258" name="Google Shape;258;p32"/>
          <p:cNvSpPr/>
          <p:nvPr/>
        </p:nvSpPr>
        <p:spPr>
          <a:xfrm>
            <a:off x="228600" y="2667000"/>
            <a:ext cx="8686800" cy="4031873"/>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jointplot</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jointplot() allows you to basically match up two distplots for bivariate data.</a:t>
            </a:r>
            <a:endParaRPr/>
          </a:p>
          <a:p>
            <a:pPr indent="-203200" lvl="0" marL="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“scatter”</a:t>
            </a:r>
            <a:endParaRPr/>
          </a:p>
          <a:p>
            <a:pPr indent="-203200" lvl="0" marL="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“reg”</a:t>
            </a:r>
            <a:endParaRPr/>
          </a:p>
          <a:p>
            <a:pPr indent="-203200" lvl="0" marL="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“resid”</a:t>
            </a:r>
            <a:endParaRPr/>
          </a:p>
          <a:p>
            <a:pPr indent="-203200" lvl="0" marL="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“kde”</a:t>
            </a:r>
            <a:endParaRPr/>
          </a:p>
          <a:p>
            <a:pPr indent="-203200" lvl="0" marL="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“hex”</a:t>
            </a:r>
            <a:endParaRPr/>
          </a:p>
        </p:txBody>
      </p:sp>
      <p:pic>
        <p:nvPicPr>
          <p:cNvPr id="259" name="Google Shape;259;p32"/>
          <p:cNvPicPr preferRelativeResize="0"/>
          <p:nvPr/>
        </p:nvPicPr>
        <p:blipFill rotWithShape="1">
          <a:blip r:embed="rId4">
            <a:alphaModFix/>
          </a:blip>
          <a:srcRect b="0" l="0" r="0" t="0"/>
          <a:stretch/>
        </p:blipFill>
        <p:spPr>
          <a:xfrm>
            <a:off x="5067300" y="3597805"/>
            <a:ext cx="3848100" cy="3133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idx="4294967295" type="body"/>
          </p:nvPr>
        </p:nvSpPr>
        <p:spPr>
          <a:xfrm>
            <a:off x="0" y="-51513"/>
            <a:ext cx="9296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rugplot: </a:t>
            </a:r>
            <a:r>
              <a:rPr lang="en-US"/>
              <a:t>rugplots are actually a very simple concept, they just draw a dash mark for every point on a univariate distribution. </a:t>
            </a:r>
            <a:endParaRPr/>
          </a:p>
          <a:p>
            <a:pPr indent="-139700" lvl="0" marL="342900" rtl="0" algn="l">
              <a:spcBef>
                <a:spcPts val="640"/>
              </a:spcBef>
              <a:spcAft>
                <a:spcPts val="0"/>
              </a:spcAft>
              <a:buClr>
                <a:schemeClr val="dk1"/>
              </a:buClr>
              <a:buSzPts val="3200"/>
              <a:buNone/>
            </a:pPr>
            <a:r>
              <a:t/>
            </a:r>
            <a:endParaRPr/>
          </a:p>
        </p:txBody>
      </p:sp>
      <p:pic>
        <p:nvPicPr>
          <p:cNvPr id="265" name="Google Shape;265;p33"/>
          <p:cNvPicPr preferRelativeResize="0"/>
          <p:nvPr/>
        </p:nvPicPr>
        <p:blipFill rotWithShape="1">
          <a:blip r:embed="rId3">
            <a:alphaModFix/>
          </a:blip>
          <a:srcRect b="0" l="0" r="0" t="0"/>
          <a:stretch/>
        </p:blipFill>
        <p:spPr>
          <a:xfrm>
            <a:off x="4038600" y="973218"/>
            <a:ext cx="3124200" cy="1971418"/>
          </a:xfrm>
          <a:prstGeom prst="rect">
            <a:avLst/>
          </a:prstGeom>
          <a:noFill/>
          <a:ln>
            <a:noFill/>
          </a:ln>
        </p:spPr>
      </p:pic>
      <p:sp>
        <p:nvSpPr>
          <p:cNvPr id="266" name="Google Shape;266;p33"/>
          <p:cNvSpPr/>
          <p:nvPr/>
        </p:nvSpPr>
        <p:spPr>
          <a:xfrm>
            <a:off x="0" y="2944636"/>
            <a:ext cx="9144000" cy="2554545"/>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kdeplot</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200">
                <a:solidFill>
                  <a:schemeClr val="dk1"/>
                </a:solidFill>
                <a:latin typeface="Calibri"/>
                <a:ea typeface="Calibri"/>
                <a:cs typeface="Calibri"/>
                <a:sym typeface="Calibri"/>
              </a:rPr>
              <a:t>kdeplots are Kernel Density Estimation plots. These KDE plots replace every single observation with a Gaussian (Normal) distribution centered around that value.</a:t>
            </a:r>
            <a:endParaRPr/>
          </a:p>
        </p:txBody>
      </p:sp>
      <p:pic>
        <p:nvPicPr>
          <p:cNvPr id="267" name="Google Shape;267;p33"/>
          <p:cNvPicPr preferRelativeResize="0"/>
          <p:nvPr/>
        </p:nvPicPr>
        <p:blipFill rotWithShape="1">
          <a:blip r:embed="rId4">
            <a:alphaModFix/>
          </a:blip>
          <a:srcRect b="0" l="0" r="0" t="0"/>
          <a:stretch/>
        </p:blipFill>
        <p:spPr>
          <a:xfrm>
            <a:off x="4457700" y="5200650"/>
            <a:ext cx="2705100" cy="1657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p:nvPr/>
        </p:nvSpPr>
        <p:spPr>
          <a:xfrm>
            <a:off x="152400" y="2486"/>
            <a:ext cx="8839200" cy="1877437"/>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200"/>
              <a:buFont typeface="Arial"/>
              <a:buChar char="•"/>
            </a:pPr>
            <a:r>
              <a:rPr b="1" lang="en-US" sz="3200">
                <a:solidFill>
                  <a:schemeClr val="dk1"/>
                </a:solidFill>
                <a:latin typeface="Calibri"/>
                <a:ea typeface="Calibri"/>
                <a:cs typeface="Calibri"/>
                <a:sym typeface="Calibri"/>
              </a:rPr>
              <a:t>pairplot</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800">
                <a:solidFill>
                  <a:schemeClr val="dk1"/>
                </a:solidFill>
                <a:latin typeface="Calibri"/>
                <a:ea typeface="Calibri"/>
                <a:cs typeface="Calibri"/>
                <a:sym typeface="Calibri"/>
              </a:rPr>
              <a:t>pairplot will plot pairwise relationships across an entire dataframe (for the numerical columns) and supports a color hue argument (for categorical columns).</a:t>
            </a:r>
            <a:endParaRPr/>
          </a:p>
        </p:txBody>
      </p:sp>
      <p:pic>
        <p:nvPicPr>
          <p:cNvPr id="273" name="Google Shape;273;p34"/>
          <p:cNvPicPr preferRelativeResize="0"/>
          <p:nvPr/>
        </p:nvPicPr>
        <p:blipFill rotWithShape="1">
          <a:blip r:embed="rId3">
            <a:alphaModFix/>
          </a:blip>
          <a:srcRect b="0" l="0" r="0" t="0"/>
          <a:stretch/>
        </p:blipFill>
        <p:spPr>
          <a:xfrm>
            <a:off x="1447800" y="1818368"/>
            <a:ext cx="5400675" cy="5057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Matrix, Grid and Regression plots</a:t>
            </a:r>
            <a:endParaRPr/>
          </a:p>
        </p:txBody>
      </p:sp>
      <p:sp>
        <p:nvSpPr>
          <p:cNvPr id="279" name="Google Shape;279;p35"/>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Matrix plots allow you to plot data as color-encoded matrices and can also be used to indicate clusters within the data </a:t>
            </a:r>
            <a:r>
              <a:rPr b="1" lang="en-US"/>
              <a:t>eg HEATmap</a:t>
            </a:r>
            <a:endParaRPr b="1"/>
          </a:p>
          <a:p>
            <a:pPr indent="-342900" lvl="0" marL="342900" rtl="0" algn="l">
              <a:spcBef>
                <a:spcPts val="592"/>
              </a:spcBef>
              <a:spcAft>
                <a:spcPts val="0"/>
              </a:spcAft>
              <a:buClr>
                <a:schemeClr val="dk1"/>
              </a:buClr>
              <a:buSzPct val="100000"/>
              <a:buChar char="•"/>
            </a:pPr>
            <a:r>
              <a:rPr lang="en-US"/>
              <a:t>Grid plots are general types of plots that allow you to map plot types to rows and columns of a grid, this helps you create similar plots separated by features.</a:t>
            </a:r>
            <a:r>
              <a:rPr b="1" lang="en-US"/>
              <a:t>eg Pairplot and Facetgrid</a:t>
            </a:r>
            <a:endParaRPr b="1"/>
          </a:p>
          <a:p>
            <a:pPr indent="-342900" lvl="0" marL="342900" rtl="0" algn="l">
              <a:spcBef>
                <a:spcPts val="592"/>
              </a:spcBef>
              <a:spcAft>
                <a:spcPts val="0"/>
              </a:spcAft>
              <a:buClr>
                <a:schemeClr val="dk1"/>
              </a:buClr>
              <a:buSzPct val="100000"/>
              <a:buChar char="•"/>
            </a:pPr>
            <a:r>
              <a:rPr lang="en-US"/>
              <a:t>Regression plots allows you to display linear models, but it also conveniently allows you to split up those plots based off of features, as well as coloring the hue based off of features.</a:t>
            </a:r>
            <a:r>
              <a:rPr b="1" lang="en-US"/>
              <a:t>eg IMplot</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idx="1" type="body"/>
          </p:nvPr>
        </p:nvSpPr>
        <p:spPr>
          <a:xfrm>
            <a:off x="76200" y="18143"/>
            <a:ext cx="9067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Heatmap</a:t>
            </a:r>
            <a:endParaRPr/>
          </a:p>
          <a:p>
            <a:pPr indent="-342900" lvl="0" marL="342900" rtl="0" algn="l">
              <a:spcBef>
                <a:spcPts val="640"/>
              </a:spcBef>
              <a:spcAft>
                <a:spcPts val="0"/>
              </a:spcAft>
              <a:buClr>
                <a:schemeClr val="dk1"/>
              </a:buClr>
              <a:buSzPts val="3200"/>
              <a:buChar char="•"/>
            </a:pPr>
            <a:r>
              <a:rPr lang="en-US"/>
              <a:t>A Heatmap is a graphical representation of data where the individual values contained in a matrix are represented as colors. Heatmaps are perfect for exploring the correlation of features in a dataset.</a:t>
            </a:r>
            <a:endParaRPr/>
          </a:p>
          <a:p>
            <a:pPr indent="-139700" lvl="0" marL="342900" rtl="0" algn="l">
              <a:spcBef>
                <a:spcPts val="640"/>
              </a:spcBef>
              <a:spcAft>
                <a:spcPts val="0"/>
              </a:spcAft>
              <a:buClr>
                <a:schemeClr val="dk1"/>
              </a:buClr>
              <a:buSzPts val="3200"/>
              <a:buNone/>
            </a:pPr>
            <a:r>
              <a:t/>
            </a:r>
            <a:endParaRPr/>
          </a:p>
        </p:txBody>
      </p:sp>
      <p:pic>
        <p:nvPicPr>
          <p:cNvPr id="285" name="Google Shape;285;p36"/>
          <p:cNvPicPr preferRelativeResize="0"/>
          <p:nvPr/>
        </p:nvPicPr>
        <p:blipFill rotWithShape="1">
          <a:blip r:embed="rId3">
            <a:alphaModFix/>
          </a:blip>
          <a:srcRect b="0" l="0" r="0" t="0"/>
          <a:stretch/>
        </p:blipFill>
        <p:spPr>
          <a:xfrm>
            <a:off x="2824162" y="3200400"/>
            <a:ext cx="3571875" cy="2533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idx="1" type="body"/>
          </p:nvPr>
        </p:nvSpPr>
        <p:spPr>
          <a:xfrm>
            <a:off x="0" y="10886"/>
            <a:ext cx="8382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Facet Grid: </a:t>
            </a:r>
            <a:r>
              <a:rPr lang="en-US" sz="2800"/>
              <a:t>Faceting is the act of breaking data variables up across multiple subplots and combining those subplots into a single figure.</a:t>
            </a:r>
            <a:endParaRPr sz="2800"/>
          </a:p>
        </p:txBody>
      </p:sp>
      <p:sp>
        <p:nvSpPr>
          <p:cNvPr id="291" name="Google Shape;291;p37"/>
          <p:cNvSpPr/>
          <p:nvPr/>
        </p:nvSpPr>
        <p:spPr>
          <a:xfrm>
            <a:off x="152400" y="1537156"/>
            <a:ext cx="9144000" cy="430887"/>
          </a:xfrm>
          <a:prstGeom prst="rect">
            <a:avLst/>
          </a:prstGeom>
          <a:solidFill>
            <a:srgbClr val="FFFFFF"/>
          </a:solidFill>
          <a:ln>
            <a:noFill/>
          </a:ln>
        </p:spPr>
        <p:txBody>
          <a:bodyPr anchorCtr="0" anchor="ctr" bIns="0" lIns="0" spcFirstLastPara="1" rIns="0" wrap="square" tIns="0">
            <a:noAutofit/>
          </a:bodyPr>
          <a:lstStyle/>
          <a:p>
            <a:pPr indent="-457200" lvl="0" marL="457200" marR="0" rtl="0" algn="l">
              <a:lnSpc>
                <a:spcPct val="100000"/>
              </a:lnSpc>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lmplot plot </a:t>
            </a:r>
            <a:r>
              <a:rPr lang="en-US" sz="2800">
                <a:solidFill>
                  <a:schemeClr val="dk1"/>
                </a:solidFill>
                <a:latin typeface="Calibri"/>
                <a:ea typeface="Calibri"/>
                <a:cs typeface="Calibri"/>
                <a:sym typeface="Calibri"/>
              </a:rPr>
              <a:t>is used to draw a scatter plot onto a FacetGrid. </a:t>
            </a:r>
            <a:endParaRPr/>
          </a:p>
        </p:txBody>
      </p:sp>
      <p:pic>
        <p:nvPicPr>
          <p:cNvPr id="292" name="Google Shape;292;p37"/>
          <p:cNvPicPr preferRelativeResize="0"/>
          <p:nvPr/>
        </p:nvPicPr>
        <p:blipFill rotWithShape="1">
          <a:blip r:embed="rId3">
            <a:alphaModFix/>
          </a:blip>
          <a:srcRect b="0" l="0" r="0" t="0"/>
          <a:stretch/>
        </p:blipFill>
        <p:spPr>
          <a:xfrm>
            <a:off x="185057" y="2288381"/>
            <a:ext cx="3581400" cy="3924300"/>
          </a:xfrm>
          <a:prstGeom prst="rect">
            <a:avLst/>
          </a:prstGeom>
          <a:noFill/>
          <a:ln>
            <a:noFill/>
          </a:ln>
        </p:spPr>
      </p:pic>
      <p:pic>
        <p:nvPicPr>
          <p:cNvPr id="293" name="Google Shape;293;p37"/>
          <p:cNvPicPr preferRelativeResize="0"/>
          <p:nvPr/>
        </p:nvPicPr>
        <p:blipFill rotWithShape="1">
          <a:blip r:embed="rId4">
            <a:alphaModFix/>
          </a:blip>
          <a:srcRect b="0" l="0" r="0" t="0"/>
          <a:stretch/>
        </p:blipFill>
        <p:spPr>
          <a:xfrm>
            <a:off x="4560434" y="2669951"/>
            <a:ext cx="4086225" cy="3400425"/>
          </a:xfrm>
          <a:prstGeom prst="rect">
            <a:avLst/>
          </a:prstGeom>
          <a:noFill/>
          <a:ln>
            <a:noFill/>
          </a:ln>
        </p:spPr>
      </p:pic>
      <p:sp>
        <p:nvSpPr>
          <p:cNvPr id="294" name="Google Shape;294;p37"/>
          <p:cNvSpPr/>
          <p:nvPr/>
        </p:nvSpPr>
        <p:spPr>
          <a:xfrm>
            <a:off x="6096000" y="6212681"/>
            <a:ext cx="130035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lmplot plot </a:t>
            </a:r>
            <a:endParaRPr sz="1800">
              <a:solidFill>
                <a:schemeClr val="dk1"/>
              </a:solidFill>
              <a:latin typeface="Calibri"/>
              <a:ea typeface="Calibri"/>
              <a:cs typeface="Calibri"/>
              <a:sym typeface="Calibri"/>
            </a:endParaRPr>
          </a:p>
        </p:txBody>
      </p:sp>
      <p:sp>
        <p:nvSpPr>
          <p:cNvPr id="295" name="Google Shape;295;p37"/>
          <p:cNvSpPr/>
          <p:nvPr/>
        </p:nvSpPr>
        <p:spPr>
          <a:xfrm>
            <a:off x="1676400" y="6219938"/>
            <a:ext cx="11498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Facet Grid</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449943" y="14514"/>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Other Plots</a:t>
            </a:r>
            <a:endParaRPr/>
          </a:p>
        </p:txBody>
      </p:sp>
      <p:sp>
        <p:nvSpPr>
          <p:cNvPr id="301" name="Google Shape;301;p38"/>
          <p:cNvSpPr txBox="1"/>
          <p:nvPr>
            <p:ph idx="1" type="body"/>
          </p:nvPr>
        </p:nvSpPr>
        <p:spPr>
          <a:xfrm>
            <a:off x="0" y="990600"/>
            <a:ext cx="91440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b="1" lang="en-US" sz="2800"/>
              <a:t>3-D plots</a:t>
            </a:r>
            <a:r>
              <a:rPr lang="en-US" sz="2800"/>
              <a:t>:  3D utilities were developed upon the 2d and are enabled by importing the mplot3d toolkit. </a:t>
            </a:r>
            <a:endParaRPr sz="2800"/>
          </a:p>
          <a:p>
            <a:pPr indent="-342900" lvl="0" marL="342900" rtl="0" algn="just">
              <a:spcBef>
                <a:spcPts val="560"/>
              </a:spcBef>
              <a:spcAft>
                <a:spcPts val="0"/>
              </a:spcAft>
              <a:buClr>
                <a:schemeClr val="dk1"/>
              </a:buClr>
              <a:buSzPts val="2800"/>
              <a:buChar char="•"/>
            </a:pPr>
            <a:r>
              <a:rPr lang="en-US" sz="2800"/>
              <a:t>Graph with lines and point are the simplest 3 dimensional graph. ax.plot3d and ax.scatter are the function to plot line and point graph respectively.</a:t>
            </a:r>
            <a:endParaRPr sz="2800"/>
          </a:p>
        </p:txBody>
      </p:sp>
      <p:pic>
        <p:nvPicPr>
          <p:cNvPr id="302" name="Google Shape;302;p38"/>
          <p:cNvPicPr preferRelativeResize="0"/>
          <p:nvPr/>
        </p:nvPicPr>
        <p:blipFill rotWithShape="1">
          <a:blip r:embed="rId3">
            <a:alphaModFix/>
          </a:blip>
          <a:srcRect b="0" l="0" r="0" t="0"/>
          <a:stretch/>
        </p:blipFill>
        <p:spPr>
          <a:xfrm>
            <a:off x="2895600" y="3733800"/>
            <a:ext cx="3524250" cy="2428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3629" y="0"/>
            <a:ext cx="8229600" cy="1143000"/>
          </a:xfrm>
          <a:prstGeom prst="rect">
            <a:avLst/>
          </a:prstGeom>
          <a:noFill/>
          <a:ln>
            <a:noFill/>
          </a:ln>
        </p:spPr>
        <p:txBody>
          <a:bodyPr anchorCtr="0" anchor="ctr" bIns="45700" lIns="91425" spcFirstLastPara="1" rIns="91425" wrap="square" tIns="45700">
            <a:normAutofit/>
          </a:bodyPr>
          <a:lstStyle/>
          <a:p>
            <a:pPr indent="-571500" lvl="0" marL="571500" rtl="0" algn="l">
              <a:spcBef>
                <a:spcPts val="0"/>
              </a:spcBef>
              <a:spcAft>
                <a:spcPts val="0"/>
              </a:spcAft>
              <a:buClr>
                <a:schemeClr val="dk1"/>
              </a:buClr>
              <a:buSzPts val="4400"/>
              <a:buFont typeface="Arial"/>
              <a:buChar char="•"/>
            </a:pPr>
            <a:r>
              <a:rPr lang="en-US"/>
              <a:t>Geospatial plot</a:t>
            </a:r>
            <a:endParaRPr/>
          </a:p>
        </p:txBody>
      </p:sp>
      <p:sp>
        <p:nvSpPr>
          <p:cNvPr id="308" name="Google Shape;308;p39"/>
          <p:cNvSpPr txBox="1"/>
          <p:nvPr>
            <p:ph idx="1" type="body"/>
          </p:nvPr>
        </p:nvSpPr>
        <p:spPr>
          <a:xfrm>
            <a:off x="-25400" y="1143000"/>
            <a:ext cx="9144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Folium makes it easy to visualize data that’s been manipulated in Python, on an interactive Leaflet map. This library has a number of built-in tilesets from OpenStreetMap, Mapbox etc.</a:t>
            </a:r>
            <a:endParaRPr/>
          </a:p>
        </p:txBody>
      </p:sp>
      <p:pic>
        <p:nvPicPr>
          <p:cNvPr id="309" name="Google Shape;309;p39"/>
          <p:cNvPicPr preferRelativeResize="0"/>
          <p:nvPr/>
        </p:nvPicPr>
        <p:blipFill rotWithShape="1">
          <a:blip r:embed="rId3">
            <a:alphaModFix/>
          </a:blip>
          <a:srcRect b="0" l="0" r="0" t="0"/>
          <a:stretch/>
        </p:blipFill>
        <p:spPr>
          <a:xfrm>
            <a:off x="1295400" y="3200400"/>
            <a:ext cx="6115050" cy="316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DIFFERENT TYPES OF DATA VISUALIZATION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Basic types of plot</a:t>
            </a:r>
            <a:endParaRPr/>
          </a:p>
        </p:txBody>
      </p:sp>
      <p:sp>
        <p:nvSpPr>
          <p:cNvPr id="102" name="Google Shape;102;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line plot</a:t>
            </a:r>
            <a:endParaRPr/>
          </a:p>
          <a:p>
            <a:pPr indent="-342900" lvl="0" marL="342900" rtl="0" algn="l">
              <a:spcBef>
                <a:spcPts val="640"/>
              </a:spcBef>
              <a:spcAft>
                <a:spcPts val="0"/>
              </a:spcAft>
              <a:buClr>
                <a:schemeClr val="dk1"/>
              </a:buClr>
              <a:buSzPts val="3200"/>
              <a:buChar char="•"/>
            </a:pPr>
            <a:r>
              <a:rPr lang="en-US"/>
              <a:t>bar plot</a:t>
            </a:r>
            <a:endParaRPr/>
          </a:p>
          <a:p>
            <a:pPr indent="-342900" lvl="0" marL="342900" rtl="0" algn="l">
              <a:spcBef>
                <a:spcPts val="640"/>
              </a:spcBef>
              <a:spcAft>
                <a:spcPts val="0"/>
              </a:spcAft>
              <a:buClr>
                <a:schemeClr val="dk1"/>
              </a:buClr>
              <a:buSzPts val="3200"/>
              <a:buChar char="•"/>
            </a:pPr>
            <a:r>
              <a:rPr lang="en-US"/>
              <a:t>Pie chart</a:t>
            </a:r>
            <a:endParaRPr/>
          </a:p>
          <a:p>
            <a:pPr indent="-342900" lvl="0" marL="342900" rtl="0" algn="l">
              <a:spcBef>
                <a:spcPts val="640"/>
              </a:spcBef>
              <a:spcAft>
                <a:spcPts val="0"/>
              </a:spcAft>
              <a:buClr>
                <a:schemeClr val="dk1"/>
              </a:buClr>
              <a:buSzPts val="3200"/>
              <a:buChar char="•"/>
            </a:pPr>
            <a:r>
              <a:rPr lang="en-US"/>
              <a:t>Scatter plot</a:t>
            </a:r>
            <a:endParaRPr/>
          </a:p>
          <a:p>
            <a:pPr indent="-342900" lvl="0" marL="342900" rtl="0" algn="l">
              <a:spcBef>
                <a:spcPts val="640"/>
              </a:spcBef>
              <a:spcAft>
                <a:spcPts val="0"/>
              </a:spcAft>
              <a:buClr>
                <a:schemeClr val="dk1"/>
              </a:buClr>
              <a:buSzPts val="3200"/>
              <a:buChar char="•"/>
            </a:pPr>
            <a:r>
              <a:rPr lang="en-US"/>
              <a:t>Histogram</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1" type="body"/>
          </p:nvPr>
        </p:nvSpPr>
        <p:spPr>
          <a:xfrm>
            <a:off x="-21771" y="152400"/>
            <a:ext cx="9144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1" lang="en-US"/>
              <a:t>line plot</a:t>
            </a:r>
            <a:endParaRPr b="1"/>
          </a:p>
          <a:p>
            <a:pPr indent="0" lvl="0" marL="0" rtl="0" algn="just">
              <a:spcBef>
                <a:spcPts val="640"/>
              </a:spcBef>
              <a:spcAft>
                <a:spcPts val="0"/>
              </a:spcAft>
              <a:buClr>
                <a:schemeClr val="dk1"/>
              </a:buClr>
              <a:buSzPts val="3200"/>
              <a:buNone/>
            </a:pPr>
            <a:r>
              <a:rPr lang="en-US"/>
              <a:t> </a:t>
            </a:r>
            <a:r>
              <a:rPr b="1" lang="en-US"/>
              <a:t>line</a:t>
            </a:r>
            <a:r>
              <a:rPr lang="en-US"/>
              <a:t> chart or </a:t>
            </a:r>
            <a:r>
              <a:rPr b="1" lang="en-US"/>
              <a:t>line graph</a:t>
            </a:r>
            <a:r>
              <a:rPr lang="en-US"/>
              <a:t> is a type of chart which displays information as a series of data points called 'markers' connected by straight </a:t>
            </a:r>
            <a:r>
              <a:rPr b="1" lang="en-US"/>
              <a:t>line</a:t>
            </a:r>
            <a:r>
              <a:rPr lang="en-US"/>
              <a:t> segments.</a:t>
            </a:r>
            <a:endParaRPr/>
          </a:p>
          <a:p>
            <a:pPr indent="-139700" lvl="0" marL="342900" rtl="0" algn="l">
              <a:spcBef>
                <a:spcPts val="640"/>
              </a:spcBef>
              <a:spcAft>
                <a:spcPts val="0"/>
              </a:spcAft>
              <a:buClr>
                <a:schemeClr val="dk1"/>
              </a:buClr>
              <a:buSzPts val="3200"/>
              <a:buNone/>
            </a:pPr>
            <a:r>
              <a:t/>
            </a:r>
            <a:endParaRPr/>
          </a:p>
        </p:txBody>
      </p:sp>
      <p:pic>
        <p:nvPicPr>
          <p:cNvPr id="108" name="Google Shape;108;p17"/>
          <p:cNvPicPr preferRelativeResize="0"/>
          <p:nvPr/>
        </p:nvPicPr>
        <p:blipFill rotWithShape="1">
          <a:blip r:embed="rId3">
            <a:alphaModFix/>
          </a:blip>
          <a:srcRect b="0" l="0" r="0" t="0"/>
          <a:stretch/>
        </p:blipFill>
        <p:spPr>
          <a:xfrm>
            <a:off x="1752600" y="2590800"/>
            <a:ext cx="5095875" cy="320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47172" y="722589"/>
            <a:ext cx="8830945" cy="5052024"/>
          </a:xfrm>
          <a:prstGeom prst="rect">
            <a:avLst/>
          </a:prstGeom>
          <a:noFill/>
          <a:ln>
            <a:noFill/>
          </a:ln>
        </p:spPr>
        <p:txBody>
          <a:bodyPr anchorCtr="0" anchor="t" bIns="0" lIns="0" spcFirstLastPara="1" rIns="0" wrap="square" tIns="45075">
            <a:spAutoFit/>
          </a:bodyPr>
          <a:lstStyle/>
          <a:p>
            <a:pPr indent="-342900" lvl="0" marL="3556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Bar Chart </a:t>
            </a:r>
            <a:r>
              <a:rPr b="0" i="0" lang="en-US" sz="2400" u="none" cap="none" strike="noStrike">
                <a:solidFill>
                  <a:schemeClr val="dk1"/>
                </a:solidFill>
                <a:latin typeface="Calibri"/>
                <a:ea typeface="Calibri"/>
                <a:cs typeface="Calibri"/>
                <a:sym typeface="Calibri"/>
              </a:rPr>
              <a:t>Shows comparisons between different categories, different parts of a whole.</a:t>
            </a:r>
            <a:endParaRPr b="0" i="0" sz="2400" u="none" cap="none" strike="noStrike">
              <a:solidFill>
                <a:schemeClr val="dk1"/>
              </a:solidFill>
              <a:latin typeface="Calibri"/>
              <a:ea typeface="Calibri"/>
              <a:cs typeface="Calibri"/>
              <a:sym typeface="Calibri"/>
            </a:endParaRPr>
          </a:p>
          <a:p>
            <a:pPr indent="-342900" lvl="0" marL="355600" marR="0" rtl="0" algn="l">
              <a:lnSpc>
                <a:spcPct val="100000"/>
              </a:lnSpc>
              <a:spcBef>
                <a:spcPts val="254"/>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Shows relationship between a numerical variable and a discrete variable.</a:t>
            </a:r>
            <a:endParaRPr b="0" i="0" sz="2400" u="none" cap="none" strike="noStrike">
              <a:solidFill>
                <a:schemeClr val="dk1"/>
              </a:solidFill>
              <a:latin typeface="Calibri"/>
              <a:ea typeface="Calibri"/>
              <a:cs typeface="Calibri"/>
              <a:sym typeface="Calibri"/>
            </a:endParaRPr>
          </a:p>
          <a:p>
            <a:pPr indent="-190500" lvl="0" marL="342900" marR="0" rtl="0" algn="l">
              <a:lnSpc>
                <a:spcPct val="100000"/>
              </a:lnSpc>
              <a:spcBef>
                <a:spcPts val="25"/>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Variations of Bar Chart :</a:t>
            </a:r>
            <a:endParaRPr b="0" i="0" sz="2400" u="none" cap="none" strike="noStrike">
              <a:solidFill>
                <a:schemeClr val="dk1"/>
              </a:solidFill>
              <a:latin typeface="Calibri"/>
              <a:ea typeface="Calibri"/>
              <a:cs typeface="Calibri"/>
              <a:sym typeface="Calibri"/>
            </a:endParaRPr>
          </a:p>
          <a:p>
            <a:pPr indent="-342900" lvl="1" marL="812165" marR="0" rtl="0" algn="l">
              <a:lnSpc>
                <a:spcPct val="100000"/>
              </a:lnSpc>
              <a:spcBef>
                <a:spcPts val="43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Vertical Bar Chart or Column Chart : </a:t>
            </a:r>
            <a:r>
              <a:rPr b="0" i="0" lang="en-US" sz="2400" u="none" cap="none" strike="noStrike">
                <a:solidFill>
                  <a:schemeClr val="dk1"/>
                </a:solidFill>
                <a:latin typeface="Calibri"/>
                <a:ea typeface="Calibri"/>
                <a:cs typeface="Calibri"/>
                <a:sym typeface="Calibri"/>
              </a:rPr>
              <a:t>Best used to visualize relationship or comparisons with chronological data.</a:t>
            </a:r>
            <a:endParaRPr/>
          </a:p>
          <a:p>
            <a:pPr indent="-342900" lvl="1" marL="812165" marR="0" rtl="0" algn="l">
              <a:lnSpc>
                <a:spcPct val="100000"/>
              </a:lnSpc>
              <a:spcBef>
                <a:spcPts val="32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Horizontal Bar Chart : </a:t>
            </a:r>
            <a:r>
              <a:rPr b="0" i="0" lang="en-US" sz="2400" u="none" cap="none" strike="noStrike">
                <a:solidFill>
                  <a:schemeClr val="dk1"/>
                </a:solidFill>
                <a:latin typeface="Calibri"/>
                <a:ea typeface="Calibri"/>
                <a:cs typeface="Calibri"/>
                <a:sym typeface="Calibri"/>
              </a:rPr>
              <a:t>Useful when category labels are long.</a:t>
            </a:r>
            <a:endParaRPr b="0" i="0" sz="2400" u="none" cap="none" strike="noStrike">
              <a:solidFill>
                <a:schemeClr val="dk1"/>
              </a:solidFill>
              <a:latin typeface="Calibri"/>
              <a:ea typeface="Calibri"/>
              <a:cs typeface="Calibri"/>
              <a:sym typeface="Calibri"/>
            </a:endParaRPr>
          </a:p>
          <a:p>
            <a:pPr indent="-342900" lvl="1" marL="812165" marR="0" rtl="0" algn="l">
              <a:lnSpc>
                <a:spcPct val="100000"/>
              </a:lnSpc>
              <a:spcBef>
                <a:spcPts val="32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Stacked Bar Chart : </a:t>
            </a:r>
            <a:r>
              <a:rPr b="0" i="0" lang="en-US" sz="2400" u="none" cap="none" strike="noStrike">
                <a:solidFill>
                  <a:schemeClr val="dk1"/>
                </a:solidFill>
                <a:latin typeface="Calibri"/>
                <a:ea typeface="Calibri"/>
                <a:cs typeface="Calibri"/>
                <a:sym typeface="Calibri"/>
              </a:rPr>
              <a:t>Used to compare different parts of a whole using discrete or continuous variables.</a:t>
            </a:r>
            <a:endParaRPr b="0" i="0" sz="2400" u="none" cap="none" strike="noStrike">
              <a:solidFill>
                <a:schemeClr val="dk1"/>
              </a:solidFill>
              <a:latin typeface="Calibri"/>
              <a:ea typeface="Calibri"/>
              <a:cs typeface="Calibri"/>
              <a:sym typeface="Calibri"/>
            </a:endParaRPr>
          </a:p>
          <a:p>
            <a:pPr indent="-342900" lvl="1" marL="812165" marR="0" rtl="0" algn="l">
              <a:lnSpc>
                <a:spcPct val="100000"/>
              </a:lnSpc>
              <a:spcBef>
                <a:spcPts val="32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Grouped Bar Chart : </a:t>
            </a:r>
            <a:r>
              <a:rPr b="0" i="0" lang="en-US" sz="2400" u="none" cap="none" strike="noStrike">
                <a:solidFill>
                  <a:schemeClr val="dk1"/>
                </a:solidFill>
                <a:latin typeface="Calibri"/>
                <a:ea typeface="Calibri"/>
                <a:cs typeface="Calibri"/>
                <a:sym typeface="Calibri"/>
              </a:rPr>
              <a:t>Used to compare multiple data series in a given category.</a:t>
            </a:r>
            <a:endParaRPr b="0" i="0" sz="2400" u="none" cap="none" strike="noStrike">
              <a:solidFill>
                <a:schemeClr val="dk1"/>
              </a:solidFill>
              <a:latin typeface="Calibri"/>
              <a:ea typeface="Calibri"/>
              <a:cs typeface="Calibri"/>
              <a:sym typeface="Calibri"/>
            </a:endParaRPr>
          </a:p>
        </p:txBody>
      </p:sp>
      <p:sp>
        <p:nvSpPr>
          <p:cNvPr id="114" name="Google Shape;114;p18"/>
          <p:cNvSpPr txBox="1"/>
          <p:nvPr>
            <p:ph type="title"/>
          </p:nvPr>
        </p:nvSpPr>
        <p:spPr>
          <a:xfrm>
            <a:off x="10886" y="18143"/>
            <a:ext cx="3738690" cy="689932"/>
          </a:xfrm>
          <a:prstGeom prst="rect">
            <a:avLst/>
          </a:prstGeom>
          <a:noFill/>
          <a:ln>
            <a:noFill/>
          </a:ln>
        </p:spPr>
        <p:txBody>
          <a:bodyPr anchorCtr="0" anchor="ctr" bIns="0" lIns="0" spcFirstLastPara="1" rIns="0" wrap="square" tIns="12700">
            <a:spAutoFit/>
          </a:bodyPr>
          <a:lstStyle/>
          <a:p>
            <a:pPr indent="-571500" lvl="0" marL="584200" rtl="0" algn="l">
              <a:lnSpc>
                <a:spcPct val="100000"/>
              </a:lnSpc>
              <a:spcBef>
                <a:spcPts val="0"/>
              </a:spcBef>
              <a:spcAft>
                <a:spcPts val="0"/>
              </a:spcAft>
              <a:buClr>
                <a:schemeClr val="dk1"/>
              </a:buClr>
              <a:buSzPts val="4400"/>
              <a:buFont typeface="Calibri"/>
              <a:buNone/>
            </a:pPr>
            <a:r>
              <a:rPr lang="en-US"/>
              <a:t>Bar Chart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rotWithShape="1">
          <a:blip r:embed="rId3">
            <a:alphaModFix/>
          </a:blip>
          <a:srcRect b="0" l="0" r="0" t="0"/>
          <a:stretch/>
        </p:blipFill>
        <p:spPr>
          <a:xfrm>
            <a:off x="685800" y="1676400"/>
            <a:ext cx="3924300" cy="161925"/>
          </a:xfrm>
          <a:prstGeom prst="rect">
            <a:avLst/>
          </a:prstGeom>
          <a:noFill/>
          <a:ln>
            <a:noFill/>
          </a:ln>
        </p:spPr>
      </p:pic>
      <p:pic>
        <p:nvPicPr>
          <p:cNvPr id="120" name="Google Shape;120;p19"/>
          <p:cNvPicPr preferRelativeResize="0"/>
          <p:nvPr/>
        </p:nvPicPr>
        <p:blipFill rotWithShape="1">
          <a:blip r:embed="rId4">
            <a:alphaModFix/>
          </a:blip>
          <a:srcRect b="0" l="0" r="0" t="0"/>
          <a:stretch/>
        </p:blipFill>
        <p:spPr>
          <a:xfrm>
            <a:off x="5181600" y="152400"/>
            <a:ext cx="3667125" cy="3009900"/>
          </a:xfrm>
          <a:prstGeom prst="rect">
            <a:avLst/>
          </a:prstGeom>
          <a:noFill/>
          <a:ln>
            <a:noFill/>
          </a:ln>
        </p:spPr>
      </p:pic>
      <p:sp>
        <p:nvSpPr>
          <p:cNvPr id="121" name="Google Shape;121;p19"/>
          <p:cNvSpPr/>
          <p:nvPr/>
        </p:nvSpPr>
        <p:spPr>
          <a:xfrm>
            <a:off x="685800" y="685800"/>
            <a:ext cx="3352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Vertical Bar Chart </a:t>
            </a:r>
            <a:endParaRPr sz="1800">
              <a:solidFill>
                <a:schemeClr val="dk1"/>
              </a:solidFill>
              <a:latin typeface="Calibri"/>
              <a:ea typeface="Calibri"/>
              <a:cs typeface="Calibri"/>
              <a:sym typeface="Calibri"/>
            </a:endParaRPr>
          </a:p>
        </p:txBody>
      </p:sp>
      <p:pic>
        <p:nvPicPr>
          <p:cNvPr id="122" name="Google Shape;122;p19"/>
          <p:cNvPicPr preferRelativeResize="0"/>
          <p:nvPr/>
        </p:nvPicPr>
        <p:blipFill rotWithShape="1">
          <a:blip r:embed="rId5">
            <a:alphaModFix/>
          </a:blip>
          <a:srcRect b="0" l="0" r="0" t="0"/>
          <a:stretch/>
        </p:blipFill>
        <p:spPr>
          <a:xfrm>
            <a:off x="4953000" y="3352800"/>
            <a:ext cx="3876675" cy="2914650"/>
          </a:xfrm>
          <a:prstGeom prst="rect">
            <a:avLst/>
          </a:prstGeom>
          <a:noFill/>
          <a:ln>
            <a:noFill/>
          </a:ln>
        </p:spPr>
      </p:pic>
      <p:pic>
        <p:nvPicPr>
          <p:cNvPr id="123" name="Google Shape;123;p19"/>
          <p:cNvPicPr preferRelativeResize="0"/>
          <p:nvPr/>
        </p:nvPicPr>
        <p:blipFill rotWithShape="1">
          <a:blip r:embed="rId6">
            <a:alphaModFix/>
          </a:blip>
          <a:srcRect b="0" l="0" r="0" t="0"/>
          <a:stretch/>
        </p:blipFill>
        <p:spPr>
          <a:xfrm>
            <a:off x="762000" y="4114800"/>
            <a:ext cx="4362450" cy="209550"/>
          </a:xfrm>
          <a:prstGeom prst="rect">
            <a:avLst/>
          </a:prstGeom>
          <a:noFill/>
          <a:ln>
            <a:noFill/>
          </a:ln>
        </p:spPr>
      </p:pic>
      <p:sp>
        <p:nvSpPr>
          <p:cNvPr id="124" name="Google Shape;124;p19"/>
          <p:cNvSpPr/>
          <p:nvPr/>
        </p:nvSpPr>
        <p:spPr>
          <a:xfrm>
            <a:off x="914400" y="3200400"/>
            <a:ext cx="3352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Horizontal Bar Chart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rotWithShape="1">
          <a:blip r:embed="rId3">
            <a:alphaModFix/>
          </a:blip>
          <a:srcRect b="0" l="0" r="0" t="0"/>
          <a:stretch/>
        </p:blipFill>
        <p:spPr>
          <a:xfrm>
            <a:off x="4800600" y="914401"/>
            <a:ext cx="3857625" cy="2514600"/>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228600" y="1447800"/>
            <a:ext cx="4486275" cy="514350"/>
          </a:xfrm>
          <a:prstGeom prst="rect">
            <a:avLst/>
          </a:prstGeom>
          <a:noFill/>
          <a:ln>
            <a:noFill/>
          </a:ln>
        </p:spPr>
      </p:pic>
      <p:sp>
        <p:nvSpPr>
          <p:cNvPr id="131" name="Google Shape;131;p20"/>
          <p:cNvSpPr/>
          <p:nvPr/>
        </p:nvSpPr>
        <p:spPr>
          <a:xfrm>
            <a:off x="914400" y="609600"/>
            <a:ext cx="3352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Stacked Bar Chart </a:t>
            </a:r>
            <a:endParaRPr sz="1800">
              <a:solidFill>
                <a:schemeClr val="dk1"/>
              </a:solidFill>
              <a:latin typeface="Calibri"/>
              <a:ea typeface="Calibri"/>
              <a:cs typeface="Calibri"/>
              <a:sym typeface="Calibri"/>
            </a:endParaRPr>
          </a:p>
        </p:txBody>
      </p:sp>
      <p:pic>
        <p:nvPicPr>
          <p:cNvPr id="132" name="Google Shape;132;p20"/>
          <p:cNvPicPr preferRelativeResize="0"/>
          <p:nvPr/>
        </p:nvPicPr>
        <p:blipFill rotWithShape="1">
          <a:blip r:embed="rId5">
            <a:alphaModFix/>
          </a:blip>
          <a:srcRect b="0" l="0" r="0" t="0"/>
          <a:stretch/>
        </p:blipFill>
        <p:spPr>
          <a:xfrm>
            <a:off x="5486400" y="3733800"/>
            <a:ext cx="3343275" cy="2533650"/>
          </a:xfrm>
          <a:prstGeom prst="rect">
            <a:avLst/>
          </a:prstGeom>
          <a:noFill/>
          <a:ln>
            <a:noFill/>
          </a:ln>
        </p:spPr>
      </p:pic>
      <p:pic>
        <p:nvPicPr>
          <p:cNvPr id="133" name="Google Shape;133;p20"/>
          <p:cNvPicPr preferRelativeResize="0"/>
          <p:nvPr/>
        </p:nvPicPr>
        <p:blipFill rotWithShape="1">
          <a:blip r:embed="rId6">
            <a:alphaModFix/>
          </a:blip>
          <a:srcRect b="0" l="0" r="0" t="0"/>
          <a:stretch/>
        </p:blipFill>
        <p:spPr>
          <a:xfrm>
            <a:off x="0" y="4800600"/>
            <a:ext cx="5648325" cy="542925"/>
          </a:xfrm>
          <a:prstGeom prst="rect">
            <a:avLst/>
          </a:prstGeom>
          <a:noFill/>
          <a:ln>
            <a:noFill/>
          </a:ln>
        </p:spPr>
      </p:pic>
      <p:sp>
        <p:nvSpPr>
          <p:cNvPr id="134" name="Google Shape;134;p20"/>
          <p:cNvSpPr/>
          <p:nvPr/>
        </p:nvSpPr>
        <p:spPr>
          <a:xfrm>
            <a:off x="685800" y="3886200"/>
            <a:ext cx="3352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Grouped Bar Chart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 type="body"/>
          </p:nvPr>
        </p:nvSpPr>
        <p:spPr>
          <a:xfrm>
            <a:off x="0" y="1304707"/>
            <a:ext cx="9296400" cy="1384994"/>
          </a:xfrm>
          <a:prstGeom prst="rect">
            <a:avLst/>
          </a:prstGeom>
          <a:noFill/>
          <a:ln>
            <a:noFill/>
          </a:ln>
        </p:spPr>
        <p:txBody>
          <a:bodyPr anchorCtr="0" anchor="t" bIns="0" lIns="0" spcFirstLastPara="1" rIns="0" wrap="square" tIns="27925">
            <a:spAutoFit/>
          </a:bodyPr>
          <a:lstStyle/>
          <a:p>
            <a:pPr indent="-342900" lvl="0" marL="355600" marR="346075" rtl="0" algn="l">
              <a:lnSpc>
                <a:spcPct val="80000"/>
              </a:lnSpc>
              <a:spcBef>
                <a:spcPts val="0"/>
              </a:spcBef>
              <a:spcAft>
                <a:spcPts val="0"/>
              </a:spcAft>
              <a:buClr>
                <a:schemeClr val="dk1"/>
              </a:buClr>
              <a:buSzPts val="2000"/>
              <a:buChar char="•"/>
            </a:pPr>
            <a:r>
              <a:rPr b="1" lang="en-US" sz="2000">
                <a:latin typeface="Calibri"/>
                <a:ea typeface="Calibri"/>
                <a:cs typeface="Calibri"/>
                <a:sym typeface="Calibri"/>
              </a:rPr>
              <a:t>Pie Chart </a:t>
            </a:r>
            <a:r>
              <a:rPr lang="en-US" sz="2000">
                <a:latin typeface="Calibri"/>
                <a:ea typeface="Calibri"/>
                <a:cs typeface="Calibri"/>
                <a:sym typeface="Calibri"/>
              </a:rPr>
              <a:t>is a circular statistical graphic, which is divided into slices to show part-to-whole relationships with  continuous or discrete data.</a:t>
            </a:r>
            <a:endParaRPr/>
          </a:p>
          <a:p>
            <a:pPr indent="-342900" lvl="0" marL="355600" rtl="0" algn="l">
              <a:lnSpc>
                <a:spcPct val="100000"/>
              </a:lnSpc>
              <a:spcBef>
                <a:spcPts val="315"/>
              </a:spcBef>
              <a:spcAft>
                <a:spcPts val="0"/>
              </a:spcAft>
              <a:buClr>
                <a:schemeClr val="dk1"/>
              </a:buClr>
              <a:buSzPts val="2000"/>
              <a:buChar char="•"/>
            </a:pPr>
            <a:r>
              <a:rPr lang="en-US" sz="2000">
                <a:latin typeface="Calibri"/>
                <a:ea typeface="Calibri"/>
                <a:cs typeface="Calibri"/>
                <a:sym typeface="Calibri"/>
              </a:rPr>
              <a:t>It is best used with a small data.</a:t>
            </a:r>
            <a:endParaRPr/>
          </a:p>
          <a:p>
            <a:pPr indent="-196850" lvl="0" marL="342900" rtl="0" algn="l">
              <a:lnSpc>
                <a:spcPct val="100000"/>
              </a:lnSpc>
              <a:spcBef>
                <a:spcPts val="20"/>
              </a:spcBef>
              <a:spcAft>
                <a:spcPts val="0"/>
              </a:spcAft>
              <a:buClr>
                <a:schemeClr val="dk1"/>
              </a:buClr>
              <a:buSzPts val="2300"/>
              <a:buFont typeface="Noto Sans Symbols"/>
              <a:buNone/>
            </a:pPr>
            <a:r>
              <a:t/>
            </a:r>
            <a:endParaRPr sz="2300">
              <a:latin typeface="Times New Roman"/>
              <a:ea typeface="Times New Roman"/>
              <a:cs typeface="Times New Roman"/>
              <a:sym typeface="Times New Roman"/>
            </a:endParaRPr>
          </a:p>
          <a:p>
            <a:pPr indent="-12700" lvl="0" marL="12700" rtl="0" algn="l">
              <a:lnSpc>
                <a:spcPct val="100000"/>
              </a:lnSpc>
              <a:spcBef>
                <a:spcPts val="5"/>
              </a:spcBef>
              <a:spcAft>
                <a:spcPts val="0"/>
              </a:spcAft>
              <a:buClr>
                <a:schemeClr val="dk1"/>
              </a:buClr>
              <a:buSzPts val="1600"/>
              <a:buChar char="•"/>
            </a:pPr>
            <a:r>
              <a:rPr b="1" lang="en-US" sz="1600">
                <a:latin typeface="Calibri"/>
                <a:ea typeface="Calibri"/>
                <a:cs typeface="Calibri"/>
                <a:sym typeface="Calibri"/>
              </a:rPr>
              <a:t>Functions for plotting Pie Chart :</a:t>
            </a:r>
            <a:endParaRPr sz="1600">
              <a:latin typeface="Calibri"/>
              <a:ea typeface="Calibri"/>
              <a:cs typeface="Calibri"/>
              <a:sym typeface="Calibri"/>
            </a:endParaRPr>
          </a:p>
        </p:txBody>
      </p:sp>
      <p:pic>
        <p:nvPicPr>
          <p:cNvPr id="140" name="Google Shape;140;p21"/>
          <p:cNvPicPr preferRelativeResize="0"/>
          <p:nvPr/>
        </p:nvPicPr>
        <p:blipFill rotWithShape="1">
          <a:blip r:embed="rId3">
            <a:alphaModFix/>
          </a:blip>
          <a:srcRect b="0" l="0" r="0" t="0"/>
          <a:stretch/>
        </p:blipFill>
        <p:spPr>
          <a:xfrm>
            <a:off x="457201" y="3357563"/>
            <a:ext cx="8077200" cy="300037"/>
          </a:xfrm>
          <a:prstGeom prst="rect">
            <a:avLst/>
          </a:prstGeom>
          <a:noFill/>
          <a:ln>
            <a:noFill/>
          </a:ln>
        </p:spPr>
      </p:pic>
      <p:pic>
        <p:nvPicPr>
          <p:cNvPr id="141" name="Google Shape;141;p21"/>
          <p:cNvPicPr preferRelativeResize="0"/>
          <p:nvPr/>
        </p:nvPicPr>
        <p:blipFill rotWithShape="1">
          <a:blip r:embed="rId4">
            <a:alphaModFix/>
          </a:blip>
          <a:srcRect b="0" l="0" r="0" t="0"/>
          <a:stretch/>
        </p:blipFill>
        <p:spPr>
          <a:xfrm>
            <a:off x="2133600" y="4191000"/>
            <a:ext cx="4267200" cy="2276475"/>
          </a:xfrm>
          <a:prstGeom prst="rect">
            <a:avLst/>
          </a:prstGeom>
          <a:noFill/>
          <a:ln>
            <a:noFill/>
          </a:ln>
        </p:spPr>
      </p:pic>
      <p:sp>
        <p:nvSpPr>
          <p:cNvPr id="142" name="Google Shape;142;p21"/>
          <p:cNvSpPr txBox="1"/>
          <p:nvPr>
            <p:ph type="title"/>
          </p:nvPr>
        </p:nvSpPr>
        <p:spPr>
          <a:xfrm>
            <a:off x="0" y="65345"/>
            <a:ext cx="8229600" cy="1143000"/>
          </a:xfrm>
          <a:prstGeom prst="rect">
            <a:avLst/>
          </a:prstGeom>
          <a:noFill/>
          <a:ln>
            <a:noFill/>
          </a:ln>
        </p:spPr>
        <p:txBody>
          <a:bodyPr anchorCtr="0" anchor="ctr" bIns="45700" lIns="91425" spcFirstLastPara="1" rIns="91425" wrap="square" tIns="45700">
            <a:normAutofit/>
          </a:bodyPr>
          <a:lstStyle/>
          <a:p>
            <a:pPr indent="-571500" lvl="0" marL="571500" rtl="0" algn="l">
              <a:spcBef>
                <a:spcPts val="0"/>
              </a:spcBef>
              <a:spcAft>
                <a:spcPts val="0"/>
              </a:spcAft>
              <a:buClr>
                <a:schemeClr val="dk1"/>
              </a:buClr>
              <a:buSzPts val="4400"/>
              <a:buFont typeface="Calibri"/>
              <a:buNone/>
            </a:pPr>
            <a:r>
              <a:rPr b="1" lang="en-US"/>
              <a:t>Pie Chart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