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303" r:id="rId3"/>
    <p:sldId id="259" r:id="rId4"/>
    <p:sldId id="289" r:id="rId5"/>
    <p:sldId id="265" r:id="rId6"/>
    <p:sldId id="285" r:id="rId7"/>
    <p:sldId id="286" r:id="rId8"/>
    <p:sldId id="287" r:id="rId9"/>
    <p:sldId id="290" r:id="rId10"/>
    <p:sldId id="291" r:id="rId11"/>
    <p:sldId id="292" r:id="rId12"/>
    <p:sldId id="293" r:id="rId13"/>
    <p:sldId id="294" r:id="rId14"/>
    <p:sldId id="295" r:id="rId15"/>
    <p:sldId id="296" r:id="rId16"/>
    <p:sldId id="297" r:id="rId17"/>
    <p:sldId id="298" r:id="rId18"/>
    <p:sldId id="299" r:id="rId19"/>
    <p:sldId id="300" r:id="rId20"/>
    <p:sldId id="302" r:id="rId21"/>
    <p:sldId id="301" r:id="rId22"/>
    <p:sldId id="283" r:id="rId23"/>
  </p:sldIdLst>
  <p:sldSz cx="9144000" cy="5143500" type="screen16x9"/>
  <p:notesSz cx="7315200" cy="9601200"/>
  <p:embeddedFontLst>
    <p:embeddedFont>
      <p:font typeface="Titillium Web" panose="020B0604020202020204" charset="0"/>
      <p:regular r:id="rId25"/>
      <p:bold r:id="rId26"/>
      <p:italic r:id="rId27"/>
      <p:boldItalic r:id="rId28"/>
    </p:embeddedFont>
    <p:embeddedFont>
      <p:font typeface="Titillium Web Ligh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0F4C91-7519-4626-8EA4-8663DE917DDE}">
  <a:tblStyle styleId="{1B0F4C91-7519-4626-8EA4-8663DE917DD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6357" autoAdjust="0"/>
  </p:normalViewPr>
  <p:slideViewPr>
    <p:cSldViewPr snapToGrid="0">
      <p:cViewPr varScale="1">
        <p:scale>
          <a:sx n="146" d="100"/>
          <a:sy n="146" d="100"/>
        </p:scale>
        <p:origin x="516"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5BD5A2-7C3A-4BB9-88F4-7630AC99F72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T"/>
        </a:p>
      </dgm:t>
    </dgm:pt>
    <dgm:pt modelId="{0D05D548-B22D-4C1E-BDCA-7BC4B0A7B5E5}">
      <dgm:prSet phldrT="[Text]"/>
      <dgm:spPr>
        <a:solidFill>
          <a:schemeClr val="accent5">
            <a:lumMod val="75000"/>
          </a:schemeClr>
        </a:solidFill>
      </dgm:spPr>
      <dgm:t>
        <a:bodyPr/>
        <a:lstStyle/>
        <a:p>
          <a:r>
            <a:rPr lang="en-US" dirty="0"/>
            <a:t>Functional</a:t>
          </a:r>
          <a:endParaRPr lang="en-AT" dirty="0"/>
        </a:p>
      </dgm:t>
    </dgm:pt>
    <dgm:pt modelId="{B0DA0F83-DD3B-44B7-BC71-95F52C05095A}" type="parTrans" cxnId="{75CE2973-CA02-4CAA-9765-9DCDA773F925}">
      <dgm:prSet/>
      <dgm:spPr/>
      <dgm:t>
        <a:bodyPr/>
        <a:lstStyle/>
        <a:p>
          <a:endParaRPr lang="en-AT"/>
        </a:p>
      </dgm:t>
    </dgm:pt>
    <dgm:pt modelId="{8B988C3F-5541-4790-A49A-8CEA49399124}" type="sibTrans" cxnId="{75CE2973-CA02-4CAA-9765-9DCDA773F925}">
      <dgm:prSet/>
      <dgm:spPr/>
      <dgm:t>
        <a:bodyPr/>
        <a:lstStyle/>
        <a:p>
          <a:endParaRPr lang="en-AT"/>
        </a:p>
      </dgm:t>
    </dgm:pt>
    <dgm:pt modelId="{78A704A1-C2CA-449D-BE3C-04C90D415C8B}">
      <dgm:prSet phldrT="[Text]"/>
      <dgm:spPr/>
      <dgm:t>
        <a:bodyPr/>
        <a:lstStyle/>
        <a:p>
          <a:r>
            <a:rPr lang="en-US" dirty="0"/>
            <a:t>Use Case</a:t>
          </a:r>
          <a:endParaRPr lang="en-AT" dirty="0"/>
        </a:p>
      </dgm:t>
    </dgm:pt>
    <dgm:pt modelId="{D80E5181-5018-40D9-A0D2-92231E3626C5}" type="parTrans" cxnId="{9BDB811C-CC0F-4BD1-8B79-0D93DF152839}">
      <dgm:prSet/>
      <dgm:spPr/>
      <dgm:t>
        <a:bodyPr/>
        <a:lstStyle/>
        <a:p>
          <a:endParaRPr lang="en-AT"/>
        </a:p>
      </dgm:t>
    </dgm:pt>
    <dgm:pt modelId="{626A6D3E-1C0F-470E-9C28-5D5B8DEFF223}" type="sibTrans" cxnId="{9BDB811C-CC0F-4BD1-8B79-0D93DF152839}">
      <dgm:prSet/>
      <dgm:spPr/>
      <dgm:t>
        <a:bodyPr/>
        <a:lstStyle/>
        <a:p>
          <a:endParaRPr lang="en-AT"/>
        </a:p>
      </dgm:t>
    </dgm:pt>
    <dgm:pt modelId="{272A31DC-F914-4182-ABA8-E65F75038820}">
      <dgm:prSet phldrT="[Text]"/>
      <dgm:spPr/>
      <dgm:t>
        <a:bodyPr/>
        <a:lstStyle/>
        <a:p>
          <a:r>
            <a:rPr lang="en-US" dirty="0"/>
            <a:t>Data Set</a:t>
          </a:r>
          <a:endParaRPr lang="en-AT" dirty="0"/>
        </a:p>
      </dgm:t>
    </dgm:pt>
    <dgm:pt modelId="{434D5806-EC9D-472F-8F20-68BC55230FBE}" type="parTrans" cxnId="{80AFF8AD-6A8A-4BEE-B4EF-9A4BAA28CBB2}">
      <dgm:prSet/>
      <dgm:spPr/>
      <dgm:t>
        <a:bodyPr/>
        <a:lstStyle/>
        <a:p>
          <a:endParaRPr lang="en-AT"/>
        </a:p>
      </dgm:t>
    </dgm:pt>
    <dgm:pt modelId="{D09839C6-039B-478F-901D-A624F38BAFFA}" type="sibTrans" cxnId="{80AFF8AD-6A8A-4BEE-B4EF-9A4BAA28CBB2}">
      <dgm:prSet/>
      <dgm:spPr/>
      <dgm:t>
        <a:bodyPr/>
        <a:lstStyle/>
        <a:p>
          <a:endParaRPr lang="en-AT"/>
        </a:p>
      </dgm:t>
    </dgm:pt>
    <dgm:pt modelId="{50CCD965-2532-4F40-8507-343DA4B7765C}">
      <dgm:prSet phldrT="[Text]"/>
      <dgm:spPr>
        <a:solidFill>
          <a:schemeClr val="accent5">
            <a:lumMod val="75000"/>
          </a:schemeClr>
        </a:solidFill>
      </dgm:spPr>
      <dgm:t>
        <a:bodyPr/>
        <a:lstStyle/>
        <a:p>
          <a:r>
            <a:rPr lang="en-US" dirty="0"/>
            <a:t>Technical</a:t>
          </a:r>
          <a:endParaRPr lang="en-AT" dirty="0"/>
        </a:p>
      </dgm:t>
    </dgm:pt>
    <dgm:pt modelId="{987671EF-CC96-4F3F-B615-234E4EEFBADC}" type="parTrans" cxnId="{DC4645CE-3995-4A81-A685-C787BAFDF861}">
      <dgm:prSet/>
      <dgm:spPr/>
      <dgm:t>
        <a:bodyPr/>
        <a:lstStyle/>
        <a:p>
          <a:endParaRPr lang="en-AT"/>
        </a:p>
      </dgm:t>
    </dgm:pt>
    <dgm:pt modelId="{AB2F0D59-FC26-4278-84AC-E47740D00C6D}" type="sibTrans" cxnId="{DC4645CE-3995-4A81-A685-C787BAFDF861}">
      <dgm:prSet/>
      <dgm:spPr/>
      <dgm:t>
        <a:bodyPr/>
        <a:lstStyle/>
        <a:p>
          <a:endParaRPr lang="en-AT"/>
        </a:p>
      </dgm:t>
    </dgm:pt>
    <dgm:pt modelId="{0B5D5722-44BB-493E-AB33-BB6F54938FE9}">
      <dgm:prSet phldrT="[Text]"/>
      <dgm:spPr/>
      <dgm:t>
        <a:bodyPr/>
        <a:lstStyle/>
        <a:p>
          <a:r>
            <a:rPr lang="en-US" dirty="0"/>
            <a:t>Data Preparation</a:t>
          </a:r>
          <a:endParaRPr lang="en-AT" dirty="0"/>
        </a:p>
      </dgm:t>
    </dgm:pt>
    <dgm:pt modelId="{D2D6CEF4-2320-4913-AE35-3255AC0DAB55}" type="parTrans" cxnId="{B7FA1E24-F28F-4AA3-80B8-34B451390F06}">
      <dgm:prSet/>
      <dgm:spPr/>
      <dgm:t>
        <a:bodyPr/>
        <a:lstStyle/>
        <a:p>
          <a:endParaRPr lang="en-AT"/>
        </a:p>
      </dgm:t>
    </dgm:pt>
    <dgm:pt modelId="{9353381B-5A59-476F-BF78-06048D597E19}" type="sibTrans" cxnId="{B7FA1E24-F28F-4AA3-80B8-34B451390F06}">
      <dgm:prSet/>
      <dgm:spPr/>
      <dgm:t>
        <a:bodyPr/>
        <a:lstStyle/>
        <a:p>
          <a:endParaRPr lang="en-AT"/>
        </a:p>
      </dgm:t>
    </dgm:pt>
    <dgm:pt modelId="{28FED6A1-2736-4D36-A238-FFC4624A8541}">
      <dgm:prSet phldrT="[Text]"/>
      <dgm:spPr/>
      <dgm:t>
        <a:bodyPr/>
        <a:lstStyle/>
        <a:p>
          <a:r>
            <a:rPr lang="en-US" dirty="0"/>
            <a:t>Data Exploration</a:t>
          </a:r>
          <a:endParaRPr lang="en-AT" dirty="0"/>
        </a:p>
      </dgm:t>
    </dgm:pt>
    <dgm:pt modelId="{4156625A-FAFC-4D0A-BA88-8C5B05BAF139}" type="parTrans" cxnId="{511DD333-2725-4439-BE50-EFFE51C553DE}">
      <dgm:prSet/>
      <dgm:spPr/>
      <dgm:t>
        <a:bodyPr/>
        <a:lstStyle/>
        <a:p>
          <a:endParaRPr lang="en-AT"/>
        </a:p>
      </dgm:t>
    </dgm:pt>
    <dgm:pt modelId="{7ECE4344-408A-4D1C-B355-5FF3C3537B00}" type="sibTrans" cxnId="{511DD333-2725-4439-BE50-EFFE51C553DE}">
      <dgm:prSet/>
      <dgm:spPr/>
      <dgm:t>
        <a:bodyPr/>
        <a:lstStyle/>
        <a:p>
          <a:endParaRPr lang="en-AT"/>
        </a:p>
      </dgm:t>
    </dgm:pt>
    <dgm:pt modelId="{859071DA-2086-473B-B858-DADCF4CE22DF}">
      <dgm:prSet phldrT="[Text]"/>
      <dgm:spPr/>
      <dgm:t>
        <a:bodyPr/>
        <a:lstStyle/>
        <a:p>
          <a:r>
            <a:rPr lang="en-US" dirty="0"/>
            <a:t>Modeling</a:t>
          </a:r>
          <a:endParaRPr lang="en-AT" dirty="0"/>
        </a:p>
      </dgm:t>
    </dgm:pt>
    <dgm:pt modelId="{1E7308D8-3623-4863-B285-03FA3D2EB44B}" type="parTrans" cxnId="{43486843-16F6-43FE-899F-006CFCB78647}">
      <dgm:prSet/>
      <dgm:spPr/>
      <dgm:t>
        <a:bodyPr/>
        <a:lstStyle/>
        <a:p>
          <a:endParaRPr lang="en-AT"/>
        </a:p>
      </dgm:t>
    </dgm:pt>
    <dgm:pt modelId="{D638AC18-8CEA-4333-85CA-54CEA1B0E341}" type="sibTrans" cxnId="{43486843-16F6-43FE-899F-006CFCB78647}">
      <dgm:prSet/>
      <dgm:spPr/>
      <dgm:t>
        <a:bodyPr/>
        <a:lstStyle/>
        <a:p>
          <a:endParaRPr lang="en-AT"/>
        </a:p>
      </dgm:t>
    </dgm:pt>
    <dgm:pt modelId="{E75CAF3B-C05B-4F7F-9D9C-55A3FE0D8D27}">
      <dgm:prSet phldrT="[Text]"/>
      <dgm:spPr/>
      <dgm:t>
        <a:bodyPr/>
        <a:lstStyle/>
        <a:p>
          <a:r>
            <a:rPr lang="en-US" dirty="0"/>
            <a:t>Model Performance</a:t>
          </a:r>
          <a:endParaRPr lang="en-AT" dirty="0"/>
        </a:p>
      </dgm:t>
    </dgm:pt>
    <dgm:pt modelId="{6B37C9AC-5DF0-4EC0-A5CF-8D58D983566C}" type="parTrans" cxnId="{1AD80A63-5CBB-452F-AE6B-E9BC8894AA5B}">
      <dgm:prSet/>
      <dgm:spPr/>
      <dgm:t>
        <a:bodyPr/>
        <a:lstStyle/>
        <a:p>
          <a:endParaRPr lang="en-AT"/>
        </a:p>
      </dgm:t>
    </dgm:pt>
    <dgm:pt modelId="{739E529E-8F53-41BD-B1DC-7EE8DFD1BAC1}" type="sibTrans" cxnId="{1AD80A63-5CBB-452F-AE6B-E9BC8894AA5B}">
      <dgm:prSet/>
      <dgm:spPr/>
      <dgm:t>
        <a:bodyPr/>
        <a:lstStyle/>
        <a:p>
          <a:endParaRPr lang="en-AT"/>
        </a:p>
      </dgm:t>
    </dgm:pt>
    <dgm:pt modelId="{006A53BC-AAB7-4375-9B58-706E4474FF0A}">
      <dgm:prSet phldrT="[Text]"/>
      <dgm:spPr/>
      <dgm:t>
        <a:bodyPr/>
        <a:lstStyle/>
        <a:p>
          <a:r>
            <a:rPr lang="en-US" dirty="0"/>
            <a:t>Solution</a:t>
          </a:r>
          <a:endParaRPr lang="en-AT" dirty="0"/>
        </a:p>
      </dgm:t>
    </dgm:pt>
    <dgm:pt modelId="{F17647CD-598C-4F84-A028-6946FA6CAE1A}" type="parTrans" cxnId="{16CE5B09-785E-43AA-8FEB-832F75A15857}">
      <dgm:prSet/>
      <dgm:spPr/>
      <dgm:t>
        <a:bodyPr/>
        <a:lstStyle/>
        <a:p>
          <a:endParaRPr lang="en-AT"/>
        </a:p>
      </dgm:t>
    </dgm:pt>
    <dgm:pt modelId="{31F873FA-6AA7-4D52-969C-88461476ABAE}" type="sibTrans" cxnId="{16CE5B09-785E-43AA-8FEB-832F75A15857}">
      <dgm:prSet/>
      <dgm:spPr/>
      <dgm:t>
        <a:bodyPr/>
        <a:lstStyle/>
        <a:p>
          <a:endParaRPr lang="en-AT"/>
        </a:p>
      </dgm:t>
    </dgm:pt>
    <dgm:pt modelId="{090143A8-5EA0-48FE-8FC5-383244985A67}">
      <dgm:prSet phldrT="[Text]"/>
      <dgm:spPr/>
      <dgm:t>
        <a:bodyPr/>
        <a:lstStyle/>
        <a:p>
          <a:r>
            <a:rPr lang="en-US" dirty="0"/>
            <a:t>Data Products</a:t>
          </a:r>
          <a:endParaRPr lang="en-AT" dirty="0"/>
        </a:p>
      </dgm:t>
    </dgm:pt>
    <dgm:pt modelId="{925C51E5-4E4C-4729-A7AF-40B4CCB652D0}" type="parTrans" cxnId="{C17DBB74-E73A-4CD2-9582-C7715DD7E93B}">
      <dgm:prSet/>
      <dgm:spPr/>
      <dgm:t>
        <a:bodyPr/>
        <a:lstStyle/>
        <a:p>
          <a:endParaRPr lang="en-AT"/>
        </a:p>
      </dgm:t>
    </dgm:pt>
    <dgm:pt modelId="{F823D9F7-87FB-450A-BEBB-5B95B5201D67}" type="sibTrans" cxnId="{C17DBB74-E73A-4CD2-9582-C7715DD7E93B}">
      <dgm:prSet/>
      <dgm:spPr/>
      <dgm:t>
        <a:bodyPr/>
        <a:lstStyle/>
        <a:p>
          <a:endParaRPr lang="en-AT"/>
        </a:p>
      </dgm:t>
    </dgm:pt>
    <dgm:pt modelId="{91D9A9CA-E19F-4F21-914A-FAA23E8735B4}" type="pres">
      <dgm:prSet presAssocID="{C95BD5A2-7C3A-4BB9-88F4-7630AC99F72C}" presName="Name0" presStyleCnt="0">
        <dgm:presLayoutVars>
          <dgm:dir/>
          <dgm:animLvl val="lvl"/>
          <dgm:resizeHandles val="exact"/>
        </dgm:presLayoutVars>
      </dgm:prSet>
      <dgm:spPr/>
    </dgm:pt>
    <dgm:pt modelId="{8D3FA7F6-EE5F-46BB-9E38-9776B09EAE5E}" type="pres">
      <dgm:prSet presAssocID="{0D05D548-B22D-4C1E-BDCA-7BC4B0A7B5E5}" presName="composite" presStyleCnt="0"/>
      <dgm:spPr/>
    </dgm:pt>
    <dgm:pt modelId="{3212D9BC-EC2D-4C71-A47A-5B16FDEBE727}" type="pres">
      <dgm:prSet presAssocID="{0D05D548-B22D-4C1E-BDCA-7BC4B0A7B5E5}" presName="parTx" presStyleLbl="alignNode1" presStyleIdx="0" presStyleCnt="2">
        <dgm:presLayoutVars>
          <dgm:chMax val="0"/>
          <dgm:chPref val="0"/>
          <dgm:bulletEnabled val="1"/>
        </dgm:presLayoutVars>
      </dgm:prSet>
      <dgm:spPr/>
    </dgm:pt>
    <dgm:pt modelId="{9C36579B-A4AF-4AD2-9774-52A092C590F3}" type="pres">
      <dgm:prSet presAssocID="{0D05D548-B22D-4C1E-BDCA-7BC4B0A7B5E5}" presName="desTx" presStyleLbl="alignAccFollowNode1" presStyleIdx="0" presStyleCnt="2">
        <dgm:presLayoutVars>
          <dgm:bulletEnabled val="1"/>
        </dgm:presLayoutVars>
      </dgm:prSet>
      <dgm:spPr/>
    </dgm:pt>
    <dgm:pt modelId="{B55B59B9-6EA6-42B6-AE32-B4B6CE90D444}" type="pres">
      <dgm:prSet presAssocID="{8B988C3F-5541-4790-A49A-8CEA49399124}" presName="space" presStyleCnt="0"/>
      <dgm:spPr/>
    </dgm:pt>
    <dgm:pt modelId="{981B17B3-7985-4F55-9466-34BD4E75A57F}" type="pres">
      <dgm:prSet presAssocID="{50CCD965-2532-4F40-8507-343DA4B7765C}" presName="composite" presStyleCnt="0"/>
      <dgm:spPr/>
    </dgm:pt>
    <dgm:pt modelId="{13D5240B-4DD4-492D-8D80-5E0EC7E71242}" type="pres">
      <dgm:prSet presAssocID="{50CCD965-2532-4F40-8507-343DA4B7765C}" presName="parTx" presStyleLbl="alignNode1" presStyleIdx="1" presStyleCnt="2">
        <dgm:presLayoutVars>
          <dgm:chMax val="0"/>
          <dgm:chPref val="0"/>
          <dgm:bulletEnabled val="1"/>
        </dgm:presLayoutVars>
      </dgm:prSet>
      <dgm:spPr/>
    </dgm:pt>
    <dgm:pt modelId="{BD07F291-54F7-45A4-B970-FC4978F2C58C}" type="pres">
      <dgm:prSet presAssocID="{50CCD965-2532-4F40-8507-343DA4B7765C}" presName="desTx" presStyleLbl="alignAccFollowNode1" presStyleIdx="1" presStyleCnt="2">
        <dgm:presLayoutVars>
          <dgm:bulletEnabled val="1"/>
        </dgm:presLayoutVars>
      </dgm:prSet>
      <dgm:spPr/>
    </dgm:pt>
  </dgm:ptLst>
  <dgm:cxnLst>
    <dgm:cxn modelId="{16CE5B09-785E-43AA-8FEB-832F75A15857}" srcId="{0D05D548-B22D-4C1E-BDCA-7BC4B0A7B5E5}" destId="{006A53BC-AAB7-4375-9B58-706E4474FF0A}" srcOrd="2" destOrd="0" parTransId="{F17647CD-598C-4F84-A028-6946FA6CAE1A}" sibTransId="{31F873FA-6AA7-4D52-969C-88461476ABAE}"/>
    <dgm:cxn modelId="{ED32940D-F0F1-4ED6-9B4C-A52318DA68A5}" type="presOf" srcId="{006A53BC-AAB7-4375-9B58-706E4474FF0A}" destId="{9C36579B-A4AF-4AD2-9774-52A092C590F3}" srcOrd="0" destOrd="2" presId="urn:microsoft.com/office/officeart/2005/8/layout/hList1"/>
    <dgm:cxn modelId="{9BDB811C-CC0F-4BD1-8B79-0D93DF152839}" srcId="{0D05D548-B22D-4C1E-BDCA-7BC4B0A7B5E5}" destId="{78A704A1-C2CA-449D-BE3C-04C90D415C8B}" srcOrd="0" destOrd="0" parTransId="{D80E5181-5018-40D9-A0D2-92231E3626C5}" sibTransId="{626A6D3E-1C0F-470E-9C28-5D5B8DEFF223}"/>
    <dgm:cxn modelId="{D5ACB21C-DCB8-454B-A7F1-BD80197D8E66}" type="presOf" srcId="{78A704A1-C2CA-449D-BE3C-04C90D415C8B}" destId="{9C36579B-A4AF-4AD2-9774-52A092C590F3}" srcOrd="0" destOrd="0" presId="urn:microsoft.com/office/officeart/2005/8/layout/hList1"/>
    <dgm:cxn modelId="{B7FA1E24-F28F-4AA3-80B8-34B451390F06}" srcId="{50CCD965-2532-4F40-8507-343DA4B7765C}" destId="{0B5D5722-44BB-493E-AB33-BB6F54938FE9}" srcOrd="0" destOrd="0" parTransId="{D2D6CEF4-2320-4913-AE35-3255AC0DAB55}" sibTransId="{9353381B-5A59-476F-BF78-06048D597E19}"/>
    <dgm:cxn modelId="{511DD333-2725-4439-BE50-EFFE51C553DE}" srcId="{50CCD965-2532-4F40-8507-343DA4B7765C}" destId="{28FED6A1-2736-4D36-A238-FFC4624A8541}" srcOrd="1" destOrd="0" parTransId="{4156625A-FAFC-4D0A-BA88-8C5B05BAF139}" sibTransId="{7ECE4344-408A-4D1C-B355-5FF3C3537B00}"/>
    <dgm:cxn modelId="{6589C63C-28C4-4A7E-9DE9-7BDC94CB6BD0}" type="presOf" srcId="{090143A8-5EA0-48FE-8FC5-383244985A67}" destId="{9C36579B-A4AF-4AD2-9774-52A092C590F3}" srcOrd="0" destOrd="3" presId="urn:microsoft.com/office/officeart/2005/8/layout/hList1"/>
    <dgm:cxn modelId="{1AD80A63-5CBB-452F-AE6B-E9BC8894AA5B}" srcId="{50CCD965-2532-4F40-8507-343DA4B7765C}" destId="{E75CAF3B-C05B-4F7F-9D9C-55A3FE0D8D27}" srcOrd="3" destOrd="0" parTransId="{6B37C9AC-5DF0-4EC0-A5CF-8D58D983566C}" sibTransId="{739E529E-8F53-41BD-B1DC-7EE8DFD1BAC1}"/>
    <dgm:cxn modelId="{43486843-16F6-43FE-899F-006CFCB78647}" srcId="{50CCD965-2532-4F40-8507-343DA4B7765C}" destId="{859071DA-2086-473B-B858-DADCF4CE22DF}" srcOrd="2" destOrd="0" parTransId="{1E7308D8-3623-4863-B285-03FA3D2EB44B}" sibTransId="{D638AC18-8CEA-4333-85CA-54CEA1B0E341}"/>
    <dgm:cxn modelId="{90C2094A-3B68-467B-A72E-D323131DD282}" type="presOf" srcId="{E75CAF3B-C05B-4F7F-9D9C-55A3FE0D8D27}" destId="{BD07F291-54F7-45A4-B970-FC4978F2C58C}" srcOrd="0" destOrd="3" presId="urn:microsoft.com/office/officeart/2005/8/layout/hList1"/>
    <dgm:cxn modelId="{F63D234F-268F-48A6-ADB4-BF41A4765A1D}" type="presOf" srcId="{272A31DC-F914-4182-ABA8-E65F75038820}" destId="{9C36579B-A4AF-4AD2-9774-52A092C590F3}" srcOrd="0" destOrd="1" presId="urn:microsoft.com/office/officeart/2005/8/layout/hList1"/>
    <dgm:cxn modelId="{75CE2973-CA02-4CAA-9765-9DCDA773F925}" srcId="{C95BD5A2-7C3A-4BB9-88F4-7630AC99F72C}" destId="{0D05D548-B22D-4C1E-BDCA-7BC4B0A7B5E5}" srcOrd="0" destOrd="0" parTransId="{B0DA0F83-DD3B-44B7-BC71-95F52C05095A}" sibTransId="{8B988C3F-5541-4790-A49A-8CEA49399124}"/>
    <dgm:cxn modelId="{273B5153-C6CD-4726-AC6D-12F5B29FC82C}" type="presOf" srcId="{50CCD965-2532-4F40-8507-343DA4B7765C}" destId="{13D5240B-4DD4-492D-8D80-5E0EC7E71242}" srcOrd="0" destOrd="0" presId="urn:microsoft.com/office/officeart/2005/8/layout/hList1"/>
    <dgm:cxn modelId="{C17DBB74-E73A-4CD2-9582-C7715DD7E93B}" srcId="{0D05D548-B22D-4C1E-BDCA-7BC4B0A7B5E5}" destId="{090143A8-5EA0-48FE-8FC5-383244985A67}" srcOrd="3" destOrd="0" parTransId="{925C51E5-4E4C-4729-A7AF-40B4CCB652D0}" sibTransId="{F823D9F7-87FB-450A-BEBB-5B95B5201D67}"/>
    <dgm:cxn modelId="{2260A199-E7A8-4DA1-AE72-A60502BDC01C}" type="presOf" srcId="{C95BD5A2-7C3A-4BB9-88F4-7630AC99F72C}" destId="{91D9A9CA-E19F-4F21-914A-FAA23E8735B4}" srcOrd="0" destOrd="0" presId="urn:microsoft.com/office/officeart/2005/8/layout/hList1"/>
    <dgm:cxn modelId="{60FD89A2-6C97-4712-BAFB-796ACDDDA23F}" type="presOf" srcId="{0B5D5722-44BB-493E-AB33-BB6F54938FE9}" destId="{BD07F291-54F7-45A4-B970-FC4978F2C58C}" srcOrd="0" destOrd="0" presId="urn:microsoft.com/office/officeart/2005/8/layout/hList1"/>
    <dgm:cxn modelId="{8243C4A4-3718-4233-BAA3-49D51644F167}" type="presOf" srcId="{28FED6A1-2736-4D36-A238-FFC4624A8541}" destId="{BD07F291-54F7-45A4-B970-FC4978F2C58C}" srcOrd="0" destOrd="1" presId="urn:microsoft.com/office/officeart/2005/8/layout/hList1"/>
    <dgm:cxn modelId="{80AFF8AD-6A8A-4BEE-B4EF-9A4BAA28CBB2}" srcId="{0D05D548-B22D-4C1E-BDCA-7BC4B0A7B5E5}" destId="{272A31DC-F914-4182-ABA8-E65F75038820}" srcOrd="1" destOrd="0" parTransId="{434D5806-EC9D-472F-8F20-68BC55230FBE}" sibTransId="{D09839C6-039B-478F-901D-A624F38BAFFA}"/>
    <dgm:cxn modelId="{DC4645CE-3995-4A81-A685-C787BAFDF861}" srcId="{C95BD5A2-7C3A-4BB9-88F4-7630AC99F72C}" destId="{50CCD965-2532-4F40-8507-343DA4B7765C}" srcOrd="1" destOrd="0" parTransId="{987671EF-CC96-4F3F-B615-234E4EEFBADC}" sibTransId="{AB2F0D59-FC26-4278-84AC-E47740D00C6D}"/>
    <dgm:cxn modelId="{F3E6D9D8-79B9-4793-8BF5-1D2DAAFFB8C9}" type="presOf" srcId="{0D05D548-B22D-4C1E-BDCA-7BC4B0A7B5E5}" destId="{3212D9BC-EC2D-4C71-A47A-5B16FDEBE727}" srcOrd="0" destOrd="0" presId="urn:microsoft.com/office/officeart/2005/8/layout/hList1"/>
    <dgm:cxn modelId="{AD6510E4-9ECF-4452-A2F8-C03416C7C6FC}" type="presOf" srcId="{859071DA-2086-473B-B858-DADCF4CE22DF}" destId="{BD07F291-54F7-45A4-B970-FC4978F2C58C}" srcOrd="0" destOrd="2" presId="urn:microsoft.com/office/officeart/2005/8/layout/hList1"/>
    <dgm:cxn modelId="{91580708-C6AA-462D-8A41-08170D1860F3}" type="presParOf" srcId="{91D9A9CA-E19F-4F21-914A-FAA23E8735B4}" destId="{8D3FA7F6-EE5F-46BB-9E38-9776B09EAE5E}" srcOrd="0" destOrd="0" presId="urn:microsoft.com/office/officeart/2005/8/layout/hList1"/>
    <dgm:cxn modelId="{5A104A7D-C6FF-43E7-9DD2-10A1E8816307}" type="presParOf" srcId="{8D3FA7F6-EE5F-46BB-9E38-9776B09EAE5E}" destId="{3212D9BC-EC2D-4C71-A47A-5B16FDEBE727}" srcOrd="0" destOrd="0" presId="urn:microsoft.com/office/officeart/2005/8/layout/hList1"/>
    <dgm:cxn modelId="{7DA49484-E471-41A5-AC3F-7B8008E063CD}" type="presParOf" srcId="{8D3FA7F6-EE5F-46BB-9E38-9776B09EAE5E}" destId="{9C36579B-A4AF-4AD2-9774-52A092C590F3}" srcOrd="1" destOrd="0" presId="urn:microsoft.com/office/officeart/2005/8/layout/hList1"/>
    <dgm:cxn modelId="{AEB75CF2-E15C-4F6D-B42A-2B6CE2EA13F3}" type="presParOf" srcId="{91D9A9CA-E19F-4F21-914A-FAA23E8735B4}" destId="{B55B59B9-6EA6-42B6-AE32-B4B6CE90D444}" srcOrd="1" destOrd="0" presId="urn:microsoft.com/office/officeart/2005/8/layout/hList1"/>
    <dgm:cxn modelId="{D3A755B4-DF5F-4004-B834-EBFE04C954D2}" type="presParOf" srcId="{91D9A9CA-E19F-4F21-914A-FAA23E8735B4}" destId="{981B17B3-7985-4F55-9466-34BD4E75A57F}" srcOrd="2" destOrd="0" presId="urn:microsoft.com/office/officeart/2005/8/layout/hList1"/>
    <dgm:cxn modelId="{76804F9C-5A0D-4123-8530-FFF7EC1E9056}" type="presParOf" srcId="{981B17B3-7985-4F55-9466-34BD4E75A57F}" destId="{13D5240B-4DD4-492D-8D80-5E0EC7E71242}" srcOrd="0" destOrd="0" presId="urn:microsoft.com/office/officeart/2005/8/layout/hList1"/>
    <dgm:cxn modelId="{12F14A97-C564-4E9F-9F50-979958C70AA4}" type="presParOf" srcId="{981B17B3-7985-4F55-9466-34BD4E75A57F}" destId="{BD07F291-54F7-45A4-B970-FC4978F2C58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2D9BC-EC2D-4C71-A47A-5B16FDEBE727}">
      <dsp:nvSpPr>
        <dsp:cNvPr id="0" name=""/>
        <dsp:cNvSpPr/>
      </dsp:nvSpPr>
      <dsp:spPr>
        <a:xfrm>
          <a:off x="26" y="21608"/>
          <a:ext cx="2573424" cy="460800"/>
        </a:xfrm>
        <a:prstGeom prst="rect">
          <a:avLst/>
        </a:prstGeom>
        <a:solidFill>
          <a:schemeClr val="accent5">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Functional</a:t>
          </a:r>
          <a:endParaRPr lang="en-AT" sz="1600" kern="1200" dirty="0"/>
        </a:p>
      </dsp:txBody>
      <dsp:txXfrm>
        <a:off x="26" y="21608"/>
        <a:ext cx="2573424" cy="460800"/>
      </dsp:txXfrm>
    </dsp:sp>
    <dsp:sp modelId="{9C36579B-A4AF-4AD2-9774-52A092C590F3}">
      <dsp:nvSpPr>
        <dsp:cNvPr id="0" name=""/>
        <dsp:cNvSpPr/>
      </dsp:nvSpPr>
      <dsp:spPr>
        <a:xfrm>
          <a:off x="26" y="482408"/>
          <a:ext cx="2573424" cy="11638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Case</a:t>
          </a:r>
          <a:endParaRPr lang="en-AT" sz="1600" kern="1200" dirty="0"/>
        </a:p>
        <a:p>
          <a:pPr marL="171450" lvl="1" indent="-171450" algn="l" defTabSz="711200">
            <a:lnSpc>
              <a:spcPct val="90000"/>
            </a:lnSpc>
            <a:spcBef>
              <a:spcPct val="0"/>
            </a:spcBef>
            <a:spcAft>
              <a:spcPct val="15000"/>
            </a:spcAft>
            <a:buChar char="•"/>
          </a:pPr>
          <a:r>
            <a:rPr lang="en-US" sz="1600" kern="1200" dirty="0"/>
            <a:t>Data Set</a:t>
          </a:r>
          <a:endParaRPr lang="en-AT" sz="1600" kern="1200" dirty="0"/>
        </a:p>
        <a:p>
          <a:pPr marL="171450" lvl="1" indent="-171450" algn="l" defTabSz="711200">
            <a:lnSpc>
              <a:spcPct val="90000"/>
            </a:lnSpc>
            <a:spcBef>
              <a:spcPct val="0"/>
            </a:spcBef>
            <a:spcAft>
              <a:spcPct val="15000"/>
            </a:spcAft>
            <a:buChar char="•"/>
          </a:pPr>
          <a:r>
            <a:rPr lang="en-US" sz="1600" kern="1200" dirty="0"/>
            <a:t>Solution</a:t>
          </a:r>
          <a:endParaRPr lang="en-AT" sz="1600" kern="1200" dirty="0"/>
        </a:p>
        <a:p>
          <a:pPr marL="171450" lvl="1" indent="-171450" algn="l" defTabSz="711200">
            <a:lnSpc>
              <a:spcPct val="90000"/>
            </a:lnSpc>
            <a:spcBef>
              <a:spcPct val="0"/>
            </a:spcBef>
            <a:spcAft>
              <a:spcPct val="15000"/>
            </a:spcAft>
            <a:buChar char="•"/>
          </a:pPr>
          <a:r>
            <a:rPr lang="en-US" sz="1600" kern="1200" dirty="0"/>
            <a:t>Data Products</a:t>
          </a:r>
          <a:endParaRPr lang="en-AT" sz="1600" kern="1200" dirty="0"/>
        </a:p>
      </dsp:txBody>
      <dsp:txXfrm>
        <a:off x="26" y="482408"/>
        <a:ext cx="2573424" cy="1163880"/>
      </dsp:txXfrm>
    </dsp:sp>
    <dsp:sp modelId="{13D5240B-4DD4-492D-8D80-5E0EC7E71242}">
      <dsp:nvSpPr>
        <dsp:cNvPr id="0" name=""/>
        <dsp:cNvSpPr/>
      </dsp:nvSpPr>
      <dsp:spPr>
        <a:xfrm>
          <a:off x="2933730" y="21608"/>
          <a:ext cx="2573424" cy="460800"/>
        </a:xfrm>
        <a:prstGeom prst="rect">
          <a:avLst/>
        </a:prstGeom>
        <a:solidFill>
          <a:schemeClr val="accent5">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Technical</a:t>
          </a:r>
          <a:endParaRPr lang="en-AT" sz="1600" kern="1200" dirty="0"/>
        </a:p>
      </dsp:txBody>
      <dsp:txXfrm>
        <a:off x="2933730" y="21608"/>
        <a:ext cx="2573424" cy="460800"/>
      </dsp:txXfrm>
    </dsp:sp>
    <dsp:sp modelId="{BD07F291-54F7-45A4-B970-FC4978F2C58C}">
      <dsp:nvSpPr>
        <dsp:cNvPr id="0" name=""/>
        <dsp:cNvSpPr/>
      </dsp:nvSpPr>
      <dsp:spPr>
        <a:xfrm>
          <a:off x="2933730" y="482408"/>
          <a:ext cx="2573424" cy="11638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Data Preparation</a:t>
          </a:r>
          <a:endParaRPr lang="en-AT" sz="1600" kern="1200" dirty="0"/>
        </a:p>
        <a:p>
          <a:pPr marL="171450" lvl="1" indent="-171450" algn="l" defTabSz="711200">
            <a:lnSpc>
              <a:spcPct val="90000"/>
            </a:lnSpc>
            <a:spcBef>
              <a:spcPct val="0"/>
            </a:spcBef>
            <a:spcAft>
              <a:spcPct val="15000"/>
            </a:spcAft>
            <a:buChar char="•"/>
          </a:pPr>
          <a:r>
            <a:rPr lang="en-US" sz="1600" kern="1200" dirty="0"/>
            <a:t>Data Exploration</a:t>
          </a:r>
          <a:endParaRPr lang="en-AT" sz="1600" kern="1200" dirty="0"/>
        </a:p>
        <a:p>
          <a:pPr marL="171450" lvl="1" indent="-171450" algn="l" defTabSz="711200">
            <a:lnSpc>
              <a:spcPct val="90000"/>
            </a:lnSpc>
            <a:spcBef>
              <a:spcPct val="0"/>
            </a:spcBef>
            <a:spcAft>
              <a:spcPct val="15000"/>
            </a:spcAft>
            <a:buChar char="•"/>
          </a:pPr>
          <a:r>
            <a:rPr lang="en-US" sz="1600" kern="1200" dirty="0"/>
            <a:t>Modeling</a:t>
          </a:r>
          <a:endParaRPr lang="en-AT" sz="1600" kern="1200" dirty="0"/>
        </a:p>
        <a:p>
          <a:pPr marL="171450" lvl="1" indent="-171450" algn="l" defTabSz="711200">
            <a:lnSpc>
              <a:spcPct val="90000"/>
            </a:lnSpc>
            <a:spcBef>
              <a:spcPct val="0"/>
            </a:spcBef>
            <a:spcAft>
              <a:spcPct val="15000"/>
            </a:spcAft>
            <a:buChar char="•"/>
          </a:pPr>
          <a:r>
            <a:rPr lang="en-US" sz="1600" kern="1200" dirty="0"/>
            <a:t>Model Performance</a:t>
          </a:r>
          <a:endParaRPr lang="en-AT" sz="1600" kern="1200" dirty="0"/>
        </a:p>
      </dsp:txBody>
      <dsp:txXfrm>
        <a:off x="2933730" y="482408"/>
        <a:ext cx="2573424" cy="1163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4958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295527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defTabSz="966612">
              <a:buNone/>
              <a:defRPr/>
            </a:pPr>
            <a:r>
              <a:rPr lang="en-US" dirty="0"/>
              <a:t>We have to deal with unsupervised machine learning because we have no idea which parts of the measure points are normal and which are not.  Which means we have no classification with good or bad</a:t>
            </a:r>
            <a:endParaRPr dirty="0"/>
          </a:p>
        </p:txBody>
      </p:sp>
    </p:spTree>
    <p:extLst>
      <p:ext uri="{BB962C8B-B14F-4D97-AF65-F5344CB8AC3E}">
        <p14:creationId xmlns:p14="http://schemas.microsoft.com/office/powerpoint/2010/main" val="334204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dirty="0"/>
              <a:t>Autoencoder: The aim of an autoencoder is to learn a representation (encoding) for the bearing IoT data for dimensionality reduction by training the network to ignore signal “noise”. Along with the reduction side, a reconstructing side is learnt, where the autoencoder tries to generate from the reduced encoding a representation as close as possible to its original input</a:t>
            </a:r>
            <a:endParaRPr dirty="0"/>
          </a:p>
        </p:txBody>
      </p:sp>
    </p:spTree>
    <p:extLst>
      <p:ext uri="{BB962C8B-B14F-4D97-AF65-F5344CB8AC3E}">
        <p14:creationId xmlns:p14="http://schemas.microsoft.com/office/powerpoint/2010/main" val="138548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239481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dirty="0"/>
              <a:t>Method: median, mean, largest     which did not make a big difference in our bearing case</a:t>
            </a:r>
            <a:endParaRPr dirty="0"/>
          </a:p>
        </p:txBody>
      </p:sp>
    </p:spTree>
    <p:extLst>
      <p:ext uri="{BB962C8B-B14F-4D97-AF65-F5344CB8AC3E}">
        <p14:creationId xmlns:p14="http://schemas.microsoft.com/office/powerpoint/2010/main" val="3230923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sz="1200" dirty="0"/>
              <a:t>By plotting the distribution of the calculated loss in the training set I can use this to identify a suitable threshold value for identifying an anomaly. In doing this, I can make sure that this threshold is set above the “noise level”, and that any flagged anomalies should be statistically significant above the noise background</a:t>
            </a:r>
            <a:endParaRPr dirty="0"/>
          </a:p>
        </p:txBody>
      </p:sp>
    </p:spTree>
    <p:extLst>
      <p:ext uri="{BB962C8B-B14F-4D97-AF65-F5344CB8AC3E}">
        <p14:creationId xmlns:p14="http://schemas.microsoft.com/office/powerpoint/2010/main" val="3379130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2604025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1932488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355422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674525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2614136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1347339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Tree>
    <p:extLst>
      <p:ext uri="{BB962C8B-B14F-4D97-AF65-F5344CB8AC3E}">
        <p14:creationId xmlns:p14="http://schemas.microsoft.com/office/powerpoint/2010/main" val="212254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Tree>
    <p:extLst>
      <p:ext uri="{BB962C8B-B14F-4D97-AF65-F5344CB8AC3E}">
        <p14:creationId xmlns:p14="http://schemas.microsoft.com/office/powerpoint/2010/main" val="26882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634523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dirty="0"/>
              <a:t>I only had 1 vCPU and GB Ram available in my cloud environment so I took care about storage volume and system performance</a:t>
            </a:r>
            <a:endParaRPr dirty="0"/>
          </a:p>
        </p:txBody>
      </p:sp>
    </p:spTree>
    <p:extLst>
      <p:ext uri="{BB962C8B-B14F-4D97-AF65-F5344CB8AC3E}">
        <p14:creationId xmlns:p14="http://schemas.microsoft.com/office/powerpoint/2010/main" val="372238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701350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a:p>
        </p:txBody>
      </p:sp>
    </p:spTree>
    <p:extLst>
      <p:ext uri="{BB962C8B-B14F-4D97-AF65-F5344CB8AC3E}">
        <p14:creationId xmlns:p14="http://schemas.microsoft.com/office/powerpoint/2010/main" val="2602100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sz="18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dirty="0"/>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7807036" cy="1159800"/>
          </a:xfrm>
          <a:prstGeom prst="rect">
            <a:avLst/>
          </a:prstGeom>
        </p:spPr>
        <p:txBody>
          <a:bodyPr spcFirstLastPara="1" wrap="square" lIns="0" tIns="0" rIns="0" bIns="0" anchor="t" anchorCtr="0">
            <a:noAutofit/>
          </a:bodyPr>
          <a:lstStyle/>
          <a:p>
            <a:r>
              <a:rPr lang="en-US" sz="4000" dirty="0"/>
              <a:t>Fault prediction for bearings</a:t>
            </a:r>
            <a:br>
              <a:rPr lang="en-US" sz="4000" dirty="0"/>
            </a:br>
            <a:r>
              <a:rPr lang="en-US" sz="2400" dirty="0">
                <a:solidFill>
                  <a:schemeClr val="accent2">
                    <a:lumMod val="60000"/>
                    <a:lumOff val="40000"/>
                  </a:schemeClr>
                </a:solidFill>
              </a:rPr>
              <a:t>Anomaly detection with Deep Learning</a:t>
            </a:r>
            <a:endParaRPr lang="en-US" sz="4000" dirty="0">
              <a:solidFill>
                <a:schemeClr val="accent2">
                  <a:lumMod val="60000"/>
                  <a:lumOff val="40000"/>
                </a:schemeClr>
              </a:solidFill>
            </a:endParaRPr>
          </a:p>
        </p:txBody>
      </p:sp>
      <p:sp>
        <p:nvSpPr>
          <p:cNvPr id="4" name="TextBox 3">
            <a:extLst>
              <a:ext uri="{FF2B5EF4-FFF2-40B4-BE49-F238E27FC236}">
                <a16:creationId xmlns:a16="http://schemas.microsoft.com/office/drawing/2014/main" id="{96F4580D-47C3-4FEA-B99F-F67D14299D85}"/>
              </a:ext>
            </a:extLst>
          </p:cNvPr>
          <p:cNvSpPr txBox="1"/>
          <p:nvPr/>
        </p:nvSpPr>
        <p:spPr>
          <a:xfrm>
            <a:off x="2092034" y="2937164"/>
            <a:ext cx="6864927" cy="954107"/>
          </a:xfrm>
          <a:prstGeom prst="rect">
            <a:avLst/>
          </a:prstGeom>
          <a:noFill/>
        </p:spPr>
        <p:txBody>
          <a:bodyPr wrap="square" rtlCol="0">
            <a:spAutoFit/>
          </a:bodyPr>
          <a:lstStyle/>
          <a:p>
            <a:r>
              <a:rPr lang="en-US" dirty="0">
                <a:solidFill>
                  <a:schemeClr val="bg1"/>
                </a:solidFill>
              </a:rPr>
              <a:t>Robert Anglberger</a:t>
            </a:r>
          </a:p>
          <a:p>
            <a:endParaRPr lang="de-AT" dirty="0">
              <a:solidFill>
                <a:schemeClr val="bg1"/>
              </a:solidFill>
            </a:endParaRPr>
          </a:p>
          <a:p>
            <a:r>
              <a:rPr lang="de-AT" dirty="0">
                <a:solidFill>
                  <a:schemeClr val="bg1"/>
                </a:solidFill>
              </a:rPr>
              <a:t>www.linkedin.com/in/robert-anglberger</a:t>
            </a:r>
          </a:p>
          <a:p>
            <a:r>
              <a:rPr lang="de-AT" dirty="0">
                <a:solidFill>
                  <a:schemeClr val="bg1"/>
                </a:solidFill>
              </a:rPr>
              <a:t>https://github.com/devbert/Fault-prediction-for-bearings-anomaly-detection-</a:t>
            </a:r>
            <a:endParaRPr lang="en-AT" dirty="0">
              <a:solidFill>
                <a:schemeClr val="bg1"/>
              </a:solidFill>
            </a:endParaRPr>
          </a:p>
        </p:txBody>
      </p:sp>
      <p:sp>
        <p:nvSpPr>
          <p:cNvPr id="6" name="TextBox 5">
            <a:extLst>
              <a:ext uri="{FF2B5EF4-FFF2-40B4-BE49-F238E27FC236}">
                <a16:creationId xmlns:a16="http://schemas.microsoft.com/office/drawing/2014/main" id="{0E220713-E84D-47AB-BC3C-B51D39A39061}"/>
              </a:ext>
            </a:extLst>
          </p:cNvPr>
          <p:cNvSpPr txBox="1"/>
          <p:nvPr/>
        </p:nvSpPr>
        <p:spPr>
          <a:xfrm>
            <a:off x="955963" y="2937164"/>
            <a:ext cx="1080654" cy="954107"/>
          </a:xfrm>
          <a:prstGeom prst="rect">
            <a:avLst/>
          </a:prstGeom>
          <a:noFill/>
        </p:spPr>
        <p:txBody>
          <a:bodyPr wrap="square" rtlCol="0">
            <a:spAutoFit/>
          </a:bodyPr>
          <a:lstStyle/>
          <a:p>
            <a:r>
              <a:rPr lang="en-US" dirty="0">
                <a:solidFill>
                  <a:schemeClr val="bg1"/>
                </a:solidFill>
              </a:rPr>
              <a:t>Author:</a:t>
            </a:r>
          </a:p>
          <a:p>
            <a:endParaRPr lang="en-US" dirty="0">
              <a:solidFill>
                <a:schemeClr val="bg1"/>
              </a:solidFill>
            </a:endParaRPr>
          </a:p>
          <a:p>
            <a:r>
              <a:rPr lang="en-US" dirty="0" err="1">
                <a:solidFill>
                  <a:schemeClr val="bg1"/>
                </a:solidFill>
              </a:rPr>
              <a:t>Linkedin</a:t>
            </a:r>
            <a:r>
              <a:rPr lang="en-US" dirty="0">
                <a:solidFill>
                  <a:schemeClr val="bg1"/>
                </a:solidFill>
              </a:rPr>
              <a:t>:</a:t>
            </a:r>
          </a:p>
          <a:p>
            <a:r>
              <a:rPr lang="en-US" dirty="0" err="1">
                <a:solidFill>
                  <a:schemeClr val="bg1"/>
                </a:solidFill>
              </a:rPr>
              <a:t>Github</a:t>
            </a:r>
            <a:r>
              <a:rPr lang="en-US" dirty="0">
                <a:solidFill>
                  <a:schemeClr val="bg1"/>
                </a:solidFill>
              </a:rPr>
              <a:t>:</a:t>
            </a:r>
            <a:endParaRPr lang="en-AT"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Rectangle 7">
            <a:extLst>
              <a:ext uri="{FF2B5EF4-FFF2-40B4-BE49-F238E27FC236}">
                <a16:creationId xmlns:a16="http://schemas.microsoft.com/office/drawing/2014/main" id="{367E7BD3-EA73-49C5-B23A-5C99343F67A4}"/>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sp>
        <p:nvSpPr>
          <p:cNvPr id="9" name="Google Shape;130;p20">
            <a:extLst>
              <a:ext uri="{FF2B5EF4-FFF2-40B4-BE49-F238E27FC236}">
                <a16:creationId xmlns:a16="http://schemas.microsoft.com/office/drawing/2014/main" id="{262BF739-4B0F-4CDA-B30A-C71460117F72}"/>
              </a:ext>
            </a:extLst>
          </p:cNvPr>
          <p:cNvSpPr txBox="1">
            <a:spLocks/>
          </p:cNvSpPr>
          <p:nvPr/>
        </p:nvSpPr>
        <p:spPr>
          <a:xfrm>
            <a:off x="1449572" y="30450"/>
            <a:ext cx="4448700"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de-AT" dirty="0"/>
              <a:t>ETL</a:t>
            </a:r>
          </a:p>
        </p:txBody>
      </p:sp>
      <p:sp>
        <p:nvSpPr>
          <p:cNvPr id="10" name="Google Shape;131;p20">
            <a:extLst>
              <a:ext uri="{FF2B5EF4-FFF2-40B4-BE49-F238E27FC236}">
                <a16:creationId xmlns:a16="http://schemas.microsoft.com/office/drawing/2014/main" id="{E9C043CC-7A69-4544-A0F5-8561981F787F}"/>
              </a:ext>
            </a:extLst>
          </p:cNvPr>
          <p:cNvSpPr txBox="1">
            <a:spLocks/>
          </p:cNvSpPr>
          <p:nvPr/>
        </p:nvSpPr>
        <p:spPr>
          <a:xfrm>
            <a:off x="2330622" y="276447"/>
            <a:ext cx="5050465" cy="1836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7DFFB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9pPr>
          </a:lstStyle>
          <a:p>
            <a:pPr marL="342900" indent="-342900"/>
            <a:r>
              <a:rPr lang="en-US" dirty="0"/>
              <a:t>Data load from local file system</a:t>
            </a:r>
          </a:p>
          <a:p>
            <a:pPr marL="342900" indent="-342900"/>
            <a:r>
              <a:rPr lang="en-US" dirty="0"/>
              <a:t>Data Transformation and loading to python </a:t>
            </a:r>
            <a:r>
              <a:rPr lang="en-US" dirty="0" err="1"/>
              <a:t>dataframe</a:t>
            </a:r>
            <a:endParaRPr lang="en-US" dirty="0"/>
          </a:p>
        </p:txBody>
      </p:sp>
      <p:pic>
        <p:nvPicPr>
          <p:cNvPr id="12" name="Picture 11">
            <a:extLst>
              <a:ext uri="{FF2B5EF4-FFF2-40B4-BE49-F238E27FC236}">
                <a16:creationId xmlns:a16="http://schemas.microsoft.com/office/drawing/2014/main" id="{FDAF9E51-E016-492B-A9E6-5210B560B87D}"/>
              </a:ext>
            </a:extLst>
          </p:cNvPr>
          <p:cNvPicPr>
            <a:picLocks noChangeAspect="1"/>
          </p:cNvPicPr>
          <p:nvPr/>
        </p:nvPicPr>
        <p:blipFill>
          <a:blip r:embed="rId3"/>
          <a:stretch>
            <a:fillRect/>
          </a:stretch>
        </p:blipFill>
        <p:spPr>
          <a:xfrm>
            <a:off x="750065" y="1089683"/>
            <a:ext cx="7788348" cy="3882142"/>
          </a:xfrm>
          <a:prstGeom prst="rect">
            <a:avLst/>
          </a:prstGeom>
        </p:spPr>
      </p:pic>
    </p:spTree>
    <p:extLst>
      <p:ext uri="{BB962C8B-B14F-4D97-AF65-F5344CB8AC3E}">
        <p14:creationId xmlns:p14="http://schemas.microsoft.com/office/powerpoint/2010/main" val="412511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Rectangle 7">
            <a:extLst>
              <a:ext uri="{FF2B5EF4-FFF2-40B4-BE49-F238E27FC236}">
                <a16:creationId xmlns:a16="http://schemas.microsoft.com/office/drawing/2014/main" id="{367E7BD3-EA73-49C5-B23A-5C99343F67A4}"/>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pic>
        <p:nvPicPr>
          <p:cNvPr id="2" name="Picture 1">
            <a:extLst>
              <a:ext uri="{FF2B5EF4-FFF2-40B4-BE49-F238E27FC236}">
                <a16:creationId xmlns:a16="http://schemas.microsoft.com/office/drawing/2014/main" id="{8DCAFC59-10DD-4A85-B7E5-55BF0787EB04}"/>
              </a:ext>
            </a:extLst>
          </p:cNvPr>
          <p:cNvPicPr>
            <a:picLocks noChangeAspect="1"/>
          </p:cNvPicPr>
          <p:nvPr/>
        </p:nvPicPr>
        <p:blipFill rotWithShape="1">
          <a:blip r:embed="rId3"/>
          <a:srcRect t="12883" r="40241"/>
          <a:stretch/>
        </p:blipFill>
        <p:spPr>
          <a:xfrm>
            <a:off x="5298798" y="885154"/>
            <a:ext cx="3359098" cy="276520"/>
          </a:xfrm>
          <a:prstGeom prst="rect">
            <a:avLst/>
          </a:prstGeom>
        </p:spPr>
      </p:pic>
      <p:pic>
        <p:nvPicPr>
          <p:cNvPr id="11" name="Picture 10">
            <a:extLst>
              <a:ext uri="{FF2B5EF4-FFF2-40B4-BE49-F238E27FC236}">
                <a16:creationId xmlns:a16="http://schemas.microsoft.com/office/drawing/2014/main" id="{8E27BCD8-BCBA-4D6D-8876-ED110EB37BC7}"/>
              </a:ext>
            </a:extLst>
          </p:cNvPr>
          <p:cNvPicPr>
            <a:picLocks noChangeAspect="1"/>
          </p:cNvPicPr>
          <p:nvPr/>
        </p:nvPicPr>
        <p:blipFill>
          <a:blip r:embed="rId4"/>
          <a:stretch>
            <a:fillRect/>
          </a:stretch>
        </p:blipFill>
        <p:spPr>
          <a:xfrm>
            <a:off x="4151894" y="2246285"/>
            <a:ext cx="4804103" cy="2677359"/>
          </a:xfrm>
          <a:prstGeom prst="rect">
            <a:avLst/>
          </a:prstGeom>
        </p:spPr>
      </p:pic>
      <p:pic>
        <p:nvPicPr>
          <p:cNvPr id="3" name="Picture 2">
            <a:extLst>
              <a:ext uri="{FF2B5EF4-FFF2-40B4-BE49-F238E27FC236}">
                <a16:creationId xmlns:a16="http://schemas.microsoft.com/office/drawing/2014/main" id="{A5ADDD3E-B030-4C2F-B796-9D16583D4E1C}"/>
              </a:ext>
            </a:extLst>
          </p:cNvPr>
          <p:cNvPicPr>
            <a:picLocks noChangeAspect="1"/>
          </p:cNvPicPr>
          <p:nvPr/>
        </p:nvPicPr>
        <p:blipFill rotWithShape="1">
          <a:blip r:embed="rId5"/>
          <a:srcRect r="53229"/>
          <a:stretch/>
        </p:blipFill>
        <p:spPr>
          <a:xfrm>
            <a:off x="4126808" y="1311555"/>
            <a:ext cx="2628995" cy="698307"/>
          </a:xfrm>
          <a:prstGeom prst="rect">
            <a:avLst/>
          </a:prstGeom>
        </p:spPr>
      </p:pic>
      <p:sp>
        <p:nvSpPr>
          <p:cNvPr id="13" name="Google Shape;130;p20">
            <a:extLst>
              <a:ext uri="{FF2B5EF4-FFF2-40B4-BE49-F238E27FC236}">
                <a16:creationId xmlns:a16="http://schemas.microsoft.com/office/drawing/2014/main" id="{03E5B231-1C0E-4E49-B3A9-137570D698DB}"/>
              </a:ext>
            </a:extLst>
          </p:cNvPr>
          <p:cNvSpPr txBox="1">
            <a:spLocks noGrp="1"/>
          </p:cNvSpPr>
          <p:nvPr>
            <p:ph type="title"/>
          </p:nvPr>
        </p:nvSpPr>
        <p:spPr>
          <a:xfrm>
            <a:off x="457200" y="1425175"/>
            <a:ext cx="44487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AT" dirty="0"/>
              <a:t>ETL</a:t>
            </a:r>
            <a:endParaRPr dirty="0"/>
          </a:p>
        </p:txBody>
      </p:sp>
      <p:sp>
        <p:nvSpPr>
          <p:cNvPr id="14" name="Google Shape;131;p20">
            <a:extLst>
              <a:ext uri="{FF2B5EF4-FFF2-40B4-BE49-F238E27FC236}">
                <a16:creationId xmlns:a16="http://schemas.microsoft.com/office/drawing/2014/main" id="{83F50C7B-68CD-4175-8CF4-FBCA6BB3C3C8}"/>
              </a:ext>
            </a:extLst>
          </p:cNvPr>
          <p:cNvSpPr txBox="1">
            <a:spLocks noGrp="1"/>
          </p:cNvSpPr>
          <p:nvPr>
            <p:ph type="body" idx="1"/>
          </p:nvPr>
        </p:nvSpPr>
        <p:spPr>
          <a:xfrm>
            <a:off x="2105246" y="2124924"/>
            <a:ext cx="5050465" cy="519581"/>
          </a:xfrm>
          <a:prstGeom prst="rect">
            <a:avLst/>
          </a:prstGeom>
        </p:spPr>
        <p:txBody>
          <a:bodyPr spcFirstLastPara="1" wrap="square" lIns="0" tIns="0" rIns="0" bIns="0" anchor="t" anchorCtr="0">
            <a:noAutofit/>
          </a:bodyPr>
          <a:lstStyle/>
          <a:p>
            <a:pPr marL="342900" indent="-342900"/>
            <a:r>
              <a:rPr lang="en-US" dirty="0"/>
              <a:t>Data Visualization</a:t>
            </a:r>
          </a:p>
        </p:txBody>
      </p:sp>
      <p:sp>
        <p:nvSpPr>
          <p:cNvPr id="15" name="Google Shape;131;p20">
            <a:extLst>
              <a:ext uri="{FF2B5EF4-FFF2-40B4-BE49-F238E27FC236}">
                <a16:creationId xmlns:a16="http://schemas.microsoft.com/office/drawing/2014/main" id="{25B2378A-2D22-4A35-812D-D31A9EA4AC8A}"/>
              </a:ext>
            </a:extLst>
          </p:cNvPr>
          <p:cNvSpPr txBox="1">
            <a:spLocks/>
          </p:cNvSpPr>
          <p:nvPr/>
        </p:nvSpPr>
        <p:spPr>
          <a:xfrm>
            <a:off x="2105246" y="717971"/>
            <a:ext cx="3253563" cy="47205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7DFFB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9pPr>
          </a:lstStyle>
          <a:p>
            <a:pPr marL="342900" indent="-342900"/>
            <a:r>
              <a:rPr lang="en-US" dirty="0"/>
              <a:t>Data Sampling (10 min intervals)</a:t>
            </a:r>
          </a:p>
        </p:txBody>
      </p:sp>
      <p:sp>
        <p:nvSpPr>
          <p:cNvPr id="16" name="Google Shape;131;p20">
            <a:extLst>
              <a:ext uri="{FF2B5EF4-FFF2-40B4-BE49-F238E27FC236}">
                <a16:creationId xmlns:a16="http://schemas.microsoft.com/office/drawing/2014/main" id="{6CD466BF-F4F6-468A-A35A-5C08EFA02295}"/>
              </a:ext>
            </a:extLst>
          </p:cNvPr>
          <p:cNvSpPr txBox="1">
            <a:spLocks/>
          </p:cNvSpPr>
          <p:nvPr/>
        </p:nvSpPr>
        <p:spPr>
          <a:xfrm>
            <a:off x="2105246" y="1202002"/>
            <a:ext cx="4546795" cy="5337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7DFFB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1pPr>
            <a:lvl2pPr marL="914400" marR="0" lvl="1"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2pPr>
            <a:lvl3pPr marL="1371600" marR="0" lvl="2"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3pPr>
            <a:lvl4pPr marL="1828800" marR="0" lvl="3"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4pPr>
            <a:lvl5pPr marL="2286000" marR="0" lvl="4"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5pPr>
            <a:lvl6pPr marL="2743200" marR="0" lvl="5"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6pPr>
            <a:lvl7pPr marL="3200400" marR="0" lvl="6"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7pPr>
            <a:lvl8pPr marL="3657600" marR="0" lvl="7"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8pPr>
            <a:lvl9pPr marL="4114800" marR="0" lvl="8" indent="-330200" algn="l" rtl="0">
              <a:lnSpc>
                <a:spcPct val="100000"/>
              </a:lnSpc>
              <a:spcBef>
                <a:spcPts val="0"/>
              </a:spcBef>
              <a:spcAft>
                <a:spcPts val="0"/>
              </a:spcAft>
              <a:buClr>
                <a:schemeClr val="lt1"/>
              </a:buClr>
              <a:buSzPts val="1600"/>
              <a:buFont typeface="Titillium Web Light"/>
              <a:buChar char="■"/>
              <a:defRPr sz="1600" b="0" i="0" u="none" strike="noStrike" cap="none">
                <a:solidFill>
                  <a:schemeClr val="lt1"/>
                </a:solidFill>
                <a:latin typeface="Titillium Web Light"/>
                <a:ea typeface="Titillium Web Light"/>
                <a:cs typeface="Titillium Web Light"/>
                <a:sym typeface="Titillium Web Light"/>
              </a:defRPr>
            </a:lvl9pPr>
          </a:lstStyle>
          <a:p>
            <a:pPr marL="342900" indent="-342900"/>
            <a:r>
              <a:rPr lang="en-US" dirty="0"/>
              <a:t>Data Scaling</a:t>
            </a:r>
          </a:p>
        </p:txBody>
      </p:sp>
    </p:spTree>
    <p:extLst>
      <p:ext uri="{BB962C8B-B14F-4D97-AF65-F5344CB8AC3E}">
        <p14:creationId xmlns:p14="http://schemas.microsoft.com/office/powerpoint/2010/main" val="328323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AT" dirty="0"/>
              <a:t>Modeling</a:t>
            </a:r>
            <a:endParaRPr dirty="0"/>
          </a:p>
        </p:txBody>
      </p:sp>
      <p:sp>
        <p:nvSpPr>
          <p:cNvPr id="131" name="Google Shape;131;p20"/>
          <p:cNvSpPr txBox="1">
            <a:spLocks noGrp="1"/>
          </p:cNvSpPr>
          <p:nvPr>
            <p:ph type="body" idx="1"/>
          </p:nvPr>
        </p:nvSpPr>
        <p:spPr>
          <a:xfrm>
            <a:off x="457200" y="2419350"/>
            <a:ext cx="6728603" cy="1836300"/>
          </a:xfrm>
          <a:prstGeom prst="rect">
            <a:avLst/>
          </a:prstGeom>
        </p:spPr>
        <p:txBody>
          <a:bodyPr spcFirstLastPara="1" wrap="square" lIns="0" tIns="0" rIns="0" bIns="0" anchor="t" anchorCtr="0">
            <a:noAutofit/>
          </a:bodyPr>
          <a:lstStyle/>
          <a:p>
            <a:pPr marL="342900" indent="-342900"/>
            <a:r>
              <a:rPr lang="en-US" dirty="0"/>
              <a:t>Unsupervised machine learning</a:t>
            </a:r>
          </a:p>
          <a:p>
            <a:pPr marL="800100" lvl="1" indent="-342900"/>
            <a:r>
              <a:rPr lang="de-AT" sz="2200" dirty="0"/>
              <a:t>Autoencoder Neural Network with LSTM</a:t>
            </a:r>
          </a:p>
          <a:p>
            <a:pPr marL="800100" lvl="1" indent="-342900"/>
            <a:r>
              <a:rPr lang="de-AT" sz="2200" dirty="0"/>
              <a:t>Autencoder Neural Network</a:t>
            </a:r>
          </a:p>
          <a:p>
            <a:pPr marL="800100" lvl="1" indent="-342900"/>
            <a:r>
              <a:rPr lang="de-AT" sz="2200" dirty="0"/>
              <a:t>KNN Classification</a:t>
            </a:r>
            <a:endParaRPr sz="2200"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spTree>
    <p:extLst>
      <p:ext uri="{BB962C8B-B14F-4D97-AF65-F5344CB8AC3E}">
        <p14:creationId xmlns:p14="http://schemas.microsoft.com/office/powerpoint/2010/main" val="14443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Recurrent NN </a:t>
            </a:r>
            <a:br>
              <a:rPr lang="de-AT" dirty="0"/>
            </a:br>
            <a:r>
              <a:rPr lang="de-AT" dirty="0"/>
              <a:t>with LSTM</a:t>
            </a:r>
            <a:endParaRPr dirty="0"/>
          </a:p>
        </p:txBody>
      </p:sp>
      <p:sp>
        <p:nvSpPr>
          <p:cNvPr id="131" name="Google Shape;131;p20"/>
          <p:cNvSpPr txBox="1">
            <a:spLocks noGrp="1"/>
          </p:cNvSpPr>
          <p:nvPr>
            <p:ph type="body" idx="1"/>
          </p:nvPr>
        </p:nvSpPr>
        <p:spPr>
          <a:xfrm>
            <a:off x="488195" y="2530950"/>
            <a:ext cx="5050465" cy="1836300"/>
          </a:xfrm>
          <a:prstGeom prst="rect">
            <a:avLst/>
          </a:prstGeom>
        </p:spPr>
        <p:txBody>
          <a:bodyPr spcFirstLastPara="1" wrap="square" lIns="0" tIns="0" rIns="0" bIns="0" anchor="t" anchorCtr="0">
            <a:noAutofit/>
          </a:bodyPr>
          <a:lstStyle/>
          <a:p>
            <a:pPr marL="342900" indent="-342900">
              <a:lnSpc>
                <a:spcPct val="150000"/>
              </a:lnSpc>
            </a:pPr>
            <a:r>
              <a:rPr lang="en-US" sz="1400" dirty="0"/>
              <a:t>LSTM (</a:t>
            </a:r>
            <a:r>
              <a:rPr lang="de-AT" sz="1600" dirty="0"/>
              <a:t>long-short term memory)</a:t>
            </a:r>
            <a:endParaRPr lang="en-US" sz="1400" dirty="0"/>
          </a:p>
          <a:p>
            <a:pPr marL="342900" indent="-342900">
              <a:lnSpc>
                <a:spcPct val="150000"/>
              </a:lnSpc>
            </a:pPr>
            <a:r>
              <a:rPr lang="en-US" sz="1600" dirty="0"/>
              <a:t>Autoencoder</a:t>
            </a:r>
          </a:p>
          <a:p>
            <a:pPr marL="342900" indent="-342900"/>
            <a:endParaRPr sz="1600"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pic>
        <p:nvPicPr>
          <p:cNvPr id="4" name="Picture 3">
            <a:extLst>
              <a:ext uri="{FF2B5EF4-FFF2-40B4-BE49-F238E27FC236}">
                <a16:creationId xmlns:a16="http://schemas.microsoft.com/office/drawing/2014/main" id="{65DA8EE4-CC9E-44F0-B7F7-0D9231470058}"/>
              </a:ext>
            </a:extLst>
          </p:cNvPr>
          <p:cNvPicPr>
            <a:picLocks noChangeAspect="1"/>
          </p:cNvPicPr>
          <p:nvPr/>
        </p:nvPicPr>
        <p:blipFill>
          <a:blip r:embed="rId3"/>
          <a:stretch>
            <a:fillRect/>
          </a:stretch>
        </p:blipFill>
        <p:spPr>
          <a:xfrm>
            <a:off x="4346932" y="2900537"/>
            <a:ext cx="4525747" cy="1384088"/>
          </a:xfrm>
          <a:prstGeom prst="rect">
            <a:avLst/>
          </a:prstGeom>
        </p:spPr>
      </p:pic>
      <p:pic>
        <p:nvPicPr>
          <p:cNvPr id="6" name="Picture 5">
            <a:extLst>
              <a:ext uri="{FF2B5EF4-FFF2-40B4-BE49-F238E27FC236}">
                <a16:creationId xmlns:a16="http://schemas.microsoft.com/office/drawing/2014/main" id="{5ACD365D-4284-452D-9FC8-D2F7CA5021F5}"/>
              </a:ext>
            </a:extLst>
          </p:cNvPr>
          <p:cNvPicPr>
            <a:picLocks noChangeAspect="1"/>
          </p:cNvPicPr>
          <p:nvPr/>
        </p:nvPicPr>
        <p:blipFill>
          <a:blip r:embed="rId4"/>
          <a:stretch>
            <a:fillRect/>
          </a:stretch>
        </p:blipFill>
        <p:spPr>
          <a:xfrm>
            <a:off x="3334465" y="608633"/>
            <a:ext cx="5552360" cy="1568879"/>
          </a:xfrm>
          <a:prstGeom prst="rect">
            <a:avLst/>
          </a:prstGeom>
        </p:spPr>
      </p:pic>
    </p:spTree>
    <p:extLst>
      <p:ext uri="{BB962C8B-B14F-4D97-AF65-F5344CB8AC3E}">
        <p14:creationId xmlns:p14="http://schemas.microsoft.com/office/powerpoint/2010/main" val="284302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Recurrent NN </a:t>
            </a:r>
            <a:br>
              <a:rPr lang="de-AT" dirty="0"/>
            </a:br>
            <a:r>
              <a:rPr lang="de-AT" dirty="0"/>
              <a:t>without LSTM</a:t>
            </a:r>
            <a:endParaRPr dirty="0"/>
          </a:p>
        </p:txBody>
      </p:sp>
      <p:sp>
        <p:nvSpPr>
          <p:cNvPr id="131" name="Google Shape;131;p20"/>
          <p:cNvSpPr txBox="1">
            <a:spLocks noGrp="1"/>
          </p:cNvSpPr>
          <p:nvPr>
            <p:ph type="body" idx="1"/>
          </p:nvPr>
        </p:nvSpPr>
        <p:spPr>
          <a:xfrm>
            <a:off x="488196" y="2461209"/>
            <a:ext cx="4533256" cy="1836300"/>
          </a:xfrm>
          <a:prstGeom prst="rect">
            <a:avLst/>
          </a:prstGeom>
        </p:spPr>
        <p:txBody>
          <a:bodyPr spcFirstLastPara="1" wrap="square" lIns="0" tIns="0" rIns="0" bIns="0" anchor="t" anchorCtr="0">
            <a:noAutofit/>
          </a:bodyPr>
          <a:lstStyle/>
          <a:p>
            <a:pPr marL="342900" indent="-342900">
              <a:lnSpc>
                <a:spcPct val="150000"/>
              </a:lnSpc>
            </a:pPr>
            <a:r>
              <a:rPr lang="en-US" sz="1400" dirty="0"/>
              <a:t>Only with Dense Layers</a:t>
            </a:r>
          </a:p>
          <a:p>
            <a:pPr marL="342900" indent="-342900">
              <a:lnSpc>
                <a:spcPct val="150000"/>
              </a:lnSpc>
            </a:pPr>
            <a:r>
              <a:rPr lang="en-US" sz="1600" dirty="0"/>
              <a:t>Autoencoder</a:t>
            </a:r>
          </a:p>
          <a:p>
            <a:pPr marL="342900" indent="-342900">
              <a:lnSpc>
                <a:spcPct val="150000"/>
              </a:lnSpc>
            </a:pPr>
            <a:r>
              <a:rPr lang="en-US" sz="1600" dirty="0"/>
              <a:t>Disadvantages compared to LSTM</a:t>
            </a:r>
          </a:p>
          <a:p>
            <a:pPr marL="800100" lvl="1" indent="-342900">
              <a:lnSpc>
                <a:spcPct val="150000"/>
              </a:lnSpc>
            </a:pPr>
            <a:r>
              <a:rPr lang="en-US" sz="1400" dirty="0"/>
              <a:t>Gradient vanishing and exploding problems</a:t>
            </a:r>
          </a:p>
          <a:p>
            <a:pPr marL="800100" lvl="1" indent="-342900">
              <a:lnSpc>
                <a:spcPct val="150000"/>
              </a:lnSpc>
            </a:pPr>
            <a:r>
              <a:rPr lang="en-US" sz="1400" dirty="0"/>
              <a:t>It cannot process very long sequences if using </a:t>
            </a:r>
            <a:r>
              <a:rPr lang="en-US" sz="1400" i="1" dirty="0"/>
              <a:t>tanh</a:t>
            </a:r>
            <a:r>
              <a:rPr lang="en-US" sz="1400" dirty="0"/>
              <a:t> or </a:t>
            </a:r>
            <a:r>
              <a:rPr lang="en-US" sz="1400" i="1" dirty="0" err="1"/>
              <a:t>relu</a:t>
            </a:r>
            <a:r>
              <a:rPr lang="en-US" sz="1400" dirty="0"/>
              <a:t> as an activation function.</a:t>
            </a:r>
          </a:p>
          <a:p>
            <a:pPr marL="342900" indent="-342900"/>
            <a:endParaRPr sz="1600"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pic>
        <p:nvPicPr>
          <p:cNvPr id="6" name="Picture 5">
            <a:extLst>
              <a:ext uri="{FF2B5EF4-FFF2-40B4-BE49-F238E27FC236}">
                <a16:creationId xmlns:a16="http://schemas.microsoft.com/office/drawing/2014/main" id="{C10C6F8D-893B-42B1-A045-DE4C9C8ABD73}"/>
              </a:ext>
            </a:extLst>
          </p:cNvPr>
          <p:cNvPicPr>
            <a:picLocks noChangeAspect="1"/>
          </p:cNvPicPr>
          <p:nvPr/>
        </p:nvPicPr>
        <p:blipFill>
          <a:blip r:embed="rId3"/>
          <a:stretch>
            <a:fillRect/>
          </a:stretch>
        </p:blipFill>
        <p:spPr>
          <a:xfrm>
            <a:off x="6012933" y="2982012"/>
            <a:ext cx="2970710" cy="1315497"/>
          </a:xfrm>
          <a:prstGeom prst="rect">
            <a:avLst/>
          </a:prstGeom>
        </p:spPr>
      </p:pic>
      <p:pic>
        <p:nvPicPr>
          <p:cNvPr id="7" name="Picture 6">
            <a:extLst>
              <a:ext uri="{FF2B5EF4-FFF2-40B4-BE49-F238E27FC236}">
                <a16:creationId xmlns:a16="http://schemas.microsoft.com/office/drawing/2014/main" id="{03CF8EBA-1531-42DD-A90F-884BDE58B5E9}"/>
              </a:ext>
            </a:extLst>
          </p:cNvPr>
          <p:cNvPicPr>
            <a:picLocks noChangeAspect="1"/>
          </p:cNvPicPr>
          <p:nvPr/>
        </p:nvPicPr>
        <p:blipFill>
          <a:blip r:embed="rId4"/>
          <a:stretch>
            <a:fillRect/>
          </a:stretch>
        </p:blipFill>
        <p:spPr>
          <a:xfrm>
            <a:off x="3628260" y="507025"/>
            <a:ext cx="5355383" cy="1836300"/>
          </a:xfrm>
          <a:prstGeom prst="rect">
            <a:avLst/>
          </a:prstGeom>
        </p:spPr>
      </p:pic>
    </p:spTree>
    <p:extLst>
      <p:ext uri="{BB962C8B-B14F-4D97-AF65-F5344CB8AC3E}">
        <p14:creationId xmlns:p14="http://schemas.microsoft.com/office/powerpoint/2010/main" val="147382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KNN Classification</a:t>
            </a:r>
            <a:endParaRPr dirty="0"/>
          </a:p>
        </p:txBody>
      </p:sp>
      <p:sp>
        <p:nvSpPr>
          <p:cNvPr id="131" name="Google Shape;131;p20"/>
          <p:cNvSpPr txBox="1">
            <a:spLocks noGrp="1"/>
          </p:cNvSpPr>
          <p:nvPr>
            <p:ph type="body" idx="1"/>
          </p:nvPr>
        </p:nvSpPr>
        <p:spPr>
          <a:xfrm>
            <a:off x="488196" y="2461209"/>
            <a:ext cx="4726984" cy="1836300"/>
          </a:xfrm>
          <a:prstGeom prst="rect">
            <a:avLst/>
          </a:prstGeom>
        </p:spPr>
        <p:txBody>
          <a:bodyPr spcFirstLastPara="1" wrap="square" lIns="0" tIns="0" rIns="0" bIns="0" anchor="t" anchorCtr="0">
            <a:noAutofit/>
          </a:bodyPr>
          <a:lstStyle/>
          <a:p>
            <a:pPr marL="342900" indent="-342900">
              <a:lnSpc>
                <a:spcPct val="150000"/>
              </a:lnSpc>
            </a:pPr>
            <a:r>
              <a:rPr lang="en-US" sz="1400" dirty="0"/>
              <a:t>Installed from package </a:t>
            </a:r>
            <a:r>
              <a:rPr lang="en-US" sz="1400" dirty="0" err="1"/>
              <a:t>pyod</a:t>
            </a:r>
            <a:endParaRPr lang="en-US" sz="1400" dirty="0"/>
          </a:p>
          <a:p>
            <a:pPr marL="342900" indent="-342900">
              <a:lnSpc>
                <a:spcPct val="150000"/>
              </a:lnSpc>
            </a:pPr>
            <a:r>
              <a:rPr lang="en-US" sz="1400" dirty="0"/>
              <a:t>Anomaly detection in multivariate data</a:t>
            </a:r>
          </a:p>
          <a:p>
            <a:pPr marL="342900" indent="-342900">
              <a:lnSpc>
                <a:spcPct val="150000"/>
              </a:lnSpc>
            </a:pPr>
            <a:r>
              <a:rPr lang="en-US" sz="1400" dirty="0"/>
              <a:t>k Nearest Neighbors uses the distance to the kth nearest neighbor as the outlier score</a:t>
            </a:r>
          </a:p>
          <a:p>
            <a:pPr marL="342900" indent="-342900"/>
            <a:endParaRPr sz="1600"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pic>
        <p:nvPicPr>
          <p:cNvPr id="2" name="Picture 1">
            <a:extLst>
              <a:ext uri="{FF2B5EF4-FFF2-40B4-BE49-F238E27FC236}">
                <a16:creationId xmlns:a16="http://schemas.microsoft.com/office/drawing/2014/main" id="{7F37DB7F-006E-4928-9FE5-EFA662364EF8}"/>
              </a:ext>
            </a:extLst>
          </p:cNvPr>
          <p:cNvPicPr>
            <a:picLocks noChangeAspect="1"/>
          </p:cNvPicPr>
          <p:nvPr/>
        </p:nvPicPr>
        <p:blipFill>
          <a:blip r:embed="rId3"/>
          <a:stretch>
            <a:fillRect/>
          </a:stretch>
        </p:blipFill>
        <p:spPr>
          <a:xfrm>
            <a:off x="5248276" y="1853875"/>
            <a:ext cx="3438525" cy="590550"/>
          </a:xfrm>
          <a:prstGeom prst="rect">
            <a:avLst/>
          </a:prstGeom>
        </p:spPr>
      </p:pic>
    </p:spTree>
    <p:extLst>
      <p:ext uri="{BB962C8B-B14F-4D97-AF65-F5344CB8AC3E}">
        <p14:creationId xmlns:p14="http://schemas.microsoft.com/office/powerpoint/2010/main" val="13887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Performance evaluation</a:t>
            </a:r>
            <a:endParaRPr dirty="0"/>
          </a:p>
        </p:txBody>
      </p:sp>
      <p:sp>
        <p:nvSpPr>
          <p:cNvPr id="131" name="Google Shape;131;p20"/>
          <p:cNvSpPr txBox="1">
            <a:spLocks noGrp="1"/>
          </p:cNvSpPr>
          <p:nvPr>
            <p:ph type="body" idx="1"/>
          </p:nvPr>
        </p:nvSpPr>
        <p:spPr>
          <a:xfrm>
            <a:off x="488195" y="2461209"/>
            <a:ext cx="5532897" cy="1836300"/>
          </a:xfrm>
          <a:prstGeom prst="rect">
            <a:avLst/>
          </a:prstGeom>
        </p:spPr>
        <p:txBody>
          <a:bodyPr spcFirstLastPara="1" wrap="square" lIns="0" tIns="0" rIns="0" bIns="0" anchor="t" anchorCtr="0">
            <a:noAutofit/>
          </a:bodyPr>
          <a:lstStyle/>
          <a:p>
            <a:pPr marL="342900" indent="-342900">
              <a:lnSpc>
                <a:spcPct val="150000"/>
              </a:lnSpc>
              <a:buFont typeface="+mj-lt"/>
              <a:buAutoNum type="arabicPeriod"/>
            </a:pPr>
            <a:r>
              <a:rPr lang="en-US" sz="1600" dirty="0"/>
              <a:t>Get loss of training data  and identify threshold for anomaly</a:t>
            </a:r>
          </a:p>
          <a:p>
            <a:pPr marL="342900" indent="-342900">
              <a:lnSpc>
                <a:spcPct val="150000"/>
              </a:lnSpc>
              <a:buFont typeface="+mj-lt"/>
              <a:buAutoNum type="arabicPeriod"/>
            </a:pPr>
            <a:r>
              <a:rPr lang="en-US" sz="1600" dirty="0"/>
              <a:t>Plot the calculated loss distribution with threshold</a:t>
            </a:r>
          </a:p>
          <a:p>
            <a:pPr marL="342900" indent="-342900">
              <a:lnSpc>
                <a:spcPct val="150000"/>
              </a:lnSpc>
              <a:buFont typeface="+mj-lt"/>
              <a:buAutoNum type="arabicPeriod"/>
            </a:pPr>
            <a:r>
              <a:rPr lang="en-US" sz="1600" dirty="0"/>
              <a:t>Interpretation of result with domain expert</a:t>
            </a:r>
          </a:p>
          <a:p>
            <a:pPr marL="342900" indent="-342900">
              <a:lnSpc>
                <a:spcPct val="150000"/>
              </a:lnSpc>
              <a:buFont typeface="+mj-lt"/>
              <a:buAutoNum type="arabicPeriod"/>
            </a:pPr>
            <a:endParaRPr lang="en-US" sz="1400"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spTree>
    <p:extLst>
      <p:ext uri="{BB962C8B-B14F-4D97-AF65-F5344CB8AC3E}">
        <p14:creationId xmlns:p14="http://schemas.microsoft.com/office/powerpoint/2010/main" val="2446536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Performance</a:t>
            </a:r>
            <a:br>
              <a:rPr lang="de-AT" dirty="0"/>
            </a:br>
            <a:r>
              <a:rPr lang="de-AT" dirty="0"/>
              <a:t>LSTM model</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pic>
        <p:nvPicPr>
          <p:cNvPr id="3" name="Picture 2">
            <a:extLst>
              <a:ext uri="{FF2B5EF4-FFF2-40B4-BE49-F238E27FC236}">
                <a16:creationId xmlns:a16="http://schemas.microsoft.com/office/drawing/2014/main" id="{9A8C14B9-A62C-43BD-AFD7-D00C52C49D8E}"/>
              </a:ext>
            </a:extLst>
          </p:cNvPr>
          <p:cNvPicPr>
            <a:picLocks noChangeAspect="1"/>
          </p:cNvPicPr>
          <p:nvPr/>
        </p:nvPicPr>
        <p:blipFill>
          <a:blip r:embed="rId3"/>
          <a:stretch>
            <a:fillRect/>
          </a:stretch>
        </p:blipFill>
        <p:spPr>
          <a:xfrm>
            <a:off x="3967194" y="1529667"/>
            <a:ext cx="4945855" cy="3416984"/>
          </a:xfrm>
          <a:prstGeom prst="rect">
            <a:avLst/>
          </a:prstGeom>
        </p:spPr>
      </p:pic>
      <p:pic>
        <p:nvPicPr>
          <p:cNvPr id="4" name="Picture 3">
            <a:extLst>
              <a:ext uri="{FF2B5EF4-FFF2-40B4-BE49-F238E27FC236}">
                <a16:creationId xmlns:a16="http://schemas.microsoft.com/office/drawing/2014/main" id="{3B6C019E-0E9F-4A2E-84FF-0FF71892FEA3}"/>
              </a:ext>
            </a:extLst>
          </p:cNvPr>
          <p:cNvPicPr>
            <a:picLocks noChangeAspect="1"/>
          </p:cNvPicPr>
          <p:nvPr/>
        </p:nvPicPr>
        <p:blipFill>
          <a:blip r:embed="rId4"/>
          <a:stretch>
            <a:fillRect/>
          </a:stretch>
        </p:blipFill>
        <p:spPr>
          <a:xfrm>
            <a:off x="457199" y="2669286"/>
            <a:ext cx="3153906" cy="2277366"/>
          </a:xfrm>
          <a:prstGeom prst="rect">
            <a:avLst/>
          </a:prstGeom>
        </p:spPr>
      </p:pic>
    </p:spTree>
    <p:extLst>
      <p:ext uri="{BB962C8B-B14F-4D97-AF65-F5344CB8AC3E}">
        <p14:creationId xmlns:p14="http://schemas.microsoft.com/office/powerpoint/2010/main" val="323186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Performance</a:t>
            </a:r>
            <a:br>
              <a:rPr lang="de-AT" dirty="0"/>
            </a:br>
            <a:r>
              <a:rPr lang="de-AT" dirty="0"/>
              <a:t>Recurr NN</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pic>
        <p:nvPicPr>
          <p:cNvPr id="4" name="Picture 3">
            <a:extLst>
              <a:ext uri="{FF2B5EF4-FFF2-40B4-BE49-F238E27FC236}">
                <a16:creationId xmlns:a16="http://schemas.microsoft.com/office/drawing/2014/main" id="{6E9BF8CD-F3B8-453B-919D-9D62256DBEEE}"/>
              </a:ext>
            </a:extLst>
          </p:cNvPr>
          <p:cNvPicPr>
            <a:picLocks noChangeAspect="1"/>
          </p:cNvPicPr>
          <p:nvPr/>
        </p:nvPicPr>
        <p:blipFill>
          <a:blip r:embed="rId3"/>
          <a:stretch>
            <a:fillRect/>
          </a:stretch>
        </p:blipFill>
        <p:spPr>
          <a:xfrm>
            <a:off x="457199" y="2727702"/>
            <a:ext cx="3106529" cy="2218949"/>
          </a:xfrm>
          <a:prstGeom prst="rect">
            <a:avLst/>
          </a:prstGeom>
        </p:spPr>
      </p:pic>
      <p:pic>
        <p:nvPicPr>
          <p:cNvPr id="6" name="Picture 5">
            <a:extLst>
              <a:ext uri="{FF2B5EF4-FFF2-40B4-BE49-F238E27FC236}">
                <a16:creationId xmlns:a16="http://schemas.microsoft.com/office/drawing/2014/main" id="{F808A941-D9B3-44E2-AD0F-665BAB836E92}"/>
              </a:ext>
            </a:extLst>
          </p:cNvPr>
          <p:cNvPicPr>
            <a:picLocks noChangeAspect="1"/>
          </p:cNvPicPr>
          <p:nvPr/>
        </p:nvPicPr>
        <p:blipFill>
          <a:blip r:embed="rId4"/>
          <a:stretch>
            <a:fillRect/>
          </a:stretch>
        </p:blipFill>
        <p:spPr>
          <a:xfrm>
            <a:off x="3982757" y="1596325"/>
            <a:ext cx="4906712" cy="3350326"/>
          </a:xfrm>
          <a:prstGeom prst="rect">
            <a:avLst/>
          </a:prstGeom>
        </p:spPr>
      </p:pic>
    </p:spTree>
    <p:extLst>
      <p:ext uri="{BB962C8B-B14F-4D97-AF65-F5344CB8AC3E}">
        <p14:creationId xmlns:p14="http://schemas.microsoft.com/office/powerpoint/2010/main" val="3226904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Performance</a:t>
            </a:r>
            <a:br>
              <a:rPr lang="de-AT" dirty="0"/>
            </a:br>
            <a:r>
              <a:rPr lang="de-AT" dirty="0"/>
              <a:t>KNN</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pic>
        <p:nvPicPr>
          <p:cNvPr id="7" name="Picture 6">
            <a:extLst>
              <a:ext uri="{FF2B5EF4-FFF2-40B4-BE49-F238E27FC236}">
                <a16:creationId xmlns:a16="http://schemas.microsoft.com/office/drawing/2014/main" id="{C094231D-28CB-4447-8427-7482BBD112C5}"/>
              </a:ext>
            </a:extLst>
          </p:cNvPr>
          <p:cNvPicPr>
            <a:picLocks noChangeAspect="1"/>
          </p:cNvPicPr>
          <p:nvPr/>
        </p:nvPicPr>
        <p:blipFill>
          <a:blip r:embed="rId3"/>
          <a:stretch>
            <a:fillRect/>
          </a:stretch>
        </p:blipFill>
        <p:spPr>
          <a:xfrm>
            <a:off x="3371434" y="969716"/>
            <a:ext cx="5657850" cy="3857625"/>
          </a:xfrm>
          <a:prstGeom prst="rect">
            <a:avLst/>
          </a:prstGeom>
        </p:spPr>
      </p:pic>
    </p:spTree>
    <p:extLst>
      <p:ext uri="{BB962C8B-B14F-4D97-AF65-F5344CB8AC3E}">
        <p14:creationId xmlns:p14="http://schemas.microsoft.com/office/powerpoint/2010/main" val="116205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7807036" cy="1159800"/>
          </a:xfrm>
          <a:prstGeom prst="rect">
            <a:avLst/>
          </a:prstGeom>
        </p:spPr>
        <p:txBody>
          <a:bodyPr spcFirstLastPara="1" wrap="square" lIns="0" tIns="0" rIns="0" bIns="0" anchor="t" anchorCtr="0">
            <a:noAutofit/>
          </a:bodyPr>
          <a:lstStyle/>
          <a:p>
            <a:r>
              <a:rPr lang="en-US" sz="4000" dirty="0"/>
              <a:t>Fault prediction for bearings</a:t>
            </a:r>
            <a:br>
              <a:rPr lang="en-US" sz="4000" dirty="0"/>
            </a:br>
            <a:r>
              <a:rPr lang="en-US" sz="2400" dirty="0">
                <a:solidFill>
                  <a:schemeClr val="accent2">
                    <a:lumMod val="60000"/>
                    <a:lumOff val="40000"/>
                  </a:schemeClr>
                </a:solidFill>
              </a:rPr>
              <a:t>Anomaly detection with Deep Learning</a:t>
            </a:r>
            <a:endParaRPr lang="en-US" sz="4000" dirty="0">
              <a:solidFill>
                <a:schemeClr val="accent2">
                  <a:lumMod val="60000"/>
                  <a:lumOff val="40000"/>
                </a:schemeClr>
              </a:solidFill>
            </a:endParaRPr>
          </a:p>
        </p:txBody>
      </p:sp>
      <p:sp>
        <p:nvSpPr>
          <p:cNvPr id="4" name="TextBox 3">
            <a:extLst>
              <a:ext uri="{FF2B5EF4-FFF2-40B4-BE49-F238E27FC236}">
                <a16:creationId xmlns:a16="http://schemas.microsoft.com/office/drawing/2014/main" id="{96F4580D-47C3-4FEA-B99F-F67D14299D85}"/>
              </a:ext>
            </a:extLst>
          </p:cNvPr>
          <p:cNvSpPr txBox="1"/>
          <p:nvPr/>
        </p:nvSpPr>
        <p:spPr>
          <a:xfrm>
            <a:off x="2092034" y="3254878"/>
            <a:ext cx="6864927" cy="954107"/>
          </a:xfrm>
          <a:prstGeom prst="rect">
            <a:avLst/>
          </a:prstGeom>
          <a:noFill/>
        </p:spPr>
        <p:txBody>
          <a:bodyPr wrap="square" rtlCol="0">
            <a:spAutoFit/>
          </a:bodyPr>
          <a:lstStyle/>
          <a:p>
            <a:r>
              <a:rPr lang="en-US" dirty="0">
                <a:solidFill>
                  <a:schemeClr val="bg1"/>
                </a:solidFill>
              </a:rPr>
              <a:t>Robert Anglberger</a:t>
            </a:r>
          </a:p>
          <a:p>
            <a:endParaRPr lang="de-AT" dirty="0">
              <a:solidFill>
                <a:schemeClr val="bg1"/>
              </a:solidFill>
            </a:endParaRPr>
          </a:p>
          <a:p>
            <a:r>
              <a:rPr lang="de-AT" dirty="0">
                <a:solidFill>
                  <a:schemeClr val="bg1"/>
                </a:solidFill>
              </a:rPr>
              <a:t>www.linkedin.com/in/robert-anglberger</a:t>
            </a:r>
          </a:p>
          <a:p>
            <a:r>
              <a:rPr lang="de-AT" dirty="0">
                <a:solidFill>
                  <a:schemeClr val="bg1"/>
                </a:solidFill>
              </a:rPr>
              <a:t>https://github.com/devbert/Fault-prediction-for-bearings-anomaly-detection-</a:t>
            </a:r>
            <a:endParaRPr lang="en-AT" dirty="0">
              <a:solidFill>
                <a:schemeClr val="bg1"/>
              </a:solidFill>
            </a:endParaRPr>
          </a:p>
        </p:txBody>
      </p:sp>
      <p:sp>
        <p:nvSpPr>
          <p:cNvPr id="6" name="TextBox 5">
            <a:extLst>
              <a:ext uri="{FF2B5EF4-FFF2-40B4-BE49-F238E27FC236}">
                <a16:creationId xmlns:a16="http://schemas.microsoft.com/office/drawing/2014/main" id="{0E220713-E84D-47AB-BC3C-B51D39A39061}"/>
              </a:ext>
            </a:extLst>
          </p:cNvPr>
          <p:cNvSpPr txBox="1"/>
          <p:nvPr/>
        </p:nvSpPr>
        <p:spPr>
          <a:xfrm>
            <a:off x="955963" y="3254878"/>
            <a:ext cx="1080654" cy="954107"/>
          </a:xfrm>
          <a:prstGeom prst="rect">
            <a:avLst/>
          </a:prstGeom>
          <a:noFill/>
        </p:spPr>
        <p:txBody>
          <a:bodyPr wrap="square" rtlCol="0">
            <a:spAutoFit/>
          </a:bodyPr>
          <a:lstStyle/>
          <a:p>
            <a:r>
              <a:rPr lang="en-US" dirty="0">
                <a:solidFill>
                  <a:schemeClr val="bg1"/>
                </a:solidFill>
              </a:rPr>
              <a:t>Author:</a:t>
            </a:r>
          </a:p>
          <a:p>
            <a:endParaRPr lang="en-US" dirty="0">
              <a:solidFill>
                <a:schemeClr val="bg1"/>
              </a:solidFill>
            </a:endParaRPr>
          </a:p>
          <a:p>
            <a:r>
              <a:rPr lang="en-US" dirty="0" err="1">
                <a:solidFill>
                  <a:schemeClr val="bg1"/>
                </a:solidFill>
              </a:rPr>
              <a:t>Linkedin</a:t>
            </a:r>
            <a:r>
              <a:rPr lang="en-US" dirty="0">
                <a:solidFill>
                  <a:schemeClr val="bg1"/>
                </a:solidFill>
              </a:rPr>
              <a:t>:</a:t>
            </a:r>
          </a:p>
          <a:p>
            <a:r>
              <a:rPr lang="en-US" dirty="0" err="1">
                <a:solidFill>
                  <a:schemeClr val="bg1"/>
                </a:solidFill>
              </a:rPr>
              <a:t>Github</a:t>
            </a:r>
            <a:r>
              <a:rPr lang="en-US" dirty="0">
                <a:solidFill>
                  <a:schemeClr val="bg1"/>
                </a:solidFill>
              </a:rPr>
              <a:t>:</a:t>
            </a:r>
            <a:endParaRPr lang="en-AT" dirty="0">
              <a:solidFill>
                <a:schemeClr val="bg1"/>
              </a:solidFill>
            </a:endParaRPr>
          </a:p>
        </p:txBody>
      </p:sp>
      <p:pic>
        <p:nvPicPr>
          <p:cNvPr id="9" name="Picture 8">
            <a:extLst>
              <a:ext uri="{FF2B5EF4-FFF2-40B4-BE49-F238E27FC236}">
                <a16:creationId xmlns:a16="http://schemas.microsoft.com/office/drawing/2014/main" id="{44193080-EBB7-49AF-844B-7479E3460FA5}"/>
              </a:ext>
            </a:extLst>
          </p:cNvPr>
          <p:cNvPicPr/>
          <p:nvPr/>
        </p:nvPicPr>
        <p:blipFill>
          <a:blip r:embed="rId3"/>
          <a:stretch>
            <a:fillRect/>
          </a:stretch>
        </p:blipFill>
        <p:spPr>
          <a:xfrm>
            <a:off x="5873858" y="1813299"/>
            <a:ext cx="2938449" cy="1918485"/>
          </a:xfrm>
          <a:prstGeom prst="rect">
            <a:avLst/>
          </a:prstGeom>
        </p:spPr>
      </p:pic>
      <p:sp>
        <p:nvSpPr>
          <p:cNvPr id="10" name="Arrow: Right 9">
            <a:extLst>
              <a:ext uri="{FF2B5EF4-FFF2-40B4-BE49-F238E27FC236}">
                <a16:creationId xmlns:a16="http://schemas.microsoft.com/office/drawing/2014/main" id="{1A92049B-0F33-4892-815D-6643D1FCF30A}"/>
              </a:ext>
            </a:extLst>
          </p:cNvPr>
          <p:cNvSpPr/>
          <p:nvPr/>
        </p:nvSpPr>
        <p:spPr>
          <a:xfrm rot="3496710">
            <a:off x="7190222" y="2498446"/>
            <a:ext cx="523016" cy="14718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sz="800"/>
          </a:p>
        </p:txBody>
      </p:sp>
      <p:sp>
        <p:nvSpPr>
          <p:cNvPr id="11" name="TextBox 10">
            <a:extLst>
              <a:ext uri="{FF2B5EF4-FFF2-40B4-BE49-F238E27FC236}">
                <a16:creationId xmlns:a16="http://schemas.microsoft.com/office/drawing/2014/main" id="{747BA125-75DE-4A0B-9F8B-3E2A77FD6666}"/>
              </a:ext>
            </a:extLst>
          </p:cNvPr>
          <p:cNvSpPr txBox="1"/>
          <p:nvPr/>
        </p:nvSpPr>
        <p:spPr>
          <a:xfrm>
            <a:off x="6772177" y="2124195"/>
            <a:ext cx="1141810" cy="215444"/>
          </a:xfrm>
          <a:prstGeom prst="rect">
            <a:avLst/>
          </a:prstGeom>
          <a:noFill/>
        </p:spPr>
        <p:txBody>
          <a:bodyPr wrap="square" rtlCol="0">
            <a:spAutoFit/>
          </a:bodyPr>
          <a:lstStyle/>
          <a:p>
            <a:r>
              <a:rPr lang="en-US" sz="800" dirty="0"/>
              <a:t>3 days before crash!</a:t>
            </a:r>
            <a:endParaRPr lang="en-AT" sz="800" dirty="0"/>
          </a:p>
        </p:txBody>
      </p:sp>
    </p:spTree>
    <p:extLst>
      <p:ext uri="{BB962C8B-B14F-4D97-AF65-F5344CB8AC3E}">
        <p14:creationId xmlns:p14="http://schemas.microsoft.com/office/powerpoint/2010/main" val="1090671295"/>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Result Summary</a:t>
            </a:r>
            <a:endParaRPr dirty="0"/>
          </a:p>
        </p:txBody>
      </p:sp>
      <p:sp>
        <p:nvSpPr>
          <p:cNvPr id="131" name="Google Shape;131;p20"/>
          <p:cNvSpPr txBox="1">
            <a:spLocks noGrp="1"/>
          </p:cNvSpPr>
          <p:nvPr>
            <p:ph type="body" idx="1"/>
          </p:nvPr>
        </p:nvSpPr>
        <p:spPr>
          <a:xfrm>
            <a:off x="488195" y="2461209"/>
            <a:ext cx="5532897" cy="1836300"/>
          </a:xfrm>
          <a:prstGeom prst="rect">
            <a:avLst/>
          </a:prstGeom>
        </p:spPr>
        <p:txBody>
          <a:bodyPr spcFirstLastPara="1" wrap="square" lIns="0" tIns="0" rIns="0" bIns="0" anchor="t" anchorCtr="0">
            <a:noAutofit/>
          </a:bodyPr>
          <a:lstStyle/>
          <a:p>
            <a:pPr marL="342900" indent="-342900">
              <a:lnSpc>
                <a:spcPct val="150000"/>
              </a:lnSpc>
              <a:buFont typeface="+mj-lt"/>
              <a:buAutoNum type="arabicPeriod"/>
            </a:pPr>
            <a:r>
              <a:rPr lang="en-US" sz="1600" dirty="0"/>
              <a:t>Similar result for both NN networks in this case</a:t>
            </a:r>
          </a:p>
          <a:p>
            <a:pPr marL="342900" indent="-342900">
              <a:lnSpc>
                <a:spcPct val="150000"/>
              </a:lnSpc>
              <a:buFont typeface="+mj-lt"/>
              <a:buAutoNum type="arabicPeriod"/>
            </a:pPr>
            <a:r>
              <a:rPr lang="en-US" sz="1600" dirty="0"/>
              <a:t>No good classification result for KNN</a:t>
            </a:r>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spTree>
    <p:extLst>
      <p:ext uri="{BB962C8B-B14F-4D97-AF65-F5344CB8AC3E}">
        <p14:creationId xmlns:p14="http://schemas.microsoft.com/office/powerpoint/2010/main" val="1218660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199" y="1425175"/>
            <a:ext cx="4882551" cy="857400"/>
          </a:xfrm>
          <a:prstGeom prst="rect">
            <a:avLst/>
          </a:prstGeom>
        </p:spPr>
        <p:txBody>
          <a:bodyPr spcFirstLastPara="1" wrap="square" lIns="0" tIns="0" rIns="0" bIns="0" anchor="b" anchorCtr="0">
            <a:noAutofit/>
          </a:bodyPr>
          <a:lstStyle/>
          <a:p>
            <a:pPr lvl="0"/>
            <a:r>
              <a:rPr lang="de-AT" dirty="0"/>
              <a:t>Possible</a:t>
            </a:r>
            <a:br>
              <a:rPr lang="de-AT" dirty="0"/>
            </a:br>
            <a:r>
              <a:rPr lang="de-AT" dirty="0"/>
              <a:t>improvements</a:t>
            </a:r>
            <a:endParaRPr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a:t>
            </a:r>
            <a:endParaRPr lang="en-AT" dirty="0"/>
          </a:p>
        </p:txBody>
      </p:sp>
      <p:sp>
        <p:nvSpPr>
          <p:cNvPr id="6" name="Google Shape;131;p20">
            <a:extLst>
              <a:ext uri="{FF2B5EF4-FFF2-40B4-BE49-F238E27FC236}">
                <a16:creationId xmlns:a16="http://schemas.microsoft.com/office/drawing/2014/main" id="{1D125BF9-B51F-48EA-A9F2-939682BFC25F}"/>
              </a:ext>
            </a:extLst>
          </p:cNvPr>
          <p:cNvSpPr txBox="1">
            <a:spLocks noGrp="1"/>
          </p:cNvSpPr>
          <p:nvPr>
            <p:ph type="body" idx="1"/>
          </p:nvPr>
        </p:nvSpPr>
        <p:spPr>
          <a:xfrm>
            <a:off x="3944231" y="735450"/>
            <a:ext cx="4810703" cy="1836300"/>
          </a:xfrm>
          <a:prstGeom prst="rect">
            <a:avLst/>
          </a:prstGeom>
        </p:spPr>
        <p:txBody>
          <a:bodyPr spcFirstLastPara="1" wrap="square" lIns="0" tIns="0" rIns="0" bIns="0" anchor="t" anchorCtr="0">
            <a:noAutofit/>
          </a:bodyPr>
          <a:lstStyle/>
          <a:p>
            <a:pPr>
              <a:lnSpc>
                <a:spcPct val="150000"/>
              </a:lnSpc>
            </a:pPr>
            <a:r>
              <a:rPr lang="en-US" dirty="0"/>
              <a:t>Model parameter optimization</a:t>
            </a:r>
          </a:p>
          <a:p>
            <a:pPr>
              <a:lnSpc>
                <a:spcPct val="150000"/>
              </a:lnSpc>
            </a:pPr>
            <a:r>
              <a:rPr lang="en-US" dirty="0"/>
              <a:t>Further code cleaning and optimization (e.g. use of object store instead of csv)</a:t>
            </a:r>
          </a:p>
          <a:p>
            <a:pPr>
              <a:lnSpc>
                <a:spcPct val="150000"/>
              </a:lnSpc>
            </a:pPr>
            <a:r>
              <a:rPr lang="en-US" dirty="0"/>
              <a:t>Use of Spark ML to improve scalability and performance</a:t>
            </a:r>
          </a:p>
          <a:p>
            <a:pPr>
              <a:lnSpc>
                <a:spcPct val="150000"/>
              </a:lnSpc>
            </a:pPr>
            <a:r>
              <a:rPr lang="en-US" dirty="0"/>
              <a:t>Use of SAP HANA database to improve performance</a:t>
            </a:r>
          </a:p>
          <a:p>
            <a:pPr>
              <a:lnSpc>
                <a:spcPct val="150000"/>
              </a:lnSpc>
            </a:pPr>
            <a:r>
              <a:rPr lang="en-US" dirty="0" err="1"/>
              <a:t>etc</a:t>
            </a:r>
            <a:r>
              <a:rPr lang="en-US" dirty="0"/>
              <a:t>…..</a:t>
            </a:r>
          </a:p>
        </p:txBody>
      </p:sp>
    </p:spTree>
    <p:extLst>
      <p:ext uri="{BB962C8B-B14F-4D97-AF65-F5344CB8AC3E}">
        <p14:creationId xmlns:p14="http://schemas.microsoft.com/office/powerpoint/2010/main" val="4261726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54121D-8BE3-48FF-8C73-345E1E966A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307;p33">
            <a:extLst>
              <a:ext uri="{FF2B5EF4-FFF2-40B4-BE49-F238E27FC236}">
                <a16:creationId xmlns:a16="http://schemas.microsoft.com/office/drawing/2014/main" id="{30A365D7-32D8-416F-B901-13F01EBCD6BA}"/>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R="0" lvl="1"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R="0" lvl="2"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R="0" lvl="3"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R="0" lvl="4"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R="0" lvl="5"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R="0" lvl="6"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R="0" lvl="7"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R="0" lvl="8" algn="r" rtl="0">
              <a:lnSpc>
                <a:spcPct val="100000"/>
              </a:lnSpc>
              <a:spcBef>
                <a:spcPts val="0"/>
              </a:spcBef>
              <a:spcAft>
                <a:spcPts val="0"/>
              </a:spcAft>
              <a:buClr>
                <a:srgbClr val="000000"/>
              </a:buClr>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fld id="{00000000-1234-1234-1234-123412341234}" type="slidenum">
              <a:rPr lang="en" smtClean="0"/>
              <a:pPr/>
              <a:t>22</a:t>
            </a:fld>
            <a:endParaRPr lang="en"/>
          </a:p>
        </p:txBody>
      </p:sp>
      <p:sp>
        <p:nvSpPr>
          <p:cNvPr id="6" name="Google Shape;308;p33">
            <a:extLst>
              <a:ext uri="{FF2B5EF4-FFF2-40B4-BE49-F238E27FC236}">
                <a16:creationId xmlns:a16="http://schemas.microsoft.com/office/drawing/2014/main" id="{143DBA63-883A-46D0-AE99-786B805F8A0C}"/>
              </a:ext>
            </a:extLst>
          </p:cNvPr>
          <p:cNvSpPr txBox="1">
            <a:spLocks/>
          </p:cNvSpPr>
          <p:nvPr/>
        </p:nvSpPr>
        <p:spPr>
          <a:xfrm>
            <a:off x="685800" y="440350"/>
            <a:ext cx="4360500"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de-AT" sz="6000"/>
              <a:t>THANKS!</a:t>
            </a:r>
          </a:p>
        </p:txBody>
      </p:sp>
      <p:sp>
        <p:nvSpPr>
          <p:cNvPr id="7" name="Google Shape;309;p33">
            <a:extLst>
              <a:ext uri="{FF2B5EF4-FFF2-40B4-BE49-F238E27FC236}">
                <a16:creationId xmlns:a16="http://schemas.microsoft.com/office/drawing/2014/main" id="{E8221CAA-19F8-480C-9347-D8D704E64052}"/>
              </a:ext>
            </a:extLst>
          </p:cNvPr>
          <p:cNvSpPr txBox="1">
            <a:spLocks/>
          </p:cNvSpPr>
          <p:nvPr/>
        </p:nvSpPr>
        <p:spPr>
          <a:xfrm>
            <a:off x="685800" y="1639969"/>
            <a:ext cx="8458200" cy="221136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indent="0">
              <a:buFont typeface="Titillium Web Light"/>
              <a:buNone/>
            </a:pPr>
            <a:endParaRPr lang="en-US" b="1" dirty="0">
              <a:latin typeface="Titillium Web"/>
              <a:ea typeface="Titillium Web"/>
              <a:cs typeface="Titillium Web"/>
              <a:sym typeface="Titillium Web"/>
            </a:endParaRPr>
          </a:p>
          <a:p>
            <a:pPr marL="0" indent="0">
              <a:buFont typeface="Titillium Web Light"/>
              <a:buNone/>
            </a:pPr>
            <a:r>
              <a:rPr lang="en-US" b="1" dirty="0">
                <a:latin typeface="Titillium Web"/>
                <a:ea typeface="Titillium Web"/>
                <a:cs typeface="Titillium Web"/>
                <a:sym typeface="Titillium Web"/>
              </a:rPr>
              <a:t>Any questions?</a:t>
            </a:r>
          </a:p>
          <a:p>
            <a:pPr>
              <a:lnSpc>
                <a:spcPct val="150000"/>
              </a:lnSpc>
            </a:pPr>
            <a:r>
              <a:rPr lang="en-US" sz="1800" dirty="0">
                <a:solidFill>
                  <a:schemeClr val="bg1"/>
                </a:solidFill>
              </a:rPr>
              <a:t>www.linkedin.com/in/robert-Anglberger</a:t>
            </a:r>
          </a:p>
          <a:p>
            <a:pPr marL="76200" indent="0">
              <a:lnSpc>
                <a:spcPct val="150000"/>
              </a:lnSpc>
              <a:buNone/>
            </a:pPr>
            <a:endParaRPr lang="de-AT" sz="1800" dirty="0">
              <a:solidFill>
                <a:schemeClr val="bg1"/>
              </a:solidFill>
            </a:endParaRPr>
          </a:p>
          <a:p>
            <a:pPr marL="0" indent="0">
              <a:buNone/>
            </a:pPr>
            <a:r>
              <a:rPr lang="de-AT" b="1" dirty="0">
                <a:latin typeface="Titillium Web"/>
              </a:rPr>
              <a:t>All coding and the presentation is available on GitHub:</a:t>
            </a:r>
          </a:p>
          <a:p>
            <a:pPr>
              <a:lnSpc>
                <a:spcPct val="150000"/>
              </a:lnSpc>
            </a:pPr>
            <a:r>
              <a:rPr lang="de-AT" sz="1800" dirty="0">
                <a:solidFill>
                  <a:schemeClr val="bg1"/>
                </a:solidFill>
              </a:rPr>
              <a:t>https://github.com/devbert/Fault-prediction-for-bearings-anomaly-detection-</a:t>
            </a:r>
            <a:endParaRPr lang="en-AT"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77781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E08E3B9-AB27-4ECF-8DB6-38D8EFDFF631}"/>
              </a:ext>
            </a:extLst>
          </p:cNvPr>
          <p:cNvGraphicFramePr/>
          <p:nvPr>
            <p:extLst>
              <p:ext uri="{D42A27DB-BD31-4B8C-83A1-F6EECF244321}">
                <p14:modId xmlns:p14="http://schemas.microsoft.com/office/powerpoint/2010/main" val="1207809158"/>
              </p:ext>
            </p:extLst>
          </p:nvPr>
        </p:nvGraphicFramePr>
        <p:xfrm>
          <a:off x="1690255" y="2036617"/>
          <a:ext cx="5507182" cy="1667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a:extLst>
              <a:ext uri="{FF2B5EF4-FFF2-40B4-BE49-F238E27FC236}">
                <a16:creationId xmlns:a16="http://schemas.microsoft.com/office/drawing/2014/main" id="{5FB71071-B26B-4F3C-A037-CEC24087CF22}"/>
              </a:ext>
            </a:extLst>
          </p:cNvPr>
          <p:cNvSpPr>
            <a:spLocks noGrp="1"/>
          </p:cNvSpPr>
          <p:nvPr>
            <p:ph type="ctrTitle"/>
          </p:nvPr>
        </p:nvSpPr>
        <p:spPr>
          <a:xfrm>
            <a:off x="505691" y="363623"/>
            <a:ext cx="5796900" cy="1159800"/>
          </a:xfrm>
        </p:spPr>
        <p:txBody>
          <a:bodyPr/>
          <a:lstStyle/>
          <a:p>
            <a:r>
              <a:rPr lang="en-US" dirty="0"/>
              <a:t>Agenda</a:t>
            </a:r>
            <a:endParaRPr lang="en-A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F626-38A9-4170-977E-14B18235957B}"/>
              </a:ext>
            </a:extLst>
          </p:cNvPr>
          <p:cNvSpPr>
            <a:spLocks noGrp="1"/>
          </p:cNvSpPr>
          <p:nvPr>
            <p:ph type="ctrTitle"/>
          </p:nvPr>
        </p:nvSpPr>
        <p:spPr>
          <a:xfrm>
            <a:off x="1" y="1368056"/>
            <a:ext cx="9144000" cy="765494"/>
          </a:xfrm>
          <a:solidFill>
            <a:schemeClr val="accent5">
              <a:lumMod val="75000"/>
            </a:schemeClr>
          </a:solidFill>
        </p:spPr>
        <p:txBody>
          <a:bodyPr/>
          <a:lstStyle/>
          <a:p>
            <a:r>
              <a:rPr lang="en-US" dirty="0"/>
              <a:t>   Functional</a:t>
            </a:r>
            <a:endParaRPr lang="en-AT" dirty="0"/>
          </a:p>
        </p:txBody>
      </p:sp>
      <p:sp>
        <p:nvSpPr>
          <p:cNvPr id="3" name="Subtitle 2">
            <a:extLst>
              <a:ext uri="{FF2B5EF4-FFF2-40B4-BE49-F238E27FC236}">
                <a16:creationId xmlns:a16="http://schemas.microsoft.com/office/drawing/2014/main" id="{40246AC8-B57E-47A8-8637-1B2FDD9CD029}"/>
              </a:ext>
            </a:extLst>
          </p:cNvPr>
          <p:cNvSpPr>
            <a:spLocks noGrp="1"/>
          </p:cNvSpPr>
          <p:nvPr>
            <p:ph type="subTitle" idx="1"/>
          </p:nvPr>
        </p:nvSpPr>
        <p:spPr>
          <a:xfrm>
            <a:off x="1557670" y="2339100"/>
            <a:ext cx="5796900" cy="465300"/>
          </a:xfrm>
        </p:spPr>
        <p:txBody>
          <a:bodyPr/>
          <a:lstStyle/>
          <a:p>
            <a:pPr marL="533400" lvl="0" indent="-457200">
              <a:buFont typeface="+mj-lt"/>
              <a:buAutoNum type="arabicPeriod"/>
            </a:pPr>
            <a:r>
              <a:rPr lang="en-US" dirty="0"/>
              <a:t>Use Case</a:t>
            </a:r>
            <a:endParaRPr lang="en-AT" dirty="0"/>
          </a:p>
          <a:p>
            <a:pPr marL="533400" lvl="0" indent="-457200">
              <a:buFont typeface="+mj-lt"/>
              <a:buAutoNum type="arabicPeriod"/>
            </a:pPr>
            <a:r>
              <a:rPr lang="en-US" dirty="0"/>
              <a:t>Data Set</a:t>
            </a:r>
            <a:endParaRPr lang="en-AT" dirty="0"/>
          </a:p>
          <a:p>
            <a:pPr marL="533400" lvl="0" indent="-457200">
              <a:buFont typeface="+mj-lt"/>
              <a:buAutoNum type="arabicPeriod"/>
            </a:pPr>
            <a:r>
              <a:rPr lang="en-US" dirty="0"/>
              <a:t>Solution</a:t>
            </a:r>
            <a:endParaRPr lang="en-AT" dirty="0"/>
          </a:p>
          <a:p>
            <a:pPr marL="533400" lvl="0" indent="-457200">
              <a:buFont typeface="+mj-lt"/>
              <a:buAutoNum type="arabicPeriod"/>
            </a:pPr>
            <a:r>
              <a:rPr lang="en-US" dirty="0"/>
              <a:t>Data Products</a:t>
            </a:r>
            <a:endParaRPr lang="en-AT" dirty="0"/>
          </a:p>
        </p:txBody>
      </p:sp>
    </p:spTree>
    <p:extLst>
      <p:ext uri="{BB962C8B-B14F-4D97-AF65-F5344CB8AC3E}">
        <p14:creationId xmlns:p14="http://schemas.microsoft.com/office/powerpoint/2010/main" val="5007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1425175"/>
            <a:ext cx="44487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AT" dirty="0"/>
              <a:t>Use Case</a:t>
            </a:r>
            <a:endParaRPr dirty="0"/>
          </a:p>
        </p:txBody>
      </p:sp>
      <p:sp>
        <p:nvSpPr>
          <p:cNvPr id="131" name="Google Shape;131;p20"/>
          <p:cNvSpPr txBox="1">
            <a:spLocks noGrp="1"/>
          </p:cNvSpPr>
          <p:nvPr>
            <p:ph type="body" idx="1"/>
          </p:nvPr>
        </p:nvSpPr>
        <p:spPr>
          <a:xfrm>
            <a:off x="457200" y="2419350"/>
            <a:ext cx="4343253" cy="1836300"/>
          </a:xfrm>
          <a:prstGeom prst="rect">
            <a:avLst/>
          </a:prstGeom>
        </p:spPr>
        <p:txBody>
          <a:bodyPr spcFirstLastPara="1" wrap="square" lIns="0" tIns="0" rIns="0" bIns="0" anchor="t" anchorCtr="0">
            <a:noAutofit/>
          </a:bodyPr>
          <a:lstStyle/>
          <a:p>
            <a:pPr marL="342900" indent="-342900"/>
            <a:r>
              <a:rPr lang="de-AT" sz="2000" dirty="0"/>
              <a:t>Motor with 4 bearings installed on a shaft</a:t>
            </a:r>
          </a:p>
          <a:p>
            <a:pPr marL="342900" indent="-342900"/>
            <a:r>
              <a:rPr lang="de-AT" sz="2000" dirty="0"/>
              <a:t>Goal: predict when the bearings 	 should be maintained or 	  	 replaced</a:t>
            </a:r>
            <a:endParaRPr sz="2000"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32BA4CFC-2E1F-4A43-A839-7E7AB28A30B9}"/>
              </a:ext>
            </a:extLst>
          </p:cNvPr>
          <p:cNvPicPr>
            <a:picLocks noChangeAspect="1"/>
          </p:cNvPicPr>
          <p:nvPr/>
        </p:nvPicPr>
        <p:blipFill>
          <a:blip r:embed="rId3"/>
          <a:stretch>
            <a:fillRect/>
          </a:stretch>
        </p:blipFill>
        <p:spPr>
          <a:xfrm>
            <a:off x="4800453" y="942606"/>
            <a:ext cx="3547500" cy="4200845"/>
          </a:xfrm>
          <a:prstGeom prst="rect">
            <a:avLst/>
          </a:prstGeom>
        </p:spPr>
      </p:pic>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a:t>
            </a:r>
            <a:endParaRPr lang="en-A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1425175"/>
            <a:ext cx="44487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AT" dirty="0"/>
              <a:t>Data Set</a:t>
            </a:r>
            <a:endParaRPr dirty="0"/>
          </a:p>
        </p:txBody>
      </p:sp>
      <p:sp>
        <p:nvSpPr>
          <p:cNvPr id="131" name="Google Shape;131;p20"/>
          <p:cNvSpPr txBox="1">
            <a:spLocks noGrp="1"/>
          </p:cNvSpPr>
          <p:nvPr>
            <p:ph type="body" idx="1"/>
          </p:nvPr>
        </p:nvSpPr>
        <p:spPr>
          <a:xfrm>
            <a:off x="457200" y="2419349"/>
            <a:ext cx="5050465" cy="2253389"/>
          </a:xfrm>
          <a:prstGeom prst="rect">
            <a:avLst/>
          </a:prstGeom>
        </p:spPr>
        <p:txBody>
          <a:bodyPr spcFirstLastPara="1" wrap="square" lIns="0" tIns="0" rIns="0" bIns="0" anchor="t" anchorCtr="0">
            <a:noAutofit/>
          </a:bodyPr>
          <a:lstStyle/>
          <a:p>
            <a:pPr marL="342900" indent="-342900"/>
            <a:r>
              <a:rPr lang="de-AT" sz="1600" dirty="0"/>
              <a:t>IoT sensor data from 4 bearings</a:t>
            </a:r>
          </a:p>
          <a:p>
            <a:pPr marL="342900" indent="-342900"/>
            <a:r>
              <a:rPr lang="de-AT" sz="1600" dirty="0"/>
              <a:t>Recording duration: </a:t>
            </a:r>
            <a:br>
              <a:rPr lang="de-AT" sz="1600" dirty="0"/>
            </a:br>
            <a:r>
              <a:rPr lang="de-AT" sz="1600" dirty="0"/>
              <a:t>Feb 12th 2004 – Feb 19th 2004</a:t>
            </a:r>
          </a:p>
          <a:p>
            <a:pPr marL="342900" indent="-342900"/>
            <a:r>
              <a:rPr lang="de-AT" sz="1600" dirty="0"/>
              <a:t>984 files   /    20,840 records per file</a:t>
            </a:r>
          </a:p>
          <a:p>
            <a:pPr marL="342900" indent="-342900"/>
            <a:r>
              <a:rPr lang="de-AT" sz="1600" dirty="0"/>
              <a:t>File recording interval: Every 10 min</a:t>
            </a:r>
          </a:p>
          <a:p>
            <a:pPr marL="342900" indent="-342900"/>
            <a:r>
              <a:rPr lang="en-US" sz="1600" dirty="0"/>
              <a:t>At the end of the test-to-failure experiment  outer race failure occurred in bearing 1</a:t>
            </a:r>
            <a:endParaRPr sz="1600"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a:t>
            </a:r>
            <a:endParaRPr lang="en-AT" dirty="0"/>
          </a:p>
        </p:txBody>
      </p:sp>
      <p:pic>
        <p:nvPicPr>
          <p:cNvPr id="2" name="Picture 1">
            <a:extLst>
              <a:ext uri="{FF2B5EF4-FFF2-40B4-BE49-F238E27FC236}">
                <a16:creationId xmlns:a16="http://schemas.microsoft.com/office/drawing/2014/main" id="{2418673F-D0A7-47FE-B590-F0312F63A703}"/>
              </a:ext>
            </a:extLst>
          </p:cNvPr>
          <p:cNvPicPr>
            <a:picLocks noChangeAspect="1"/>
          </p:cNvPicPr>
          <p:nvPr/>
        </p:nvPicPr>
        <p:blipFill>
          <a:blip r:embed="rId3"/>
          <a:stretch>
            <a:fillRect/>
          </a:stretch>
        </p:blipFill>
        <p:spPr>
          <a:xfrm>
            <a:off x="4113561" y="1283945"/>
            <a:ext cx="4804103" cy="2677359"/>
          </a:xfrm>
          <a:prstGeom prst="rect">
            <a:avLst/>
          </a:prstGeom>
        </p:spPr>
      </p:pic>
    </p:spTree>
    <p:extLst>
      <p:ext uri="{BB962C8B-B14F-4D97-AF65-F5344CB8AC3E}">
        <p14:creationId xmlns:p14="http://schemas.microsoft.com/office/powerpoint/2010/main" val="276877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1425175"/>
            <a:ext cx="44487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de-AT" dirty="0"/>
              <a:t>Solution</a:t>
            </a:r>
            <a:endParaRPr dirty="0"/>
          </a:p>
        </p:txBody>
      </p:sp>
      <p:sp>
        <p:nvSpPr>
          <p:cNvPr id="131" name="Google Shape;131;p20"/>
          <p:cNvSpPr txBox="1">
            <a:spLocks noGrp="1"/>
          </p:cNvSpPr>
          <p:nvPr>
            <p:ph type="body" idx="1"/>
          </p:nvPr>
        </p:nvSpPr>
        <p:spPr>
          <a:xfrm>
            <a:off x="457200" y="2419350"/>
            <a:ext cx="5050465" cy="1836300"/>
          </a:xfrm>
          <a:prstGeom prst="rect">
            <a:avLst/>
          </a:prstGeom>
        </p:spPr>
        <p:txBody>
          <a:bodyPr spcFirstLastPara="1" wrap="square" lIns="0" tIns="0" rIns="0" bIns="0" anchor="t" anchorCtr="0">
            <a:noAutofit/>
          </a:bodyPr>
          <a:lstStyle/>
          <a:p>
            <a:pPr marL="342900" indent="-342900"/>
            <a:r>
              <a:rPr lang="en-US" sz="1600" dirty="0"/>
              <a:t>Deep Learning Neural Network and KNN</a:t>
            </a:r>
          </a:p>
          <a:p>
            <a:pPr marL="342900" indent="-342900"/>
            <a:r>
              <a:rPr lang="en-US" sz="1600" dirty="0"/>
              <a:t>IBM Cloud with Watson Studio</a:t>
            </a:r>
          </a:p>
          <a:p>
            <a:pPr marL="342900" indent="-342900"/>
            <a:r>
              <a:rPr lang="en-US" sz="1600" dirty="0" err="1"/>
              <a:t>Jupyter</a:t>
            </a:r>
            <a:r>
              <a:rPr lang="en-US" sz="1600" dirty="0"/>
              <a:t> Python Notebook</a:t>
            </a:r>
          </a:p>
          <a:p>
            <a:pPr marL="342900" indent="-342900"/>
            <a:r>
              <a:rPr lang="en-US" sz="1600" dirty="0"/>
              <a:t>Very low need of system resources </a:t>
            </a:r>
            <a:br>
              <a:rPr lang="en-US" sz="1600" dirty="0"/>
            </a:br>
            <a:r>
              <a:rPr lang="en-US" sz="1600" dirty="0"/>
              <a:t>(storage volume, CPU, RAM…)</a:t>
            </a:r>
          </a:p>
          <a:p>
            <a:pPr marL="342900" indent="-342900"/>
            <a:endParaRPr sz="1600" dirty="0"/>
          </a:p>
        </p:txBody>
      </p:sp>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Rectangle 4">
            <a:extLst>
              <a:ext uri="{FF2B5EF4-FFF2-40B4-BE49-F238E27FC236}">
                <a16:creationId xmlns:a16="http://schemas.microsoft.com/office/drawing/2014/main" id="{CF20C332-F10A-455B-90E8-4A6A37F4E9FE}"/>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a:t>
            </a:r>
            <a:endParaRPr lang="en-AT" dirty="0"/>
          </a:p>
        </p:txBody>
      </p:sp>
      <p:grpSp>
        <p:nvGrpSpPr>
          <p:cNvPr id="2" name="Group 1">
            <a:extLst>
              <a:ext uri="{FF2B5EF4-FFF2-40B4-BE49-F238E27FC236}">
                <a16:creationId xmlns:a16="http://schemas.microsoft.com/office/drawing/2014/main" id="{AE88DBF0-6DBB-4814-B389-C2977DD07F59}"/>
              </a:ext>
            </a:extLst>
          </p:cNvPr>
          <p:cNvGrpSpPr/>
          <p:nvPr/>
        </p:nvGrpSpPr>
        <p:grpSpPr>
          <a:xfrm>
            <a:off x="4359348" y="1013877"/>
            <a:ext cx="4669935" cy="2640418"/>
            <a:chOff x="4359348" y="1013877"/>
            <a:chExt cx="4669935" cy="2640418"/>
          </a:xfrm>
        </p:grpSpPr>
        <p:pic>
          <p:nvPicPr>
            <p:cNvPr id="7" name="Picture 6">
              <a:extLst>
                <a:ext uri="{FF2B5EF4-FFF2-40B4-BE49-F238E27FC236}">
                  <a16:creationId xmlns:a16="http://schemas.microsoft.com/office/drawing/2014/main" id="{46702A92-E82B-4CEB-9445-BE6DB96974DC}"/>
                </a:ext>
              </a:extLst>
            </p:cNvPr>
            <p:cNvPicPr/>
            <p:nvPr/>
          </p:nvPicPr>
          <p:blipFill>
            <a:blip r:embed="rId3"/>
            <a:stretch>
              <a:fillRect/>
            </a:stretch>
          </p:blipFill>
          <p:spPr>
            <a:xfrm>
              <a:off x="4359348" y="1013877"/>
              <a:ext cx="4669935" cy="2640418"/>
            </a:xfrm>
            <a:prstGeom prst="rect">
              <a:avLst/>
            </a:prstGeom>
          </p:spPr>
        </p:pic>
        <p:sp>
          <p:nvSpPr>
            <p:cNvPr id="3" name="Arrow: Right 2">
              <a:extLst>
                <a:ext uri="{FF2B5EF4-FFF2-40B4-BE49-F238E27FC236}">
                  <a16:creationId xmlns:a16="http://schemas.microsoft.com/office/drawing/2014/main" id="{37F49FF9-3F06-49E7-A4F0-D06ACC7425E0}"/>
                </a:ext>
              </a:extLst>
            </p:cNvPr>
            <p:cNvSpPr/>
            <p:nvPr/>
          </p:nvSpPr>
          <p:spPr>
            <a:xfrm rot="3496710">
              <a:off x="6507070" y="1941176"/>
              <a:ext cx="719829" cy="23391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4" name="TextBox 3">
              <a:extLst>
                <a:ext uri="{FF2B5EF4-FFF2-40B4-BE49-F238E27FC236}">
                  <a16:creationId xmlns:a16="http://schemas.microsoft.com/office/drawing/2014/main" id="{B5D66F82-98B2-41A6-AC2B-57F48A8A09AC}"/>
                </a:ext>
              </a:extLst>
            </p:cNvPr>
            <p:cNvSpPr txBox="1"/>
            <p:nvPr/>
          </p:nvSpPr>
          <p:spPr>
            <a:xfrm>
              <a:off x="5787003" y="1441764"/>
              <a:ext cx="1814623" cy="307777"/>
            </a:xfrm>
            <a:prstGeom prst="rect">
              <a:avLst/>
            </a:prstGeom>
            <a:noFill/>
          </p:spPr>
          <p:txBody>
            <a:bodyPr wrap="square" rtlCol="0">
              <a:spAutoFit/>
            </a:bodyPr>
            <a:lstStyle/>
            <a:p>
              <a:r>
                <a:rPr lang="en-US" dirty="0"/>
                <a:t>3 days before crash!</a:t>
              </a:r>
              <a:endParaRPr lang="en-AT" dirty="0"/>
            </a:p>
          </p:txBody>
        </p:sp>
      </p:grpSp>
    </p:spTree>
    <p:extLst>
      <p:ext uri="{BB962C8B-B14F-4D97-AF65-F5344CB8AC3E}">
        <p14:creationId xmlns:p14="http://schemas.microsoft.com/office/powerpoint/2010/main" val="317618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9"/>
          <p:cNvSpPr txBox="1">
            <a:spLocks noGrp="1"/>
          </p:cNvSpPr>
          <p:nvPr>
            <p:ph type="body" idx="1"/>
          </p:nvPr>
        </p:nvSpPr>
        <p:spPr>
          <a:xfrm>
            <a:off x="4260687" y="531004"/>
            <a:ext cx="4114801" cy="183899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de-AT" b="1" dirty="0"/>
              <a:t>Coding - separated</a:t>
            </a:r>
            <a:endParaRPr b="1" dirty="0"/>
          </a:p>
          <a:p>
            <a:pPr lvl="0"/>
            <a:r>
              <a:rPr lang="en-US" dirty="0"/>
              <a:t>bearing.etl.python.01.ipynb</a:t>
            </a:r>
            <a:endParaRPr lang="en-AT" dirty="0"/>
          </a:p>
          <a:p>
            <a:pPr lvl="0"/>
            <a:r>
              <a:rPr lang="en-US" dirty="0"/>
              <a:t>bearing.model_def.python.07.ipynb</a:t>
            </a:r>
            <a:endParaRPr lang="en-AT" dirty="0"/>
          </a:p>
          <a:p>
            <a:pPr lvl="0"/>
            <a:r>
              <a:rPr lang="en-US" dirty="0"/>
              <a:t>bearing.model_train.python.02.ipynb</a:t>
            </a:r>
            <a:endParaRPr lang="en-AT" dirty="0"/>
          </a:p>
          <a:p>
            <a:pPr lvl="0"/>
            <a:r>
              <a:rPr lang="en-US" dirty="0"/>
              <a:t>bearing.model_evaluate.python.01.ipynb</a:t>
            </a:r>
            <a:endParaRPr lang="en-AT" dirty="0"/>
          </a:p>
        </p:txBody>
      </p:sp>
      <p:sp>
        <p:nvSpPr>
          <p:cNvPr id="123" name="Google Shape;123;p19"/>
          <p:cNvSpPr txBox="1">
            <a:spLocks noGrp="1"/>
          </p:cNvSpPr>
          <p:nvPr>
            <p:ph type="body" idx="2"/>
          </p:nvPr>
        </p:nvSpPr>
        <p:spPr>
          <a:xfrm>
            <a:off x="4260687" y="2240263"/>
            <a:ext cx="4600926" cy="105218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de-AT" b="1" dirty="0"/>
              <a:t>Coding – all in one</a:t>
            </a:r>
            <a:endParaRPr b="1" dirty="0"/>
          </a:p>
          <a:p>
            <a:pPr lvl="0"/>
            <a:r>
              <a:rPr lang="en-US" dirty="0"/>
              <a:t>bearing.model_deployment.python.03.ipynb</a:t>
            </a:r>
            <a:endParaRPr lang="en-AT" dirty="0"/>
          </a:p>
        </p:txBody>
      </p:sp>
      <p:sp>
        <p:nvSpPr>
          <p:cNvPr id="124" name="Google Shape;124;p19"/>
          <p:cNvSpPr txBox="1">
            <a:spLocks noGrp="1"/>
          </p:cNvSpPr>
          <p:nvPr>
            <p:ph type="body" idx="3"/>
          </p:nvPr>
        </p:nvSpPr>
        <p:spPr>
          <a:xfrm>
            <a:off x="4260687" y="3232706"/>
            <a:ext cx="4398184" cy="128834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de-AT" b="1" dirty="0"/>
              <a:t>Presentation</a:t>
            </a:r>
            <a:endParaRPr b="1" dirty="0"/>
          </a:p>
          <a:p>
            <a:pPr marL="285750" indent="-285750"/>
            <a:r>
              <a:rPr lang="en-US" dirty="0"/>
              <a:t>Presentation file for Stakeholders and for technical audience</a:t>
            </a:r>
            <a:endParaRPr lang="en-AT" dirty="0"/>
          </a:p>
          <a:p>
            <a:pPr marL="0" lvl="0" indent="0" algn="l" rtl="0">
              <a:spcBef>
                <a:spcPts val="600"/>
              </a:spcBef>
              <a:spcAft>
                <a:spcPts val="0"/>
              </a:spcAft>
              <a:buNone/>
            </a:pPr>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Rectangle 7">
            <a:extLst>
              <a:ext uri="{FF2B5EF4-FFF2-40B4-BE49-F238E27FC236}">
                <a16:creationId xmlns:a16="http://schemas.microsoft.com/office/drawing/2014/main" id="{367E7BD3-EA73-49C5-B23A-5C99343F67A4}"/>
              </a:ext>
            </a:extLst>
          </p:cNvPr>
          <p:cNvSpPr/>
          <p:nvPr/>
        </p:nvSpPr>
        <p:spPr>
          <a:xfrm>
            <a:off x="0" y="1"/>
            <a:ext cx="1197935" cy="27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a:t>
            </a:r>
            <a:endParaRPr lang="en-AT" dirty="0"/>
          </a:p>
        </p:txBody>
      </p:sp>
      <p:sp>
        <p:nvSpPr>
          <p:cNvPr id="9" name="Google Shape;130;p20">
            <a:extLst>
              <a:ext uri="{FF2B5EF4-FFF2-40B4-BE49-F238E27FC236}">
                <a16:creationId xmlns:a16="http://schemas.microsoft.com/office/drawing/2014/main" id="{262BF739-4B0F-4CDA-B30A-C71460117F72}"/>
              </a:ext>
            </a:extLst>
          </p:cNvPr>
          <p:cNvSpPr txBox="1">
            <a:spLocks/>
          </p:cNvSpPr>
          <p:nvPr/>
        </p:nvSpPr>
        <p:spPr>
          <a:xfrm>
            <a:off x="457200" y="1425175"/>
            <a:ext cx="4448700"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de-AT" dirty="0"/>
              <a:t>Data Products</a:t>
            </a:r>
          </a:p>
        </p:txBody>
      </p:sp>
    </p:spTree>
    <p:extLst>
      <p:ext uri="{BB962C8B-B14F-4D97-AF65-F5344CB8AC3E}">
        <p14:creationId xmlns:p14="http://schemas.microsoft.com/office/powerpoint/2010/main" val="226442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F626-38A9-4170-977E-14B18235957B}"/>
              </a:ext>
            </a:extLst>
          </p:cNvPr>
          <p:cNvSpPr>
            <a:spLocks noGrp="1"/>
          </p:cNvSpPr>
          <p:nvPr>
            <p:ph type="ctrTitle"/>
          </p:nvPr>
        </p:nvSpPr>
        <p:spPr>
          <a:xfrm>
            <a:off x="1" y="1368056"/>
            <a:ext cx="9144000" cy="765494"/>
          </a:xfrm>
          <a:solidFill>
            <a:schemeClr val="accent5">
              <a:lumMod val="75000"/>
            </a:schemeClr>
          </a:solidFill>
        </p:spPr>
        <p:txBody>
          <a:bodyPr/>
          <a:lstStyle/>
          <a:p>
            <a:r>
              <a:rPr lang="en-US" dirty="0"/>
              <a:t>   Technical</a:t>
            </a:r>
            <a:endParaRPr lang="en-AT" dirty="0"/>
          </a:p>
        </p:txBody>
      </p:sp>
      <p:sp>
        <p:nvSpPr>
          <p:cNvPr id="3" name="Subtitle 2">
            <a:extLst>
              <a:ext uri="{FF2B5EF4-FFF2-40B4-BE49-F238E27FC236}">
                <a16:creationId xmlns:a16="http://schemas.microsoft.com/office/drawing/2014/main" id="{40246AC8-B57E-47A8-8637-1B2FDD9CD029}"/>
              </a:ext>
            </a:extLst>
          </p:cNvPr>
          <p:cNvSpPr>
            <a:spLocks noGrp="1"/>
          </p:cNvSpPr>
          <p:nvPr>
            <p:ph type="subTitle" idx="1"/>
          </p:nvPr>
        </p:nvSpPr>
        <p:spPr>
          <a:xfrm>
            <a:off x="1557670" y="2339100"/>
            <a:ext cx="5796900" cy="465300"/>
          </a:xfrm>
        </p:spPr>
        <p:txBody>
          <a:bodyPr/>
          <a:lstStyle/>
          <a:p>
            <a:pPr marL="533400" lvl="0" indent="-457200">
              <a:buFont typeface="+mj-lt"/>
              <a:buAutoNum type="arabicPeriod"/>
            </a:pPr>
            <a:r>
              <a:rPr lang="en-US" dirty="0"/>
              <a:t>Data Preparation &amp; Exploration</a:t>
            </a:r>
          </a:p>
          <a:p>
            <a:pPr marL="533400" lvl="0" indent="-457200">
              <a:buFont typeface="+mj-lt"/>
              <a:buAutoNum type="arabicPeriod"/>
            </a:pPr>
            <a:r>
              <a:rPr lang="en-US" dirty="0"/>
              <a:t>Modeling</a:t>
            </a:r>
          </a:p>
          <a:p>
            <a:pPr marL="533400" lvl="0" indent="-457200">
              <a:buFont typeface="+mj-lt"/>
              <a:buAutoNum type="arabicPeriod"/>
            </a:pPr>
            <a:r>
              <a:rPr lang="en-US" dirty="0"/>
              <a:t>Model Performance</a:t>
            </a:r>
          </a:p>
        </p:txBody>
      </p:sp>
    </p:spTree>
    <p:extLst>
      <p:ext uri="{BB962C8B-B14F-4D97-AF65-F5344CB8AC3E}">
        <p14:creationId xmlns:p14="http://schemas.microsoft.com/office/powerpoint/2010/main" val="531803123"/>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1866</TotalTime>
  <Words>636</Words>
  <Application>Microsoft Office PowerPoint</Application>
  <PresentationFormat>On-screen Show (16:9)</PresentationFormat>
  <Paragraphs>151</Paragraphs>
  <Slides>22</Slides>
  <Notes>22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Titillium Web Light</vt:lpstr>
      <vt:lpstr>Titillium Web</vt:lpstr>
      <vt:lpstr>Arial</vt:lpstr>
      <vt:lpstr>Ninacor template</vt:lpstr>
      <vt:lpstr>Fault prediction for bearings Anomaly detection with Deep Learning</vt:lpstr>
      <vt:lpstr>Fault prediction for bearings Anomaly detection with Deep Learning</vt:lpstr>
      <vt:lpstr>Agenda</vt:lpstr>
      <vt:lpstr>   Functional</vt:lpstr>
      <vt:lpstr>Use Case</vt:lpstr>
      <vt:lpstr>Data Set</vt:lpstr>
      <vt:lpstr>Solution</vt:lpstr>
      <vt:lpstr>PowerPoint Presentation</vt:lpstr>
      <vt:lpstr>   Technical</vt:lpstr>
      <vt:lpstr>PowerPoint Presentation</vt:lpstr>
      <vt:lpstr>ETL</vt:lpstr>
      <vt:lpstr>Modeling</vt:lpstr>
      <vt:lpstr>Recurrent NN  with LSTM</vt:lpstr>
      <vt:lpstr>Recurrent NN  without LSTM</vt:lpstr>
      <vt:lpstr>KNN Classification</vt:lpstr>
      <vt:lpstr>Performance evaluation</vt:lpstr>
      <vt:lpstr>Performance LSTM model</vt:lpstr>
      <vt:lpstr>Performance Recurr NN</vt:lpstr>
      <vt:lpstr>Performance KNN</vt:lpstr>
      <vt:lpstr>Result Summary</vt:lpstr>
      <vt:lpstr>Possible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Robert Anglberger</dc:creator>
  <cp:lastModifiedBy>Robert Anglberger</cp:lastModifiedBy>
  <cp:revision>48</cp:revision>
  <cp:lastPrinted>2019-08-21T12:17:26Z</cp:lastPrinted>
  <dcterms:modified xsi:type="dcterms:W3CDTF">2019-08-26T12:53:54Z</dcterms:modified>
</cp:coreProperties>
</file>