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70" r:id="rId3"/>
    <p:sldId id="287" r:id="rId4"/>
    <p:sldId id="288" r:id="rId5"/>
    <p:sldId id="272" r:id="rId6"/>
    <p:sldId id="282" r:id="rId7"/>
    <p:sldId id="278" r:id="rId8"/>
    <p:sldId id="279" r:id="rId9"/>
    <p:sldId id="280" r:id="rId10"/>
    <p:sldId id="281" r:id="rId11"/>
    <p:sldId id="260" r:id="rId12"/>
    <p:sldId id="256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90" r:id="rId21"/>
    <p:sldId id="289" r:id="rId22"/>
    <p:sldId id="269" r:id="rId23"/>
    <p:sldId id="26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2B11-00E7-DB4D-8731-681A7CDC03E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CE5F-51E1-8A41-88E2-6305CBE51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7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637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13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4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3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79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973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306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06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3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350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9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457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91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9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84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37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9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86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88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44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75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CE5F-51E1-8A41-88E2-6305CBE51CD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2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346A7-1F9C-194C-AF1F-EAF3999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A56930-A051-C947-9C9E-EEAB8525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E2703D-FB8A-324C-B669-AD311AD2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1B3501-C068-6F47-BEEB-B0E0D26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CB4462-C78D-F645-B246-4F49AE3B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E5A121-1B39-AA47-8B1D-5BB5E0A7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8C0265-B240-1E48-B8CE-0CD779E9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A1C5B-B1B5-EB4E-AA2E-9E777447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134F8-0E2E-1B48-A738-E79CBC20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3DD17-5824-8C43-9581-E55B4A3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D1648A-311A-814E-86B4-C66DC685C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BD6359-1412-8048-B8C9-D5D29BCF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73D63-2437-DF47-9732-CEB72B74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0EB37E-0988-9844-B7EF-148C982A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4D89AA-627D-BC43-9FE2-34295805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4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CED55-F787-D543-A8B1-B71C51D0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DF663-3058-EE4A-A302-2D9A06BA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D64F16-E4CE-B14E-B03E-260C6ADD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E16270-C3FE-C74C-A53F-97B19F12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272994-7972-234F-99FA-DACF3A5B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0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752FC-D1E0-454E-A9C4-24D9B150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4874-E999-EC4B-97DF-99C20BB9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889CF-E6F3-7B46-8CF5-807D8056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7C4E0E-9A1C-3A48-8154-F954CB65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0AB21-1FC5-0945-AD09-6C3CA78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2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A7C2A-A0FC-1A4E-A52C-0C444B1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579CBF-A75D-804C-96DD-D2B64BDDE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2CE60E-153E-4546-AB5D-3325CB3F5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8A0ED9-477A-4C47-A05D-DDF4F6B5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CD40A4-DC84-AF41-AED4-4BAA45DA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5AC0C4-71A7-8A4B-99C0-CD398528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2316F-0FE0-8A4F-B1BC-C647C2A7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4F8EC8-0576-C447-B8F4-E65FF5F2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E51DFD-386E-A646-AD44-8B2DB0A7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7B2E7D-FFD0-704D-91F8-7DCD599E0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30D31D-B5AF-0E43-8E7F-C6333E9B4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E5907A-A5FE-414C-BD12-FBC8E03B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1CD5A8-FF0C-DA47-BA17-CB45D38D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741C6E-3602-E24F-BF3E-AE4E753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92445-0B83-2446-8236-BAA5332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504055-3099-9D42-9158-A029354B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81807C-0FEC-C14A-8A26-EB21DAF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1E4BE4-5CAD-A84C-9E57-8EF3FDE1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CF9DFA-F81B-424F-A5EA-748775B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D1B027-3DB0-3E4F-AA0A-57C3F2C3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AC3F8C-04B3-E849-B232-68BE571E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B095A-1EAC-2245-9150-031D73AB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D6A6AE-0B4B-7C43-85F5-639132A1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932A7F-9490-A344-8697-D79BEBC4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4DE133-94C2-2D43-81F6-2AE1C011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A04746-990B-AB4C-8177-88FB78AF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A270E2-58A7-2242-A19F-1AC9A10D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88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14B5F-A2D3-AB4B-8807-4680900F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54513-084B-184D-A5B1-086A658A2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2C665B-D723-314D-8638-E04884E0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6C5943-FEB5-0148-A61F-A3ECD384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C27ADA-05B7-5A45-99DB-512A0A2C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8197E-94E3-A44B-8244-80490F40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4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13F7191-E748-734B-B867-A4537AFE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753638-00FF-024A-B864-A370EC39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637B1-C491-EB41-B53C-1AFEFAC7B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4F5E-380C-9543-9BA5-1615FED81A42}" type="datetimeFigureOut">
              <a:rPr lang="it-IT" smtClean="0"/>
              <a:t>08/10/19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D7B27B-0801-114D-AD4C-3D71E0260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BDB40A-1BB0-424A-8BB3-FDA95A386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05DC-B86E-E244-927D-715FADCCF8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38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fone.com/en/u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tasti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2937154" y="1859339"/>
            <a:ext cx="6317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DIGITAL </a:t>
            </a:r>
          </a:p>
          <a:p>
            <a:pPr algn="ctr"/>
            <a:r>
              <a:rPr lang="it-IT" sz="6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TRANSFORMATION</a:t>
            </a:r>
          </a:p>
          <a:p>
            <a:pPr algn="ctr"/>
            <a:r>
              <a:rPr lang="it-IT" sz="6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(INNOVATION?)</a:t>
            </a:r>
          </a:p>
        </p:txBody>
      </p:sp>
    </p:spTree>
    <p:extLst>
      <p:ext uri="{BB962C8B-B14F-4D97-AF65-F5344CB8AC3E}">
        <p14:creationId xmlns:p14="http://schemas.microsoft.com/office/powerpoint/2010/main" val="423881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C34170-6690-2249-AEDF-748BB989556E}"/>
              </a:ext>
            </a:extLst>
          </p:cNvPr>
          <p:cNvSpPr txBox="1"/>
          <p:nvPr/>
        </p:nvSpPr>
        <p:spPr>
          <a:xfrm>
            <a:off x="870856" y="2305615"/>
            <a:ext cx="974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Più efficienza in azienda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Migliore esperienza clienti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Aumento dei profitti</a:t>
            </a:r>
          </a:p>
          <a:p>
            <a:r>
              <a:rPr lang="it-IT" sz="20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Avanzamento rispetto alla concorrenza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7CEDAC-A4BB-0745-865D-5889ACC0571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FEC388-8740-4544-8937-AE36351A60E5}"/>
              </a:ext>
            </a:extLst>
          </p:cNvPr>
          <p:cNvSpPr txBox="1"/>
          <p:nvPr/>
        </p:nvSpPr>
        <p:spPr>
          <a:xfrm>
            <a:off x="6095999" y="3243591"/>
            <a:ext cx="619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Presidio fette di mercato ancora inesplorate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Sperimentazione di nuove tecnologie 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Diventare il punto di riferimento nel settore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Diversificare la produzione con nuovi modelli di business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4D93AD-840C-7448-AE8E-CAE9432C9D00}"/>
              </a:ext>
            </a:extLst>
          </p:cNvPr>
          <p:cNvSpPr txBox="1"/>
          <p:nvPr/>
        </p:nvSpPr>
        <p:spPr>
          <a:xfrm>
            <a:off x="685799" y="5846310"/>
            <a:ext cx="1098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BENCHMARK– USCIRE DALLA PROPIA CCONFORT ZONE - EVENTI E REPORTAGE EDUCATIONAL</a:t>
            </a:r>
          </a:p>
        </p:txBody>
      </p:sp>
    </p:spTree>
    <p:extLst>
      <p:ext uri="{BB962C8B-B14F-4D97-AF65-F5344CB8AC3E}">
        <p14:creationId xmlns:p14="http://schemas.microsoft.com/office/powerpoint/2010/main" val="25889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201118-B63D-9648-B1B0-4B1324FCCE85}"/>
              </a:ext>
            </a:extLst>
          </p:cNvPr>
          <p:cNvSpPr txBox="1"/>
          <p:nvPr/>
        </p:nvSpPr>
        <p:spPr>
          <a:xfrm>
            <a:off x="0" y="99136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It's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not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about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</a:p>
          <a:p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doing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digital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work. </a:t>
            </a:r>
          </a:p>
          <a:p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It's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about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doing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work </a:t>
            </a:r>
          </a:p>
          <a:p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for a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digital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it-IT" sz="8000" b="1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age</a:t>
            </a:r>
            <a:r>
              <a:rPr lang="it-IT" sz="80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38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A0982F-B56D-D94C-BE42-7E8E5AC2E2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55819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4B7A14-505D-514E-9C08-A1B15E412516}"/>
              </a:ext>
            </a:extLst>
          </p:cNvPr>
          <p:cNvSpPr txBox="1"/>
          <p:nvPr/>
        </p:nvSpPr>
        <p:spPr>
          <a:xfrm>
            <a:off x="113127" y="5871680"/>
            <a:ext cx="360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RIASSETTO AZIENDALE E COLLABORAZIONI TRA AREE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E2D96BC-4963-764C-BC88-C1EC8B0F12D6}"/>
              </a:ext>
            </a:extLst>
          </p:cNvPr>
          <p:cNvSpPr/>
          <p:nvPr/>
        </p:nvSpPr>
        <p:spPr>
          <a:xfrm>
            <a:off x="8825113" y="4659019"/>
            <a:ext cx="4087315" cy="4087315"/>
          </a:xfrm>
          <a:prstGeom prst="ellipse">
            <a:avLst/>
          </a:prstGeom>
          <a:solidFill>
            <a:srgbClr val="7030A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7EA97-D69E-3746-8609-B4CF9DF1DB09}"/>
              </a:ext>
            </a:extLst>
          </p:cNvPr>
          <p:cNvSpPr txBox="1"/>
          <p:nvPr/>
        </p:nvSpPr>
        <p:spPr>
          <a:xfrm>
            <a:off x="9245732" y="5430108"/>
            <a:ext cx="283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NON va visto da un punto di vista gerarchico ma di collaborazioni e </a:t>
            </a:r>
            <a:r>
              <a:rPr lang="it-IT" dirty="0" err="1">
                <a:solidFill>
                  <a:schemeClr val="bg1"/>
                </a:solidFill>
              </a:rPr>
              <a:t>condivsione</a:t>
            </a:r>
            <a:r>
              <a:rPr lang="it-IT" dirty="0">
                <a:solidFill>
                  <a:schemeClr val="bg1"/>
                </a:solidFill>
              </a:rPr>
              <a:t> del </a:t>
            </a:r>
            <a:r>
              <a:rPr lang="it-IT" dirty="0" err="1">
                <a:solidFill>
                  <a:schemeClr val="bg1"/>
                </a:solidFill>
              </a:rPr>
              <a:t>knowhow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759959" y="828096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R&amp;D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AEDF30-E221-E042-BC13-72924A5A85E2}"/>
              </a:ext>
            </a:extLst>
          </p:cNvPr>
          <p:cNvSpPr txBox="1"/>
          <p:nvPr/>
        </p:nvSpPr>
        <p:spPr>
          <a:xfrm>
            <a:off x="566919" y="1464259"/>
            <a:ext cx="4817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Sviluppo di POC che possano creare valore per il brand sia da un punto di vista economico che di immagine. Se </a:t>
            </a:r>
            <a:r>
              <a:rPr lang="it-IT" sz="20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si vende 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è comunque un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knowhow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che rimane all’azienda e si rivenderà in altro modo.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EC24AE-559B-6740-A514-31CB79517DD6}"/>
              </a:ext>
            </a:extLst>
          </p:cNvPr>
          <p:cNvSpPr txBox="1"/>
          <p:nvPr/>
        </p:nvSpPr>
        <p:spPr>
          <a:xfrm>
            <a:off x="6096000" y="1925923"/>
            <a:ext cx="4621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di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mockup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sperimentali 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redesign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di flussi applicativi al passo coi tempi.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46DB7E-D8DB-344D-B345-7888068952A0}"/>
              </a:ext>
            </a:extLst>
          </p:cNvPr>
          <p:cNvSpPr txBox="1"/>
          <p:nvPr/>
        </p:nvSpPr>
        <p:spPr>
          <a:xfrm>
            <a:off x="658359" y="3457563"/>
            <a:ext cx="47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Sperimentazione ultime tecnologie per la creazione di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contenuti web che possano diventare $$$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2D021F-04CA-5341-8EF7-E551064A8B65}"/>
              </a:ext>
            </a:extLst>
          </p:cNvPr>
          <p:cNvSpPr txBox="1"/>
          <p:nvPr/>
        </p:nvSpPr>
        <p:spPr>
          <a:xfrm>
            <a:off x="6096000" y="3457563"/>
            <a:ext cx="4889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Collaborazione forzata con l’area di Sviluppo per capire le criticità di eventuali implementazioni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698E8E-E381-F445-8A57-5741B5BB0A0B}"/>
              </a:ext>
            </a:extLst>
          </p:cNvPr>
          <p:cNvSpPr txBox="1"/>
          <p:nvPr/>
        </p:nvSpPr>
        <p:spPr>
          <a:xfrm>
            <a:off x="658359" y="5037106"/>
            <a:ext cx="47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Sfruttare le potenzialità delle PAXSTORE API \ INSIGHT e soprattutto crearsi una piattaforma PAX ITALIA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82E7FB-9697-9B40-AC72-1CA05F116E4B}"/>
              </a:ext>
            </a:extLst>
          </p:cNvPr>
          <p:cNvSpPr txBox="1"/>
          <p:nvPr/>
        </p:nvSpPr>
        <p:spPr>
          <a:xfrm>
            <a:off x="6096000" y="4729329"/>
            <a:ext cx="4889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Cloud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Server proprietario per avere contenuti dinamici sui POS e sulle nostre APP (automatizzare servizi come ADV sui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customization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gestione licenze ecc.)</a:t>
            </a:r>
          </a:p>
        </p:txBody>
      </p:sp>
    </p:spTree>
    <p:extLst>
      <p:ext uri="{BB962C8B-B14F-4D97-AF65-F5344CB8AC3E}">
        <p14:creationId xmlns:p14="http://schemas.microsoft.com/office/powerpoint/2010/main" val="373725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759959" y="82809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Brand </a:t>
            </a:r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Styleguide</a:t>
            </a:r>
            <a:endParaRPr lang="it-IT" sz="2400" b="1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AEDF30-E221-E042-BC13-72924A5A85E2}"/>
              </a:ext>
            </a:extLst>
          </p:cNvPr>
          <p:cNvSpPr txBox="1"/>
          <p:nvPr/>
        </p:nvSpPr>
        <p:spPr>
          <a:xfrm>
            <a:off x="764809" y="1961274"/>
            <a:ext cx="4752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Creazione delle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styleguide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ufficiali da seguire a 360° non solo dal punto di vista UI ma anche nei contenuti web, presentazioni, newsletter e mondo social.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E04B8B-06BF-1D4A-90A3-01B03CBD9F55}"/>
              </a:ext>
            </a:extLst>
          </p:cNvPr>
          <p:cNvSpPr txBox="1"/>
          <p:nvPr/>
        </p:nvSpPr>
        <p:spPr>
          <a:xfrm>
            <a:off x="6096000" y="1961274"/>
            <a:ext cx="4635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Produzione di news di spessore che non si limitino a dare la notizia, ma che la rendano interessante attraverso la narrazione di un contesto più ampio.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Creare curiosità e cultura anche ai non addetti ai lavori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F810A-8F3E-7A4E-A20C-3332B0D0B7D0}"/>
              </a:ext>
            </a:extLst>
          </p:cNvPr>
          <p:cNvSpPr txBox="1"/>
          <p:nvPr/>
        </p:nvSpPr>
        <p:spPr>
          <a:xfrm>
            <a:off x="759959" y="4438970"/>
            <a:ext cx="1052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Sviluppare un sito web che periodicamente racconti attraverso case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study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reportage degli eventi, foto, video e approfondimenti quanto PAX ITALIA sia sul pezzo a 360° mirando a diventare un punto di riferimento nel settore in ottica educational e di informazione.</a:t>
            </a:r>
          </a:p>
          <a:p>
            <a:r>
              <a:rPr lang="it-IT" sz="2000" dirty="0">
                <a:hlinkClick r:id="rId3"/>
              </a:rPr>
              <a:t>https://www.verifone.com/en/uk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ha iniziato a farlo.</a:t>
            </a:r>
          </a:p>
        </p:txBody>
      </p:sp>
    </p:spTree>
    <p:extLst>
      <p:ext uri="{BB962C8B-B14F-4D97-AF65-F5344CB8AC3E}">
        <p14:creationId xmlns:p14="http://schemas.microsoft.com/office/powerpoint/2010/main" val="42726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759959" y="82809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Partnership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AEDF30-E221-E042-BC13-72924A5A85E2}"/>
              </a:ext>
            </a:extLst>
          </p:cNvPr>
          <p:cNvSpPr txBox="1"/>
          <p:nvPr/>
        </p:nvSpPr>
        <p:spPr>
          <a:xfrm>
            <a:off x="759959" y="2367674"/>
            <a:ext cx="5122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 collaborazioni sono fondamentali per crescere.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Collaborare con altre aziende consente di allargare il proprio raggio d’azione, porta ad aprirsi  a contesti e target più ampi, supporta un’innovazione continua per essere al passo coi tempi.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008F79-0E2C-D343-BF64-7ADE4116CB67}"/>
              </a:ext>
            </a:extLst>
          </p:cNvPr>
          <p:cNvSpPr txBox="1"/>
          <p:nvPr/>
        </p:nvSpPr>
        <p:spPr>
          <a:xfrm>
            <a:off x="6632077" y="2213785"/>
            <a:ext cx="4609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hlinkClick r:id="rId3"/>
              </a:rPr>
              <a:t>https://www.fintastico.com/</a:t>
            </a:r>
            <a:r>
              <a:rPr lang="it-IT" sz="2000" dirty="0"/>
              <a:t> 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è un ottimo punto di partenza per la ricerca di aziende partner e per avere sempre un occhio attento sulla direzione che sta prendendo il mercato dei servizi.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dobbiamo inseguire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Ingenico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che indietro anni luce tecnologicamente, dobbiamo guardare avanti e non indietro. </a:t>
            </a:r>
          </a:p>
        </p:txBody>
      </p:sp>
    </p:spTree>
    <p:extLst>
      <p:ext uri="{BB962C8B-B14F-4D97-AF65-F5344CB8AC3E}">
        <p14:creationId xmlns:p14="http://schemas.microsoft.com/office/powerpoint/2010/main" val="27496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1F198C-EE74-1947-B2EA-678AE17E6AE1}"/>
              </a:ext>
            </a:extLst>
          </p:cNvPr>
          <p:cNvSpPr txBox="1"/>
          <p:nvPr/>
        </p:nvSpPr>
        <p:spPr>
          <a:xfrm>
            <a:off x="5027438" y="3136612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Cosa serve ?</a:t>
            </a:r>
          </a:p>
        </p:txBody>
      </p:sp>
    </p:spTree>
    <p:extLst>
      <p:ext uri="{BB962C8B-B14F-4D97-AF65-F5344CB8AC3E}">
        <p14:creationId xmlns:p14="http://schemas.microsoft.com/office/powerpoint/2010/main" val="243036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E04B8B-06BF-1D4A-90A3-01B03CBD9F55}"/>
              </a:ext>
            </a:extLst>
          </p:cNvPr>
          <p:cNvSpPr txBox="1"/>
          <p:nvPr/>
        </p:nvSpPr>
        <p:spPr>
          <a:xfrm>
            <a:off x="1143283" y="1691732"/>
            <a:ext cx="9189437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Definire chiaramente i ruoli e le responsabilità dell’area e di chi la gestisce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Gestione Clienti tramite piattaforma ad hoc (PPN)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Roadmap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annuale obiettivi di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innovation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da raggiungere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 PAXITALIA (no transazioni o terminali) per gestire servizi come: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customization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\ licenze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\ advertising in-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Definizione UI\UX del nuovo sito con chiaro in mente quanto, cosa e come si vuole comunicare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 freelance (esterno, anche da remoto) che sviluppi il sito con le tecnologie attuali, in modo da raccontare successivamente sul sito stesso il perché e il come è stato fatto. </a:t>
            </a:r>
            <a:r>
              <a:rPr lang="it-IT" sz="20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 brand devono raccontarsi</a:t>
            </a:r>
            <a:r>
              <a:rPr lang="it-IT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 creare valore anche non prettamente legato al proprio core business.</a:t>
            </a:r>
            <a:endParaRPr lang="it-IT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Uno sviluppatore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Android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(interno) fresco e </a:t>
            </a:r>
            <a:r>
              <a:rPr lang="it-IT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smart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al quale piaccia sperimentare nuove tecnologie per creare valore a se stesso e al brand.</a:t>
            </a:r>
            <a:endParaRPr lang="it-IT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675C3-9FA6-664F-88CB-A1700D6A74AC}"/>
              </a:ext>
            </a:extLst>
          </p:cNvPr>
          <p:cNvSpPr txBox="1"/>
          <p:nvPr/>
        </p:nvSpPr>
        <p:spPr>
          <a:xfrm>
            <a:off x="759959" y="828096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Da dove si inizia</a:t>
            </a:r>
          </a:p>
        </p:txBody>
      </p:sp>
    </p:spTree>
    <p:extLst>
      <p:ext uri="{BB962C8B-B14F-4D97-AF65-F5344CB8AC3E}">
        <p14:creationId xmlns:p14="http://schemas.microsoft.com/office/powerpoint/2010/main" val="228319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1F198C-EE74-1947-B2EA-678AE17E6AE1}"/>
              </a:ext>
            </a:extLst>
          </p:cNvPr>
          <p:cNvSpPr txBox="1"/>
          <p:nvPr/>
        </p:nvSpPr>
        <p:spPr>
          <a:xfrm>
            <a:off x="2544995" y="2976305"/>
            <a:ext cx="710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Temi di </a:t>
            </a:r>
            <a:r>
              <a:rPr lang="it-IT" sz="32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innovation</a:t>
            </a:r>
            <a:r>
              <a:rPr lang="it-IT" sz="32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da affrontare nel 2020  </a:t>
            </a:r>
          </a:p>
        </p:txBody>
      </p:sp>
    </p:spTree>
    <p:extLst>
      <p:ext uri="{BB962C8B-B14F-4D97-AF65-F5344CB8AC3E}">
        <p14:creationId xmlns:p14="http://schemas.microsoft.com/office/powerpoint/2010/main" val="244952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ABE56-D053-0445-8CAE-05A4D819D5BB}"/>
              </a:ext>
            </a:extLst>
          </p:cNvPr>
          <p:cNvSpPr txBox="1"/>
          <p:nvPr/>
        </p:nvSpPr>
        <p:spPr>
          <a:xfrm>
            <a:off x="759959" y="828096"/>
            <a:ext cx="488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Transazioni </a:t>
            </a:r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ecommerce</a:t>
            </a:r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su </a:t>
            </a:r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smartphone</a:t>
            </a:r>
            <a:endParaRPr lang="it-IT" sz="2400" b="1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E55ADB-5602-D74A-BCBE-C8F6DB104D8F}"/>
              </a:ext>
            </a:extLst>
          </p:cNvPr>
          <p:cNvSpPr txBox="1"/>
          <p:nvPr/>
        </p:nvSpPr>
        <p:spPr>
          <a:xfrm>
            <a:off x="1310640" y="1936476"/>
            <a:ext cx="96723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 modello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Satispay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è la dimostrazione migliore delle potenzialità della transazione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ecommerce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anche in mobilità.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Scambi denaro tra contatti in rubrica, acquisti alle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vendor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machine e ai self service H24, paghi imposte e multe in meno di 10 secondi.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È difficile e sarà sempre più difficile farne a meno.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Sumup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e cloni vari di POS mobile sono diventati una valida alternativa per molti fattori tra i quali la possibilità di non doversi necessariamente legare a soggetti terzi per avere uno strumento di lavoro come il POS, gli intermediari fanno sempre più fatica a tenersi stretti i clienti.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Diversifichiamo e </a:t>
            </a:r>
            <a:r>
              <a:rPr lang="it-IT" sz="200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all’occorrenza bypassiamo 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gli intermediari per non dover in seguito pagare i loro errori.</a:t>
            </a:r>
          </a:p>
        </p:txBody>
      </p:sp>
    </p:spTree>
    <p:extLst>
      <p:ext uri="{BB962C8B-B14F-4D97-AF65-F5344CB8AC3E}">
        <p14:creationId xmlns:p14="http://schemas.microsoft.com/office/powerpoint/2010/main" val="426526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F85630-9E09-1140-AA68-A80778AA2FFC}"/>
              </a:ext>
            </a:extLst>
          </p:cNvPr>
          <p:cNvSpPr txBox="1"/>
          <p:nvPr/>
        </p:nvSpPr>
        <p:spPr>
          <a:xfrm>
            <a:off x="1728991" y="2459504"/>
            <a:ext cx="9208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rivoluzione digitale è già avvenuta. 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Ora, perdere il treno della trasformazione digitale sarebbe come scegliere di viaggiare in carrozza nell’era dell’alta velocità: scomodo, inefficiente e totalmente inutile.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5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ABE56-D053-0445-8CAE-05A4D819D5BB}"/>
              </a:ext>
            </a:extLst>
          </p:cNvPr>
          <p:cNvSpPr txBox="1"/>
          <p:nvPr/>
        </p:nvSpPr>
        <p:spPr>
          <a:xfrm>
            <a:off x="759959" y="828096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Customization</a:t>
            </a:r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web </a:t>
            </a:r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interface</a:t>
            </a:r>
            <a:endParaRPr lang="it-IT" sz="2400" b="1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E55ADB-5602-D74A-BCBE-C8F6DB104D8F}"/>
              </a:ext>
            </a:extLst>
          </p:cNvPr>
          <p:cNvSpPr txBox="1"/>
          <p:nvPr/>
        </p:nvSpPr>
        <p:spPr>
          <a:xfrm>
            <a:off x="1310640" y="1936476"/>
            <a:ext cx="96723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Creare SPA che sfruttino i parametri per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customizzarsi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per inviare configurazioni ai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temrinali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wizard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di processo e data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Esempi: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Interfaccia per la gestione delle licenze per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Personalizzare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via interfaccia grafica e generare un file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parametico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pronto all’uso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di dati su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utilizzati da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(tipo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adicopay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CMS che permetta di andare a settarsi le promo\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visualizzati all’interno del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launcher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 dell’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03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ABE56-D053-0445-8CAE-05A4D819D5BB}"/>
              </a:ext>
            </a:extLst>
          </p:cNvPr>
          <p:cNvSpPr txBox="1"/>
          <p:nvPr/>
        </p:nvSpPr>
        <p:spPr>
          <a:xfrm>
            <a:off x="759959" y="828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Headless</a:t>
            </a:r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API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990663-4202-1E4C-B5ED-4D54A10164B7}"/>
              </a:ext>
            </a:extLst>
          </p:cNvPr>
          <p:cNvSpPr txBox="1"/>
          <p:nvPr/>
        </p:nvSpPr>
        <p:spPr>
          <a:xfrm>
            <a:off x="1529080" y="2274838"/>
            <a:ext cx="913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Una nuova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buzzword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pregna di contenuto che mette la tecnologia in primo piano per guidare il business.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 API al primo posto per riuscire a creare business.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Creare API, crearle fatte bene e slegarle da tutti i sistemi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legacy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per creare prodotti internamente ma soprattutto farli creare esternamente portando valore all’interno.</a:t>
            </a:r>
          </a:p>
          <a:p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esiste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omnichannel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senza una buona base dati, non esiste una buona base dati se non la rendo disponibile, non la rendo disponibile senza delle buone API.</a:t>
            </a:r>
          </a:p>
          <a:p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Intesys.it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è l’azienda italiana di riferimento.</a:t>
            </a:r>
          </a:p>
        </p:txBody>
      </p:sp>
    </p:spTree>
    <p:extLst>
      <p:ext uri="{BB962C8B-B14F-4D97-AF65-F5344CB8AC3E}">
        <p14:creationId xmlns:p14="http://schemas.microsoft.com/office/powerpoint/2010/main" val="230742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ABE56-D053-0445-8CAE-05A4D819D5BB}"/>
              </a:ext>
            </a:extLst>
          </p:cNvPr>
          <p:cNvSpPr txBox="1"/>
          <p:nvPr/>
        </p:nvSpPr>
        <p:spPr>
          <a:xfrm>
            <a:off x="759959" y="82809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Blockchain</a:t>
            </a:r>
            <a:endParaRPr lang="it-IT" sz="2400" b="1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990663-4202-1E4C-B5ED-4D54A10164B7}"/>
              </a:ext>
            </a:extLst>
          </p:cNvPr>
          <p:cNvSpPr txBox="1"/>
          <p:nvPr/>
        </p:nvSpPr>
        <p:spPr>
          <a:xfrm>
            <a:off x="1529080" y="2274838"/>
            <a:ext cx="9133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solo il settore delle banche e della sicurezza sono interessati all’impiego dei Registri Distribuiti.</a:t>
            </a:r>
          </a:p>
          <a:p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Blockchain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è sulla bocca di tutti da anni ormai, ma ancora in pochi hanno capito come sfruttarla correttamente, un po’ per paura un po’ per ignoranza.</a:t>
            </a:r>
          </a:p>
          <a:p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 piaccia o meno bisogna prepararsi ad averci a che fare, capirla, e possibilmente sfruttarla.</a:t>
            </a:r>
          </a:p>
        </p:txBody>
      </p:sp>
    </p:spTree>
    <p:extLst>
      <p:ext uri="{BB962C8B-B14F-4D97-AF65-F5344CB8AC3E}">
        <p14:creationId xmlns:p14="http://schemas.microsoft.com/office/powerpoint/2010/main" val="12206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ABE56-D053-0445-8CAE-05A4D819D5BB}"/>
              </a:ext>
            </a:extLst>
          </p:cNvPr>
          <p:cNvSpPr txBox="1"/>
          <p:nvPr/>
        </p:nvSpPr>
        <p:spPr>
          <a:xfrm>
            <a:off x="759959" y="828096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PIN Biometrico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EFCA9C-367F-AD46-A8A0-ED1CA15867CD}"/>
              </a:ext>
            </a:extLst>
          </p:cNvPr>
          <p:cNvSpPr txBox="1"/>
          <p:nvPr/>
        </p:nvSpPr>
        <p:spPr>
          <a:xfrm>
            <a:off x="1529397" y="2305615"/>
            <a:ext cx="91332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Già nel 2014 Fujitsu al CES di Las Vegas presentò un nuovo POS che collegandosi ad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virtuale (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PulseWallet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poteva gestire pagamenti in modo più rapido e veloce senza l’uso di carte,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QRcode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 codici vari ma con il solo  riconoscimento della mano.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 tempi non erano maturi e i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erano ancora visti come alternative poco sicure, ora potrebbe essere il momento giusto.</a:t>
            </a:r>
          </a:p>
        </p:txBody>
      </p:sp>
    </p:spTree>
    <p:extLst>
      <p:ext uri="{BB962C8B-B14F-4D97-AF65-F5344CB8AC3E}">
        <p14:creationId xmlns:p14="http://schemas.microsoft.com/office/powerpoint/2010/main" val="874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70B240F-56E2-1B47-AB02-E6EA50307F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04356">
            <a:off x="778202" y="3624356"/>
            <a:ext cx="2348416" cy="15605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88734-6BB0-ED46-9B26-9D130CE1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16"/>
          <a:stretch/>
        </p:blipFill>
        <p:spPr bwMode="auto">
          <a:xfrm rot="20542490">
            <a:off x="3779794" y="3086439"/>
            <a:ext cx="1827824" cy="20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84F9646-E17E-C14C-AB2F-3E57BDE069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800" y="3286109"/>
            <a:ext cx="2374342" cy="196979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4BF6BA2-C226-9946-A971-52D1EC99AC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5876" y="3984267"/>
            <a:ext cx="2356799" cy="18453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563FDD-888D-984A-BE1D-5C6A3CF5AF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5104" y="651176"/>
            <a:ext cx="1908000" cy="245851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F85630-9E09-1140-AA68-A80778AA2FFC}"/>
              </a:ext>
            </a:extLst>
          </p:cNvPr>
          <p:cNvSpPr txBox="1"/>
          <p:nvPr/>
        </p:nvSpPr>
        <p:spPr>
          <a:xfrm>
            <a:off x="1419547" y="1318348"/>
            <a:ext cx="7768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si tratta di scoprire nuovi mondi, si tratta di guardare lo stesso mondo con occhi nuovi. I bisogni delle persone sono sempre gli stessi, quello che cambia è il modo di portarli a termine. 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32D1077-A3BA-9847-8CE8-916A2309C8AC}"/>
              </a:ext>
            </a:extLst>
          </p:cNvPr>
          <p:cNvSpPr txBox="1"/>
          <p:nvPr/>
        </p:nvSpPr>
        <p:spPr>
          <a:xfrm rot="21306245">
            <a:off x="1724858" y="3512631"/>
            <a:ext cx="132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MUOVERSI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CD550C7-B755-1642-8EA8-9FFA928809E4}"/>
              </a:ext>
            </a:extLst>
          </p:cNvPr>
          <p:cNvSpPr txBox="1"/>
          <p:nvPr/>
        </p:nvSpPr>
        <p:spPr>
          <a:xfrm rot="20385174">
            <a:off x="4204724" y="3017427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CACCIARE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7F0245-D9F0-2D40-8F9B-9E095F717434}"/>
              </a:ext>
            </a:extLst>
          </p:cNvPr>
          <p:cNvSpPr txBox="1"/>
          <p:nvPr/>
        </p:nvSpPr>
        <p:spPr>
          <a:xfrm>
            <a:off x="7146616" y="3472883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RACCOGLIERE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69FCEE6-9CA7-8249-8788-F25394CC858F}"/>
              </a:ext>
            </a:extLst>
          </p:cNvPr>
          <p:cNvSpPr txBox="1"/>
          <p:nvPr/>
        </p:nvSpPr>
        <p:spPr>
          <a:xfrm rot="441266">
            <a:off x="9802007" y="4059344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INSEDIARSI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2017FCA-AE62-B74B-9D30-AE3B8500059E}"/>
              </a:ext>
            </a:extLst>
          </p:cNvPr>
          <p:cNvSpPr txBox="1"/>
          <p:nvPr/>
        </p:nvSpPr>
        <p:spPr>
          <a:xfrm rot="21110768">
            <a:off x="10039610" y="766097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RIPRODURSI</a:t>
            </a:r>
          </a:p>
        </p:txBody>
      </p:sp>
    </p:spTree>
    <p:extLst>
      <p:ext uri="{BB962C8B-B14F-4D97-AF65-F5344CB8AC3E}">
        <p14:creationId xmlns:p14="http://schemas.microsoft.com/office/powerpoint/2010/main" val="8156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70B240F-56E2-1B47-AB02-E6EA50307F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04356">
            <a:off x="778202" y="3624356"/>
            <a:ext cx="2348416" cy="15605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88734-6BB0-ED46-9B26-9D130CE1C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16"/>
          <a:stretch/>
        </p:blipFill>
        <p:spPr bwMode="auto">
          <a:xfrm rot="20542490">
            <a:off x="3779794" y="3086439"/>
            <a:ext cx="1827824" cy="20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84F9646-E17E-C14C-AB2F-3E57BDE069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800" y="3286109"/>
            <a:ext cx="2374342" cy="196979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4BF6BA2-C226-9946-A971-52D1EC99AC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5876" y="3984267"/>
            <a:ext cx="2356799" cy="18453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563FDD-888D-984A-BE1D-5C6A3CF5AF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5104" y="651176"/>
            <a:ext cx="1908000" cy="245851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F85630-9E09-1140-AA68-A80778AA2FFC}"/>
              </a:ext>
            </a:extLst>
          </p:cNvPr>
          <p:cNvSpPr txBox="1"/>
          <p:nvPr/>
        </p:nvSpPr>
        <p:spPr>
          <a:xfrm>
            <a:off x="1419547" y="1318348"/>
            <a:ext cx="7768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si tratta di scoprire nuovi mondi, si tratta di guardare lo stesso mondo con occhi nuovi. I bisogni delle persone sono sempre gli stessi, quello che cambia è il modo di portarli a termine. </a:t>
            </a:r>
          </a:p>
          <a:p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ABC3E2-14E0-0740-A47A-20F7B66150B6}"/>
              </a:ext>
            </a:extLst>
          </p:cNvPr>
          <p:cNvSpPr txBox="1"/>
          <p:nvPr/>
        </p:nvSpPr>
        <p:spPr>
          <a:xfrm rot="20365847">
            <a:off x="1211215" y="5206706"/>
            <a:ext cx="177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#MOBILE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32D1077-A3BA-9847-8CE8-916A2309C8AC}"/>
              </a:ext>
            </a:extLst>
          </p:cNvPr>
          <p:cNvSpPr txBox="1"/>
          <p:nvPr/>
        </p:nvSpPr>
        <p:spPr>
          <a:xfrm rot="21306245">
            <a:off x="1724858" y="3512631"/>
            <a:ext cx="132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MUOVERSI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CD550C7-B755-1642-8EA8-9FFA928809E4}"/>
              </a:ext>
            </a:extLst>
          </p:cNvPr>
          <p:cNvSpPr txBox="1"/>
          <p:nvPr/>
        </p:nvSpPr>
        <p:spPr>
          <a:xfrm rot="20385174">
            <a:off x="4204724" y="3017427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CACCIARE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794FD3-BBDF-AE4F-BA5D-CCD7CBE86282}"/>
              </a:ext>
            </a:extLst>
          </p:cNvPr>
          <p:cNvSpPr txBox="1"/>
          <p:nvPr/>
        </p:nvSpPr>
        <p:spPr>
          <a:xfrm rot="20548647">
            <a:off x="4026481" y="5180102"/>
            <a:ext cx="19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#SHOPPINGONLINE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7F0245-D9F0-2D40-8F9B-9E095F717434}"/>
              </a:ext>
            </a:extLst>
          </p:cNvPr>
          <p:cNvSpPr txBox="1"/>
          <p:nvPr/>
        </p:nvSpPr>
        <p:spPr>
          <a:xfrm>
            <a:off x="7146616" y="3472883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RACCOGLIERE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AF9EAE6-6A66-E446-9F7B-43139C25550F}"/>
              </a:ext>
            </a:extLst>
          </p:cNvPr>
          <p:cNvSpPr txBox="1"/>
          <p:nvPr/>
        </p:nvSpPr>
        <p:spPr>
          <a:xfrm>
            <a:off x="6466725" y="5258010"/>
            <a:ext cx="259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#LIKE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69FCEE6-9CA7-8249-8788-F25394CC858F}"/>
              </a:ext>
            </a:extLst>
          </p:cNvPr>
          <p:cNvSpPr txBox="1"/>
          <p:nvPr/>
        </p:nvSpPr>
        <p:spPr>
          <a:xfrm rot="441266">
            <a:off x="9802007" y="4059344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INSEDIARSI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780C8B8-AB7C-D14C-8CF3-05A39D1BC5F7}"/>
              </a:ext>
            </a:extLst>
          </p:cNvPr>
          <p:cNvSpPr txBox="1"/>
          <p:nvPr/>
        </p:nvSpPr>
        <p:spPr>
          <a:xfrm>
            <a:off x="10020199" y="5828958"/>
            <a:ext cx="259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#COMMUNITY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2017FCA-AE62-B74B-9D30-AE3B8500059E}"/>
              </a:ext>
            </a:extLst>
          </p:cNvPr>
          <p:cNvSpPr txBox="1"/>
          <p:nvPr/>
        </p:nvSpPr>
        <p:spPr>
          <a:xfrm rot="21110768">
            <a:off x="10039610" y="766097"/>
            <a:ext cx="177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RIPRODURSI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EF76F22-011D-3241-A496-403184BACCB8}"/>
              </a:ext>
            </a:extLst>
          </p:cNvPr>
          <p:cNvSpPr txBox="1"/>
          <p:nvPr/>
        </p:nvSpPr>
        <p:spPr>
          <a:xfrm>
            <a:off x="10157083" y="3118514"/>
            <a:ext cx="259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#SHARE</a:t>
            </a:r>
          </a:p>
        </p:txBody>
      </p:sp>
    </p:spTree>
    <p:extLst>
      <p:ext uri="{BB962C8B-B14F-4D97-AF65-F5344CB8AC3E}">
        <p14:creationId xmlns:p14="http://schemas.microsoft.com/office/powerpoint/2010/main" val="243943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4D78C6-6870-E34A-9B5C-3C86D87C4A2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F85630-9E09-1140-AA68-A80778AA2FFC}"/>
              </a:ext>
            </a:extLst>
          </p:cNvPr>
          <p:cNvSpPr txBox="1"/>
          <p:nvPr/>
        </p:nvSpPr>
        <p:spPr>
          <a:xfrm>
            <a:off x="1826985" y="2921168"/>
            <a:ext cx="853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 questo, la Digital </a:t>
            </a:r>
            <a:r>
              <a:rPr lang="it-IT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Transformation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rappresenta sì una rivoluzione 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 non tanto in termini di «</a:t>
            </a:r>
            <a:r>
              <a:rPr lang="it-IT" sz="20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cosa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», quanto piuttosto del «</a:t>
            </a:r>
            <a:r>
              <a:rPr lang="it-IT" sz="20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come</a:t>
            </a:r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»; 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dal punto di vista della metodologia e della cultura aziendale.</a:t>
            </a:r>
          </a:p>
        </p:txBody>
      </p:sp>
    </p:spTree>
    <p:extLst>
      <p:ext uri="{BB962C8B-B14F-4D97-AF65-F5344CB8AC3E}">
        <p14:creationId xmlns:p14="http://schemas.microsoft.com/office/powerpoint/2010/main" val="10859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AEDF30-E221-E042-BC13-72924A5A85E2}"/>
              </a:ext>
            </a:extLst>
          </p:cNvPr>
          <p:cNvSpPr txBox="1"/>
          <p:nvPr/>
        </p:nvSpPr>
        <p:spPr>
          <a:xfrm>
            <a:off x="870856" y="2305615"/>
            <a:ext cx="974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Più efficienza in azienda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Migliore esperienza clienti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Aumento dei profitti</a:t>
            </a:r>
          </a:p>
          <a:p>
            <a:r>
              <a:rPr lang="it-IT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Avanzamento rispetto alla concorrenza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0613DF-07E9-7243-AC2A-93E78081DAE6}"/>
              </a:ext>
            </a:extLst>
          </p:cNvPr>
          <p:cNvSpPr txBox="1"/>
          <p:nvPr/>
        </p:nvSpPr>
        <p:spPr>
          <a:xfrm>
            <a:off x="859971" y="642358"/>
            <a:ext cx="1752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 IN PAX?</a:t>
            </a:r>
          </a:p>
        </p:txBody>
      </p:sp>
    </p:spTree>
    <p:extLst>
      <p:ext uri="{BB962C8B-B14F-4D97-AF65-F5344CB8AC3E}">
        <p14:creationId xmlns:p14="http://schemas.microsoft.com/office/powerpoint/2010/main" val="7040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C34170-6690-2249-AEDF-748BB989556E}"/>
              </a:ext>
            </a:extLst>
          </p:cNvPr>
          <p:cNvSpPr txBox="1"/>
          <p:nvPr/>
        </p:nvSpPr>
        <p:spPr>
          <a:xfrm>
            <a:off x="870856" y="2305615"/>
            <a:ext cx="974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Più efficienza in azienda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Migliore esperienza clienti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Aumento dei profitti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Avanzamento rispetto alla concorrenza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7CEDAC-A4BB-0745-865D-5889ACC0571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FEC388-8740-4544-8937-AE36351A60E5}"/>
              </a:ext>
            </a:extLst>
          </p:cNvPr>
          <p:cNvSpPr txBox="1"/>
          <p:nvPr/>
        </p:nvSpPr>
        <p:spPr>
          <a:xfrm>
            <a:off x="568960" y="5572326"/>
            <a:ext cx="110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INTRODUZIONE E DIFFUSIONE DI NUOVI TOOL \ METODOLOGIE AGILI \ KNOWHOW CONDIVISO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1A80B0-5474-C548-8970-F85EBACBDB41}"/>
              </a:ext>
            </a:extLst>
          </p:cNvPr>
          <p:cNvSpPr txBox="1"/>
          <p:nvPr/>
        </p:nvSpPr>
        <p:spPr>
          <a:xfrm>
            <a:off x="6248400" y="245801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Flussi di lavoro semplificati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Ottimizzazione dei tempi e delle responsabilità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Risorse e conoscenze condivise a portata di mano</a:t>
            </a:r>
          </a:p>
        </p:txBody>
      </p:sp>
    </p:spTree>
    <p:extLst>
      <p:ext uri="{BB962C8B-B14F-4D97-AF65-F5344CB8AC3E}">
        <p14:creationId xmlns:p14="http://schemas.microsoft.com/office/powerpoint/2010/main" val="40714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C34170-6690-2249-AEDF-748BB989556E}"/>
              </a:ext>
            </a:extLst>
          </p:cNvPr>
          <p:cNvSpPr txBox="1"/>
          <p:nvPr/>
        </p:nvSpPr>
        <p:spPr>
          <a:xfrm>
            <a:off x="870856" y="2305615"/>
            <a:ext cx="974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Più efficienza in azienda</a:t>
            </a:r>
          </a:p>
          <a:p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Migliore esperienza clienti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Aumento dei profitti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Avanzamento rispetto alla concorrenza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7CEDAC-A4BB-0745-865D-5889ACC0571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FEC388-8740-4544-8937-AE36351A60E5}"/>
              </a:ext>
            </a:extLst>
          </p:cNvPr>
          <p:cNvSpPr txBox="1"/>
          <p:nvPr/>
        </p:nvSpPr>
        <p:spPr>
          <a:xfrm>
            <a:off x="6096000" y="261041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Assistenza più efficace e più veloce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Produzione di materiali a supporto dedicati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Organizzazione e gestione di contenuti e informazioni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4D93AD-840C-7448-AE8E-CAE9432C9D00}"/>
              </a:ext>
            </a:extLst>
          </p:cNvPr>
          <p:cNvSpPr txBox="1"/>
          <p:nvPr/>
        </p:nvSpPr>
        <p:spPr>
          <a:xfrm>
            <a:off x="551905" y="5717198"/>
            <a:ext cx="110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REDESIGN DEL SITO PARTENDO DAI CONTENUTI – NUOVE EXPERIENCE PER IL SUPPORTO CLIENTI</a:t>
            </a:r>
          </a:p>
        </p:txBody>
      </p:sp>
    </p:spTree>
    <p:extLst>
      <p:ext uri="{BB962C8B-B14F-4D97-AF65-F5344CB8AC3E}">
        <p14:creationId xmlns:p14="http://schemas.microsoft.com/office/powerpoint/2010/main" val="125845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C34170-6690-2249-AEDF-748BB989556E}"/>
              </a:ext>
            </a:extLst>
          </p:cNvPr>
          <p:cNvSpPr txBox="1"/>
          <p:nvPr/>
        </p:nvSpPr>
        <p:spPr>
          <a:xfrm>
            <a:off x="870856" y="2305615"/>
            <a:ext cx="974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Più efficienza in azienda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Migliore esperienza clienti</a:t>
            </a:r>
          </a:p>
          <a:p>
            <a:r>
              <a:rPr lang="it-IT" sz="20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Aumento dei profitti</a:t>
            </a:r>
          </a:p>
          <a:p>
            <a:r>
              <a:rPr lang="it-IT" sz="2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Avanzamento rispetto alla concorrenza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7CEDAC-A4BB-0745-865D-5889ACC0571D}"/>
              </a:ext>
            </a:extLst>
          </p:cNvPr>
          <p:cNvSpPr txBox="1"/>
          <p:nvPr/>
        </p:nvSpPr>
        <p:spPr>
          <a:xfrm>
            <a:off x="859971" y="642358"/>
            <a:ext cx="86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WHY?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FEC388-8740-4544-8937-AE36351A60E5}"/>
              </a:ext>
            </a:extLst>
          </p:cNvPr>
          <p:cNvSpPr txBox="1"/>
          <p:nvPr/>
        </p:nvSpPr>
        <p:spPr>
          <a:xfrm>
            <a:off x="6096000" y="293698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Avanzamenti in termini di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awareness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posizionamento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Creazione di nuove partnership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Accesso facilitato ai nostri dati tramite API </a:t>
            </a: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Sviluppo POC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4D93AD-840C-7448-AE8E-CAE9432C9D00}"/>
              </a:ext>
            </a:extLst>
          </p:cNvPr>
          <p:cNvSpPr txBox="1"/>
          <p:nvPr/>
        </p:nvSpPr>
        <p:spPr>
          <a:xfrm>
            <a:off x="1818640" y="5900078"/>
            <a:ext cx="8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CREAZIONE DI CONTENUTI AD HOC – ENGAGEMENT NEW BUSINESS</a:t>
            </a:r>
          </a:p>
        </p:txBody>
      </p:sp>
    </p:spTree>
    <p:extLst>
      <p:ext uri="{BB962C8B-B14F-4D97-AF65-F5344CB8AC3E}">
        <p14:creationId xmlns:p14="http://schemas.microsoft.com/office/powerpoint/2010/main" val="674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1338</Words>
  <Application>Microsoft Macintosh PowerPoint</Application>
  <PresentationFormat>Widescreen</PresentationFormat>
  <Paragraphs>164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Open Sans Condensed</vt:lpstr>
      <vt:lpstr>Open Sans Extrabold</vt:lpstr>
      <vt:lpstr>Open Sans Light</vt:lpstr>
      <vt:lpstr>Open Sans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Stefano Perelli</dc:creator>
  <cp:keywords/>
  <dc:description/>
  <cp:lastModifiedBy>Stefano Perelli</cp:lastModifiedBy>
  <cp:revision>51</cp:revision>
  <cp:lastPrinted>2019-10-08T10:14:20Z</cp:lastPrinted>
  <dcterms:created xsi:type="dcterms:W3CDTF">2019-07-29T13:11:35Z</dcterms:created>
  <dcterms:modified xsi:type="dcterms:W3CDTF">2019-10-08T12:54:07Z</dcterms:modified>
  <cp:category/>
</cp:coreProperties>
</file>