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y="6858000" cx="9144000"/>
  <p:notesSz cx="6797675" cy="987425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slide" Target="slides/slide18.xml"/><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12" Type="http://schemas.openxmlformats.org/officeDocument/2006/relationships/slide" Target="slides/slide8.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33150" y="740550"/>
            <a:ext cx="4532000" cy="37028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79750" y="4690250"/>
            <a:ext cx="5438125" cy="44434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p1:notes"/>
          <p:cNvSpPr txBox="1"/>
          <p:nvPr>
            <p:ph idx="1" type="body"/>
          </p:nvPr>
        </p:nvSpPr>
        <p:spPr>
          <a:xfrm>
            <a:off x="679750" y="4690250"/>
            <a:ext cx="5438125" cy="444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notes"/>
          <p:cNvSpPr/>
          <p:nvPr>
            <p:ph idx="2" type="sldImg"/>
          </p:nvPr>
        </p:nvSpPr>
        <p:spPr>
          <a:xfrm>
            <a:off x="1133150" y="740550"/>
            <a:ext cx="4532000" cy="37028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70c0ac01ec_1_12:notes"/>
          <p:cNvSpPr/>
          <p:nvPr>
            <p:ph idx="2" type="sldImg"/>
          </p:nvPr>
        </p:nvSpPr>
        <p:spPr>
          <a:xfrm>
            <a:off x="1133150" y="740550"/>
            <a:ext cx="4532100" cy="37029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70c0ac01ec_1_12:notes"/>
          <p:cNvSpPr txBox="1"/>
          <p:nvPr>
            <p:ph idx="1" type="body"/>
          </p:nvPr>
        </p:nvSpPr>
        <p:spPr>
          <a:xfrm>
            <a:off x="679750" y="4690250"/>
            <a:ext cx="5438100" cy="444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p4:notes"/>
          <p:cNvSpPr txBox="1"/>
          <p:nvPr>
            <p:ph idx="1" type="body"/>
          </p:nvPr>
        </p:nvSpPr>
        <p:spPr>
          <a:xfrm>
            <a:off x="679750" y="4690250"/>
            <a:ext cx="5438125" cy="444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4:notes"/>
          <p:cNvSpPr/>
          <p:nvPr>
            <p:ph idx="2" type="sldImg"/>
          </p:nvPr>
        </p:nvSpPr>
        <p:spPr>
          <a:xfrm>
            <a:off x="1133150" y="740550"/>
            <a:ext cx="4532000" cy="37028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74267b2104_1_9:notes"/>
          <p:cNvSpPr txBox="1"/>
          <p:nvPr>
            <p:ph idx="1" type="body"/>
          </p:nvPr>
        </p:nvSpPr>
        <p:spPr>
          <a:xfrm>
            <a:off x="679750" y="4690250"/>
            <a:ext cx="5438100" cy="444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g74267b2104_1_9:notes"/>
          <p:cNvSpPr/>
          <p:nvPr>
            <p:ph idx="2" type="sldImg"/>
          </p:nvPr>
        </p:nvSpPr>
        <p:spPr>
          <a:xfrm>
            <a:off x="1133150" y="740550"/>
            <a:ext cx="4532100" cy="3702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74267b2104_1_15:notes"/>
          <p:cNvSpPr/>
          <p:nvPr>
            <p:ph idx="2" type="sldImg"/>
          </p:nvPr>
        </p:nvSpPr>
        <p:spPr>
          <a:xfrm>
            <a:off x="1133150" y="740550"/>
            <a:ext cx="4532100" cy="37029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74267b2104_1_15:notes"/>
          <p:cNvSpPr txBox="1"/>
          <p:nvPr>
            <p:ph idx="1" type="body"/>
          </p:nvPr>
        </p:nvSpPr>
        <p:spPr>
          <a:xfrm>
            <a:off x="679750" y="4690250"/>
            <a:ext cx="5438100" cy="444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p5:notes"/>
          <p:cNvSpPr txBox="1"/>
          <p:nvPr>
            <p:ph idx="1" type="body"/>
          </p:nvPr>
        </p:nvSpPr>
        <p:spPr>
          <a:xfrm>
            <a:off x="679750" y="4690250"/>
            <a:ext cx="5438125" cy="444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5:notes"/>
          <p:cNvSpPr/>
          <p:nvPr>
            <p:ph idx="2" type="sldImg"/>
          </p:nvPr>
        </p:nvSpPr>
        <p:spPr>
          <a:xfrm>
            <a:off x="1133150" y="740550"/>
            <a:ext cx="4532000" cy="37028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74267b2104_0_35:notes"/>
          <p:cNvSpPr txBox="1"/>
          <p:nvPr>
            <p:ph idx="1" type="body"/>
          </p:nvPr>
        </p:nvSpPr>
        <p:spPr>
          <a:xfrm>
            <a:off x="679750" y="4690250"/>
            <a:ext cx="5438100" cy="444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g74267b2104_0_35:notes"/>
          <p:cNvSpPr/>
          <p:nvPr>
            <p:ph idx="2" type="sldImg"/>
          </p:nvPr>
        </p:nvSpPr>
        <p:spPr>
          <a:xfrm>
            <a:off x="1133150" y="740550"/>
            <a:ext cx="4532100" cy="3702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p6:notes"/>
          <p:cNvSpPr txBox="1"/>
          <p:nvPr>
            <p:ph idx="1" type="body"/>
          </p:nvPr>
        </p:nvSpPr>
        <p:spPr>
          <a:xfrm>
            <a:off x="680400" y="4690800"/>
            <a:ext cx="5437440" cy="4442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2000" strike="noStrike">
              <a:solidFill>
                <a:srgbClr val="000000"/>
              </a:solidFill>
              <a:latin typeface="Arial"/>
              <a:ea typeface="Arial"/>
              <a:cs typeface="Arial"/>
              <a:sym typeface="Arial"/>
            </a:endParaRPr>
          </a:p>
        </p:txBody>
      </p:sp>
      <p:sp>
        <p:nvSpPr>
          <p:cNvPr id="169" name="Google Shape;169;p6:notes"/>
          <p:cNvSpPr/>
          <p:nvPr/>
        </p:nvSpPr>
        <p:spPr>
          <a:xfrm>
            <a:off x="3849840" y="9378360"/>
            <a:ext cx="2945520" cy="493560"/>
          </a:xfrm>
          <a:prstGeom prst="rect">
            <a:avLst/>
          </a:prstGeom>
          <a:noFill/>
          <a:ln>
            <a:noFill/>
          </a:ln>
        </p:spPr>
        <p:txBody>
          <a:bodyPr anchorCtr="0" anchor="b" bIns="45000" lIns="90000" spcFirstLastPara="1" rIns="90000" wrap="square" tIns="45000">
            <a:noAutofit/>
          </a:bodyPr>
          <a:lstStyle/>
          <a:p>
            <a:pPr indent="0" lvl="0" marL="0" marR="0" rtl="0" algn="r">
              <a:lnSpc>
                <a:spcPct val="100000"/>
              </a:lnSpc>
              <a:spcBef>
                <a:spcPts val="0"/>
              </a:spcBef>
              <a:spcAft>
                <a:spcPts val="0"/>
              </a:spcAft>
              <a:buNone/>
            </a:pPr>
            <a:fld id="{00000000-1234-1234-1234-123412341234}" type="slidenum">
              <a:rPr b="0" i="0" lang="en-IN" sz="1400" u="none" cap="none" strike="noStrike">
                <a:solidFill>
                  <a:srgbClr val="000000"/>
                </a:solidFill>
                <a:latin typeface="Times New Roman"/>
                <a:ea typeface="Times New Roman"/>
                <a:cs typeface="Times New Roman"/>
                <a:sym typeface="Times New Roman"/>
              </a:rPr>
              <a:t>‹#›</a:t>
            </a:fld>
            <a:endParaRPr b="0" i="0" sz="1800" u="none" cap="none" strike="noStrike">
              <a:solidFill>
                <a:srgbClr val="000000"/>
              </a:solidFill>
              <a:latin typeface="Arial"/>
              <a:ea typeface="Arial"/>
              <a:cs typeface="Arial"/>
              <a:sym typeface="Arial"/>
            </a:endParaRPr>
          </a:p>
        </p:txBody>
      </p:sp>
      <p:sp>
        <p:nvSpPr>
          <p:cNvPr id="170" name="Google Shape;170;p6:notes"/>
          <p:cNvSpPr/>
          <p:nvPr>
            <p:ph idx="2" type="sldImg"/>
          </p:nvPr>
        </p:nvSpPr>
        <p:spPr>
          <a:xfrm>
            <a:off x="1133150" y="740550"/>
            <a:ext cx="4532000" cy="37028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p7:notes"/>
          <p:cNvSpPr txBox="1"/>
          <p:nvPr>
            <p:ph idx="1" type="body"/>
          </p:nvPr>
        </p:nvSpPr>
        <p:spPr>
          <a:xfrm>
            <a:off x="680400" y="4690800"/>
            <a:ext cx="5437440" cy="4442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2000" strike="noStrike">
              <a:solidFill>
                <a:srgbClr val="000000"/>
              </a:solidFill>
              <a:latin typeface="Arial"/>
              <a:ea typeface="Arial"/>
              <a:cs typeface="Arial"/>
              <a:sym typeface="Arial"/>
            </a:endParaRPr>
          </a:p>
        </p:txBody>
      </p:sp>
      <p:sp>
        <p:nvSpPr>
          <p:cNvPr id="177" name="Google Shape;177;p7:notes"/>
          <p:cNvSpPr/>
          <p:nvPr/>
        </p:nvSpPr>
        <p:spPr>
          <a:xfrm>
            <a:off x="3849840" y="9378360"/>
            <a:ext cx="2945520" cy="493560"/>
          </a:xfrm>
          <a:prstGeom prst="rect">
            <a:avLst/>
          </a:prstGeom>
          <a:noFill/>
          <a:ln>
            <a:noFill/>
          </a:ln>
        </p:spPr>
        <p:txBody>
          <a:bodyPr anchorCtr="0" anchor="b" bIns="45000" lIns="90000" spcFirstLastPara="1" rIns="90000" wrap="square" tIns="45000">
            <a:noAutofit/>
          </a:bodyPr>
          <a:lstStyle/>
          <a:p>
            <a:pPr indent="0" lvl="0" marL="0" marR="0" rtl="0" algn="r">
              <a:lnSpc>
                <a:spcPct val="100000"/>
              </a:lnSpc>
              <a:spcBef>
                <a:spcPts val="0"/>
              </a:spcBef>
              <a:spcAft>
                <a:spcPts val="0"/>
              </a:spcAft>
              <a:buNone/>
            </a:pPr>
            <a:fld id="{00000000-1234-1234-1234-123412341234}" type="slidenum">
              <a:rPr b="0" i="0" lang="en-IN" sz="1400" u="none" cap="none" strike="noStrike">
                <a:solidFill>
                  <a:srgbClr val="000000"/>
                </a:solidFill>
                <a:latin typeface="Times New Roman"/>
                <a:ea typeface="Times New Roman"/>
                <a:cs typeface="Times New Roman"/>
                <a:sym typeface="Times New Roman"/>
              </a:rPr>
              <a:t>‹#›</a:t>
            </a:fld>
            <a:endParaRPr b="0" i="0" sz="1800" u="none" cap="none" strike="noStrike">
              <a:solidFill>
                <a:srgbClr val="000000"/>
              </a:solidFill>
              <a:latin typeface="Arial"/>
              <a:ea typeface="Arial"/>
              <a:cs typeface="Arial"/>
              <a:sym typeface="Arial"/>
            </a:endParaRPr>
          </a:p>
        </p:txBody>
      </p:sp>
      <p:sp>
        <p:nvSpPr>
          <p:cNvPr id="178" name="Google Shape;178;p7:notes"/>
          <p:cNvSpPr/>
          <p:nvPr>
            <p:ph idx="2" type="sldImg"/>
          </p:nvPr>
        </p:nvSpPr>
        <p:spPr>
          <a:xfrm>
            <a:off x="1133150" y="740550"/>
            <a:ext cx="4532000" cy="37028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7442aa93f4_0_0:notes"/>
          <p:cNvSpPr txBox="1"/>
          <p:nvPr>
            <p:ph idx="1" type="body"/>
          </p:nvPr>
        </p:nvSpPr>
        <p:spPr>
          <a:xfrm>
            <a:off x="680400" y="4690800"/>
            <a:ext cx="5437500" cy="4442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2000" strike="noStrike">
              <a:solidFill>
                <a:srgbClr val="000000"/>
              </a:solidFill>
              <a:latin typeface="Arial"/>
              <a:ea typeface="Arial"/>
              <a:cs typeface="Arial"/>
              <a:sym typeface="Arial"/>
            </a:endParaRPr>
          </a:p>
        </p:txBody>
      </p:sp>
      <p:sp>
        <p:nvSpPr>
          <p:cNvPr id="185" name="Google Shape;185;g7442aa93f4_0_0:notes"/>
          <p:cNvSpPr/>
          <p:nvPr/>
        </p:nvSpPr>
        <p:spPr>
          <a:xfrm>
            <a:off x="3849840" y="9378360"/>
            <a:ext cx="2945400" cy="493500"/>
          </a:xfrm>
          <a:prstGeom prst="rect">
            <a:avLst/>
          </a:prstGeom>
          <a:noFill/>
          <a:ln>
            <a:noFill/>
          </a:ln>
        </p:spPr>
        <p:txBody>
          <a:bodyPr anchorCtr="0" anchor="b" bIns="45000" lIns="90000" spcFirstLastPara="1" rIns="90000" wrap="square" tIns="45000">
            <a:noAutofit/>
          </a:bodyPr>
          <a:lstStyle/>
          <a:p>
            <a:pPr indent="0" lvl="0" marL="0" marR="0" rtl="0" algn="r">
              <a:lnSpc>
                <a:spcPct val="100000"/>
              </a:lnSpc>
              <a:spcBef>
                <a:spcPts val="0"/>
              </a:spcBef>
              <a:spcAft>
                <a:spcPts val="0"/>
              </a:spcAft>
              <a:buNone/>
            </a:pPr>
            <a:fld id="{00000000-1234-1234-1234-123412341234}" type="slidenum">
              <a:rPr b="0" i="0" lang="en-IN" sz="1400" u="none" cap="none" strike="noStrike">
                <a:solidFill>
                  <a:srgbClr val="000000"/>
                </a:solidFill>
                <a:latin typeface="Times New Roman"/>
                <a:ea typeface="Times New Roman"/>
                <a:cs typeface="Times New Roman"/>
                <a:sym typeface="Times New Roman"/>
              </a:rPr>
              <a:t>‹#›</a:t>
            </a:fld>
            <a:endParaRPr b="0" i="0" sz="1800" u="none" cap="none" strike="noStrike">
              <a:solidFill>
                <a:srgbClr val="000000"/>
              </a:solidFill>
              <a:latin typeface="Arial"/>
              <a:ea typeface="Arial"/>
              <a:cs typeface="Arial"/>
              <a:sym typeface="Arial"/>
            </a:endParaRPr>
          </a:p>
        </p:txBody>
      </p:sp>
      <p:sp>
        <p:nvSpPr>
          <p:cNvPr id="186" name="Google Shape;186;g7442aa93f4_0_0:notes"/>
          <p:cNvSpPr/>
          <p:nvPr>
            <p:ph idx="2" type="sldImg"/>
          </p:nvPr>
        </p:nvSpPr>
        <p:spPr>
          <a:xfrm>
            <a:off x="1133150" y="740550"/>
            <a:ext cx="4532100" cy="3702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p9:notes"/>
          <p:cNvSpPr txBox="1"/>
          <p:nvPr>
            <p:ph idx="1" type="body"/>
          </p:nvPr>
        </p:nvSpPr>
        <p:spPr>
          <a:xfrm>
            <a:off x="679750" y="4690250"/>
            <a:ext cx="5438125" cy="444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9:notes"/>
          <p:cNvSpPr/>
          <p:nvPr>
            <p:ph idx="2" type="sldImg"/>
          </p:nvPr>
        </p:nvSpPr>
        <p:spPr>
          <a:xfrm>
            <a:off x="1133150" y="740550"/>
            <a:ext cx="4532000" cy="37028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p2:notes"/>
          <p:cNvSpPr txBox="1"/>
          <p:nvPr>
            <p:ph idx="1" type="body"/>
          </p:nvPr>
        </p:nvSpPr>
        <p:spPr>
          <a:xfrm>
            <a:off x="679750" y="4690250"/>
            <a:ext cx="5438125" cy="444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2:notes"/>
          <p:cNvSpPr/>
          <p:nvPr>
            <p:ph idx="2" type="sldImg"/>
          </p:nvPr>
        </p:nvSpPr>
        <p:spPr>
          <a:xfrm>
            <a:off x="1133150" y="740550"/>
            <a:ext cx="4532000" cy="37028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70c0ac01ec_1_0:notes"/>
          <p:cNvSpPr/>
          <p:nvPr>
            <p:ph idx="2" type="sldImg"/>
          </p:nvPr>
        </p:nvSpPr>
        <p:spPr>
          <a:xfrm>
            <a:off x="1133150" y="740550"/>
            <a:ext cx="4532100" cy="3702900"/>
          </a:xfrm>
          <a:custGeom>
            <a:rect b="b" l="l" r="r" t="t"/>
            <a:pathLst>
              <a:path extrusionOk="0" h="120000" w="120000">
                <a:moveTo>
                  <a:pt x="0" y="0"/>
                </a:moveTo>
                <a:lnTo>
                  <a:pt x="120000" y="0"/>
                </a:lnTo>
                <a:lnTo>
                  <a:pt x="120000" y="120000"/>
                </a:lnTo>
                <a:lnTo>
                  <a:pt x="0" y="120000"/>
                </a:lnTo>
                <a:close/>
              </a:path>
            </a:pathLst>
          </a:custGeom>
        </p:spPr>
      </p:sp>
      <p:sp>
        <p:nvSpPr>
          <p:cNvPr id="78" name="Google Shape;78;g70c0ac01ec_1_0:notes"/>
          <p:cNvSpPr txBox="1"/>
          <p:nvPr>
            <p:ph idx="1" type="body"/>
          </p:nvPr>
        </p:nvSpPr>
        <p:spPr>
          <a:xfrm>
            <a:off x="679750" y="4690250"/>
            <a:ext cx="5438100" cy="444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70c0ac01ec_1_4:notes"/>
          <p:cNvSpPr/>
          <p:nvPr>
            <p:ph idx="2" type="sldImg"/>
          </p:nvPr>
        </p:nvSpPr>
        <p:spPr>
          <a:xfrm>
            <a:off x="1133150" y="740550"/>
            <a:ext cx="4532100" cy="3702900"/>
          </a:xfrm>
          <a:custGeom>
            <a:rect b="b" l="l" r="r" t="t"/>
            <a:pathLst>
              <a:path extrusionOk="0" h="120000" w="120000">
                <a:moveTo>
                  <a:pt x="0" y="0"/>
                </a:moveTo>
                <a:lnTo>
                  <a:pt x="120000" y="0"/>
                </a:lnTo>
                <a:lnTo>
                  <a:pt x="120000" y="120000"/>
                </a:lnTo>
                <a:lnTo>
                  <a:pt x="0" y="120000"/>
                </a:lnTo>
                <a:close/>
              </a:path>
            </a:pathLst>
          </a:custGeom>
        </p:spPr>
      </p:sp>
      <p:sp>
        <p:nvSpPr>
          <p:cNvPr id="85" name="Google Shape;85;g70c0ac01ec_1_4:notes"/>
          <p:cNvSpPr txBox="1"/>
          <p:nvPr>
            <p:ph idx="1" type="body"/>
          </p:nvPr>
        </p:nvSpPr>
        <p:spPr>
          <a:xfrm>
            <a:off x="679750" y="4690250"/>
            <a:ext cx="5438100" cy="444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74267b2104_0_4:notes"/>
          <p:cNvSpPr txBox="1"/>
          <p:nvPr>
            <p:ph idx="1" type="body"/>
          </p:nvPr>
        </p:nvSpPr>
        <p:spPr>
          <a:xfrm>
            <a:off x="679750" y="4690250"/>
            <a:ext cx="5438100" cy="444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g74267b2104_0_4:notes"/>
          <p:cNvSpPr/>
          <p:nvPr>
            <p:ph idx="2" type="sldImg"/>
          </p:nvPr>
        </p:nvSpPr>
        <p:spPr>
          <a:xfrm>
            <a:off x="1133150" y="740550"/>
            <a:ext cx="4532100" cy="3702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70c0ac01ec_1_8:notes"/>
          <p:cNvSpPr/>
          <p:nvPr>
            <p:ph idx="2" type="sldImg"/>
          </p:nvPr>
        </p:nvSpPr>
        <p:spPr>
          <a:xfrm>
            <a:off x="1133150" y="740550"/>
            <a:ext cx="4532100" cy="3702900"/>
          </a:xfrm>
          <a:custGeom>
            <a:rect b="b" l="l" r="r" t="t"/>
            <a:pathLst>
              <a:path extrusionOk="0" h="120000" w="120000">
                <a:moveTo>
                  <a:pt x="0" y="0"/>
                </a:moveTo>
                <a:lnTo>
                  <a:pt x="120000" y="0"/>
                </a:lnTo>
                <a:lnTo>
                  <a:pt x="120000" y="120000"/>
                </a:lnTo>
                <a:lnTo>
                  <a:pt x="0" y="120000"/>
                </a:lnTo>
                <a:close/>
              </a:path>
            </a:pathLst>
          </a:custGeom>
        </p:spPr>
      </p:sp>
      <p:sp>
        <p:nvSpPr>
          <p:cNvPr id="99" name="Google Shape;99;g70c0ac01ec_1_8:notes"/>
          <p:cNvSpPr txBox="1"/>
          <p:nvPr>
            <p:ph idx="1" type="body"/>
          </p:nvPr>
        </p:nvSpPr>
        <p:spPr>
          <a:xfrm>
            <a:off x="679750" y="4690250"/>
            <a:ext cx="5438100" cy="444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74267b2104_0_28:notes"/>
          <p:cNvSpPr txBox="1"/>
          <p:nvPr>
            <p:ph idx="1" type="body"/>
          </p:nvPr>
        </p:nvSpPr>
        <p:spPr>
          <a:xfrm>
            <a:off x="679750" y="4690250"/>
            <a:ext cx="5438100" cy="444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g74267b2104_0_28:notes"/>
          <p:cNvSpPr/>
          <p:nvPr>
            <p:ph idx="2" type="sldImg"/>
          </p:nvPr>
        </p:nvSpPr>
        <p:spPr>
          <a:xfrm>
            <a:off x="1133150" y="740550"/>
            <a:ext cx="4532100" cy="3702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p3:notes"/>
          <p:cNvSpPr txBox="1"/>
          <p:nvPr>
            <p:ph idx="1" type="body"/>
          </p:nvPr>
        </p:nvSpPr>
        <p:spPr>
          <a:xfrm>
            <a:off x="679750" y="4690250"/>
            <a:ext cx="5438125" cy="444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3:notes"/>
          <p:cNvSpPr/>
          <p:nvPr>
            <p:ph idx="2" type="sldImg"/>
          </p:nvPr>
        </p:nvSpPr>
        <p:spPr>
          <a:xfrm>
            <a:off x="1133150" y="740550"/>
            <a:ext cx="4532000" cy="37028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74267b2104_0_18:notes"/>
          <p:cNvSpPr txBox="1"/>
          <p:nvPr>
            <p:ph idx="1" type="body"/>
          </p:nvPr>
        </p:nvSpPr>
        <p:spPr>
          <a:xfrm>
            <a:off x="679750" y="4690250"/>
            <a:ext cx="5438100" cy="444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g74267b2104_0_18:notes"/>
          <p:cNvSpPr/>
          <p:nvPr>
            <p:ph idx="2" type="sldImg"/>
          </p:nvPr>
        </p:nvSpPr>
        <p:spPr>
          <a:xfrm>
            <a:off x="1133150" y="740550"/>
            <a:ext cx="4532100" cy="3702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lide" type="blank">
  <p:cSld name="BLANK">
    <p:spTree>
      <p:nvGrpSpPr>
        <p:cNvPr id="17" name="Shape 17"/>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over Content" type="objOverTx">
  <p:cSld name="OBJECT_OVER_TEXT">
    <p:spTree>
      <p:nvGrpSpPr>
        <p:cNvPr id="47" name="Shape 47"/>
        <p:cNvGrpSpPr/>
        <p:nvPr/>
      </p:nvGrpSpPr>
      <p:grpSpPr>
        <a:xfrm>
          <a:off x="0" y="0"/>
          <a:ext cx="0" cy="0"/>
          <a:chOff x="0" y="0"/>
          <a:chExt cx="0" cy="0"/>
        </a:xfrm>
      </p:grpSpPr>
      <p:sp>
        <p:nvSpPr>
          <p:cNvPr id="48" name="Google Shape;48;p11"/>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1"/>
          <p:cNvSpPr txBox="1"/>
          <p:nvPr>
            <p:ph idx="1" type="body"/>
          </p:nvPr>
        </p:nvSpPr>
        <p:spPr>
          <a:xfrm>
            <a:off x="457200" y="1604520"/>
            <a:ext cx="822924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0" name="Google Shape;50;p11"/>
          <p:cNvSpPr txBox="1"/>
          <p:nvPr>
            <p:ph idx="2" type="body"/>
          </p:nvPr>
        </p:nvSpPr>
        <p:spPr>
          <a:xfrm>
            <a:off x="457200" y="3682080"/>
            <a:ext cx="822924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4 Content" type="fourObj">
  <p:cSld name="FOUR_OBJECTS">
    <p:spTree>
      <p:nvGrpSpPr>
        <p:cNvPr id="51" name="Shape 51"/>
        <p:cNvGrpSpPr/>
        <p:nvPr/>
      </p:nvGrpSpPr>
      <p:grpSpPr>
        <a:xfrm>
          <a:off x="0" y="0"/>
          <a:ext cx="0" cy="0"/>
          <a:chOff x="0" y="0"/>
          <a:chExt cx="0" cy="0"/>
        </a:xfrm>
      </p:grpSpPr>
      <p:sp>
        <p:nvSpPr>
          <p:cNvPr id="52" name="Google Shape;52;p12"/>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2"/>
          <p:cNvSpPr txBox="1"/>
          <p:nvPr>
            <p:ph idx="1" type="body"/>
          </p:nvPr>
        </p:nvSpPr>
        <p:spPr>
          <a:xfrm>
            <a:off x="457200" y="1604520"/>
            <a:ext cx="40158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4" name="Google Shape;54;p12"/>
          <p:cNvSpPr txBox="1"/>
          <p:nvPr>
            <p:ph idx="2" type="body"/>
          </p:nvPr>
        </p:nvSpPr>
        <p:spPr>
          <a:xfrm>
            <a:off x="4674240" y="1604520"/>
            <a:ext cx="40158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5" name="Google Shape;55;p12"/>
          <p:cNvSpPr txBox="1"/>
          <p:nvPr>
            <p:ph idx="3" type="body"/>
          </p:nvPr>
        </p:nvSpPr>
        <p:spPr>
          <a:xfrm>
            <a:off x="4674240" y="3682080"/>
            <a:ext cx="40158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6" name="Google Shape;56;p12"/>
          <p:cNvSpPr txBox="1"/>
          <p:nvPr>
            <p:ph idx="4" type="body"/>
          </p:nvPr>
        </p:nvSpPr>
        <p:spPr>
          <a:xfrm>
            <a:off x="457200" y="3682080"/>
            <a:ext cx="40158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6 Content">
  <p:cSld name="Title, 6 Content">
    <p:spTree>
      <p:nvGrpSpPr>
        <p:cNvPr id="57" name="Shape 57"/>
        <p:cNvGrpSpPr/>
        <p:nvPr/>
      </p:nvGrpSpPr>
      <p:grpSpPr>
        <a:xfrm>
          <a:off x="0" y="0"/>
          <a:ext cx="0" cy="0"/>
          <a:chOff x="0" y="0"/>
          <a:chExt cx="0" cy="0"/>
        </a:xfrm>
      </p:grpSpPr>
      <p:sp>
        <p:nvSpPr>
          <p:cNvPr id="58" name="Google Shape;58;p13"/>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3"/>
          <p:cNvSpPr txBox="1"/>
          <p:nvPr>
            <p:ph idx="1" type="body"/>
          </p:nvPr>
        </p:nvSpPr>
        <p:spPr>
          <a:xfrm>
            <a:off x="457200" y="1604520"/>
            <a:ext cx="8229240" cy="39772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0" name="Google Shape;60;p13"/>
          <p:cNvSpPr txBox="1"/>
          <p:nvPr>
            <p:ph idx="2" type="body"/>
          </p:nvPr>
        </p:nvSpPr>
        <p:spPr>
          <a:xfrm>
            <a:off x="457200" y="1604520"/>
            <a:ext cx="8229240" cy="39772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pic>
        <p:nvPicPr>
          <p:cNvPr id="61" name="Google Shape;61;p13"/>
          <p:cNvPicPr preferRelativeResize="0"/>
          <p:nvPr/>
        </p:nvPicPr>
        <p:blipFill rotWithShape="1">
          <a:blip r:embed="rId2">
            <a:alphaModFix/>
          </a:blip>
          <a:srcRect b="0" l="0" r="0" t="0"/>
          <a:stretch/>
        </p:blipFill>
        <p:spPr>
          <a:xfrm>
            <a:off x="2079000" y="1604520"/>
            <a:ext cx="4984920" cy="3977280"/>
          </a:xfrm>
          <a:prstGeom prst="rect">
            <a:avLst/>
          </a:prstGeom>
          <a:noFill/>
          <a:ln>
            <a:noFill/>
          </a:ln>
        </p:spPr>
      </p:pic>
      <p:pic>
        <p:nvPicPr>
          <p:cNvPr id="62" name="Google Shape;62;p13"/>
          <p:cNvPicPr preferRelativeResize="0"/>
          <p:nvPr/>
        </p:nvPicPr>
        <p:blipFill rotWithShape="1">
          <a:blip r:embed="rId2">
            <a:alphaModFix/>
          </a:blip>
          <a:srcRect b="0" l="0" r="0" t="0"/>
          <a:stretch/>
        </p:blipFill>
        <p:spPr>
          <a:xfrm>
            <a:off x="2079000" y="1604520"/>
            <a:ext cx="4984920" cy="397728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x">
  <p:cSld name="TITLE_AND_BODY">
    <p:spTree>
      <p:nvGrpSpPr>
        <p:cNvPr id="18" name="Shape 18"/>
        <p:cNvGrpSpPr/>
        <p:nvPr/>
      </p:nvGrpSpPr>
      <p:grpSpPr>
        <a:xfrm>
          <a:off x="0" y="0"/>
          <a:ext cx="0" cy="0"/>
          <a:chOff x="0" y="0"/>
          <a:chExt cx="0" cy="0"/>
        </a:xfrm>
      </p:grpSpPr>
      <p:sp>
        <p:nvSpPr>
          <p:cNvPr id="19" name="Google Shape;19;p3"/>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
          <p:cNvSpPr txBox="1"/>
          <p:nvPr>
            <p:ph idx="1" type="subTitle"/>
          </p:nvPr>
        </p:nvSpPr>
        <p:spPr>
          <a:xfrm>
            <a:off x="457200" y="1604520"/>
            <a:ext cx="8229240" cy="39772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4"/>
          <p:cNvSpPr txBox="1"/>
          <p:nvPr>
            <p:ph idx="1" type="body"/>
          </p:nvPr>
        </p:nvSpPr>
        <p:spPr>
          <a:xfrm>
            <a:off x="457200" y="1604520"/>
            <a:ext cx="8229240" cy="39772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type="twoObj">
  <p:cSld name="TWO_OBJECTS">
    <p:spTree>
      <p:nvGrpSpPr>
        <p:cNvPr id="24" name="Shape 24"/>
        <p:cNvGrpSpPr/>
        <p:nvPr/>
      </p:nvGrpSpPr>
      <p:grpSpPr>
        <a:xfrm>
          <a:off x="0" y="0"/>
          <a:ext cx="0" cy="0"/>
          <a:chOff x="0" y="0"/>
          <a:chExt cx="0" cy="0"/>
        </a:xfrm>
      </p:grpSpPr>
      <p:sp>
        <p:nvSpPr>
          <p:cNvPr id="25" name="Google Shape;25;p5"/>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5"/>
          <p:cNvSpPr txBox="1"/>
          <p:nvPr>
            <p:ph idx="1" type="body"/>
          </p:nvPr>
        </p:nvSpPr>
        <p:spPr>
          <a:xfrm>
            <a:off x="457200" y="1604520"/>
            <a:ext cx="4015800" cy="39772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7" name="Google Shape;27;p5"/>
          <p:cNvSpPr txBox="1"/>
          <p:nvPr>
            <p:ph idx="2" type="body"/>
          </p:nvPr>
        </p:nvSpPr>
        <p:spPr>
          <a:xfrm>
            <a:off x="4674240" y="1604520"/>
            <a:ext cx="4015800" cy="39772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entered Text" type="objOnly">
  <p:cSld name="OBJECT_ONLY">
    <p:spTree>
      <p:nvGrpSpPr>
        <p:cNvPr id="30" name="Shape 30"/>
        <p:cNvGrpSpPr/>
        <p:nvPr/>
      </p:nvGrpSpPr>
      <p:grpSpPr>
        <a:xfrm>
          <a:off x="0" y="0"/>
          <a:ext cx="0" cy="0"/>
          <a:chOff x="0" y="0"/>
          <a:chExt cx="0" cy="0"/>
        </a:xfrm>
      </p:grpSpPr>
      <p:sp>
        <p:nvSpPr>
          <p:cNvPr id="31" name="Google Shape;31;p7"/>
          <p:cNvSpPr txBox="1"/>
          <p:nvPr>
            <p:ph idx="1" type="subTitle"/>
          </p:nvPr>
        </p:nvSpPr>
        <p:spPr>
          <a:xfrm>
            <a:off x="457200" y="273600"/>
            <a:ext cx="8229240" cy="53078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and Content" type="twoObjAndObj">
  <p:cSld name="TWO_OBJECTS_AND_OBJECT">
    <p:spTree>
      <p:nvGrpSpPr>
        <p:cNvPr id="32" name="Shape 32"/>
        <p:cNvGrpSpPr/>
        <p:nvPr/>
      </p:nvGrpSpPr>
      <p:grpSpPr>
        <a:xfrm>
          <a:off x="0" y="0"/>
          <a:ext cx="0" cy="0"/>
          <a:chOff x="0" y="0"/>
          <a:chExt cx="0" cy="0"/>
        </a:xfrm>
      </p:grpSpPr>
      <p:sp>
        <p:nvSpPr>
          <p:cNvPr id="33" name="Google Shape;33;p8"/>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8"/>
          <p:cNvSpPr txBox="1"/>
          <p:nvPr>
            <p:ph idx="1" type="body"/>
          </p:nvPr>
        </p:nvSpPr>
        <p:spPr>
          <a:xfrm>
            <a:off x="457200" y="1604520"/>
            <a:ext cx="40158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5" name="Google Shape;35;p8"/>
          <p:cNvSpPr txBox="1"/>
          <p:nvPr>
            <p:ph idx="2" type="body"/>
          </p:nvPr>
        </p:nvSpPr>
        <p:spPr>
          <a:xfrm>
            <a:off x="457200" y="3682080"/>
            <a:ext cx="40158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6" name="Google Shape;36;p8"/>
          <p:cNvSpPr txBox="1"/>
          <p:nvPr>
            <p:ph idx="3" type="body"/>
          </p:nvPr>
        </p:nvSpPr>
        <p:spPr>
          <a:xfrm>
            <a:off x="4674240" y="1604520"/>
            <a:ext cx="4015800" cy="39772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and 2 Content" type="objAndTwoObj">
  <p:cSld name="OBJECT_AND_TWO_OBJECTS">
    <p:spTree>
      <p:nvGrpSpPr>
        <p:cNvPr id="37" name="Shape 37"/>
        <p:cNvGrpSpPr/>
        <p:nvPr/>
      </p:nvGrpSpPr>
      <p:grpSpPr>
        <a:xfrm>
          <a:off x="0" y="0"/>
          <a:ext cx="0" cy="0"/>
          <a:chOff x="0" y="0"/>
          <a:chExt cx="0" cy="0"/>
        </a:xfrm>
      </p:grpSpPr>
      <p:sp>
        <p:nvSpPr>
          <p:cNvPr id="38" name="Google Shape;38;p9"/>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9"/>
          <p:cNvSpPr txBox="1"/>
          <p:nvPr>
            <p:ph idx="1" type="body"/>
          </p:nvPr>
        </p:nvSpPr>
        <p:spPr>
          <a:xfrm>
            <a:off x="457200" y="1604520"/>
            <a:ext cx="4015800" cy="39772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0" name="Google Shape;40;p9"/>
          <p:cNvSpPr txBox="1"/>
          <p:nvPr>
            <p:ph idx="2" type="body"/>
          </p:nvPr>
        </p:nvSpPr>
        <p:spPr>
          <a:xfrm>
            <a:off x="4674240" y="1604520"/>
            <a:ext cx="40158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1" name="Google Shape;41;p9"/>
          <p:cNvSpPr txBox="1"/>
          <p:nvPr>
            <p:ph idx="3" type="body"/>
          </p:nvPr>
        </p:nvSpPr>
        <p:spPr>
          <a:xfrm>
            <a:off x="4674240" y="3682080"/>
            <a:ext cx="40158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over Content" type="twoObjOverTx">
  <p:cSld name="TWO_OBJECTS_OVER_TEXT">
    <p:spTree>
      <p:nvGrpSpPr>
        <p:cNvPr id="42" name="Shape 42"/>
        <p:cNvGrpSpPr/>
        <p:nvPr/>
      </p:nvGrpSpPr>
      <p:grpSpPr>
        <a:xfrm>
          <a:off x="0" y="0"/>
          <a:ext cx="0" cy="0"/>
          <a:chOff x="0" y="0"/>
          <a:chExt cx="0" cy="0"/>
        </a:xfrm>
      </p:grpSpPr>
      <p:sp>
        <p:nvSpPr>
          <p:cNvPr id="43" name="Google Shape;43;p10"/>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0"/>
          <p:cNvSpPr txBox="1"/>
          <p:nvPr>
            <p:ph idx="1" type="body"/>
          </p:nvPr>
        </p:nvSpPr>
        <p:spPr>
          <a:xfrm>
            <a:off x="457200" y="1604520"/>
            <a:ext cx="40158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5" name="Google Shape;45;p10"/>
          <p:cNvSpPr txBox="1"/>
          <p:nvPr>
            <p:ph idx="2" type="body"/>
          </p:nvPr>
        </p:nvSpPr>
        <p:spPr>
          <a:xfrm>
            <a:off x="4674240" y="1604520"/>
            <a:ext cx="40158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6" name="Google Shape;46;p10"/>
          <p:cNvSpPr txBox="1"/>
          <p:nvPr>
            <p:ph idx="3" type="body"/>
          </p:nvPr>
        </p:nvSpPr>
        <p:spPr>
          <a:xfrm>
            <a:off x="457200" y="3682080"/>
            <a:ext cx="822924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2.xml"/><Relationship Id="rId11" Type="http://schemas.openxmlformats.org/officeDocument/2006/relationships/slideLayout" Target="../slideLayouts/slideLayout3.xml"/><Relationship Id="rId10" Type="http://schemas.openxmlformats.org/officeDocument/2006/relationships/slideLayout" Target="../slideLayouts/slideLayout2.xml"/><Relationship Id="rId21" Type="http://schemas.openxmlformats.org/officeDocument/2006/relationships/theme" Target="../theme/theme1.xml"/><Relationship Id="rId13" Type="http://schemas.openxmlformats.org/officeDocument/2006/relationships/slideLayout" Target="../slideLayouts/slideLayout5.xml"/><Relationship Id="rId12" Type="http://schemas.openxmlformats.org/officeDocument/2006/relationships/slideLayout" Target="../slideLayouts/slideLayout4.xml"/><Relationship Id="rId1" Type="http://schemas.openxmlformats.org/officeDocument/2006/relationships/image" Target="../media/image1.png"/><Relationship Id="rId2" Type="http://schemas.openxmlformats.org/officeDocument/2006/relationships/image" Target="../media/image3.png"/><Relationship Id="rId3" Type="http://schemas.openxmlformats.org/officeDocument/2006/relationships/image" Target="../media/image6.png"/><Relationship Id="rId4" Type="http://schemas.openxmlformats.org/officeDocument/2006/relationships/image" Target="../media/image4.png"/><Relationship Id="rId9" Type="http://schemas.openxmlformats.org/officeDocument/2006/relationships/slideLayout" Target="../slideLayouts/slideLayout1.xml"/><Relationship Id="rId15" Type="http://schemas.openxmlformats.org/officeDocument/2006/relationships/slideLayout" Target="../slideLayouts/slideLayout7.xml"/><Relationship Id="rId14" Type="http://schemas.openxmlformats.org/officeDocument/2006/relationships/slideLayout" Target="../slideLayouts/slideLayout6.xml"/><Relationship Id="rId17" Type="http://schemas.openxmlformats.org/officeDocument/2006/relationships/slideLayout" Target="../slideLayouts/slideLayout9.xml"/><Relationship Id="rId16" Type="http://schemas.openxmlformats.org/officeDocument/2006/relationships/slideLayout" Target="../slideLayouts/slideLayout8.xml"/><Relationship Id="rId5" Type="http://schemas.openxmlformats.org/officeDocument/2006/relationships/image" Target="../media/image7.png"/><Relationship Id="rId19" Type="http://schemas.openxmlformats.org/officeDocument/2006/relationships/slideLayout" Target="../slideLayouts/slideLayout11.xml"/><Relationship Id="rId6" Type="http://schemas.openxmlformats.org/officeDocument/2006/relationships/image" Target="../media/image2.png"/><Relationship Id="rId18" Type="http://schemas.openxmlformats.org/officeDocument/2006/relationships/slideLayout" Target="../slideLayouts/slideLayout10.xml"/><Relationship Id="rId7" Type="http://schemas.openxmlformats.org/officeDocument/2006/relationships/image" Target="../media/image8.png"/><Relationship Id="rId8"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 name="Shape 5"/>
        <p:cNvGrpSpPr/>
        <p:nvPr/>
      </p:nvGrpSpPr>
      <p:grpSpPr>
        <a:xfrm>
          <a:off x="0" y="0"/>
          <a:ext cx="0" cy="0"/>
          <a:chOff x="0" y="0"/>
          <a:chExt cx="0" cy="0"/>
        </a:xfrm>
      </p:grpSpPr>
      <p:pic>
        <p:nvPicPr>
          <p:cNvPr id="6" name="Google Shape;6;p1"/>
          <p:cNvPicPr preferRelativeResize="0"/>
          <p:nvPr/>
        </p:nvPicPr>
        <p:blipFill rotWithShape="1">
          <a:blip r:embed="rId1">
            <a:alphaModFix/>
          </a:blip>
          <a:srcRect b="0" l="0" r="0" t="0"/>
          <a:stretch/>
        </p:blipFill>
        <p:spPr>
          <a:xfrm>
            <a:off x="0" y="-35280"/>
            <a:ext cx="9143280" cy="6933600"/>
          </a:xfrm>
          <a:prstGeom prst="rect">
            <a:avLst/>
          </a:prstGeom>
          <a:noFill/>
          <a:ln>
            <a:noFill/>
          </a:ln>
        </p:spPr>
      </p:pic>
      <p:sp>
        <p:nvSpPr>
          <p:cNvPr id="7" name="Google Shape;7;p1"/>
          <p:cNvSpPr/>
          <p:nvPr/>
        </p:nvSpPr>
        <p:spPr>
          <a:xfrm>
            <a:off x="0" y="152280"/>
            <a:ext cx="1447200" cy="1199520"/>
          </a:xfrm>
          <a:prstGeom prst="rect">
            <a:avLst/>
          </a:prstGeom>
          <a:solidFill>
            <a:schemeClr val="lt1"/>
          </a:solid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pic>
        <p:nvPicPr>
          <p:cNvPr id="8" name="Google Shape;8;p1"/>
          <p:cNvPicPr preferRelativeResize="0"/>
          <p:nvPr/>
        </p:nvPicPr>
        <p:blipFill rotWithShape="1">
          <a:blip r:embed="rId2">
            <a:alphaModFix/>
          </a:blip>
          <a:srcRect b="0" l="0" r="0" t="0"/>
          <a:stretch/>
        </p:blipFill>
        <p:spPr>
          <a:xfrm>
            <a:off x="179640" y="138600"/>
            <a:ext cx="867960" cy="971280"/>
          </a:xfrm>
          <a:prstGeom prst="rect">
            <a:avLst/>
          </a:prstGeom>
          <a:noFill/>
          <a:ln>
            <a:noFill/>
          </a:ln>
        </p:spPr>
      </p:pic>
      <p:pic>
        <p:nvPicPr>
          <p:cNvPr id="9" name="Google Shape;9;p1"/>
          <p:cNvPicPr preferRelativeResize="0"/>
          <p:nvPr/>
        </p:nvPicPr>
        <p:blipFill rotWithShape="1">
          <a:blip r:embed="rId3">
            <a:alphaModFix/>
          </a:blip>
          <a:srcRect b="0" l="0" r="0" t="0"/>
          <a:stretch/>
        </p:blipFill>
        <p:spPr>
          <a:xfrm>
            <a:off x="2702520" y="103320"/>
            <a:ext cx="1620360" cy="990000"/>
          </a:xfrm>
          <a:prstGeom prst="rect">
            <a:avLst/>
          </a:prstGeom>
          <a:noFill/>
          <a:ln>
            <a:noFill/>
          </a:ln>
        </p:spPr>
      </p:pic>
      <p:pic>
        <p:nvPicPr>
          <p:cNvPr id="10" name="Google Shape;10;p1"/>
          <p:cNvPicPr preferRelativeResize="0"/>
          <p:nvPr/>
        </p:nvPicPr>
        <p:blipFill rotWithShape="1">
          <a:blip r:embed="rId4">
            <a:alphaModFix/>
          </a:blip>
          <a:srcRect b="0" l="0" r="0" t="0"/>
          <a:stretch/>
        </p:blipFill>
        <p:spPr>
          <a:xfrm>
            <a:off x="4323600" y="106560"/>
            <a:ext cx="1619280" cy="987840"/>
          </a:xfrm>
          <a:prstGeom prst="rect">
            <a:avLst/>
          </a:prstGeom>
          <a:noFill/>
          <a:ln>
            <a:noFill/>
          </a:ln>
        </p:spPr>
      </p:pic>
      <p:pic>
        <p:nvPicPr>
          <p:cNvPr id="11" name="Google Shape;11;p1"/>
          <p:cNvPicPr preferRelativeResize="0"/>
          <p:nvPr/>
        </p:nvPicPr>
        <p:blipFill rotWithShape="1">
          <a:blip r:embed="rId5">
            <a:alphaModFix/>
          </a:blip>
          <a:srcRect b="0" l="0" r="0" t="0"/>
          <a:stretch/>
        </p:blipFill>
        <p:spPr>
          <a:xfrm>
            <a:off x="5923800" y="117000"/>
            <a:ext cx="1619280" cy="989280"/>
          </a:xfrm>
          <a:prstGeom prst="rect">
            <a:avLst/>
          </a:prstGeom>
          <a:noFill/>
          <a:ln>
            <a:noFill/>
          </a:ln>
        </p:spPr>
      </p:pic>
      <p:pic>
        <p:nvPicPr>
          <p:cNvPr id="12" name="Google Shape;12;p1"/>
          <p:cNvPicPr preferRelativeResize="0"/>
          <p:nvPr/>
        </p:nvPicPr>
        <p:blipFill rotWithShape="1">
          <a:blip r:embed="rId6">
            <a:alphaModFix/>
          </a:blip>
          <a:srcRect b="0" l="0" r="0" t="0"/>
          <a:stretch/>
        </p:blipFill>
        <p:spPr>
          <a:xfrm>
            <a:off x="7524000" y="111960"/>
            <a:ext cx="1619280" cy="989280"/>
          </a:xfrm>
          <a:prstGeom prst="rect">
            <a:avLst/>
          </a:prstGeom>
          <a:noFill/>
          <a:ln>
            <a:noFill/>
          </a:ln>
        </p:spPr>
      </p:pic>
      <p:pic>
        <p:nvPicPr>
          <p:cNvPr id="13" name="Google Shape;13;p1"/>
          <p:cNvPicPr preferRelativeResize="0"/>
          <p:nvPr/>
        </p:nvPicPr>
        <p:blipFill rotWithShape="1">
          <a:blip r:embed="rId7">
            <a:alphaModFix/>
          </a:blip>
          <a:srcRect b="0" l="0" r="0" t="0"/>
          <a:stretch/>
        </p:blipFill>
        <p:spPr>
          <a:xfrm>
            <a:off x="1219320" y="102240"/>
            <a:ext cx="1619280" cy="989280"/>
          </a:xfrm>
          <a:prstGeom prst="rect">
            <a:avLst/>
          </a:prstGeom>
          <a:noFill/>
          <a:ln>
            <a:noFill/>
          </a:ln>
        </p:spPr>
      </p:pic>
      <p:pic>
        <p:nvPicPr>
          <p:cNvPr id="14" name="Google Shape;14;p1"/>
          <p:cNvPicPr preferRelativeResize="0"/>
          <p:nvPr/>
        </p:nvPicPr>
        <p:blipFill rotWithShape="1">
          <a:blip r:embed="rId8">
            <a:alphaModFix/>
          </a:blip>
          <a:srcRect b="0" l="0" r="0" t="0"/>
          <a:stretch/>
        </p:blipFill>
        <p:spPr>
          <a:xfrm>
            <a:off x="7530120" y="1600200"/>
            <a:ext cx="1599480" cy="5126400"/>
          </a:xfrm>
          <a:prstGeom prst="rect">
            <a:avLst/>
          </a:prstGeom>
          <a:noFill/>
          <a:ln>
            <a:noFill/>
          </a:ln>
        </p:spPr>
      </p:pic>
      <p:sp>
        <p:nvSpPr>
          <p:cNvPr id="15" name="Google Shape;15;p1"/>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6" name="Google Shape;16;p1"/>
          <p:cNvSpPr txBox="1"/>
          <p:nvPr>
            <p:ph idx="1" type="body"/>
          </p:nvPr>
        </p:nvSpPr>
        <p:spPr>
          <a:xfrm>
            <a:off x="457200" y="1604520"/>
            <a:ext cx="8229240" cy="397728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48" r:id="rId9"/>
    <p:sldLayoutId id="2147483649" r:id="rId10"/>
    <p:sldLayoutId id="2147483650" r:id="rId11"/>
    <p:sldLayoutId id="2147483651" r:id="rId12"/>
    <p:sldLayoutId id="2147483652" r:id="rId13"/>
    <p:sldLayoutId id="2147483653" r:id="rId14"/>
    <p:sldLayoutId id="2147483654" r:id="rId15"/>
    <p:sldLayoutId id="2147483655" r:id="rId16"/>
    <p:sldLayoutId id="2147483656" r:id="rId17"/>
    <p:sldLayoutId id="2147483657" r:id="rId18"/>
    <p:sldLayoutId id="2147483658" r:id="rId19"/>
    <p:sldLayoutId id="2147483659" r:id="rId2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hyperlink" Target="https://github.com/lightsighter/Weft" TargetMode="External"/></Relationships>
</file>

<file path=ppt/slides/_rels/slide18.xml.rels><?xml version="1.0" encoding="UTF-8" standalone="yes"?><Relationships xmlns="http://schemas.openxmlformats.org/package/2006/relationships"><Relationship Id="rId11" Type="http://schemas.openxmlformats.org/officeDocument/2006/relationships/hyperlink" Target="https://dl.acm.org/citation.cfm?id=2735057" TargetMode="External"/><Relationship Id="rId10" Type="http://schemas.openxmlformats.org/officeDocument/2006/relationships/hyperlink" Target="https://dl.acm.org/citation.cfm?id=2814278" TargetMode="External"/><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hyperlink" Target="https://dl.acm.org/citation.cfm?id=3359630" TargetMode="External"/><Relationship Id="rId4" Type="http://schemas.openxmlformats.org/officeDocument/2006/relationships/hyperlink" Target="https://dl.acm.org/citation.cfm?id=3314596" TargetMode="External"/><Relationship Id="rId9" Type="http://schemas.openxmlformats.org/officeDocument/2006/relationships/hyperlink" Target="https://dl.acm.org/citation.cfm?id=2594302" TargetMode="External"/><Relationship Id="rId5" Type="http://schemas.openxmlformats.org/officeDocument/2006/relationships/hyperlink" Target="https://dl.acm.org/citation.cfm?id=3205301" TargetMode="External"/><Relationship Id="rId6" Type="http://schemas.openxmlformats.org/officeDocument/2006/relationships/hyperlink" Target="https://dl.acm.org/citation.cfm?id=2807629" TargetMode="External"/><Relationship Id="rId7" Type="http://schemas.openxmlformats.org/officeDocument/2006/relationships/hyperlink" Target="https://dl.acm.org/citation.cfm?id=2683686" TargetMode="External"/><Relationship Id="rId8" Type="http://schemas.openxmlformats.org/officeDocument/2006/relationships/hyperlink" Target="https://dl.acm.org/citation.cfm?id=2628084"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4"/>
          <p:cNvSpPr/>
          <p:nvPr/>
        </p:nvSpPr>
        <p:spPr>
          <a:xfrm>
            <a:off x="267480" y="1891800"/>
            <a:ext cx="8300160" cy="113184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Clr>
                <a:schemeClr val="dk1"/>
              </a:buClr>
              <a:buSzPts val="1100"/>
              <a:buFont typeface="Arial"/>
              <a:buNone/>
            </a:pPr>
            <a:r>
              <a:rPr lang="en-IN" sz="2400">
                <a:solidFill>
                  <a:srgbClr val="FF0000"/>
                </a:solidFill>
                <a:latin typeface="Trebuchet MS"/>
                <a:ea typeface="Trebuchet MS"/>
                <a:cs typeface="Trebuchet MS"/>
                <a:sym typeface="Trebuchet MS"/>
              </a:rPr>
              <a:t>Verification of Producer-Consumer Synchronization</a:t>
            </a:r>
            <a:endParaRPr sz="2400">
              <a:solidFill>
                <a:srgbClr val="FF0000"/>
              </a:solidFill>
              <a:latin typeface="Trebuchet MS"/>
              <a:ea typeface="Trebuchet MS"/>
              <a:cs typeface="Trebuchet MS"/>
              <a:sym typeface="Trebuchet MS"/>
            </a:endParaRPr>
          </a:p>
          <a:p>
            <a:pPr indent="0" lvl="0" marL="0" marR="0" rtl="0" algn="ctr">
              <a:lnSpc>
                <a:spcPct val="100000"/>
              </a:lnSpc>
              <a:spcBef>
                <a:spcPts val="0"/>
              </a:spcBef>
              <a:spcAft>
                <a:spcPts val="0"/>
              </a:spcAft>
              <a:buClr>
                <a:schemeClr val="dk1"/>
              </a:buClr>
              <a:buSzPts val="1100"/>
              <a:buFont typeface="Arial"/>
              <a:buNone/>
            </a:pPr>
            <a:r>
              <a:rPr lang="en-IN" sz="2400">
                <a:solidFill>
                  <a:srgbClr val="FF0000"/>
                </a:solidFill>
                <a:latin typeface="Trebuchet MS"/>
                <a:ea typeface="Trebuchet MS"/>
                <a:cs typeface="Trebuchet MS"/>
                <a:sym typeface="Trebuchet MS"/>
              </a:rPr>
              <a:t> in GPU Programs</a:t>
            </a:r>
            <a:endParaRPr sz="2400">
              <a:solidFill>
                <a:srgbClr val="FF0000"/>
              </a:solidFill>
              <a:latin typeface="Trebuchet MS"/>
              <a:ea typeface="Trebuchet MS"/>
              <a:cs typeface="Trebuchet MS"/>
              <a:sym typeface="Trebuchet MS"/>
            </a:endParaRPr>
          </a:p>
          <a:p>
            <a:pPr indent="0" lvl="0" marL="0" marR="0" rtl="0" algn="ctr">
              <a:lnSpc>
                <a:spcPct val="100000"/>
              </a:lnSpc>
              <a:spcBef>
                <a:spcPts val="0"/>
              </a:spcBef>
              <a:spcAft>
                <a:spcPts val="0"/>
              </a:spcAft>
              <a:buClr>
                <a:schemeClr val="dk1"/>
              </a:buClr>
              <a:buSzPts val="1100"/>
              <a:buFont typeface="Arial"/>
              <a:buNone/>
            </a:pPr>
            <a:r>
              <a:t/>
            </a:r>
            <a:endParaRPr sz="1800">
              <a:solidFill>
                <a:srgbClr val="FF0000"/>
              </a:solidFill>
              <a:latin typeface="Trebuchet MS"/>
              <a:ea typeface="Trebuchet MS"/>
              <a:cs typeface="Trebuchet MS"/>
              <a:sym typeface="Trebuchet MS"/>
            </a:endParaRPr>
          </a:p>
          <a:p>
            <a:pPr indent="0" lvl="0" marL="0" marR="0" rtl="0" algn="ctr">
              <a:lnSpc>
                <a:spcPct val="100000"/>
              </a:lnSpc>
              <a:spcBef>
                <a:spcPts val="0"/>
              </a:spcBef>
              <a:spcAft>
                <a:spcPts val="0"/>
              </a:spcAft>
              <a:buNone/>
            </a:pPr>
            <a:r>
              <a:rPr lang="en-IN" sz="1800">
                <a:solidFill>
                  <a:srgbClr val="FF0000"/>
                </a:solidFill>
                <a:latin typeface="Trebuchet MS"/>
                <a:ea typeface="Trebuchet MS"/>
                <a:cs typeface="Trebuchet MS"/>
                <a:sym typeface="Trebuchet MS"/>
              </a:rPr>
              <a:t>Authors:</a:t>
            </a:r>
            <a:endParaRPr sz="1800">
              <a:solidFill>
                <a:srgbClr val="FF0000"/>
              </a:solidFill>
              <a:latin typeface="Trebuchet MS"/>
              <a:ea typeface="Trebuchet MS"/>
              <a:cs typeface="Trebuchet MS"/>
              <a:sym typeface="Trebuchet MS"/>
            </a:endParaRPr>
          </a:p>
          <a:p>
            <a:pPr indent="0" lvl="0" marL="0" marR="0" rtl="0" algn="ctr">
              <a:lnSpc>
                <a:spcPct val="100000"/>
              </a:lnSpc>
              <a:spcBef>
                <a:spcPts val="0"/>
              </a:spcBef>
              <a:spcAft>
                <a:spcPts val="0"/>
              </a:spcAft>
              <a:buNone/>
            </a:pPr>
            <a:r>
              <a:rPr lang="en-IN" sz="1800">
                <a:solidFill>
                  <a:srgbClr val="FF0000"/>
                </a:solidFill>
                <a:latin typeface="Trebuchet MS"/>
                <a:ea typeface="Trebuchet MS"/>
                <a:cs typeface="Trebuchet MS"/>
                <a:sym typeface="Trebuchet MS"/>
              </a:rPr>
              <a:t>Rahul Sharma, Michael Bauer, Alex Aiken</a:t>
            </a:r>
            <a:endParaRPr sz="1800">
              <a:solidFill>
                <a:srgbClr val="FF0000"/>
              </a:solidFill>
              <a:latin typeface="Trebuchet MS"/>
              <a:ea typeface="Trebuchet MS"/>
              <a:cs typeface="Trebuchet MS"/>
              <a:sym typeface="Trebuchet MS"/>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sp>
        <p:nvSpPr>
          <p:cNvPr id="68" name="Google Shape;68;p14"/>
          <p:cNvSpPr/>
          <p:nvPr/>
        </p:nvSpPr>
        <p:spPr>
          <a:xfrm>
            <a:off x="188830" y="4385250"/>
            <a:ext cx="8457600" cy="210540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lang="en-IN" sz="2000">
                <a:solidFill>
                  <a:srgbClr val="0033CC"/>
                </a:solidFill>
                <a:latin typeface="Trebuchet MS"/>
                <a:ea typeface="Trebuchet MS"/>
                <a:cs typeface="Trebuchet MS"/>
                <a:sym typeface="Trebuchet MS"/>
              </a:rPr>
              <a:t>Operating Systems Project By: </a:t>
            </a:r>
            <a:endParaRPr sz="2000">
              <a:solidFill>
                <a:srgbClr val="0033CC"/>
              </a:solidFill>
              <a:latin typeface="Trebuchet MS"/>
              <a:ea typeface="Trebuchet MS"/>
              <a:cs typeface="Trebuchet MS"/>
              <a:sym typeface="Trebuchet MS"/>
            </a:endParaRPr>
          </a:p>
          <a:p>
            <a:pPr indent="0" lvl="0" marL="0" marR="0" rtl="0" algn="ctr">
              <a:lnSpc>
                <a:spcPct val="100000"/>
              </a:lnSpc>
              <a:spcBef>
                <a:spcPts val="0"/>
              </a:spcBef>
              <a:spcAft>
                <a:spcPts val="0"/>
              </a:spcAft>
              <a:buNone/>
            </a:pPr>
            <a:r>
              <a:t/>
            </a:r>
            <a:endParaRPr sz="2000">
              <a:solidFill>
                <a:srgbClr val="0033CC"/>
              </a:solidFill>
              <a:latin typeface="Trebuchet MS"/>
              <a:ea typeface="Trebuchet MS"/>
              <a:cs typeface="Trebuchet MS"/>
              <a:sym typeface="Trebuchet MS"/>
            </a:endParaRPr>
          </a:p>
          <a:p>
            <a:pPr indent="0" lvl="0" marL="0" marR="0" rtl="0" algn="ctr">
              <a:lnSpc>
                <a:spcPct val="100000"/>
              </a:lnSpc>
              <a:spcBef>
                <a:spcPts val="0"/>
              </a:spcBef>
              <a:spcAft>
                <a:spcPts val="0"/>
              </a:spcAft>
              <a:buNone/>
            </a:pPr>
            <a:r>
              <a:rPr lang="en-IN" sz="1700">
                <a:solidFill>
                  <a:srgbClr val="0033CC"/>
                </a:solidFill>
                <a:latin typeface="Trebuchet MS"/>
                <a:ea typeface="Trebuchet MS"/>
                <a:cs typeface="Trebuchet MS"/>
                <a:sym typeface="Trebuchet MS"/>
              </a:rPr>
              <a:t>Dev Bhartra, Ruben John Mampilli, Dhruv Vohra, Aprameya Kulkarni, Manvith J</a:t>
            </a:r>
            <a:endParaRPr sz="1700">
              <a:solidFill>
                <a:srgbClr val="0033CC"/>
              </a:solidFill>
              <a:latin typeface="Trebuchet MS"/>
              <a:ea typeface="Trebuchet MS"/>
              <a:cs typeface="Trebuchet MS"/>
              <a:sym typeface="Trebuchet MS"/>
            </a:endParaRPr>
          </a:p>
          <a:p>
            <a:pPr indent="0" lvl="0" marL="0" marR="0" rtl="0" algn="l">
              <a:lnSpc>
                <a:spcPct val="100000"/>
              </a:lnSpc>
              <a:spcBef>
                <a:spcPts val="0"/>
              </a:spcBef>
              <a:spcAft>
                <a:spcPts val="0"/>
              </a:spcAft>
              <a:buNone/>
            </a:pPr>
            <a:r>
              <a:t/>
            </a:r>
            <a:endParaRPr b="0" i="0" sz="17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3"/>
          <p:cNvSpPr txBox="1"/>
          <p:nvPr/>
        </p:nvSpPr>
        <p:spPr>
          <a:xfrm>
            <a:off x="337275" y="1798825"/>
            <a:ext cx="7484400" cy="45774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Clr>
                <a:schemeClr val="dk1"/>
              </a:buClr>
              <a:buSzPts val="1500"/>
              <a:buFont typeface="Droid Serif"/>
              <a:buChar char="➔"/>
            </a:pPr>
            <a:r>
              <a:rPr lang="en-IN" sz="1500">
                <a:solidFill>
                  <a:schemeClr val="dk1"/>
                </a:solidFill>
                <a:latin typeface="Droid Serif"/>
                <a:ea typeface="Droid Serif"/>
                <a:cs typeface="Droid Serif"/>
                <a:sym typeface="Droid Serif"/>
              </a:rPr>
              <a:t>No claim of handling inter-CTA synchronization used by persistent uber-kernels such as OptiX. Does not consider software level intra-CTA synchronization as well</a:t>
            </a:r>
            <a:endParaRPr sz="1500">
              <a:solidFill>
                <a:schemeClr val="dk1"/>
              </a:solidFill>
              <a:latin typeface="Droid Serif"/>
              <a:ea typeface="Droid Serif"/>
              <a:cs typeface="Droid Serif"/>
              <a:sym typeface="Droid Serif"/>
            </a:endParaRPr>
          </a:p>
          <a:p>
            <a:pPr indent="-323850" lvl="0" marL="457200" rtl="0" algn="l">
              <a:lnSpc>
                <a:spcPct val="115000"/>
              </a:lnSpc>
              <a:spcBef>
                <a:spcPts val="0"/>
              </a:spcBef>
              <a:spcAft>
                <a:spcPts val="0"/>
              </a:spcAft>
              <a:buClr>
                <a:schemeClr val="dk1"/>
              </a:buClr>
              <a:buSzPts val="1500"/>
              <a:buFont typeface="Droid Serif"/>
              <a:buChar char="➔"/>
            </a:pPr>
            <a:r>
              <a:rPr lang="en-IN" sz="1500">
                <a:solidFill>
                  <a:schemeClr val="dk1"/>
                </a:solidFill>
                <a:latin typeface="Droid Serif"/>
                <a:ea typeface="Droid Serif"/>
                <a:cs typeface="Droid Serif"/>
                <a:sym typeface="Droid Serif"/>
              </a:rPr>
              <a:t>Symmetry assumption that all CTAs execute the same program (albeit with different input data) and therefore only need to model and verify a single CTA to establish correctness</a:t>
            </a:r>
            <a:endParaRPr sz="1500">
              <a:solidFill>
                <a:schemeClr val="dk1"/>
              </a:solidFill>
              <a:latin typeface="Droid Serif"/>
              <a:ea typeface="Droid Serif"/>
              <a:cs typeface="Droid Serif"/>
              <a:sym typeface="Droid Serif"/>
            </a:endParaRPr>
          </a:p>
          <a:p>
            <a:pPr indent="-323850" lvl="0" marL="457200" rtl="0" algn="l">
              <a:lnSpc>
                <a:spcPct val="115000"/>
              </a:lnSpc>
              <a:spcBef>
                <a:spcPts val="0"/>
              </a:spcBef>
              <a:spcAft>
                <a:spcPts val="0"/>
              </a:spcAft>
              <a:buClr>
                <a:schemeClr val="dk1"/>
              </a:buClr>
              <a:buSzPts val="1500"/>
              <a:buFont typeface="Droid Serif"/>
              <a:buChar char="➔"/>
            </a:pPr>
            <a:r>
              <a:rPr lang="en-IN" sz="1500">
                <a:solidFill>
                  <a:schemeClr val="dk1"/>
                </a:solidFill>
                <a:latin typeface="Droid Serif"/>
                <a:ea typeface="Droid Serif"/>
                <a:cs typeface="Droid Serif"/>
                <a:sym typeface="Droid Serif"/>
              </a:rPr>
              <a:t> Does not attempt to reason about data passed between threads through global memory</a:t>
            </a:r>
            <a:endParaRPr sz="1500">
              <a:solidFill>
                <a:schemeClr val="dk1"/>
              </a:solidFill>
              <a:latin typeface="Droid Serif"/>
              <a:ea typeface="Droid Serif"/>
              <a:cs typeface="Droid Serif"/>
              <a:sym typeface="Droid Serif"/>
            </a:endParaRPr>
          </a:p>
          <a:p>
            <a:pPr indent="-323850" lvl="0" marL="457200" rtl="0" algn="l">
              <a:lnSpc>
                <a:spcPct val="115000"/>
              </a:lnSpc>
              <a:spcBef>
                <a:spcPts val="0"/>
              </a:spcBef>
              <a:spcAft>
                <a:spcPts val="0"/>
              </a:spcAft>
              <a:buClr>
                <a:schemeClr val="dk1"/>
              </a:buClr>
              <a:buSzPts val="1500"/>
              <a:buFont typeface="Droid Serif"/>
              <a:buChar char="➔"/>
            </a:pPr>
            <a:r>
              <a:rPr lang="en-IN" sz="1500">
                <a:solidFill>
                  <a:schemeClr val="dk1"/>
                </a:solidFill>
                <a:latin typeface="Droid Serif"/>
                <a:ea typeface="Droid Serif"/>
                <a:cs typeface="Droid Serif"/>
                <a:sym typeface="Droid Serif"/>
              </a:rPr>
              <a:t>Abstract thread programs for each thread, where everything has been abstracted away except the instructions required to reason about synchronization and shared memory accesses</a:t>
            </a:r>
            <a:endParaRPr sz="1500">
              <a:solidFill>
                <a:schemeClr val="dk1"/>
              </a:solidFill>
              <a:latin typeface="Droid Serif"/>
              <a:ea typeface="Droid Serif"/>
              <a:cs typeface="Droid Serif"/>
              <a:sym typeface="Droid Serif"/>
            </a:endParaRPr>
          </a:p>
          <a:p>
            <a:pPr indent="-323850" lvl="0" marL="457200" rtl="0" algn="l">
              <a:lnSpc>
                <a:spcPct val="115000"/>
              </a:lnSpc>
              <a:spcBef>
                <a:spcPts val="0"/>
              </a:spcBef>
              <a:spcAft>
                <a:spcPts val="0"/>
              </a:spcAft>
              <a:buClr>
                <a:schemeClr val="dk1"/>
              </a:buClr>
              <a:buSzPts val="1500"/>
              <a:buFont typeface="Droid Serif"/>
              <a:buChar char="➔"/>
            </a:pPr>
            <a:r>
              <a:rPr lang="en-IN" sz="1500">
                <a:solidFill>
                  <a:schemeClr val="dk1"/>
                </a:solidFill>
                <a:latin typeface="Droid Serif"/>
                <a:ea typeface="Droid Serif"/>
                <a:cs typeface="Droid Serif"/>
                <a:sym typeface="Droid Serif"/>
              </a:rPr>
              <a:t>The read and write commands are assumed to play no role in the semantics of named barriers</a:t>
            </a:r>
            <a:endParaRPr sz="1500">
              <a:solidFill>
                <a:schemeClr val="dk1"/>
              </a:solidFill>
              <a:latin typeface="Droid Serif"/>
              <a:ea typeface="Droid Serif"/>
              <a:cs typeface="Droid Serif"/>
              <a:sym typeface="Droid Serif"/>
            </a:endParaRPr>
          </a:p>
          <a:p>
            <a:pPr indent="-323850" lvl="0" marL="457200" rtl="0" algn="l">
              <a:lnSpc>
                <a:spcPct val="115000"/>
              </a:lnSpc>
              <a:spcBef>
                <a:spcPts val="0"/>
              </a:spcBef>
              <a:spcAft>
                <a:spcPts val="0"/>
              </a:spcAft>
              <a:buClr>
                <a:schemeClr val="dk1"/>
              </a:buClr>
              <a:buSzPts val="1500"/>
              <a:buFont typeface="Droid Serif"/>
              <a:buChar char="➔"/>
            </a:pPr>
            <a:r>
              <a:rPr lang="en-IN" sz="1500">
                <a:solidFill>
                  <a:schemeClr val="dk1"/>
                </a:solidFill>
                <a:latin typeface="Droid Serif"/>
                <a:ea typeface="Droid Serif"/>
                <a:cs typeface="Droid Serif"/>
                <a:sym typeface="Droid Serif"/>
              </a:rPr>
              <a:t>Does not assume nor require warp-synchronous execution. Warp-synchronous execution is the assumption that all threads within a warp will execute in lock-step</a:t>
            </a:r>
            <a:endParaRPr sz="1500">
              <a:solidFill>
                <a:schemeClr val="dk1"/>
              </a:solidFill>
              <a:latin typeface="Droid Serif"/>
              <a:ea typeface="Droid Serif"/>
              <a:cs typeface="Droid Serif"/>
              <a:sym typeface="Droid Serif"/>
            </a:endParaRPr>
          </a:p>
        </p:txBody>
      </p:sp>
      <p:sp>
        <p:nvSpPr>
          <p:cNvPr id="130" name="Google Shape;130;p23"/>
          <p:cNvSpPr/>
          <p:nvPr/>
        </p:nvSpPr>
        <p:spPr>
          <a:xfrm>
            <a:off x="2666880" y="1143000"/>
            <a:ext cx="6476400" cy="460800"/>
          </a:xfrm>
          <a:prstGeom prst="rect">
            <a:avLst/>
          </a:prstGeom>
          <a:noFill/>
          <a:ln>
            <a:noFill/>
          </a:ln>
        </p:spPr>
        <p:txBody>
          <a:bodyPr anchorCtr="0" anchor="t" bIns="45000" lIns="90000" spcFirstLastPara="1" rIns="90000" wrap="square" tIns="45000">
            <a:noAutofit/>
          </a:bodyPr>
          <a:lstStyle/>
          <a:p>
            <a:pPr indent="-342360" lvl="0" marL="343080" marR="0" rtl="0" algn="r">
              <a:lnSpc>
                <a:spcPct val="100000"/>
              </a:lnSpc>
              <a:spcBef>
                <a:spcPts val="0"/>
              </a:spcBef>
              <a:spcAft>
                <a:spcPts val="0"/>
              </a:spcAft>
              <a:buNone/>
            </a:pPr>
            <a:r>
              <a:rPr lang="en-IN" sz="2400">
                <a:solidFill>
                  <a:srgbClr val="FF0000"/>
                </a:solidFill>
                <a:latin typeface="Trebuchet MS"/>
                <a:ea typeface="Trebuchet MS"/>
                <a:cs typeface="Trebuchet MS"/>
                <a:sym typeface="Trebuchet MS"/>
              </a:rPr>
              <a:t>Limitations</a:t>
            </a:r>
            <a:endParaRPr b="0" i="0" sz="1800" u="none" cap="none" strike="noStrike">
              <a:solidFill>
                <a:srgbClr val="000000"/>
              </a:solidFill>
              <a:latin typeface="Arial"/>
              <a:ea typeface="Arial"/>
              <a:cs typeface="Arial"/>
              <a:sym typeface="Arial"/>
            </a:endParaRPr>
          </a:p>
        </p:txBody>
      </p:sp>
      <p:cxnSp>
        <p:nvCxnSpPr>
          <p:cNvPr id="131" name="Google Shape;131;p23"/>
          <p:cNvCxnSpPr/>
          <p:nvPr/>
        </p:nvCxnSpPr>
        <p:spPr>
          <a:xfrm flipH="1" rot="10800000">
            <a:off x="1501975" y="1603800"/>
            <a:ext cx="7641300" cy="10500"/>
          </a:xfrm>
          <a:prstGeom prst="straightConnector1">
            <a:avLst/>
          </a:prstGeom>
          <a:noFill/>
          <a:ln cap="flat" cmpd="sng" w="28575">
            <a:solidFill>
              <a:srgbClr val="33CCCC"/>
            </a:solidFill>
            <a:prstDash val="solid"/>
            <a:round/>
            <a:headEnd len="med" w="med" type="none"/>
            <a:tailEnd len="med" w="med" type="non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4"/>
          <p:cNvSpPr/>
          <p:nvPr/>
        </p:nvSpPr>
        <p:spPr>
          <a:xfrm>
            <a:off x="1523880" y="1581120"/>
            <a:ext cx="7619400" cy="36000"/>
          </a:xfrm>
          <a:prstGeom prst="rect">
            <a:avLst/>
          </a:prstGeom>
          <a:solidFill>
            <a:srgbClr val="33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4"/>
          <p:cNvSpPr/>
          <p:nvPr/>
        </p:nvSpPr>
        <p:spPr>
          <a:xfrm>
            <a:off x="1184400" y="1143000"/>
            <a:ext cx="7959000" cy="461100"/>
          </a:xfrm>
          <a:prstGeom prst="rect">
            <a:avLst/>
          </a:prstGeom>
          <a:noFill/>
          <a:ln>
            <a:noFill/>
          </a:ln>
        </p:spPr>
        <p:txBody>
          <a:bodyPr anchorCtr="0" anchor="t" bIns="45000" lIns="90000" spcFirstLastPara="1" rIns="90000" wrap="square" tIns="45000">
            <a:noAutofit/>
          </a:bodyPr>
          <a:lstStyle/>
          <a:p>
            <a:pPr indent="-342360" lvl="0" marL="343080" marR="0" rtl="0" algn="r">
              <a:lnSpc>
                <a:spcPct val="100000"/>
              </a:lnSpc>
              <a:spcBef>
                <a:spcPts val="0"/>
              </a:spcBef>
              <a:spcAft>
                <a:spcPts val="0"/>
              </a:spcAft>
              <a:buNone/>
            </a:pPr>
            <a:r>
              <a:rPr lang="en-IN" sz="2400">
                <a:solidFill>
                  <a:srgbClr val="FF0000"/>
                </a:solidFill>
                <a:latin typeface="Trebuchet MS"/>
                <a:ea typeface="Trebuchet MS"/>
                <a:cs typeface="Trebuchet MS"/>
                <a:sym typeface="Trebuchet MS"/>
              </a:rPr>
              <a:t>Summary of References</a:t>
            </a:r>
            <a:endParaRPr b="0" i="0" sz="1800" u="none" cap="none" strike="noStrike">
              <a:solidFill>
                <a:srgbClr val="000000"/>
              </a:solidFill>
              <a:latin typeface="Arial"/>
              <a:ea typeface="Arial"/>
              <a:cs typeface="Arial"/>
              <a:sym typeface="Arial"/>
            </a:endParaRPr>
          </a:p>
        </p:txBody>
      </p:sp>
      <p:sp>
        <p:nvSpPr>
          <p:cNvPr id="138" name="Google Shape;138;p24"/>
          <p:cNvSpPr txBox="1"/>
          <p:nvPr/>
        </p:nvSpPr>
        <p:spPr>
          <a:xfrm>
            <a:off x="355100" y="1632275"/>
            <a:ext cx="7047900" cy="49470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Clr>
                <a:schemeClr val="dk1"/>
              </a:buClr>
              <a:buSzPts val="1500"/>
              <a:buFont typeface="Droid Serif"/>
              <a:buChar char="●"/>
            </a:pPr>
            <a:r>
              <a:rPr b="1" lang="en-IN" sz="1500">
                <a:solidFill>
                  <a:schemeClr val="dk1"/>
                </a:solidFill>
                <a:latin typeface="Droid Serif"/>
                <a:ea typeface="Droid Serif"/>
                <a:cs typeface="Droid Serif"/>
                <a:sym typeface="Droid Serif"/>
              </a:rPr>
              <a:t>Accelerating CUDA Graph Algorithms at Maximum Warp</a:t>
            </a:r>
            <a:endParaRPr sz="1500">
              <a:solidFill>
                <a:schemeClr val="dk1"/>
              </a:solidFill>
              <a:latin typeface="Droid Serif"/>
              <a:ea typeface="Droid Serif"/>
              <a:cs typeface="Droid Serif"/>
              <a:sym typeface="Droid Serif"/>
            </a:endParaRPr>
          </a:p>
          <a:p>
            <a:pPr indent="0" lvl="0" marL="457200" rtl="0" algn="l">
              <a:lnSpc>
                <a:spcPct val="115000"/>
              </a:lnSpc>
              <a:spcBef>
                <a:spcPts val="0"/>
              </a:spcBef>
              <a:spcAft>
                <a:spcPts val="0"/>
              </a:spcAft>
              <a:buNone/>
            </a:pPr>
            <a:r>
              <a:rPr lang="en-IN" sz="1500">
                <a:solidFill>
                  <a:schemeClr val="dk1"/>
                </a:solidFill>
                <a:latin typeface="Droid Serif"/>
                <a:ea typeface="Droid Serif"/>
                <a:cs typeface="Droid Serif"/>
                <a:sym typeface="Droid Serif"/>
              </a:rPr>
              <a:t>Modern GPUs have shown promising results in accelerating computationally challenging graph problems but their performance suffers heavily when the graph structure is highly irregular. This paper reveals that the poor performance is caused by work imbalance and is basically due to the discrepancy between the GPU programming model and the underlying GPU architecture. It also proposed a new warp-centric programming method that exposes the underlying GPU architecture to users along with the implementations.</a:t>
            </a:r>
            <a:endParaRPr sz="1500">
              <a:solidFill>
                <a:schemeClr val="dk1"/>
              </a:solidFill>
              <a:latin typeface="Droid Serif"/>
              <a:ea typeface="Droid Serif"/>
              <a:cs typeface="Droid Serif"/>
              <a:sym typeface="Droid Serif"/>
            </a:endParaRPr>
          </a:p>
          <a:p>
            <a:pPr indent="-323850" lvl="0" marL="457200" rtl="0" algn="l">
              <a:lnSpc>
                <a:spcPct val="115000"/>
              </a:lnSpc>
              <a:spcBef>
                <a:spcPts val="0"/>
              </a:spcBef>
              <a:spcAft>
                <a:spcPts val="0"/>
              </a:spcAft>
              <a:buClr>
                <a:schemeClr val="dk1"/>
              </a:buClr>
              <a:buSzPts val="1500"/>
              <a:buFont typeface="Droid Serif"/>
              <a:buChar char="●"/>
            </a:pPr>
            <a:r>
              <a:rPr b="1" lang="en-IN" sz="1500">
                <a:solidFill>
                  <a:schemeClr val="dk1"/>
                </a:solidFill>
                <a:latin typeface="Droid Serif"/>
                <a:ea typeface="Droid Serif"/>
                <a:cs typeface="Droid Serif"/>
                <a:sym typeface="Droid Serif"/>
              </a:rPr>
              <a:t>Improving GPU Performance via different warp Scheduling</a:t>
            </a:r>
            <a:endParaRPr b="1" sz="1500">
              <a:solidFill>
                <a:schemeClr val="dk1"/>
              </a:solidFill>
              <a:latin typeface="Droid Serif"/>
              <a:ea typeface="Droid Serif"/>
              <a:cs typeface="Droid Serif"/>
              <a:sym typeface="Droid Serif"/>
            </a:endParaRPr>
          </a:p>
          <a:p>
            <a:pPr indent="0" lvl="0" marL="457200" rtl="0" algn="l">
              <a:lnSpc>
                <a:spcPct val="115000"/>
              </a:lnSpc>
              <a:spcBef>
                <a:spcPts val="0"/>
              </a:spcBef>
              <a:spcAft>
                <a:spcPts val="0"/>
              </a:spcAft>
              <a:buNone/>
            </a:pPr>
            <a:r>
              <a:rPr lang="en-IN" sz="1500">
                <a:solidFill>
                  <a:schemeClr val="dk1"/>
                </a:solidFill>
                <a:latin typeface="Droid Serif"/>
                <a:ea typeface="Droid Serif"/>
                <a:cs typeface="Droid Serif"/>
                <a:sym typeface="Droid Serif"/>
              </a:rPr>
              <a:t>GPU programming allows user to create thousands of threads, each executing the same computing kernel. GPUs exploit this parallelism in few ways. This paper produced few ideas which are related to how warps can be arranged in different ways in the scheduler. The paper highlights how the ideas proposed result in performance improvements and a better utilization of GPU resources. An important insight is that a constructive way to utilize a GPU in an effective way is proceeding with warp based kernels.</a:t>
            </a:r>
            <a:endParaRPr sz="1500">
              <a:solidFill>
                <a:schemeClr val="dk1"/>
              </a:solidFill>
              <a:latin typeface="Droid Serif"/>
              <a:ea typeface="Droid Serif"/>
              <a:cs typeface="Droid Serif"/>
              <a:sym typeface="Droid Serif"/>
            </a:endParaRPr>
          </a:p>
          <a:p>
            <a:pPr indent="0" lvl="0" marL="457200" rtl="0" algn="l">
              <a:lnSpc>
                <a:spcPct val="115000"/>
              </a:lnSpc>
              <a:spcBef>
                <a:spcPts val="0"/>
              </a:spcBef>
              <a:spcAft>
                <a:spcPts val="0"/>
              </a:spcAft>
              <a:buNone/>
            </a:pPr>
            <a:r>
              <a:t/>
            </a:r>
            <a:endParaRPr sz="1500">
              <a:solidFill>
                <a:schemeClr val="dk1"/>
              </a:solidFill>
              <a:latin typeface="Droid Serif"/>
              <a:ea typeface="Droid Serif"/>
              <a:cs typeface="Droid Serif"/>
              <a:sym typeface="Droid Serif"/>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5"/>
          <p:cNvSpPr/>
          <p:nvPr/>
        </p:nvSpPr>
        <p:spPr>
          <a:xfrm>
            <a:off x="1523880" y="1581120"/>
            <a:ext cx="7619400" cy="36000"/>
          </a:xfrm>
          <a:prstGeom prst="rect">
            <a:avLst/>
          </a:prstGeom>
          <a:solidFill>
            <a:srgbClr val="33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5"/>
          <p:cNvSpPr/>
          <p:nvPr/>
        </p:nvSpPr>
        <p:spPr>
          <a:xfrm>
            <a:off x="1184400" y="1143000"/>
            <a:ext cx="7959000" cy="461100"/>
          </a:xfrm>
          <a:prstGeom prst="rect">
            <a:avLst/>
          </a:prstGeom>
          <a:noFill/>
          <a:ln>
            <a:noFill/>
          </a:ln>
        </p:spPr>
        <p:txBody>
          <a:bodyPr anchorCtr="0" anchor="t" bIns="45000" lIns="90000" spcFirstLastPara="1" rIns="90000" wrap="square" tIns="45000">
            <a:noAutofit/>
          </a:bodyPr>
          <a:lstStyle/>
          <a:p>
            <a:pPr indent="-342360" lvl="0" marL="343080" marR="0" rtl="0" algn="r">
              <a:lnSpc>
                <a:spcPct val="100000"/>
              </a:lnSpc>
              <a:spcBef>
                <a:spcPts val="0"/>
              </a:spcBef>
              <a:spcAft>
                <a:spcPts val="0"/>
              </a:spcAft>
              <a:buNone/>
            </a:pPr>
            <a:r>
              <a:rPr lang="en-IN" sz="2400">
                <a:solidFill>
                  <a:srgbClr val="FF0000"/>
                </a:solidFill>
                <a:latin typeface="Trebuchet MS"/>
                <a:ea typeface="Trebuchet MS"/>
                <a:cs typeface="Trebuchet MS"/>
                <a:sym typeface="Trebuchet MS"/>
              </a:rPr>
              <a:t>Summary of References</a:t>
            </a:r>
            <a:endParaRPr b="0" i="0" sz="1800" u="none" cap="none" strike="noStrike">
              <a:solidFill>
                <a:srgbClr val="000000"/>
              </a:solidFill>
              <a:latin typeface="Arial"/>
              <a:ea typeface="Arial"/>
              <a:cs typeface="Arial"/>
              <a:sym typeface="Arial"/>
            </a:endParaRPr>
          </a:p>
        </p:txBody>
      </p:sp>
      <p:sp>
        <p:nvSpPr>
          <p:cNvPr id="145" name="Google Shape;145;p25"/>
          <p:cNvSpPr txBox="1"/>
          <p:nvPr/>
        </p:nvSpPr>
        <p:spPr>
          <a:xfrm>
            <a:off x="355100" y="1632275"/>
            <a:ext cx="7047900" cy="49470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Clr>
                <a:schemeClr val="dk1"/>
              </a:buClr>
              <a:buSzPts val="1500"/>
              <a:buFont typeface="Droid Serif"/>
              <a:buChar char="●"/>
            </a:pPr>
            <a:r>
              <a:rPr b="1" lang="en-IN" sz="1500">
                <a:solidFill>
                  <a:schemeClr val="dk1"/>
                </a:solidFill>
                <a:latin typeface="Droid Serif"/>
                <a:ea typeface="Droid Serif"/>
                <a:cs typeface="Droid Serif"/>
                <a:sym typeface="Droid Serif"/>
              </a:rPr>
              <a:t>Leveraging Warp Specialization for High Performance on GPUs</a:t>
            </a:r>
            <a:endParaRPr b="1" sz="1500">
              <a:solidFill>
                <a:schemeClr val="dk1"/>
              </a:solidFill>
              <a:latin typeface="Droid Serif"/>
              <a:ea typeface="Droid Serif"/>
              <a:cs typeface="Droid Serif"/>
              <a:sym typeface="Droid Serif"/>
            </a:endParaRPr>
          </a:p>
          <a:p>
            <a:pPr indent="0" lvl="0" marL="457200" rtl="0" algn="l">
              <a:lnSpc>
                <a:spcPct val="115000"/>
              </a:lnSpc>
              <a:spcBef>
                <a:spcPts val="0"/>
              </a:spcBef>
              <a:spcAft>
                <a:spcPts val="0"/>
              </a:spcAft>
              <a:buNone/>
            </a:pPr>
            <a:r>
              <a:rPr lang="en-IN" sz="1500">
                <a:solidFill>
                  <a:schemeClr val="dk1"/>
                </a:solidFill>
                <a:latin typeface="Droid Serif"/>
                <a:ea typeface="Droid Serif"/>
                <a:cs typeface="Droid Serif"/>
                <a:sym typeface="Droid Serif"/>
              </a:rPr>
              <a:t>The Paper presents a Domain Specific Language(DSL) compiler that leverages wrap specialization to produce high performance code for GPU. The paper explains the working of Singe, how Singe can partition computations into sub-computations which are then signed to different warps within a thread block, its internals and the performance upgrade achieved. The paper concludes by stating that using a warp-specialized DSL compiler, the kernels are up to 3.75 times faster than previously optimized purely data-parallel GPU code.</a:t>
            </a:r>
            <a:endParaRPr sz="1500">
              <a:solidFill>
                <a:schemeClr val="dk1"/>
              </a:solidFill>
              <a:latin typeface="Droid Serif"/>
              <a:ea typeface="Droid Serif"/>
              <a:cs typeface="Droid Serif"/>
              <a:sym typeface="Droid Serif"/>
            </a:endParaRPr>
          </a:p>
          <a:p>
            <a:pPr indent="-323850" lvl="0" marL="457200" rtl="0" algn="l">
              <a:lnSpc>
                <a:spcPct val="115000"/>
              </a:lnSpc>
              <a:spcBef>
                <a:spcPts val="0"/>
              </a:spcBef>
              <a:spcAft>
                <a:spcPts val="0"/>
              </a:spcAft>
              <a:buClr>
                <a:schemeClr val="dk1"/>
              </a:buClr>
              <a:buSzPts val="1500"/>
              <a:buFont typeface="Droid Serif"/>
              <a:buChar char="●"/>
            </a:pPr>
            <a:r>
              <a:rPr b="1" lang="en-IN" sz="1500">
                <a:solidFill>
                  <a:schemeClr val="dk1"/>
                </a:solidFill>
                <a:latin typeface="Droid Serif"/>
                <a:ea typeface="Droid Serif"/>
                <a:cs typeface="Droid Serif"/>
                <a:sym typeface="Droid Serif"/>
              </a:rPr>
              <a:t>CUDA</a:t>
            </a:r>
            <a:endParaRPr b="1" sz="1500">
              <a:solidFill>
                <a:schemeClr val="dk1"/>
              </a:solidFill>
              <a:latin typeface="Droid Serif"/>
              <a:ea typeface="Droid Serif"/>
              <a:cs typeface="Droid Serif"/>
              <a:sym typeface="Droid Serif"/>
            </a:endParaRPr>
          </a:p>
          <a:p>
            <a:pPr indent="0" lvl="0" marL="457200" rtl="0" algn="l">
              <a:lnSpc>
                <a:spcPct val="115000"/>
              </a:lnSpc>
              <a:spcBef>
                <a:spcPts val="0"/>
              </a:spcBef>
              <a:spcAft>
                <a:spcPts val="0"/>
              </a:spcAft>
              <a:buNone/>
            </a:pPr>
            <a:r>
              <a:rPr lang="en-IN" sz="1500">
                <a:solidFill>
                  <a:schemeClr val="dk1"/>
                </a:solidFill>
                <a:latin typeface="Droid Serif"/>
                <a:ea typeface="Droid Serif"/>
                <a:cs typeface="Droid Serif"/>
                <a:sym typeface="Droid Serif"/>
              </a:rPr>
              <a:t>When a CUDA kernel is launched on a GPU, a collection of thread-blocks or cooperative thread arrays (CTAs) is created to execute the program. A GPU program has an arbitrary number of non-interfering CTAs. To coordinate access to shared memory, CUDA supports the syncthreads primitive, which performs a CTA-wide blocking barrier. Synchronizing between threads within the same CTA is the only synchronization supported by CUDA because threads within the same CTA are the only ones guaranteed to be executing concurrently.</a:t>
            </a:r>
            <a:endParaRPr sz="1500">
              <a:solidFill>
                <a:schemeClr val="dk1"/>
              </a:solidFill>
              <a:latin typeface="Droid Serif"/>
              <a:ea typeface="Droid Serif"/>
              <a:cs typeface="Droid Serif"/>
              <a:sym typeface="Droid Serif"/>
            </a:endParaRPr>
          </a:p>
          <a:p>
            <a:pPr indent="0" lvl="0" marL="457200" rtl="0" algn="l">
              <a:lnSpc>
                <a:spcPct val="115000"/>
              </a:lnSpc>
              <a:spcBef>
                <a:spcPts val="0"/>
              </a:spcBef>
              <a:spcAft>
                <a:spcPts val="0"/>
              </a:spcAft>
              <a:buNone/>
            </a:pPr>
            <a:r>
              <a:t/>
            </a:r>
            <a:endParaRPr sz="1100">
              <a:solidFill>
                <a:schemeClr val="dk1"/>
              </a:solidFill>
              <a:latin typeface="Droid Serif"/>
              <a:ea typeface="Droid Serif"/>
              <a:cs typeface="Droid Serif"/>
              <a:sym typeface="Droid Serif"/>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6"/>
          <p:cNvSpPr/>
          <p:nvPr/>
        </p:nvSpPr>
        <p:spPr>
          <a:xfrm>
            <a:off x="0" y="1089850"/>
            <a:ext cx="9144000" cy="461100"/>
          </a:xfrm>
          <a:prstGeom prst="rect">
            <a:avLst/>
          </a:prstGeom>
          <a:noFill/>
          <a:ln>
            <a:noFill/>
          </a:ln>
        </p:spPr>
        <p:txBody>
          <a:bodyPr anchorCtr="0" anchor="t" bIns="45000" lIns="90000" spcFirstLastPara="1" rIns="90000" wrap="square" tIns="45000">
            <a:noAutofit/>
          </a:bodyPr>
          <a:lstStyle/>
          <a:p>
            <a:pPr indent="-342360" lvl="0" marL="343080" marR="0" rtl="0" algn="r">
              <a:lnSpc>
                <a:spcPct val="100000"/>
              </a:lnSpc>
              <a:spcBef>
                <a:spcPts val="0"/>
              </a:spcBef>
              <a:spcAft>
                <a:spcPts val="0"/>
              </a:spcAft>
              <a:buNone/>
            </a:pPr>
            <a:r>
              <a:rPr lang="en-IN" sz="2400">
                <a:solidFill>
                  <a:srgbClr val="FF0000"/>
                </a:solidFill>
                <a:latin typeface="Trebuchet MS"/>
                <a:ea typeface="Trebuchet MS"/>
                <a:cs typeface="Trebuchet MS"/>
                <a:sym typeface="Trebuchet MS"/>
              </a:rPr>
              <a:t>Some Internet References and Important</a:t>
            </a:r>
            <a:r>
              <a:rPr lang="en-IN" sz="2400">
                <a:solidFill>
                  <a:srgbClr val="FF0000"/>
                </a:solidFill>
                <a:latin typeface="Trebuchet MS"/>
                <a:ea typeface="Trebuchet MS"/>
                <a:cs typeface="Trebuchet MS"/>
                <a:sym typeface="Trebuchet MS"/>
              </a:rPr>
              <a:t> </a:t>
            </a:r>
            <a:r>
              <a:rPr lang="en-IN" sz="2400">
                <a:solidFill>
                  <a:srgbClr val="FF0000"/>
                </a:solidFill>
                <a:latin typeface="Trebuchet MS"/>
                <a:ea typeface="Trebuchet MS"/>
                <a:cs typeface="Trebuchet MS"/>
                <a:sym typeface="Trebuchet MS"/>
              </a:rPr>
              <a:t>Terms</a:t>
            </a:r>
            <a:endParaRPr b="0" i="0" sz="1800" u="none" cap="none" strike="noStrike">
              <a:solidFill>
                <a:srgbClr val="000000"/>
              </a:solidFill>
              <a:latin typeface="Arial"/>
              <a:ea typeface="Arial"/>
              <a:cs typeface="Arial"/>
              <a:sym typeface="Arial"/>
            </a:endParaRPr>
          </a:p>
        </p:txBody>
      </p:sp>
      <p:sp>
        <p:nvSpPr>
          <p:cNvPr id="151" name="Google Shape;151;p26"/>
          <p:cNvSpPr txBox="1"/>
          <p:nvPr/>
        </p:nvSpPr>
        <p:spPr>
          <a:xfrm>
            <a:off x="233125" y="1550950"/>
            <a:ext cx="7264500" cy="5096100"/>
          </a:xfrm>
          <a:prstGeom prst="rect">
            <a:avLst/>
          </a:prstGeom>
          <a:noFill/>
          <a:ln>
            <a:noFill/>
          </a:ln>
        </p:spPr>
        <p:txBody>
          <a:bodyPr anchorCtr="0" anchor="t" bIns="91425" lIns="91425" spcFirstLastPara="1" rIns="91425" wrap="square" tIns="91425">
            <a:noAutofit/>
          </a:bodyPr>
          <a:lstStyle/>
          <a:p>
            <a:pPr indent="-323850" lvl="0" marL="457200" rtl="0" algn="l">
              <a:lnSpc>
                <a:spcPct val="102000"/>
              </a:lnSpc>
              <a:spcBef>
                <a:spcPts val="1000"/>
              </a:spcBef>
              <a:spcAft>
                <a:spcPts val="0"/>
              </a:spcAft>
              <a:buClr>
                <a:schemeClr val="dk1"/>
              </a:buClr>
              <a:buSzPts val="1500"/>
              <a:buFont typeface="Droid Serif"/>
              <a:buChar char="●"/>
            </a:pPr>
            <a:r>
              <a:rPr b="1" lang="en-IN" sz="1500">
                <a:solidFill>
                  <a:schemeClr val="dk1"/>
                </a:solidFill>
                <a:latin typeface="Droid Serif"/>
                <a:ea typeface="Droid Serif"/>
                <a:cs typeface="Droid Serif"/>
                <a:sym typeface="Droid Serif"/>
              </a:rPr>
              <a:t>What is a Thread-Block? </a:t>
            </a:r>
            <a:r>
              <a:rPr lang="en-IN" sz="1500">
                <a:solidFill>
                  <a:schemeClr val="dk1"/>
                </a:solidFill>
                <a:latin typeface="Droid Serif"/>
                <a:ea typeface="Droid Serif"/>
                <a:cs typeface="Droid Serif"/>
                <a:sym typeface="Droid Serif"/>
              </a:rPr>
              <a:t>A thread block is a programming abstraction that represents a group of threads that can be executed serially or in parallel. For better process and data mapping, threads are grouped into thread blocks.</a:t>
            </a:r>
            <a:endParaRPr sz="1500">
              <a:solidFill>
                <a:schemeClr val="dk1"/>
              </a:solidFill>
              <a:latin typeface="Droid Serif"/>
              <a:ea typeface="Droid Serif"/>
              <a:cs typeface="Droid Serif"/>
              <a:sym typeface="Droid Serif"/>
            </a:endParaRPr>
          </a:p>
          <a:p>
            <a:pPr indent="-323850" lvl="0" marL="457200" rtl="0" algn="l">
              <a:lnSpc>
                <a:spcPct val="102000"/>
              </a:lnSpc>
              <a:spcBef>
                <a:spcPts val="1000"/>
              </a:spcBef>
              <a:spcAft>
                <a:spcPts val="0"/>
              </a:spcAft>
              <a:buClr>
                <a:schemeClr val="dk1"/>
              </a:buClr>
              <a:buSzPts val="1500"/>
              <a:buFont typeface="Droid Serif"/>
              <a:buChar char="●"/>
            </a:pPr>
            <a:r>
              <a:rPr b="1" lang="en-IN" sz="1500">
                <a:solidFill>
                  <a:schemeClr val="dk1"/>
                </a:solidFill>
                <a:latin typeface="Droid Serif"/>
                <a:ea typeface="Droid Serif"/>
                <a:cs typeface="Droid Serif"/>
                <a:sym typeface="Droid Serif"/>
              </a:rPr>
              <a:t>What are Streaming multiprocessors? </a:t>
            </a:r>
            <a:r>
              <a:rPr lang="en-IN" sz="1500">
                <a:solidFill>
                  <a:schemeClr val="dk1"/>
                </a:solidFill>
                <a:latin typeface="Droid Serif"/>
                <a:ea typeface="Droid Serif"/>
                <a:cs typeface="Droid Serif"/>
                <a:sym typeface="Droid Serif"/>
              </a:rPr>
              <a:t>Each architecture in GPU (say Kepler or Fermi) consists of several SM or Streaming Multiprocessors. These are general purpose processors with a low clock rate target and a small cache. An SM is able to execute several thread blocks in parallel.</a:t>
            </a:r>
            <a:endParaRPr sz="1500">
              <a:solidFill>
                <a:schemeClr val="dk1"/>
              </a:solidFill>
              <a:latin typeface="Droid Serif"/>
              <a:ea typeface="Droid Serif"/>
              <a:cs typeface="Droid Serif"/>
              <a:sym typeface="Droid Serif"/>
            </a:endParaRPr>
          </a:p>
          <a:p>
            <a:pPr indent="-323850" lvl="0" marL="457200" rtl="0" algn="l">
              <a:lnSpc>
                <a:spcPct val="102000"/>
              </a:lnSpc>
              <a:spcBef>
                <a:spcPts val="1000"/>
              </a:spcBef>
              <a:spcAft>
                <a:spcPts val="0"/>
              </a:spcAft>
              <a:buClr>
                <a:schemeClr val="dk1"/>
              </a:buClr>
              <a:buSzPts val="1500"/>
              <a:buFont typeface="Droid Serif"/>
              <a:buChar char="●"/>
            </a:pPr>
            <a:r>
              <a:rPr b="1" lang="en-IN" sz="1500">
                <a:solidFill>
                  <a:schemeClr val="dk1"/>
                </a:solidFill>
                <a:latin typeface="Droid Serif"/>
                <a:ea typeface="Droid Serif"/>
                <a:cs typeface="Droid Serif"/>
                <a:sym typeface="Droid Serif"/>
              </a:rPr>
              <a:t>What are Warps? </a:t>
            </a:r>
            <a:r>
              <a:rPr lang="en-IN" sz="1500">
                <a:solidFill>
                  <a:schemeClr val="dk1"/>
                </a:solidFill>
                <a:latin typeface="Droid Serif"/>
                <a:ea typeface="Droid Serif"/>
                <a:cs typeface="Droid Serif"/>
                <a:sym typeface="Droid Serif"/>
              </a:rPr>
              <a:t>On the hardware side, a thread block is composed of ‘warps’. A warp is a set of 32 threads within a thread block such that all the threads in a warp execute the same instruction.</a:t>
            </a:r>
            <a:endParaRPr sz="1500">
              <a:solidFill>
                <a:schemeClr val="dk1"/>
              </a:solidFill>
              <a:latin typeface="Droid Serif"/>
              <a:ea typeface="Droid Serif"/>
              <a:cs typeface="Droid Serif"/>
              <a:sym typeface="Droid Serif"/>
            </a:endParaRPr>
          </a:p>
          <a:p>
            <a:pPr indent="-323850" lvl="0" marL="457200" rtl="0" algn="l">
              <a:lnSpc>
                <a:spcPct val="102000"/>
              </a:lnSpc>
              <a:spcBef>
                <a:spcPts val="1000"/>
              </a:spcBef>
              <a:spcAft>
                <a:spcPts val="0"/>
              </a:spcAft>
              <a:buClr>
                <a:schemeClr val="dk1"/>
              </a:buClr>
              <a:buSzPts val="1500"/>
              <a:buFont typeface="Droid Serif"/>
              <a:buChar char="●"/>
            </a:pPr>
            <a:r>
              <a:rPr b="1" lang="en-IN" sz="1500">
                <a:solidFill>
                  <a:schemeClr val="dk1"/>
                </a:solidFill>
                <a:latin typeface="Droid Serif"/>
                <a:ea typeface="Droid Serif"/>
                <a:cs typeface="Droid Serif"/>
                <a:sym typeface="Droid Serif"/>
              </a:rPr>
              <a:t>What is CudaDMA? </a:t>
            </a:r>
            <a:r>
              <a:rPr lang="en-IN" sz="1500">
                <a:solidFill>
                  <a:schemeClr val="dk1"/>
                </a:solidFill>
                <a:latin typeface="Droid Serif"/>
                <a:ea typeface="Droid Serif"/>
                <a:cs typeface="Droid Serif"/>
                <a:sym typeface="Droid Serif"/>
              </a:rPr>
              <a:t>An API for efficiently copying data from global to shared memory.</a:t>
            </a:r>
            <a:endParaRPr sz="1500">
              <a:solidFill>
                <a:schemeClr val="dk1"/>
              </a:solidFill>
              <a:latin typeface="Droid Serif"/>
              <a:ea typeface="Droid Serif"/>
              <a:cs typeface="Droid Serif"/>
              <a:sym typeface="Droid Serif"/>
            </a:endParaRPr>
          </a:p>
          <a:p>
            <a:pPr indent="-323850" lvl="0" marL="457200" rtl="0" algn="l">
              <a:lnSpc>
                <a:spcPct val="102000"/>
              </a:lnSpc>
              <a:spcBef>
                <a:spcPts val="1000"/>
              </a:spcBef>
              <a:spcAft>
                <a:spcPts val="0"/>
              </a:spcAft>
              <a:buClr>
                <a:schemeClr val="dk1"/>
              </a:buClr>
              <a:buSzPts val="1500"/>
              <a:buFont typeface="Droid Serif"/>
              <a:buChar char="●"/>
            </a:pPr>
            <a:r>
              <a:rPr b="1" lang="en-IN" sz="1500">
                <a:solidFill>
                  <a:schemeClr val="dk1"/>
                </a:solidFill>
                <a:latin typeface="Droid Serif"/>
                <a:ea typeface="Droid Serif"/>
                <a:cs typeface="Droid Serif"/>
                <a:sym typeface="Droid Serif"/>
              </a:rPr>
              <a:t>What is PTX? </a:t>
            </a:r>
            <a:r>
              <a:rPr lang="en-IN" sz="1500">
                <a:solidFill>
                  <a:schemeClr val="dk1"/>
                </a:solidFill>
                <a:latin typeface="Droid Serif"/>
                <a:ea typeface="Droid Serif"/>
                <a:cs typeface="Droid Serif"/>
                <a:sym typeface="Droid Serif"/>
              </a:rPr>
              <a:t>Parallel Thread Execution is a pseudo-assembly language used in Nvidia's CUDA programming environment. The nvcc compiler translates code written in CUDA, a C++-like language, into PTX</a:t>
            </a:r>
            <a:endParaRPr sz="1500">
              <a:solidFill>
                <a:schemeClr val="dk1"/>
              </a:solidFill>
              <a:latin typeface="Droid Serif"/>
              <a:ea typeface="Droid Serif"/>
              <a:cs typeface="Droid Serif"/>
              <a:sym typeface="Droid Serif"/>
            </a:endParaRPr>
          </a:p>
          <a:p>
            <a:pPr indent="-323850" lvl="0" marL="457200" rtl="0" algn="l">
              <a:lnSpc>
                <a:spcPct val="102000"/>
              </a:lnSpc>
              <a:spcBef>
                <a:spcPts val="1000"/>
              </a:spcBef>
              <a:spcAft>
                <a:spcPts val="0"/>
              </a:spcAft>
              <a:buClr>
                <a:schemeClr val="dk1"/>
              </a:buClr>
              <a:buSzPts val="1500"/>
              <a:buFont typeface="Droid Serif"/>
              <a:buChar char="●"/>
            </a:pPr>
            <a:r>
              <a:rPr b="1" lang="en-IN" sz="1500">
                <a:solidFill>
                  <a:schemeClr val="dk1"/>
                </a:solidFill>
                <a:latin typeface="Droid Serif"/>
                <a:ea typeface="Droid Serif"/>
                <a:cs typeface="Droid Serif"/>
                <a:sym typeface="Droid Serif"/>
              </a:rPr>
              <a:t>What is static dataflow graph? </a:t>
            </a:r>
            <a:r>
              <a:rPr lang="en-IN" sz="1500">
                <a:solidFill>
                  <a:schemeClr val="dk1"/>
                </a:solidFill>
                <a:latin typeface="Droid Serif"/>
                <a:ea typeface="Droid Serif"/>
                <a:cs typeface="Droid Serif"/>
                <a:sym typeface="Droid Serif"/>
              </a:rPr>
              <a:t>Designs that use conventional memory addresses as data dependency tags are called static dataflow machines. </a:t>
            </a:r>
            <a:endParaRPr sz="1500">
              <a:solidFill>
                <a:schemeClr val="dk1"/>
              </a:solidFill>
              <a:latin typeface="Droid Serif"/>
              <a:ea typeface="Droid Serif"/>
              <a:cs typeface="Droid Serif"/>
              <a:sym typeface="Droid Serif"/>
            </a:endParaRPr>
          </a:p>
          <a:p>
            <a:pPr indent="0" lvl="0" marL="457200" rtl="0" algn="l">
              <a:lnSpc>
                <a:spcPct val="115000"/>
              </a:lnSpc>
              <a:spcBef>
                <a:spcPts val="0"/>
              </a:spcBef>
              <a:spcAft>
                <a:spcPts val="0"/>
              </a:spcAft>
              <a:buClr>
                <a:schemeClr val="dk1"/>
              </a:buClr>
              <a:buSzPts val="1100"/>
              <a:buFont typeface="Arial"/>
              <a:buNone/>
            </a:pPr>
            <a:r>
              <a:t/>
            </a:r>
            <a:endParaRPr sz="1500">
              <a:solidFill>
                <a:schemeClr val="dk1"/>
              </a:solidFill>
              <a:latin typeface="Droid Serif"/>
              <a:ea typeface="Droid Serif"/>
              <a:cs typeface="Droid Serif"/>
              <a:sym typeface="Droid Serif"/>
            </a:endParaRPr>
          </a:p>
        </p:txBody>
      </p:sp>
      <p:cxnSp>
        <p:nvCxnSpPr>
          <p:cNvPr id="152" name="Google Shape;152;p26"/>
          <p:cNvCxnSpPr/>
          <p:nvPr/>
        </p:nvCxnSpPr>
        <p:spPr>
          <a:xfrm flipH="1" rot="10800000">
            <a:off x="1501975" y="1603800"/>
            <a:ext cx="7641300" cy="10500"/>
          </a:xfrm>
          <a:prstGeom prst="straightConnector1">
            <a:avLst/>
          </a:prstGeom>
          <a:noFill/>
          <a:ln cap="flat" cmpd="sng" w="28575">
            <a:solidFill>
              <a:srgbClr val="33CCCC"/>
            </a:solidFill>
            <a:prstDash val="solid"/>
            <a:round/>
            <a:headEnd len="med" w="med" type="none"/>
            <a:tailEnd len="med" w="med" type="non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7"/>
          <p:cNvSpPr/>
          <p:nvPr/>
        </p:nvSpPr>
        <p:spPr>
          <a:xfrm>
            <a:off x="1523880" y="1581120"/>
            <a:ext cx="7619400" cy="36000"/>
          </a:xfrm>
          <a:prstGeom prst="rect">
            <a:avLst/>
          </a:prstGeom>
          <a:solidFill>
            <a:srgbClr val="33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7"/>
          <p:cNvSpPr/>
          <p:nvPr/>
        </p:nvSpPr>
        <p:spPr>
          <a:xfrm>
            <a:off x="1371600" y="1143000"/>
            <a:ext cx="7771680" cy="461160"/>
          </a:xfrm>
          <a:prstGeom prst="rect">
            <a:avLst/>
          </a:prstGeom>
          <a:noFill/>
          <a:ln>
            <a:noFill/>
          </a:ln>
        </p:spPr>
        <p:txBody>
          <a:bodyPr anchorCtr="0" anchor="t" bIns="45000" lIns="90000" spcFirstLastPara="1" rIns="90000" wrap="square" tIns="45000">
            <a:noAutofit/>
          </a:bodyPr>
          <a:lstStyle/>
          <a:p>
            <a:pPr indent="-342360" lvl="0" marL="343080" marR="0" rtl="0" algn="r">
              <a:lnSpc>
                <a:spcPct val="100000"/>
              </a:lnSpc>
              <a:spcBef>
                <a:spcPts val="0"/>
              </a:spcBef>
              <a:spcAft>
                <a:spcPts val="0"/>
              </a:spcAft>
              <a:buNone/>
            </a:pPr>
            <a:r>
              <a:rPr lang="en-IN" sz="2400">
                <a:solidFill>
                  <a:srgbClr val="FF0000"/>
                </a:solidFill>
                <a:latin typeface="Trebuchet MS"/>
                <a:ea typeface="Trebuchet MS"/>
                <a:cs typeface="Trebuchet MS"/>
                <a:sym typeface="Trebuchet MS"/>
              </a:rPr>
              <a:t>Insights and Conclusions</a:t>
            </a:r>
            <a:endParaRPr b="0" i="0" sz="1800" u="none" cap="none" strike="noStrike">
              <a:solidFill>
                <a:srgbClr val="000000"/>
              </a:solidFill>
              <a:latin typeface="Arial"/>
              <a:ea typeface="Arial"/>
              <a:cs typeface="Arial"/>
              <a:sym typeface="Arial"/>
            </a:endParaRPr>
          </a:p>
        </p:txBody>
      </p:sp>
      <p:sp>
        <p:nvSpPr>
          <p:cNvPr id="159" name="Google Shape;159;p27"/>
          <p:cNvSpPr/>
          <p:nvPr/>
        </p:nvSpPr>
        <p:spPr>
          <a:xfrm>
            <a:off x="516960" y="2133720"/>
            <a:ext cx="7004880" cy="3732480"/>
          </a:xfrm>
          <a:prstGeom prst="rect">
            <a:avLst/>
          </a:prstGeom>
          <a:noFill/>
          <a:ln>
            <a:noFill/>
          </a:ln>
        </p:spPr>
        <p:txBody>
          <a:bodyPr anchorCtr="0" anchor="ctr" bIns="45000" lIns="90000" spcFirstLastPara="1" rIns="90000" wrap="square" tIns="45000">
            <a:noAutofit/>
          </a:bodyPr>
          <a:lstStyle/>
          <a:p>
            <a:pPr indent="0" lvl="0" marL="0" marR="0" rtl="0" algn="just">
              <a:lnSpc>
                <a:spcPct val="100000"/>
              </a:lnSpc>
              <a:spcBef>
                <a:spcPts val="0"/>
              </a:spcBef>
              <a:spcAft>
                <a:spcPts val="0"/>
              </a:spcAft>
              <a:buSzPts val="1100"/>
              <a:buNone/>
            </a:pPr>
            <a:r>
              <a:t/>
            </a:r>
            <a:endParaRPr sz="1800"/>
          </a:p>
          <a:p>
            <a:pPr indent="0" lvl="0" marL="0" marR="0" rtl="0" algn="just">
              <a:lnSpc>
                <a:spcPct val="100000"/>
              </a:lnSpc>
              <a:spcBef>
                <a:spcPts val="0"/>
              </a:spcBef>
              <a:spcAft>
                <a:spcPts val="0"/>
              </a:spcAft>
              <a:buSzPts val="1100"/>
              <a:buNone/>
            </a:pPr>
            <a:r>
              <a:t/>
            </a:r>
            <a:endParaRPr sz="1800"/>
          </a:p>
          <a:p>
            <a:pPr indent="0" lvl="0" marL="0" marR="0" rtl="0" algn="just">
              <a:lnSpc>
                <a:spcPct val="100000"/>
              </a:lnSpc>
              <a:spcBef>
                <a:spcPts val="0"/>
              </a:spcBef>
              <a:spcAft>
                <a:spcPts val="0"/>
              </a:spcAft>
              <a:buSzPts val="1100"/>
              <a:buNone/>
            </a:pPr>
            <a:r>
              <a:t/>
            </a:r>
            <a:endParaRPr sz="1800"/>
          </a:p>
          <a:p>
            <a:pPr indent="0" lvl="0" marL="0" marR="0" rtl="0" algn="just">
              <a:lnSpc>
                <a:spcPct val="100000"/>
              </a:lnSpc>
              <a:spcBef>
                <a:spcPts val="0"/>
              </a:spcBef>
              <a:spcAft>
                <a:spcPts val="0"/>
              </a:spcAft>
              <a:buSzPts val="1100"/>
              <a:buNone/>
            </a:pPr>
            <a:r>
              <a:rPr lang="en-IN" sz="1800"/>
              <a:t>As GPU usage continues to expand into new application domains with more task parallelism and larger working sets, warp specialization will become increasingly important for handling challenging kernels that do not fit the standard data-parallel paradigm.</a:t>
            </a:r>
            <a:endParaRPr sz="1800"/>
          </a:p>
          <a:p>
            <a:pPr indent="0" lvl="0" marL="0" marR="0" rtl="0" algn="just">
              <a:lnSpc>
                <a:spcPct val="100000"/>
              </a:lnSpc>
              <a:spcBef>
                <a:spcPts val="0"/>
              </a:spcBef>
              <a:spcAft>
                <a:spcPts val="0"/>
              </a:spcAft>
              <a:buSzPts val="1100"/>
              <a:buNone/>
            </a:pPr>
            <a:r>
              <a:t/>
            </a:r>
            <a:endParaRPr sz="1800"/>
          </a:p>
          <a:p>
            <a:pPr indent="0" lvl="0" marL="0" marR="0" rtl="0" algn="just">
              <a:lnSpc>
                <a:spcPct val="100000"/>
              </a:lnSpc>
              <a:spcBef>
                <a:spcPts val="0"/>
              </a:spcBef>
              <a:spcAft>
                <a:spcPts val="0"/>
              </a:spcAft>
              <a:buSzPts val="1100"/>
              <a:buNone/>
            </a:pPr>
            <a:r>
              <a:rPr lang="en-IN" sz="1800"/>
              <a:t>GPUs are now an established general purpose computing platform for applications that require significant computational resources and memory bandwidth. To perform synchronization between different warps, warp-specialized kernels use the producer-consumer named barriers available in PTX on NVIDIA GPUs.</a:t>
            </a:r>
            <a:endParaRPr sz="1800"/>
          </a:p>
          <a:p>
            <a:pPr indent="0" lvl="0" marL="0" marR="0" rtl="0" algn="just">
              <a:lnSpc>
                <a:spcPct val="100000"/>
              </a:lnSpc>
              <a:spcBef>
                <a:spcPts val="0"/>
              </a:spcBef>
              <a:spcAft>
                <a:spcPts val="0"/>
              </a:spcAft>
              <a:buSzPts val="1100"/>
              <a:buNone/>
            </a:pPr>
            <a:r>
              <a:t/>
            </a:r>
            <a:endParaRPr sz="1800"/>
          </a:p>
          <a:p>
            <a:pPr indent="0" lvl="0" marL="0" marR="0" rtl="0" algn="just">
              <a:lnSpc>
                <a:spcPct val="100000"/>
              </a:lnSpc>
              <a:spcBef>
                <a:spcPts val="0"/>
              </a:spcBef>
              <a:spcAft>
                <a:spcPts val="0"/>
              </a:spcAft>
              <a:buClr>
                <a:schemeClr val="dk1"/>
              </a:buClr>
              <a:buSzPts val="1100"/>
              <a:buFont typeface="Arial"/>
              <a:buNone/>
            </a:pPr>
            <a:r>
              <a:t/>
            </a:r>
            <a:endParaRPr sz="1800"/>
          </a:p>
          <a:p>
            <a:pPr indent="0" lvl="0" marL="0" marR="0" rtl="0" algn="just">
              <a:lnSpc>
                <a:spcPct val="100000"/>
              </a:lnSpc>
              <a:spcBef>
                <a:spcPts val="0"/>
              </a:spcBef>
              <a:spcAft>
                <a:spcPts val="0"/>
              </a:spcAft>
              <a:buClr>
                <a:schemeClr val="dk1"/>
              </a:buClr>
              <a:buSzPts val="1100"/>
              <a:buFont typeface="Arial"/>
              <a:buNone/>
            </a:pPr>
            <a:r>
              <a:t/>
            </a:r>
            <a:endParaRPr sz="1800"/>
          </a:p>
          <a:p>
            <a:pPr indent="0" lvl="0" marL="0" marR="0" rtl="0" algn="just">
              <a:lnSpc>
                <a:spcPct val="100000"/>
              </a:lnSpc>
              <a:spcBef>
                <a:spcPts val="0"/>
              </a:spcBef>
              <a:spcAft>
                <a:spcPts val="0"/>
              </a:spcAft>
              <a:buNone/>
            </a:pPr>
            <a:r>
              <a:t/>
            </a:r>
            <a:endParaRPr sz="18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28"/>
          <p:cNvSpPr/>
          <p:nvPr/>
        </p:nvSpPr>
        <p:spPr>
          <a:xfrm>
            <a:off x="1523880" y="1581120"/>
            <a:ext cx="7619400" cy="36000"/>
          </a:xfrm>
          <a:prstGeom prst="rect">
            <a:avLst/>
          </a:prstGeom>
          <a:solidFill>
            <a:srgbClr val="33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8"/>
          <p:cNvSpPr/>
          <p:nvPr/>
        </p:nvSpPr>
        <p:spPr>
          <a:xfrm>
            <a:off x="1371600" y="1143000"/>
            <a:ext cx="7771800" cy="461100"/>
          </a:xfrm>
          <a:prstGeom prst="rect">
            <a:avLst/>
          </a:prstGeom>
          <a:noFill/>
          <a:ln>
            <a:noFill/>
          </a:ln>
        </p:spPr>
        <p:txBody>
          <a:bodyPr anchorCtr="0" anchor="t" bIns="45000" lIns="90000" spcFirstLastPara="1" rIns="90000" wrap="square" tIns="45000">
            <a:noAutofit/>
          </a:bodyPr>
          <a:lstStyle/>
          <a:p>
            <a:pPr indent="-342360" lvl="0" marL="343080" marR="0" rtl="0" algn="r">
              <a:lnSpc>
                <a:spcPct val="100000"/>
              </a:lnSpc>
              <a:spcBef>
                <a:spcPts val="0"/>
              </a:spcBef>
              <a:spcAft>
                <a:spcPts val="0"/>
              </a:spcAft>
              <a:buNone/>
            </a:pPr>
            <a:r>
              <a:rPr lang="en-IN" sz="2400">
                <a:solidFill>
                  <a:srgbClr val="FF0000"/>
                </a:solidFill>
                <a:latin typeface="Trebuchet MS"/>
                <a:ea typeface="Trebuchet MS"/>
                <a:cs typeface="Trebuchet MS"/>
                <a:sym typeface="Trebuchet MS"/>
              </a:rPr>
              <a:t>Insights and Conclusions</a:t>
            </a:r>
            <a:endParaRPr b="0" i="0" sz="1800" u="none" cap="none" strike="noStrike">
              <a:solidFill>
                <a:srgbClr val="000000"/>
              </a:solidFill>
              <a:latin typeface="Arial"/>
              <a:ea typeface="Arial"/>
              <a:cs typeface="Arial"/>
              <a:sym typeface="Arial"/>
            </a:endParaRPr>
          </a:p>
        </p:txBody>
      </p:sp>
      <p:sp>
        <p:nvSpPr>
          <p:cNvPr id="166" name="Google Shape;166;p28"/>
          <p:cNvSpPr/>
          <p:nvPr/>
        </p:nvSpPr>
        <p:spPr>
          <a:xfrm>
            <a:off x="516960" y="2133720"/>
            <a:ext cx="7005000" cy="3732600"/>
          </a:xfrm>
          <a:prstGeom prst="rect">
            <a:avLst/>
          </a:prstGeom>
          <a:noFill/>
          <a:ln>
            <a:noFill/>
          </a:ln>
        </p:spPr>
        <p:txBody>
          <a:bodyPr anchorCtr="0" anchor="ctr" bIns="45000" lIns="90000" spcFirstLastPara="1" rIns="90000" wrap="square" tIns="45000">
            <a:noAutofit/>
          </a:bodyPr>
          <a:lstStyle/>
          <a:p>
            <a:pPr indent="0" lvl="0" marL="0" marR="0" rtl="0" algn="just">
              <a:lnSpc>
                <a:spcPct val="100000"/>
              </a:lnSpc>
              <a:spcBef>
                <a:spcPts val="0"/>
              </a:spcBef>
              <a:spcAft>
                <a:spcPts val="0"/>
              </a:spcAft>
              <a:buSzPts val="1100"/>
              <a:buNone/>
            </a:pPr>
            <a:r>
              <a:t/>
            </a:r>
            <a:endParaRPr sz="1800"/>
          </a:p>
          <a:p>
            <a:pPr indent="0" lvl="0" marL="0" marR="0" rtl="0" algn="just">
              <a:lnSpc>
                <a:spcPct val="100000"/>
              </a:lnSpc>
              <a:spcBef>
                <a:spcPts val="0"/>
              </a:spcBef>
              <a:spcAft>
                <a:spcPts val="0"/>
              </a:spcAft>
              <a:buSzPts val="1100"/>
              <a:buNone/>
            </a:pPr>
            <a:r>
              <a:t/>
            </a:r>
            <a:endParaRPr sz="1800"/>
          </a:p>
          <a:p>
            <a:pPr indent="0" lvl="0" marL="0" marR="0" rtl="0" algn="just">
              <a:lnSpc>
                <a:spcPct val="100000"/>
              </a:lnSpc>
              <a:spcBef>
                <a:spcPts val="0"/>
              </a:spcBef>
              <a:spcAft>
                <a:spcPts val="0"/>
              </a:spcAft>
              <a:buSzPts val="1100"/>
              <a:buNone/>
            </a:pPr>
            <a:r>
              <a:t/>
            </a:r>
            <a:endParaRPr sz="1800"/>
          </a:p>
          <a:p>
            <a:pPr indent="0" lvl="0" marL="0" marR="0" rtl="0" algn="just">
              <a:lnSpc>
                <a:spcPct val="100000"/>
              </a:lnSpc>
              <a:spcBef>
                <a:spcPts val="0"/>
              </a:spcBef>
              <a:spcAft>
                <a:spcPts val="0"/>
              </a:spcAft>
              <a:buClr>
                <a:schemeClr val="dk1"/>
              </a:buClr>
              <a:buSzPts val="1100"/>
              <a:buFont typeface="Arial"/>
              <a:buNone/>
            </a:pPr>
            <a:r>
              <a:rPr lang="en-IN" sz="1800"/>
              <a:t>The WEFT algorithm is sound, meaning that all the errors will be reported back, and these reports can be trusted. The time complexity of the algorithm in use is a small polynomial, which means that the execution time is predictable.</a:t>
            </a:r>
            <a:endParaRPr sz="1800"/>
          </a:p>
          <a:p>
            <a:pPr indent="0" lvl="0" marL="0" marR="0" rtl="0" algn="just">
              <a:lnSpc>
                <a:spcPct val="100000"/>
              </a:lnSpc>
              <a:spcBef>
                <a:spcPts val="0"/>
              </a:spcBef>
              <a:spcAft>
                <a:spcPts val="0"/>
              </a:spcAft>
              <a:buClr>
                <a:schemeClr val="dk1"/>
              </a:buClr>
              <a:buSzPts val="1100"/>
              <a:buFont typeface="Arial"/>
              <a:buNone/>
            </a:pPr>
            <a:r>
              <a:t/>
            </a:r>
            <a:endParaRPr sz="1800"/>
          </a:p>
          <a:p>
            <a:pPr indent="0" lvl="0" marL="0" marR="0" rtl="0" algn="just">
              <a:lnSpc>
                <a:spcPct val="100000"/>
              </a:lnSpc>
              <a:spcBef>
                <a:spcPts val="0"/>
              </a:spcBef>
              <a:spcAft>
                <a:spcPts val="0"/>
              </a:spcAft>
              <a:buSzPts val="1100"/>
              <a:buNone/>
            </a:pPr>
            <a:r>
              <a:rPr lang="en-IN" sz="1800"/>
              <a:t>The performance of WEFT is limited by processor and the bandwidth provided to it. Some of the common consumer level GPUs from NVIDIA are GTX 1080Ti having 3584 CUDA cores, the RTX 2080Ti having 4352 CUDA cores and Quadro GP100 having 3584 CUDA cores respectively. The number varies greatly and so does the performance.</a:t>
            </a:r>
            <a:endParaRPr sz="1800"/>
          </a:p>
          <a:p>
            <a:pPr indent="0" lvl="0" marL="0" marR="0" rtl="0" algn="just">
              <a:lnSpc>
                <a:spcPct val="100000"/>
              </a:lnSpc>
              <a:spcBef>
                <a:spcPts val="0"/>
              </a:spcBef>
              <a:spcAft>
                <a:spcPts val="0"/>
              </a:spcAft>
              <a:buSzPts val="1100"/>
              <a:buNone/>
            </a:pPr>
            <a:r>
              <a:t/>
            </a:r>
            <a:endParaRPr sz="1800"/>
          </a:p>
          <a:p>
            <a:pPr indent="0" lvl="0" marL="0" marR="0" rtl="0" algn="just">
              <a:lnSpc>
                <a:spcPct val="100000"/>
              </a:lnSpc>
              <a:spcBef>
                <a:spcPts val="0"/>
              </a:spcBef>
              <a:spcAft>
                <a:spcPts val="0"/>
              </a:spcAft>
              <a:buSzPts val="1100"/>
              <a:buNone/>
            </a:pPr>
            <a:r>
              <a:rPr lang="en-IN" sz="1800"/>
              <a:t>Multiple inefficiencies have been found in various commercially used codes using WEFT, and hence this should be used a standard check across all relevant programs.</a:t>
            </a:r>
            <a:endParaRPr sz="1800"/>
          </a:p>
          <a:p>
            <a:pPr indent="0" lvl="0" marL="0" marR="0" rtl="0" algn="just">
              <a:lnSpc>
                <a:spcPct val="100000"/>
              </a:lnSpc>
              <a:spcBef>
                <a:spcPts val="0"/>
              </a:spcBef>
              <a:spcAft>
                <a:spcPts val="0"/>
              </a:spcAft>
              <a:buSzPts val="1100"/>
              <a:buNone/>
            </a:pPr>
            <a:r>
              <a:t/>
            </a:r>
            <a:endParaRPr sz="1800"/>
          </a:p>
          <a:p>
            <a:pPr indent="0" lvl="0" marL="0" marR="0" rtl="0" algn="just">
              <a:lnSpc>
                <a:spcPct val="100000"/>
              </a:lnSpc>
              <a:spcBef>
                <a:spcPts val="0"/>
              </a:spcBef>
              <a:spcAft>
                <a:spcPts val="0"/>
              </a:spcAft>
              <a:buClr>
                <a:schemeClr val="dk1"/>
              </a:buClr>
              <a:buSzPts val="1100"/>
              <a:buFont typeface="Arial"/>
              <a:buNone/>
            </a:pPr>
            <a:r>
              <a:t/>
            </a:r>
            <a:endParaRPr sz="1800"/>
          </a:p>
          <a:p>
            <a:pPr indent="0" lvl="0" marL="0" marR="0" rtl="0" algn="just">
              <a:lnSpc>
                <a:spcPct val="100000"/>
              </a:lnSpc>
              <a:spcBef>
                <a:spcPts val="0"/>
              </a:spcBef>
              <a:spcAft>
                <a:spcPts val="0"/>
              </a:spcAft>
              <a:buClr>
                <a:schemeClr val="dk1"/>
              </a:buClr>
              <a:buSzPts val="1100"/>
              <a:buFont typeface="Arial"/>
              <a:buNone/>
            </a:pPr>
            <a:r>
              <a:t/>
            </a:r>
            <a:endParaRPr sz="1800"/>
          </a:p>
          <a:p>
            <a:pPr indent="0" lvl="0" marL="0" marR="0" rtl="0" algn="just">
              <a:lnSpc>
                <a:spcPct val="100000"/>
              </a:lnSpc>
              <a:spcBef>
                <a:spcPts val="0"/>
              </a:spcBef>
              <a:spcAft>
                <a:spcPts val="0"/>
              </a:spcAft>
              <a:buNone/>
            </a:pPr>
            <a:r>
              <a:t/>
            </a:r>
            <a:endParaRPr sz="18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29"/>
          <p:cNvSpPr/>
          <p:nvPr/>
        </p:nvSpPr>
        <p:spPr>
          <a:xfrm>
            <a:off x="1523880" y="1581120"/>
            <a:ext cx="7619400" cy="36000"/>
          </a:xfrm>
          <a:prstGeom prst="rect">
            <a:avLst/>
          </a:prstGeom>
          <a:solidFill>
            <a:srgbClr val="33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9"/>
          <p:cNvSpPr/>
          <p:nvPr/>
        </p:nvSpPr>
        <p:spPr>
          <a:xfrm>
            <a:off x="1371600" y="1143000"/>
            <a:ext cx="7771680" cy="461160"/>
          </a:xfrm>
          <a:prstGeom prst="rect">
            <a:avLst/>
          </a:prstGeom>
          <a:noFill/>
          <a:ln>
            <a:noFill/>
          </a:ln>
        </p:spPr>
        <p:txBody>
          <a:bodyPr anchorCtr="0" anchor="t" bIns="45000" lIns="90000" spcFirstLastPara="1" rIns="90000" wrap="square" tIns="45000">
            <a:noAutofit/>
          </a:bodyPr>
          <a:lstStyle/>
          <a:p>
            <a:pPr indent="-342360" lvl="0" marL="343080" marR="0" rtl="0" algn="r">
              <a:lnSpc>
                <a:spcPct val="100000"/>
              </a:lnSpc>
              <a:spcBef>
                <a:spcPts val="0"/>
              </a:spcBef>
              <a:spcAft>
                <a:spcPts val="0"/>
              </a:spcAft>
              <a:buClr>
                <a:schemeClr val="dk1"/>
              </a:buClr>
              <a:buSzPts val="1100"/>
              <a:buFont typeface="Arial"/>
              <a:buNone/>
            </a:pPr>
            <a:r>
              <a:rPr lang="en-IN" sz="2400">
                <a:solidFill>
                  <a:srgbClr val="FF0000"/>
                </a:solidFill>
                <a:latin typeface="Trebuchet MS"/>
                <a:ea typeface="Trebuchet MS"/>
                <a:cs typeface="Trebuchet MS"/>
                <a:sym typeface="Trebuchet MS"/>
              </a:rPr>
              <a:t>CONCLUSION AND FUTURE DIRECTION</a:t>
            </a:r>
            <a:endParaRPr sz="2400">
              <a:solidFill>
                <a:srgbClr val="FF0000"/>
              </a:solidFill>
              <a:latin typeface="Trebuchet MS"/>
              <a:ea typeface="Trebuchet MS"/>
              <a:cs typeface="Trebuchet MS"/>
              <a:sym typeface="Trebuchet MS"/>
            </a:endParaRPr>
          </a:p>
          <a:p>
            <a:pPr indent="-342360" lvl="0" marL="343080" marR="0" rtl="0" algn="r">
              <a:lnSpc>
                <a:spcPct val="100000"/>
              </a:lnSpc>
              <a:spcBef>
                <a:spcPts val="0"/>
              </a:spcBef>
              <a:spcAft>
                <a:spcPts val="0"/>
              </a:spcAft>
              <a:buClr>
                <a:schemeClr val="dk1"/>
              </a:buClr>
              <a:buSzPts val="1100"/>
              <a:buFont typeface="Arial"/>
              <a:buNone/>
            </a:pPr>
            <a:r>
              <a:t/>
            </a:r>
            <a:endParaRPr sz="2400">
              <a:solidFill>
                <a:srgbClr val="FF0000"/>
              </a:solidFill>
              <a:latin typeface="Trebuchet MS"/>
              <a:ea typeface="Trebuchet MS"/>
              <a:cs typeface="Trebuchet MS"/>
              <a:sym typeface="Trebuchet MS"/>
            </a:endParaRPr>
          </a:p>
          <a:p>
            <a:pPr indent="-342360" lvl="0" marL="343080" marR="0" rtl="0" algn="r">
              <a:lnSpc>
                <a:spcPct val="100000"/>
              </a:lnSpc>
              <a:spcBef>
                <a:spcPts val="0"/>
              </a:spcBef>
              <a:spcAft>
                <a:spcPts val="0"/>
              </a:spcAft>
              <a:buNone/>
            </a:pPr>
            <a:r>
              <a:t/>
            </a:r>
            <a:endParaRPr sz="2400">
              <a:solidFill>
                <a:srgbClr val="FF0000"/>
              </a:solidFill>
              <a:latin typeface="Trebuchet MS"/>
              <a:ea typeface="Trebuchet MS"/>
              <a:cs typeface="Trebuchet MS"/>
              <a:sym typeface="Trebuchet MS"/>
            </a:endParaRPr>
          </a:p>
        </p:txBody>
      </p:sp>
      <p:sp>
        <p:nvSpPr>
          <p:cNvPr id="174" name="Google Shape;174;p29"/>
          <p:cNvSpPr/>
          <p:nvPr/>
        </p:nvSpPr>
        <p:spPr>
          <a:xfrm>
            <a:off x="518400" y="1828800"/>
            <a:ext cx="6863040" cy="4723560"/>
          </a:xfrm>
          <a:prstGeom prst="rect">
            <a:avLst/>
          </a:prstGeom>
          <a:noFill/>
          <a:ln>
            <a:noFill/>
          </a:ln>
        </p:spPr>
        <p:txBody>
          <a:bodyPr anchorCtr="0" anchor="ctr" bIns="45000" lIns="90000" spcFirstLastPara="1" rIns="90000" wrap="square" tIns="45000">
            <a:noAutofit/>
          </a:bodyPr>
          <a:lstStyle/>
          <a:p>
            <a:pPr indent="0" lvl="0" marL="0" rtl="0" algn="l">
              <a:lnSpc>
                <a:spcPct val="130000"/>
              </a:lnSpc>
              <a:spcBef>
                <a:spcPts val="1000"/>
              </a:spcBef>
              <a:spcAft>
                <a:spcPts val="0"/>
              </a:spcAft>
              <a:buSzPts val="1100"/>
              <a:buNone/>
            </a:pPr>
            <a:r>
              <a:rPr lang="en-IN" sz="1800">
                <a:solidFill>
                  <a:schemeClr val="dk1"/>
                </a:solidFill>
                <a:latin typeface="Droid Serif"/>
                <a:ea typeface="Droid Serif"/>
                <a:cs typeface="Droid Serif"/>
                <a:sym typeface="Droid Serif"/>
              </a:rPr>
              <a:t>GPUs are the future of parallel processing as hardware acceleration is improving computational efficiency in many modern applications commercially, for example Data Mining for cryptocurrency  investments. General purpose programming languages such as C and Python will still dominate but for GPU accelerated supercomputing, the methods as discussed in this paper will overtake others as more creativity is put into exploiting the inherent parallelism of GPU and the sequential offload capabilities of CPUs.</a:t>
            </a:r>
            <a:endParaRPr sz="1800">
              <a:solidFill>
                <a:schemeClr val="dk1"/>
              </a:solidFill>
              <a:latin typeface="Droid Serif"/>
              <a:ea typeface="Droid Serif"/>
              <a:cs typeface="Droid Serif"/>
              <a:sym typeface="Droid Serif"/>
            </a:endParaRPr>
          </a:p>
          <a:p>
            <a:pPr indent="0" lvl="0" marL="0" rtl="0" algn="l">
              <a:lnSpc>
                <a:spcPct val="130000"/>
              </a:lnSpc>
              <a:spcBef>
                <a:spcPts val="1000"/>
              </a:spcBef>
              <a:spcAft>
                <a:spcPts val="0"/>
              </a:spcAft>
              <a:buClr>
                <a:schemeClr val="dk1"/>
              </a:buClr>
              <a:buSzPts val="1100"/>
              <a:buFont typeface="Arial"/>
              <a:buNone/>
            </a:pPr>
            <a:r>
              <a:t/>
            </a:r>
            <a:endParaRPr sz="1800">
              <a:solidFill>
                <a:schemeClr val="dk1"/>
              </a:solidFill>
              <a:latin typeface="Droid Serif"/>
              <a:ea typeface="Droid Serif"/>
              <a:cs typeface="Droid Serif"/>
              <a:sym typeface="Droid Serif"/>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30"/>
          <p:cNvSpPr/>
          <p:nvPr/>
        </p:nvSpPr>
        <p:spPr>
          <a:xfrm>
            <a:off x="1523880" y="1581120"/>
            <a:ext cx="7619400" cy="36000"/>
          </a:xfrm>
          <a:prstGeom prst="rect">
            <a:avLst/>
          </a:prstGeom>
          <a:solidFill>
            <a:srgbClr val="33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30"/>
          <p:cNvSpPr/>
          <p:nvPr/>
        </p:nvSpPr>
        <p:spPr>
          <a:xfrm>
            <a:off x="1371600" y="1143000"/>
            <a:ext cx="7771680" cy="461160"/>
          </a:xfrm>
          <a:prstGeom prst="rect">
            <a:avLst/>
          </a:prstGeom>
          <a:noFill/>
          <a:ln>
            <a:noFill/>
          </a:ln>
        </p:spPr>
        <p:txBody>
          <a:bodyPr anchorCtr="0" anchor="t" bIns="45000" lIns="90000" spcFirstLastPara="1" rIns="90000" wrap="square" tIns="45000">
            <a:noAutofit/>
          </a:bodyPr>
          <a:lstStyle/>
          <a:p>
            <a:pPr indent="-342360" lvl="0" marL="7201080" marR="0" rtl="0" algn="ctr">
              <a:lnSpc>
                <a:spcPct val="100000"/>
              </a:lnSpc>
              <a:spcBef>
                <a:spcPts val="0"/>
              </a:spcBef>
              <a:spcAft>
                <a:spcPts val="0"/>
              </a:spcAft>
              <a:buNone/>
            </a:pPr>
            <a:r>
              <a:rPr lang="en-IN" sz="2400">
                <a:solidFill>
                  <a:srgbClr val="FF0000"/>
                </a:solidFill>
                <a:latin typeface="Trebuchet MS"/>
                <a:ea typeface="Trebuchet MS"/>
                <a:cs typeface="Trebuchet MS"/>
                <a:sym typeface="Trebuchet MS"/>
              </a:rPr>
              <a:t>Code</a:t>
            </a:r>
            <a:endParaRPr b="0" i="0" sz="1800" u="none" cap="none" strike="noStrike">
              <a:solidFill>
                <a:srgbClr val="000000"/>
              </a:solidFill>
              <a:latin typeface="Arial"/>
              <a:ea typeface="Arial"/>
              <a:cs typeface="Arial"/>
              <a:sym typeface="Arial"/>
            </a:endParaRPr>
          </a:p>
        </p:txBody>
      </p:sp>
      <p:sp>
        <p:nvSpPr>
          <p:cNvPr id="182" name="Google Shape;182;p30"/>
          <p:cNvSpPr txBox="1"/>
          <p:nvPr/>
        </p:nvSpPr>
        <p:spPr>
          <a:xfrm>
            <a:off x="269125" y="1807125"/>
            <a:ext cx="7272600" cy="43365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Droid Serif"/>
              <a:buChar char="●"/>
            </a:pPr>
            <a:r>
              <a:rPr lang="en-IN" sz="1800">
                <a:latin typeface="Droid Serif"/>
                <a:ea typeface="Droid Serif"/>
                <a:cs typeface="Droid Serif"/>
                <a:sym typeface="Droid Serif"/>
              </a:rPr>
              <a:t>The WEFT code available at</a:t>
            </a:r>
            <a:r>
              <a:rPr lang="en-IN">
                <a:latin typeface="Droid Serif"/>
                <a:ea typeface="Droid Serif"/>
                <a:cs typeface="Droid Serif"/>
                <a:sym typeface="Droid Serif"/>
              </a:rPr>
              <a:t> </a:t>
            </a:r>
            <a:r>
              <a:rPr lang="en-IN" u="sng">
                <a:solidFill>
                  <a:schemeClr val="hlink"/>
                </a:solidFill>
                <a:latin typeface="Droid Serif"/>
                <a:ea typeface="Droid Serif"/>
                <a:cs typeface="Droid Serif"/>
                <a:sym typeface="Droid Serif"/>
                <a:hlinkClick r:id="rId3"/>
              </a:rPr>
              <a:t>https://github.com/lightsighter/Weft</a:t>
            </a:r>
            <a:endParaRPr>
              <a:solidFill>
                <a:srgbClr val="0033CC"/>
              </a:solidFill>
              <a:latin typeface="Droid Serif"/>
              <a:ea typeface="Droid Serif"/>
              <a:cs typeface="Droid Serif"/>
              <a:sym typeface="Droid Serif"/>
            </a:endParaRPr>
          </a:p>
          <a:p>
            <a:pPr indent="0" lvl="0" marL="0" rtl="0" algn="l">
              <a:spcBef>
                <a:spcPts val="0"/>
              </a:spcBef>
              <a:spcAft>
                <a:spcPts val="0"/>
              </a:spcAft>
              <a:buNone/>
            </a:pPr>
            <a:r>
              <a:rPr lang="en-IN" sz="1800">
                <a:solidFill>
                  <a:schemeClr val="dk1"/>
                </a:solidFill>
                <a:latin typeface="Droid Serif"/>
                <a:ea typeface="Droid Serif"/>
                <a:cs typeface="Droid Serif"/>
                <a:sym typeface="Droid Serif"/>
              </a:rPr>
              <a:t>is implemented in C++ and PTX</a:t>
            </a:r>
            <a:endParaRPr sz="1800">
              <a:solidFill>
                <a:schemeClr val="dk1"/>
              </a:solidFill>
              <a:latin typeface="Droid Serif"/>
              <a:ea typeface="Droid Serif"/>
              <a:cs typeface="Droid Serif"/>
              <a:sym typeface="Droid Serif"/>
            </a:endParaRPr>
          </a:p>
          <a:p>
            <a:pPr indent="0" lvl="0" marL="0" rtl="0" algn="l">
              <a:spcBef>
                <a:spcPts val="0"/>
              </a:spcBef>
              <a:spcAft>
                <a:spcPts val="0"/>
              </a:spcAft>
              <a:buNone/>
            </a:pPr>
            <a:r>
              <a:t/>
            </a:r>
            <a:endParaRPr sz="1800">
              <a:solidFill>
                <a:schemeClr val="dk1"/>
              </a:solidFill>
              <a:latin typeface="Droid Serif"/>
              <a:ea typeface="Droid Serif"/>
              <a:cs typeface="Droid Serif"/>
              <a:sym typeface="Droid Serif"/>
            </a:endParaRPr>
          </a:p>
          <a:p>
            <a:pPr indent="0" lvl="0" marL="0" rtl="0" algn="l">
              <a:spcBef>
                <a:spcPts val="0"/>
              </a:spcBef>
              <a:spcAft>
                <a:spcPts val="0"/>
              </a:spcAft>
              <a:buNone/>
            </a:pPr>
            <a:r>
              <a:t/>
            </a:r>
            <a:endParaRPr sz="1800">
              <a:solidFill>
                <a:schemeClr val="dk1"/>
              </a:solidFill>
              <a:latin typeface="Droid Serif"/>
              <a:ea typeface="Droid Serif"/>
              <a:cs typeface="Droid Serif"/>
              <a:sym typeface="Droid Serif"/>
            </a:endParaRPr>
          </a:p>
          <a:p>
            <a:pPr indent="-342900" lvl="0" marL="457200" rtl="0" algn="l">
              <a:spcBef>
                <a:spcPts val="0"/>
              </a:spcBef>
              <a:spcAft>
                <a:spcPts val="0"/>
              </a:spcAft>
              <a:buClr>
                <a:schemeClr val="dk1"/>
              </a:buClr>
              <a:buSzPts val="1800"/>
              <a:buFont typeface="Droid Serif"/>
              <a:buChar char="●"/>
            </a:pPr>
            <a:r>
              <a:rPr lang="en-IN" sz="1800">
                <a:solidFill>
                  <a:schemeClr val="dk1"/>
                </a:solidFill>
                <a:latin typeface="Droid Serif"/>
                <a:ea typeface="Droid Serif"/>
                <a:cs typeface="Droid Serif"/>
                <a:sym typeface="Droid Serif"/>
              </a:rPr>
              <a:t>It can be run on systems </a:t>
            </a:r>
            <a:r>
              <a:rPr b="1" lang="en-IN" sz="1800">
                <a:solidFill>
                  <a:schemeClr val="dk1"/>
                </a:solidFill>
                <a:latin typeface="Droid Serif"/>
                <a:ea typeface="Droid Serif"/>
                <a:cs typeface="Droid Serif"/>
                <a:sym typeface="Droid Serif"/>
              </a:rPr>
              <a:t>only </a:t>
            </a:r>
            <a:r>
              <a:rPr lang="en-IN" sz="1800">
                <a:solidFill>
                  <a:schemeClr val="dk1"/>
                </a:solidFill>
                <a:latin typeface="Droid Serif"/>
                <a:ea typeface="Droid Serif"/>
                <a:cs typeface="Droid Serif"/>
                <a:sym typeface="Droid Serif"/>
              </a:rPr>
              <a:t>with an NVIDIA GPU and </a:t>
            </a:r>
            <a:r>
              <a:rPr lang="en-IN" sz="1800">
                <a:solidFill>
                  <a:schemeClr val="dk1"/>
                </a:solidFill>
                <a:latin typeface="Droid Serif"/>
                <a:ea typeface="Droid Serif"/>
                <a:cs typeface="Droid Serif"/>
                <a:sym typeface="Droid Serif"/>
              </a:rPr>
              <a:t>its</a:t>
            </a:r>
            <a:r>
              <a:rPr lang="en-IN" sz="1800">
                <a:solidFill>
                  <a:schemeClr val="dk1"/>
                </a:solidFill>
                <a:latin typeface="Droid Serif"/>
                <a:ea typeface="Droid Serif"/>
                <a:cs typeface="Droid Serif"/>
                <a:sym typeface="Droid Serif"/>
              </a:rPr>
              <a:t> corresponding Cuda Cores.</a:t>
            </a:r>
            <a:endParaRPr sz="1800">
              <a:solidFill>
                <a:schemeClr val="dk1"/>
              </a:solidFill>
              <a:latin typeface="Droid Serif"/>
              <a:ea typeface="Droid Serif"/>
              <a:cs typeface="Droid Serif"/>
              <a:sym typeface="Droid Serif"/>
            </a:endParaRPr>
          </a:p>
          <a:p>
            <a:pPr indent="0" lvl="0" marL="0" rtl="0" algn="l">
              <a:spcBef>
                <a:spcPts val="0"/>
              </a:spcBef>
              <a:spcAft>
                <a:spcPts val="0"/>
              </a:spcAft>
              <a:buNone/>
            </a:pPr>
            <a:r>
              <a:t/>
            </a:r>
            <a:endParaRPr sz="1800">
              <a:solidFill>
                <a:schemeClr val="dk1"/>
              </a:solidFill>
              <a:latin typeface="Droid Serif"/>
              <a:ea typeface="Droid Serif"/>
              <a:cs typeface="Droid Serif"/>
              <a:sym typeface="Droid Serif"/>
            </a:endParaRPr>
          </a:p>
          <a:p>
            <a:pPr indent="0" lvl="0" marL="0" rtl="0" algn="l">
              <a:spcBef>
                <a:spcPts val="0"/>
              </a:spcBef>
              <a:spcAft>
                <a:spcPts val="0"/>
              </a:spcAft>
              <a:buNone/>
            </a:pPr>
            <a:r>
              <a:t/>
            </a:r>
            <a:endParaRPr sz="1800">
              <a:solidFill>
                <a:schemeClr val="dk1"/>
              </a:solidFill>
              <a:latin typeface="Droid Serif"/>
              <a:ea typeface="Droid Serif"/>
              <a:cs typeface="Droid Serif"/>
              <a:sym typeface="Droid Serif"/>
            </a:endParaRPr>
          </a:p>
          <a:p>
            <a:pPr indent="-342900" lvl="0" marL="457200" rtl="0" algn="l">
              <a:spcBef>
                <a:spcPts val="0"/>
              </a:spcBef>
              <a:spcAft>
                <a:spcPts val="0"/>
              </a:spcAft>
              <a:buClr>
                <a:schemeClr val="dk1"/>
              </a:buClr>
              <a:buSzPts val="1800"/>
              <a:buFont typeface="Droid Serif"/>
              <a:buChar char="●"/>
            </a:pPr>
            <a:r>
              <a:rPr lang="en-IN" sz="1800">
                <a:solidFill>
                  <a:schemeClr val="dk1"/>
                </a:solidFill>
                <a:latin typeface="Droid Serif"/>
                <a:ea typeface="Droid Serif"/>
                <a:cs typeface="Droid Serif"/>
                <a:sym typeface="Droid Serif"/>
              </a:rPr>
              <a:t>It also needs a </a:t>
            </a:r>
            <a:r>
              <a:rPr b="1" lang="en-IN" sz="1800">
                <a:solidFill>
                  <a:schemeClr val="dk1"/>
                </a:solidFill>
                <a:latin typeface="Droid Serif"/>
                <a:ea typeface="Droid Serif"/>
                <a:cs typeface="Droid Serif"/>
                <a:sym typeface="Droid Serif"/>
              </a:rPr>
              <a:t>dedicated</a:t>
            </a:r>
            <a:r>
              <a:rPr lang="en-IN" sz="1800">
                <a:solidFill>
                  <a:schemeClr val="dk1"/>
                </a:solidFill>
                <a:latin typeface="Droid Serif"/>
                <a:ea typeface="Droid Serif"/>
                <a:cs typeface="Droid Serif"/>
                <a:sym typeface="Droid Serif"/>
              </a:rPr>
              <a:t> Cuda Compiler to execute</a:t>
            </a:r>
            <a:endParaRPr sz="1800">
              <a:solidFill>
                <a:schemeClr val="dk1"/>
              </a:solidFill>
              <a:latin typeface="Droid Serif"/>
              <a:ea typeface="Droid Serif"/>
              <a:cs typeface="Droid Serif"/>
              <a:sym typeface="Droid Serif"/>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31"/>
          <p:cNvSpPr/>
          <p:nvPr/>
        </p:nvSpPr>
        <p:spPr>
          <a:xfrm>
            <a:off x="1523880" y="1581120"/>
            <a:ext cx="7619400" cy="36000"/>
          </a:xfrm>
          <a:prstGeom prst="rect">
            <a:avLst/>
          </a:prstGeom>
          <a:solidFill>
            <a:srgbClr val="33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31"/>
          <p:cNvSpPr/>
          <p:nvPr/>
        </p:nvSpPr>
        <p:spPr>
          <a:xfrm>
            <a:off x="1371600" y="1143000"/>
            <a:ext cx="7771800" cy="461100"/>
          </a:xfrm>
          <a:prstGeom prst="rect">
            <a:avLst/>
          </a:prstGeom>
          <a:noFill/>
          <a:ln>
            <a:noFill/>
          </a:ln>
        </p:spPr>
        <p:txBody>
          <a:bodyPr anchorCtr="0" anchor="t" bIns="45000" lIns="90000" spcFirstLastPara="1" rIns="90000" wrap="square" tIns="45000">
            <a:noAutofit/>
          </a:bodyPr>
          <a:lstStyle/>
          <a:p>
            <a:pPr indent="-342360" lvl="0" marL="343080" marR="0" rtl="0" algn="r">
              <a:lnSpc>
                <a:spcPct val="100000"/>
              </a:lnSpc>
              <a:spcBef>
                <a:spcPts val="0"/>
              </a:spcBef>
              <a:spcAft>
                <a:spcPts val="0"/>
              </a:spcAft>
              <a:buNone/>
            </a:pPr>
            <a:r>
              <a:rPr lang="en-IN" sz="2400">
                <a:solidFill>
                  <a:srgbClr val="FF0000"/>
                </a:solidFill>
                <a:latin typeface="Trebuchet MS"/>
                <a:ea typeface="Trebuchet MS"/>
                <a:cs typeface="Trebuchet MS"/>
                <a:sym typeface="Trebuchet MS"/>
              </a:rPr>
              <a:t>Authors</a:t>
            </a:r>
            <a:endParaRPr b="0" i="0" sz="1800" u="none" cap="none" strike="noStrike">
              <a:solidFill>
                <a:srgbClr val="000000"/>
              </a:solidFill>
              <a:latin typeface="Arial"/>
              <a:ea typeface="Arial"/>
              <a:cs typeface="Arial"/>
              <a:sym typeface="Arial"/>
            </a:endParaRPr>
          </a:p>
        </p:txBody>
      </p:sp>
      <p:sp>
        <p:nvSpPr>
          <p:cNvPr id="190" name="Google Shape;190;p31"/>
          <p:cNvSpPr/>
          <p:nvPr/>
        </p:nvSpPr>
        <p:spPr>
          <a:xfrm>
            <a:off x="518400" y="1828800"/>
            <a:ext cx="6863100" cy="4723500"/>
          </a:xfrm>
          <a:prstGeom prst="rect">
            <a:avLst/>
          </a:prstGeom>
          <a:noFill/>
          <a:ln>
            <a:noFill/>
          </a:ln>
        </p:spPr>
        <p:txBody>
          <a:bodyPr anchorCtr="0" anchor="ctr" bIns="45000" lIns="90000" spcFirstLastPara="1" rIns="90000" wrap="square" tIns="45000">
            <a:noAutofit/>
          </a:bodyPr>
          <a:lstStyle/>
          <a:p>
            <a:pPr indent="0" lvl="0" marL="0" marR="0" rtl="0" algn="just">
              <a:lnSpc>
                <a:spcPct val="100000"/>
              </a:lnSpc>
              <a:spcBef>
                <a:spcPts val="0"/>
              </a:spcBef>
              <a:spcAft>
                <a:spcPts val="0"/>
              </a:spcAft>
              <a:buNone/>
            </a:pPr>
            <a:r>
              <a:rPr lang="en-IN" sz="1900"/>
              <a:t>Alex Aiken:</a:t>
            </a:r>
            <a:endParaRPr sz="1900"/>
          </a:p>
          <a:p>
            <a:pPr indent="0" lvl="0" marL="0" marR="0" rtl="0" algn="just">
              <a:lnSpc>
                <a:spcPct val="100000"/>
              </a:lnSpc>
              <a:spcBef>
                <a:spcPts val="0"/>
              </a:spcBef>
              <a:spcAft>
                <a:spcPts val="0"/>
              </a:spcAft>
              <a:buNone/>
            </a:pPr>
            <a:r>
              <a:rPr lang="en-IN" sz="1800"/>
              <a:t>1)</a:t>
            </a:r>
            <a:r>
              <a:rPr lang="en-IN" sz="1800" u="sng">
                <a:solidFill>
                  <a:schemeClr val="hlink"/>
                </a:solidFill>
                <a:hlinkClick r:id="rId3"/>
              </a:rPr>
              <a:t>TASO: optimizing deep learning computation with automatic generation of graph substitutions</a:t>
            </a:r>
            <a:endParaRPr sz="1800"/>
          </a:p>
          <a:p>
            <a:pPr indent="0" lvl="0" marL="0" marR="0" rtl="0" algn="just">
              <a:lnSpc>
                <a:spcPct val="100000"/>
              </a:lnSpc>
              <a:spcBef>
                <a:spcPts val="0"/>
              </a:spcBef>
              <a:spcAft>
                <a:spcPts val="0"/>
              </a:spcAft>
              <a:buNone/>
            </a:pPr>
            <a:r>
              <a:rPr lang="en-IN" sz="1800"/>
              <a:t>2)</a:t>
            </a:r>
            <a:r>
              <a:rPr lang="en-IN" sz="1800" u="sng">
                <a:solidFill>
                  <a:schemeClr val="hlink"/>
                </a:solidFill>
                <a:hlinkClick r:id="rId4"/>
              </a:rPr>
              <a:t>Semantic program alignment for equivalence checking</a:t>
            </a:r>
            <a:endParaRPr sz="1800"/>
          </a:p>
          <a:p>
            <a:pPr indent="0" lvl="0" marL="0" marR="0" rtl="0" algn="just">
              <a:lnSpc>
                <a:spcPct val="100000"/>
              </a:lnSpc>
              <a:spcBef>
                <a:spcPts val="0"/>
              </a:spcBef>
              <a:spcAft>
                <a:spcPts val="0"/>
              </a:spcAft>
              <a:buNone/>
            </a:pPr>
            <a:r>
              <a:rPr lang="en-IN" sz="1800"/>
              <a:t>3)</a:t>
            </a:r>
            <a:r>
              <a:rPr lang="en-IN" sz="1800" u="sng">
                <a:solidFill>
                  <a:schemeClr val="hlink"/>
                </a:solidFill>
                <a:hlinkClick r:id="rId5"/>
              </a:rPr>
              <a:t>Isometry: A Path-Based Distributed Data Transfer System</a:t>
            </a:r>
            <a:endParaRPr sz="1800"/>
          </a:p>
          <a:p>
            <a:pPr indent="0" lvl="0" marL="0" marR="0" rtl="0" algn="just">
              <a:lnSpc>
                <a:spcPct val="100000"/>
              </a:lnSpc>
              <a:spcBef>
                <a:spcPts val="0"/>
              </a:spcBef>
              <a:spcAft>
                <a:spcPts val="0"/>
              </a:spcAft>
              <a:buNone/>
            </a:pPr>
            <a:r>
              <a:rPr lang="en-IN" sz="1900"/>
              <a:t>Michael Bauer</a:t>
            </a:r>
            <a:r>
              <a:rPr lang="en-IN" sz="1800"/>
              <a:t>:</a:t>
            </a:r>
            <a:endParaRPr sz="1800"/>
          </a:p>
          <a:p>
            <a:pPr indent="0" lvl="0" marL="0" rtl="0" algn="just">
              <a:spcBef>
                <a:spcPts val="0"/>
              </a:spcBef>
              <a:spcAft>
                <a:spcPts val="0"/>
              </a:spcAft>
              <a:buClr>
                <a:schemeClr val="dk1"/>
              </a:buClr>
              <a:buFont typeface="Arial"/>
              <a:buNone/>
            </a:pPr>
            <a:r>
              <a:rPr lang="en-IN" sz="1800">
                <a:solidFill>
                  <a:schemeClr val="dk1"/>
                </a:solidFill>
              </a:rPr>
              <a:t>1)</a:t>
            </a:r>
            <a:r>
              <a:rPr lang="en-IN" sz="1800" u="sng">
                <a:solidFill>
                  <a:schemeClr val="hlink"/>
                </a:solidFill>
                <a:hlinkClick r:id="rId6"/>
              </a:rPr>
              <a:t>Regent: a high-productivity programming language for HPC with logical regions</a:t>
            </a:r>
            <a:endParaRPr sz="1800">
              <a:solidFill>
                <a:schemeClr val="dk1"/>
              </a:solidFill>
            </a:endParaRPr>
          </a:p>
          <a:p>
            <a:pPr indent="0" lvl="0" marL="0" rtl="0" algn="just">
              <a:spcBef>
                <a:spcPts val="0"/>
              </a:spcBef>
              <a:spcAft>
                <a:spcPts val="0"/>
              </a:spcAft>
              <a:buClr>
                <a:schemeClr val="dk1"/>
              </a:buClr>
              <a:buFont typeface="Arial"/>
              <a:buNone/>
            </a:pPr>
            <a:r>
              <a:rPr lang="en-IN" sz="1800">
                <a:solidFill>
                  <a:schemeClr val="dk1"/>
                </a:solidFill>
              </a:rPr>
              <a:t>2)</a:t>
            </a:r>
            <a:r>
              <a:rPr lang="en-IN" sz="1800" u="sng">
                <a:solidFill>
                  <a:schemeClr val="hlink"/>
                </a:solidFill>
                <a:hlinkClick r:id="rId7"/>
              </a:rPr>
              <a:t>Structure slicing: extending logical regions with fields</a:t>
            </a:r>
            <a:endParaRPr sz="1800">
              <a:solidFill>
                <a:schemeClr val="dk1"/>
              </a:solidFill>
            </a:endParaRPr>
          </a:p>
          <a:p>
            <a:pPr indent="0" lvl="0" marL="0" rtl="0" algn="just">
              <a:spcBef>
                <a:spcPts val="0"/>
              </a:spcBef>
              <a:spcAft>
                <a:spcPts val="0"/>
              </a:spcAft>
              <a:buClr>
                <a:schemeClr val="dk1"/>
              </a:buClr>
              <a:buFont typeface="Arial"/>
              <a:buNone/>
            </a:pPr>
            <a:r>
              <a:rPr lang="en-IN" sz="1800">
                <a:solidFill>
                  <a:schemeClr val="dk1"/>
                </a:solidFill>
              </a:rPr>
              <a:t>3)</a:t>
            </a:r>
            <a:r>
              <a:rPr lang="en-IN" sz="1800" u="sng">
                <a:solidFill>
                  <a:schemeClr val="hlink"/>
                </a:solidFill>
                <a:hlinkClick r:id="rId8"/>
              </a:rPr>
              <a:t>Realm: an event-based low-level runtime for distributed memory architectures</a:t>
            </a:r>
            <a:endParaRPr sz="1800"/>
          </a:p>
          <a:p>
            <a:pPr indent="0" lvl="0" marL="0" marR="0" rtl="0" algn="just">
              <a:lnSpc>
                <a:spcPct val="100000"/>
              </a:lnSpc>
              <a:spcBef>
                <a:spcPts val="0"/>
              </a:spcBef>
              <a:spcAft>
                <a:spcPts val="0"/>
              </a:spcAft>
              <a:buNone/>
            </a:pPr>
            <a:r>
              <a:rPr lang="en-IN" sz="1900"/>
              <a:t>Rahul Sharma</a:t>
            </a:r>
            <a:r>
              <a:rPr lang="en-IN" sz="1800"/>
              <a:t>:</a:t>
            </a:r>
            <a:endParaRPr sz="1800"/>
          </a:p>
          <a:p>
            <a:pPr indent="0" lvl="0" marL="0" rtl="0" algn="just">
              <a:spcBef>
                <a:spcPts val="0"/>
              </a:spcBef>
              <a:spcAft>
                <a:spcPts val="0"/>
              </a:spcAft>
              <a:buClr>
                <a:schemeClr val="dk1"/>
              </a:buClr>
              <a:buFont typeface="Arial"/>
              <a:buNone/>
            </a:pPr>
            <a:r>
              <a:rPr lang="en-IN" sz="1800">
                <a:solidFill>
                  <a:schemeClr val="dk1"/>
                </a:solidFill>
              </a:rPr>
              <a:t>1)</a:t>
            </a:r>
            <a:r>
              <a:rPr lang="en-IN" sz="1800" u="sng">
                <a:solidFill>
                  <a:schemeClr val="hlink"/>
                </a:solidFill>
                <a:hlinkClick r:id="rId9"/>
              </a:rPr>
              <a:t>Stochastic optimization of floating-point programs with tunable precision</a:t>
            </a:r>
            <a:endParaRPr sz="1800">
              <a:solidFill>
                <a:schemeClr val="dk1"/>
              </a:solidFill>
            </a:endParaRPr>
          </a:p>
          <a:p>
            <a:pPr indent="0" lvl="0" marL="0" rtl="0" algn="just">
              <a:spcBef>
                <a:spcPts val="0"/>
              </a:spcBef>
              <a:spcAft>
                <a:spcPts val="0"/>
              </a:spcAft>
              <a:buClr>
                <a:schemeClr val="dk1"/>
              </a:buClr>
              <a:buFont typeface="Arial"/>
              <a:buNone/>
            </a:pPr>
            <a:r>
              <a:rPr lang="en-IN" sz="1800">
                <a:solidFill>
                  <a:schemeClr val="dk1"/>
                </a:solidFill>
              </a:rPr>
              <a:t>2)</a:t>
            </a:r>
            <a:r>
              <a:rPr lang="en-IN" sz="1800" u="sng">
                <a:solidFill>
                  <a:schemeClr val="hlink"/>
                </a:solidFill>
                <a:hlinkClick r:id="rId10"/>
              </a:rPr>
              <a:t>Conditionally correct superoptimization</a:t>
            </a:r>
            <a:endParaRPr sz="1800">
              <a:solidFill>
                <a:schemeClr val="dk1"/>
              </a:solidFill>
            </a:endParaRPr>
          </a:p>
          <a:p>
            <a:pPr indent="0" lvl="0" marL="0" rtl="0" algn="just">
              <a:spcBef>
                <a:spcPts val="0"/>
              </a:spcBef>
              <a:spcAft>
                <a:spcPts val="0"/>
              </a:spcAft>
              <a:buClr>
                <a:schemeClr val="dk1"/>
              </a:buClr>
              <a:buFont typeface="Arial"/>
              <a:buNone/>
            </a:pPr>
            <a:r>
              <a:rPr lang="en-IN" sz="1800">
                <a:solidFill>
                  <a:schemeClr val="dk1"/>
                </a:solidFill>
              </a:rPr>
              <a:t>3)</a:t>
            </a:r>
            <a:r>
              <a:rPr lang="en-IN" sz="1800" u="sng">
                <a:solidFill>
                  <a:schemeClr val="hlink"/>
                </a:solidFill>
                <a:hlinkClick r:id="rId11"/>
              </a:rPr>
              <a:t>From Invariant Checking to Invariant Inference Using Randomized Search</a:t>
            </a:r>
            <a:endParaRPr sz="18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32"/>
          <p:cNvSpPr/>
          <p:nvPr/>
        </p:nvSpPr>
        <p:spPr>
          <a:xfrm>
            <a:off x="2847600" y="3352680"/>
            <a:ext cx="2923200" cy="70704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n-IN" sz="4000" u="none" cap="none" strike="noStrike">
                <a:solidFill>
                  <a:srgbClr val="FF0000"/>
                </a:solidFill>
                <a:latin typeface="Trebuchet MS"/>
                <a:ea typeface="Trebuchet MS"/>
                <a:cs typeface="Trebuchet MS"/>
                <a:sym typeface="Trebuchet MS"/>
              </a:rPr>
              <a:t>Thank You</a:t>
            </a:r>
            <a:endParaRPr b="0" i="0" sz="4000" u="none" cap="none" strike="noStrike">
              <a:solidFill>
                <a:srgbClr val="FF0000"/>
              </a:solidFill>
              <a:latin typeface="Trebuchet MS"/>
              <a:ea typeface="Trebuchet MS"/>
              <a:cs typeface="Trebuchet MS"/>
              <a:sym typeface="Trebuchet MS"/>
            </a:endParaRPr>
          </a:p>
          <a:p>
            <a:pPr indent="0" lvl="0" marL="0" marR="0" rtl="0" algn="ctr">
              <a:lnSpc>
                <a:spcPct val="100000"/>
              </a:lnSpc>
              <a:spcBef>
                <a:spcPts val="0"/>
              </a:spcBef>
              <a:spcAft>
                <a:spcPts val="0"/>
              </a:spcAft>
              <a:buNone/>
            </a:pPr>
            <a:r>
              <a:t/>
            </a:r>
            <a:endParaRPr sz="4000">
              <a:solidFill>
                <a:srgbClr val="FF0000"/>
              </a:solidFill>
              <a:latin typeface="Trebuchet MS"/>
              <a:ea typeface="Trebuchet MS"/>
              <a:cs typeface="Trebuchet MS"/>
              <a:sym typeface="Trebuchet MS"/>
            </a:endParaRPr>
          </a:p>
          <a:p>
            <a:pPr indent="0" lvl="0" marL="0" marR="0" rtl="0" algn="ctr">
              <a:lnSpc>
                <a:spcPct val="100000"/>
              </a:lnSpc>
              <a:spcBef>
                <a:spcPts val="0"/>
              </a:spcBef>
              <a:spcAft>
                <a:spcPts val="0"/>
              </a:spcAft>
              <a:buNone/>
            </a:pPr>
            <a:r>
              <a:t/>
            </a:r>
            <a:endParaRPr sz="4000">
              <a:solidFill>
                <a:srgbClr val="FF0000"/>
              </a:solidFill>
              <a:latin typeface="Trebuchet MS"/>
              <a:ea typeface="Trebuchet MS"/>
              <a:cs typeface="Trebuchet MS"/>
              <a:sym typeface="Trebuchet MS"/>
            </a:endParaRPr>
          </a:p>
          <a:p>
            <a:pPr indent="0" lvl="0" marL="0" marR="0" rtl="0" algn="ctr">
              <a:lnSpc>
                <a:spcPct val="100000"/>
              </a:lnSpc>
              <a:spcBef>
                <a:spcPts val="0"/>
              </a:spcBef>
              <a:spcAft>
                <a:spcPts val="0"/>
              </a:spcAft>
              <a:buNone/>
            </a:pPr>
            <a:r>
              <a:t/>
            </a:r>
            <a:endParaRPr sz="4000">
              <a:solidFill>
                <a:srgbClr val="FF0000"/>
              </a:solidFill>
              <a:latin typeface="Trebuchet MS"/>
              <a:ea typeface="Trebuchet MS"/>
              <a:cs typeface="Trebuchet MS"/>
              <a:sym typeface="Trebuchet MS"/>
            </a:endParaRPr>
          </a:p>
          <a:p>
            <a:pPr indent="0" lvl="0" marL="0" marR="0" rtl="0" algn="ctr">
              <a:lnSpc>
                <a:spcPct val="100000"/>
              </a:lnSpc>
              <a:spcBef>
                <a:spcPts val="0"/>
              </a:spcBef>
              <a:spcAft>
                <a:spcPts val="0"/>
              </a:spcAft>
              <a:buNone/>
            </a:pPr>
            <a:r>
              <a:rPr lang="en-IN" sz="200">
                <a:solidFill>
                  <a:srgbClr val="FF0000"/>
                </a:solidFill>
                <a:latin typeface="Trebuchet MS"/>
                <a:ea typeface="Trebuchet MS"/>
                <a:cs typeface="Trebuchet MS"/>
                <a:sym typeface="Trebuchet MS"/>
              </a:rPr>
              <a:t>oh really?</a:t>
            </a:r>
            <a:endParaRPr sz="200">
              <a:solidFill>
                <a:srgbClr val="FF0000"/>
              </a:solidFill>
              <a:latin typeface="Trebuchet MS"/>
              <a:ea typeface="Trebuchet MS"/>
              <a:cs typeface="Trebuchet MS"/>
              <a:sym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5"/>
          <p:cNvSpPr/>
          <p:nvPr/>
        </p:nvSpPr>
        <p:spPr>
          <a:xfrm>
            <a:off x="1523880" y="1581120"/>
            <a:ext cx="7619400" cy="35640"/>
          </a:xfrm>
          <a:prstGeom prst="rect">
            <a:avLst/>
          </a:prstGeom>
          <a:solidFill>
            <a:srgbClr val="33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5"/>
          <p:cNvSpPr/>
          <p:nvPr/>
        </p:nvSpPr>
        <p:spPr>
          <a:xfrm>
            <a:off x="2666880" y="1143000"/>
            <a:ext cx="6476400" cy="460800"/>
          </a:xfrm>
          <a:prstGeom prst="rect">
            <a:avLst/>
          </a:prstGeom>
          <a:noFill/>
          <a:ln>
            <a:noFill/>
          </a:ln>
        </p:spPr>
        <p:txBody>
          <a:bodyPr anchorCtr="0" anchor="t" bIns="45000" lIns="90000" spcFirstLastPara="1" rIns="90000" wrap="square" tIns="45000">
            <a:noAutofit/>
          </a:bodyPr>
          <a:lstStyle/>
          <a:p>
            <a:pPr indent="-342360" lvl="0" marL="343080" marR="0" rtl="0" algn="r">
              <a:lnSpc>
                <a:spcPct val="100000"/>
              </a:lnSpc>
              <a:spcBef>
                <a:spcPts val="0"/>
              </a:spcBef>
              <a:spcAft>
                <a:spcPts val="0"/>
              </a:spcAft>
              <a:buNone/>
            </a:pPr>
            <a:r>
              <a:rPr lang="en-IN" sz="2400">
                <a:solidFill>
                  <a:srgbClr val="FF0000"/>
                </a:solidFill>
                <a:latin typeface="Trebuchet MS"/>
                <a:ea typeface="Trebuchet MS"/>
                <a:cs typeface="Trebuchet MS"/>
                <a:sym typeface="Trebuchet MS"/>
              </a:rPr>
              <a:t>Introduction</a:t>
            </a:r>
            <a:endParaRPr b="0" i="0" sz="1800" u="none" cap="none" strike="noStrike">
              <a:solidFill>
                <a:srgbClr val="000000"/>
              </a:solidFill>
              <a:latin typeface="Arial"/>
              <a:ea typeface="Arial"/>
              <a:cs typeface="Arial"/>
              <a:sym typeface="Arial"/>
            </a:endParaRPr>
          </a:p>
        </p:txBody>
      </p:sp>
      <p:sp>
        <p:nvSpPr>
          <p:cNvPr id="75" name="Google Shape;75;p15"/>
          <p:cNvSpPr/>
          <p:nvPr/>
        </p:nvSpPr>
        <p:spPr>
          <a:xfrm>
            <a:off x="335900" y="1616740"/>
            <a:ext cx="7374000" cy="4723500"/>
          </a:xfrm>
          <a:prstGeom prst="rect">
            <a:avLst/>
          </a:prstGeom>
          <a:noFill/>
          <a:ln>
            <a:noFill/>
          </a:ln>
        </p:spPr>
        <p:txBody>
          <a:bodyPr anchorCtr="0" anchor="ctr" bIns="45000" lIns="90000" spcFirstLastPara="1" rIns="90000" wrap="square" tIns="45000">
            <a:noAutofit/>
          </a:bodyPr>
          <a:lstStyle/>
          <a:p>
            <a:pPr indent="0" lvl="0" marL="0" rtl="0" algn="just">
              <a:lnSpc>
                <a:spcPct val="115000"/>
              </a:lnSpc>
              <a:spcBef>
                <a:spcPts val="0"/>
              </a:spcBef>
              <a:spcAft>
                <a:spcPts val="0"/>
              </a:spcAft>
              <a:buClr>
                <a:schemeClr val="dk1"/>
              </a:buClr>
              <a:buSzPts val="1100"/>
              <a:buFont typeface="Arial"/>
              <a:buNone/>
            </a:pPr>
            <a:r>
              <a:rPr lang="en-IN" sz="1800">
                <a:solidFill>
                  <a:schemeClr val="dk1"/>
                </a:solidFill>
                <a:latin typeface="Droid Serif"/>
                <a:ea typeface="Droid Serif"/>
                <a:cs typeface="Droid Serif"/>
                <a:sym typeface="Droid Serif"/>
              </a:rPr>
              <a:t>This work presents a formal operational semantics for named barriers and defines what it means for a warp-specialized kernel to be </a:t>
            </a:r>
            <a:r>
              <a:rPr i="1" lang="en-IN" sz="1800">
                <a:solidFill>
                  <a:schemeClr val="dk1"/>
                </a:solidFill>
                <a:latin typeface="Droid Serif"/>
                <a:ea typeface="Droid Serif"/>
                <a:cs typeface="Droid Serif"/>
                <a:sym typeface="Droid Serif"/>
              </a:rPr>
              <a:t>correct</a:t>
            </a:r>
            <a:r>
              <a:rPr lang="en-IN" sz="1800">
                <a:solidFill>
                  <a:schemeClr val="dk1"/>
                </a:solidFill>
                <a:latin typeface="Droid Serif"/>
                <a:ea typeface="Droid Serif"/>
                <a:cs typeface="Droid Serif"/>
                <a:sym typeface="Droid Serif"/>
              </a:rPr>
              <a:t>. It considers the higher performance, but more complex, </a:t>
            </a:r>
            <a:r>
              <a:rPr b="1" lang="en-IN" sz="1800">
                <a:solidFill>
                  <a:schemeClr val="dk1"/>
                </a:solidFill>
                <a:latin typeface="Droid Serif"/>
                <a:ea typeface="Droid Serif"/>
                <a:cs typeface="Droid Serif"/>
                <a:sym typeface="Droid Serif"/>
              </a:rPr>
              <a:t>warp-specialized kernels</a:t>
            </a:r>
            <a:r>
              <a:rPr lang="en-IN" sz="1800">
                <a:solidFill>
                  <a:schemeClr val="dk1"/>
                </a:solidFill>
                <a:latin typeface="Droid Serif"/>
                <a:ea typeface="Droid Serif"/>
                <a:cs typeface="Droid Serif"/>
                <a:sym typeface="Droid Serif"/>
              </a:rPr>
              <a:t> in GPUs based on producer-consumer named barriers. Algorithms (Sound and Complete) are proposed for verifying the correctness of warp-specialized kernels. WEFT, a verification tool for checking warp-specialized code is also presented. </a:t>
            </a:r>
            <a:endParaRPr sz="1800">
              <a:solidFill>
                <a:schemeClr val="dk1"/>
              </a:solidFill>
              <a:latin typeface="Droid Serif"/>
              <a:ea typeface="Droid Serif"/>
              <a:cs typeface="Droid Serif"/>
              <a:sym typeface="Droid Serif"/>
            </a:endParaRPr>
          </a:p>
          <a:p>
            <a:pPr indent="0" lvl="0" marL="457200" marR="0" rtl="0" algn="just">
              <a:lnSpc>
                <a:spcPct val="100000"/>
              </a:lnSpc>
              <a:spcBef>
                <a:spcPts val="0"/>
              </a:spcBef>
              <a:spcAft>
                <a:spcPts val="0"/>
              </a:spcAft>
              <a:buNone/>
            </a:pPr>
            <a:r>
              <a:t/>
            </a:r>
            <a:endParaRPr>
              <a:latin typeface="Droid Serif"/>
              <a:ea typeface="Droid Serif"/>
              <a:cs typeface="Droid Serif"/>
              <a:sym typeface="Droid Serif"/>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6"/>
          <p:cNvSpPr txBox="1"/>
          <p:nvPr/>
        </p:nvSpPr>
        <p:spPr>
          <a:xfrm>
            <a:off x="192725" y="1695675"/>
            <a:ext cx="7612800" cy="4416900"/>
          </a:xfrm>
          <a:prstGeom prst="rect">
            <a:avLst/>
          </a:prstGeom>
          <a:noFill/>
          <a:ln>
            <a:noFill/>
          </a:ln>
        </p:spPr>
        <p:txBody>
          <a:bodyPr anchorCtr="0" anchor="t" bIns="91425" lIns="91425" spcFirstLastPara="1" rIns="91425" wrap="square" tIns="91425">
            <a:noAutofit/>
          </a:bodyPr>
          <a:lstStyle/>
          <a:p>
            <a:pPr indent="-342900" lvl="0" marL="457200" rtl="0" algn="just">
              <a:lnSpc>
                <a:spcPct val="115000"/>
              </a:lnSpc>
              <a:spcBef>
                <a:spcPts val="0"/>
              </a:spcBef>
              <a:spcAft>
                <a:spcPts val="0"/>
              </a:spcAft>
              <a:buClr>
                <a:schemeClr val="dk1"/>
              </a:buClr>
              <a:buSzPts val="1800"/>
              <a:buFont typeface="Droid Serif"/>
              <a:buChar char="●"/>
            </a:pPr>
            <a:r>
              <a:rPr lang="en-IN" sz="1800">
                <a:solidFill>
                  <a:schemeClr val="dk1"/>
                </a:solidFill>
                <a:latin typeface="Droid Serif"/>
                <a:ea typeface="Droid Serif"/>
                <a:cs typeface="Droid Serif"/>
                <a:sym typeface="Droid Serif"/>
              </a:rPr>
              <a:t>Previous attempts at writing tools capable of verifying the correctness of GPU kernels have all assumed the standard data-parallel GPU programming model supported by CUDA and OpenCL in which a barrier is used to synchronize all the threads in a Thread-block(upto 1024 threads).</a:t>
            </a:r>
            <a:endParaRPr sz="1800">
              <a:solidFill>
                <a:schemeClr val="dk1"/>
              </a:solidFill>
              <a:latin typeface="Droid Serif"/>
              <a:ea typeface="Droid Serif"/>
              <a:cs typeface="Droid Serif"/>
              <a:sym typeface="Droid Serif"/>
            </a:endParaRPr>
          </a:p>
          <a:p>
            <a:pPr indent="-342900" lvl="0" marL="457200" rtl="0" algn="just">
              <a:lnSpc>
                <a:spcPct val="115000"/>
              </a:lnSpc>
              <a:spcBef>
                <a:spcPts val="0"/>
              </a:spcBef>
              <a:spcAft>
                <a:spcPts val="0"/>
              </a:spcAft>
              <a:buClr>
                <a:schemeClr val="dk1"/>
              </a:buClr>
              <a:buSzPts val="1800"/>
              <a:buFont typeface="Droid Serif"/>
              <a:buChar char="●"/>
            </a:pPr>
            <a:r>
              <a:rPr lang="en-IN" sz="1800">
                <a:solidFill>
                  <a:schemeClr val="dk1"/>
                </a:solidFill>
                <a:latin typeface="Droid Serif"/>
                <a:ea typeface="Droid Serif"/>
                <a:cs typeface="Droid Serif"/>
                <a:sym typeface="Droid Serif"/>
              </a:rPr>
              <a:t>Impossible to create deadlocks using the traditional syncthreads primitive because all invocations map to a single named barrier.</a:t>
            </a:r>
            <a:endParaRPr sz="1800">
              <a:solidFill>
                <a:schemeClr val="dk1"/>
              </a:solidFill>
              <a:latin typeface="Droid Serif"/>
              <a:ea typeface="Droid Serif"/>
              <a:cs typeface="Droid Serif"/>
              <a:sym typeface="Droid Serif"/>
            </a:endParaRPr>
          </a:p>
          <a:p>
            <a:pPr indent="-342900" lvl="0" marL="457200" rtl="0" algn="l">
              <a:lnSpc>
                <a:spcPct val="115000"/>
              </a:lnSpc>
              <a:spcBef>
                <a:spcPts val="0"/>
              </a:spcBef>
              <a:spcAft>
                <a:spcPts val="0"/>
              </a:spcAft>
              <a:buClr>
                <a:schemeClr val="dk1"/>
              </a:buClr>
              <a:buSzPts val="1800"/>
              <a:buFont typeface="Droid Serif"/>
              <a:buChar char="●"/>
            </a:pPr>
            <a:r>
              <a:rPr lang="en-IN" sz="1800">
                <a:solidFill>
                  <a:schemeClr val="dk1"/>
                </a:solidFill>
                <a:latin typeface="Droid Serif"/>
                <a:ea typeface="Droid Serif"/>
                <a:cs typeface="Droid Serif"/>
                <a:sym typeface="Droid Serif"/>
              </a:rPr>
              <a:t>Threadblock-wide barrier is limiting for kernels in which threads within the same threadblock perform different computations</a:t>
            </a:r>
            <a:endParaRPr sz="1800">
              <a:solidFill>
                <a:schemeClr val="dk1"/>
              </a:solidFill>
              <a:latin typeface="Droid Serif"/>
              <a:ea typeface="Droid Serif"/>
              <a:cs typeface="Droid Serif"/>
              <a:sym typeface="Droid Serif"/>
            </a:endParaRPr>
          </a:p>
          <a:p>
            <a:pPr indent="0" lvl="0" marL="457200" rtl="0" algn="l">
              <a:lnSpc>
                <a:spcPct val="115000"/>
              </a:lnSpc>
              <a:spcBef>
                <a:spcPts val="0"/>
              </a:spcBef>
              <a:spcAft>
                <a:spcPts val="0"/>
              </a:spcAft>
              <a:buNone/>
            </a:pPr>
            <a:r>
              <a:t/>
            </a:r>
            <a:endParaRPr sz="1800">
              <a:solidFill>
                <a:schemeClr val="dk1"/>
              </a:solidFill>
              <a:latin typeface="Droid Serif"/>
              <a:ea typeface="Droid Serif"/>
              <a:cs typeface="Droid Serif"/>
              <a:sym typeface="Droid Serif"/>
            </a:endParaRPr>
          </a:p>
        </p:txBody>
      </p:sp>
      <p:sp>
        <p:nvSpPr>
          <p:cNvPr id="81" name="Google Shape;81;p16"/>
          <p:cNvSpPr/>
          <p:nvPr/>
        </p:nvSpPr>
        <p:spPr>
          <a:xfrm>
            <a:off x="2666880" y="1143000"/>
            <a:ext cx="6476400" cy="460800"/>
          </a:xfrm>
          <a:prstGeom prst="rect">
            <a:avLst/>
          </a:prstGeom>
          <a:noFill/>
          <a:ln>
            <a:noFill/>
          </a:ln>
        </p:spPr>
        <p:txBody>
          <a:bodyPr anchorCtr="0" anchor="t" bIns="45000" lIns="90000" spcFirstLastPara="1" rIns="90000" wrap="square" tIns="45000">
            <a:noAutofit/>
          </a:bodyPr>
          <a:lstStyle/>
          <a:p>
            <a:pPr indent="-342360" lvl="0" marL="343080" marR="0" rtl="0" algn="r">
              <a:lnSpc>
                <a:spcPct val="100000"/>
              </a:lnSpc>
              <a:spcBef>
                <a:spcPts val="0"/>
              </a:spcBef>
              <a:spcAft>
                <a:spcPts val="0"/>
              </a:spcAft>
              <a:buNone/>
            </a:pPr>
            <a:r>
              <a:rPr lang="en-IN" sz="2400">
                <a:solidFill>
                  <a:srgbClr val="FF0000"/>
                </a:solidFill>
                <a:latin typeface="Trebuchet MS"/>
                <a:ea typeface="Trebuchet MS"/>
                <a:cs typeface="Trebuchet MS"/>
                <a:sym typeface="Trebuchet MS"/>
              </a:rPr>
              <a:t>Introduction</a:t>
            </a:r>
            <a:endParaRPr b="0" i="0" sz="1800" u="none" cap="none" strike="noStrike">
              <a:solidFill>
                <a:srgbClr val="000000"/>
              </a:solidFill>
              <a:latin typeface="Arial"/>
              <a:ea typeface="Arial"/>
              <a:cs typeface="Arial"/>
              <a:sym typeface="Arial"/>
            </a:endParaRPr>
          </a:p>
        </p:txBody>
      </p:sp>
      <p:cxnSp>
        <p:nvCxnSpPr>
          <p:cNvPr id="82" name="Google Shape;82;p16"/>
          <p:cNvCxnSpPr/>
          <p:nvPr/>
        </p:nvCxnSpPr>
        <p:spPr>
          <a:xfrm flipH="1" rot="10800000">
            <a:off x="1501975" y="1603800"/>
            <a:ext cx="7641300" cy="10500"/>
          </a:xfrm>
          <a:prstGeom prst="straightConnector1">
            <a:avLst/>
          </a:prstGeom>
          <a:noFill/>
          <a:ln cap="flat" cmpd="sng" w="28575">
            <a:solidFill>
              <a:srgbClr val="33CCCC"/>
            </a:solidFill>
            <a:prstDash val="solid"/>
            <a:round/>
            <a:headEnd len="med" w="med" type="none"/>
            <a:tailEnd len="med" w="med"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7"/>
          <p:cNvSpPr txBox="1"/>
          <p:nvPr/>
        </p:nvSpPr>
        <p:spPr>
          <a:xfrm>
            <a:off x="369400" y="1750650"/>
            <a:ext cx="7452300" cy="45453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1"/>
              </a:buClr>
              <a:buSzPts val="1800"/>
              <a:buFont typeface="Droid Serif"/>
              <a:buChar char="●"/>
            </a:pPr>
            <a:r>
              <a:rPr lang="en-IN" sz="1800">
                <a:solidFill>
                  <a:schemeClr val="dk1"/>
                </a:solidFill>
                <a:latin typeface="Droid Serif"/>
                <a:ea typeface="Droid Serif"/>
                <a:cs typeface="Droid Serif"/>
                <a:sym typeface="Droid Serif"/>
              </a:rPr>
              <a:t>Warp-specialized kernels on the other hand assign different computations to warps (groups of 32 threads) within the same thread-block in order to achieve important performance goals (maximizing memory bandwidth ,fitting extremely large working sets on-chip)</a:t>
            </a:r>
            <a:endParaRPr sz="1800">
              <a:solidFill>
                <a:schemeClr val="dk1"/>
              </a:solidFill>
              <a:latin typeface="Droid Serif"/>
              <a:ea typeface="Droid Serif"/>
              <a:cs typeface="Droid Serif"/>
              <a:sym typeface="Droid Serif"/>
            </a:endParaRPr>
          </a:p>
          <a:p>
            <a:pPr indent="-342900" lvl="0" marL="457200" rtl="0" algn="l">
              <a:lnSpc>
                <a:spcPct val="115000"/>
              </a:lnSpc>
              <a:spcBef>
                <a:spcPts val="0"/>
              </a:spcBef>
              <a:spcAft>
                <a:spcPts val="0"/>
              </a:spcAft>
              <a:buClr>
                <a:schemeClr val="dk1"/>
              </a:buClr>
              <a:buSzPts val="1800"/>
              <a:buFont typeface="Droid Serif"/>
              <a:buChar char="●"/>
            </a:pPr>
            <a:r>
              <a:rPr lang="en-IN" sz="1100">
                <a:solidFill>
                  <a:schemeClr val="dk1"/>
                </a:solidFill>
                <a:latin typeface="Droid Serif"/>
                <a:ea typeface="Droid Serif"/>
                <a:cs typeface="Droid Serif"/>
                <a:sym typeface="Droid Serif"/>
              </a:rPr>
              <a:t> </a:t>
            </a:r>
            <a:r>
              <a:rPr lang="en-IN" sz="1800">
                <a:solidFill>
                  <a:schemeClr val="dk1"/>
                </a:solidFill>
                <a:latin typeface="Droid Serif"/>
                <a:ea typeface="Droid Serif"/>
                <a:cs typeface="Droid Serif"/>
                <a:sym typeface="Droid Serif"/>
              </a:rPr>
              <a:t>Uses the producer-consumer </a:t>
            </a:r>
            <a:r>
              <a:rPr b="1" lang="en-IN" sz="1800">
                <a:solidFill>
                  <a:schemeClr val="dk1"/>
                </a:solidFill>
                <a:latin typeface="Droid Serif"/>
                <a:ea typeface="Droid Serif"/>
                <a:cs typeface="Droid Serif"/>
                <a:sym typeface="Droid Serif"/>
              </a:rPr>
              <a:t>named barriers</a:t>
            </a:r>
            <a:r>
              <a:rPr lang="en-IN" sz="1800">
                <a:solidFill>
                  <a:schemeClr val="dk1"/>
                </a:solidFill>
                <a:latin typeface="Droid Serif"/>
                <a:ea typeface="Droid Serif"/>
                <a:cs typeface="Droid Serif"/>
                <a:sym typeface="Droid Serif"/>
              </a:rPr>
              <a:t> available in PTX on NVIDIA GPUs.(</a:t>
            </a:r>
            <a:r>
              <a:rPr i="1" lang="en-IN" sz="1800">
                <a:solidFill>
                  <a:schemeClr val="dk1"/>
                </a:solidFill>
                <a:latin typeface="Droid Serif"/>
                <a:ea typeface="Droid Serif"/>
                <a:cs typeface="Droid Serif"/>
                <a:sym typeface="Droid Serif"/>
              </a:rPr>
              <a:t>sync</a:t>
            </a:r>
            <a:r>
              <a:rPr lang="en-IN" sz="1800">
                <a:solidFill>
                  <a:schemeClr val="dk1"/>
                </a:solidFill>
                <a:latin typeface="Droid Serif"/>
                <a:ea typeface="Droid Serif"/>
                <a:cs typeface="Droid Serif"/>
                <a:sym typeface="Droid Serif"/>
              </a:rPr>
              <a:t> and </a:t>
            </a:r>
            <a:r>
              <a:rPr i="1" lang="en-IN" sz="1800">
                <a:solidFill>
                  <a:schemeClr val="dk1"/>
                </a:solidFill>
                <a:latin typeface="Droid Serif"/>
                <a:ea typeface="Droid Serif"/>
                <a:cs typeface="Droid Serif"/>
                <a:sym typeface="Droid Serif"/>
              </a:rPr>
              <a:t>arrive</a:t>
            </a:r>
            <a:r>
              <a:rPr lang="en-IN" sz="1800">
                <a:solidFill>
                  <a:schemeClr val="dk1"/>
                </a:solidFill>
                <a:latin typeface="Droid Serif"/>
                <a:ea typeface="Droid Serif"/>
                <a:cs typeface="Droid Serif"/>
                <a:sym typeface="Droid Serif"/>
              </a:rPr>
              <a:t> instructions)</a:t>
            </a:r>
            <a:endParaRPr sz="1800">
              <a:solidFill>
                <a:schemeClr val="dk1"/>
              </a:solidFill>
              <a:latin typeface="Droid Serif"/>
              <a:ea typeface="Droid Serif"/>
              <a:cs typeface="Droid Serif"/>
              <a:sym typeface="Droid Serif"/>
            </a:endParaRPr>
          </a:p>
          <a:p>
            <a:pPr indent="-342900" lvl="0" marL="457200" rtl="0" algn="l">
              <a:lnSpc>
                <a:spcPct val="115000"/>
              </a:lnSpc>
              <a:spcBef>
                <a:spcPts val="0"/>
              </a:spcBef>
              <a:spcAft>
                <a:spcPts val="0"/>
              </a:spcAft>
              <a:buClr>
                <a:schemeClr val="dk1"/>
              </a:buClr>
              <a:buSzPts val="1800"/>
              <a:buFont typeface="Droid Serif"/>
              <a:buChar char="●"/>
            </a:pPr>
            <a:r>
              <a:rPr lang="en-IN" sz="1800">
                <a:solidFill>
                  <a:schemeClr val="dk1"/>
                </a:solidFill>
                <a:latin typeface="Droid Serif"/>
                <a:ea typeface="Droid Serif"/>
                <a:cs typeface="Droid Serif"/>
                <a:sym typeface="Droid Serif"/>
              </a:rPr>
              <a:t>A </a:t>
            </a:r>
            <a:r>
              <a:rPr i="1" lang="en-IN" sz="1800">
                <a:solidFill>
                  <a:schemeClr val="dk1"/>
                </a:solidFill>
                <a:latin typeface="Droid Serif"/>
                <a:ea typeface="Droid Serif"/>
                <a:cs typeface="Droid Serif"/>
                <a:sym typeface="Droid Serif"/>
              </a:rPr>
              <a:t>sync</a:t>
            </a:r>
            <a:r>
              <a:rPr lang="en-IN" sz="1800">
                <a:solidFill>
                  <a:schemeClr val="dk1"/>
                </a:solidFill>
                <a:latin typeface="Droid Serif"/>
                <a:ea typeface="Droid Serif"/>
                <a:cs typeface="Droid Serif"/>
                <a:sym typeface="Droid Serif"/>
              </a:rPr>
              <a:t> instruction causes the threads in a warp arriving at the barrier to block until the barrier completes. Alternatively, a </a:t>
            </a:r>
            <a:r>
              <a:rPr i="1" lang="en-IN" sz="1800">
                <a:solidFill>
                  <a:schemeClr val="dk1"/>
                </a:solidFill>
                <a:latin typeface="Droid Serif"/>
                <a:ea typeface="Droid Serif"/>
                <a:cs typeface="Droid Serif"/>
                <a:sym typeface="Droid Serif"/>
              </a:rPr>
              <a:t>arrive</a:t>
            </a:r>
            <a:r>
              <a:rPr lang="en-IN" sz="1800">
                <a:solidFill>
                  <a:schemeClr val="dk1"/>
                </a:solidFill>
                <a:latin typeface="Droid Serif"/>
                <a:ea typeface="Droid Serif"/>
                <a:cs typeface="Droid Serif"/>
                <a:sym typeface="Droid Serif"/>
              </a:rPr>
              <a:t> instruction allows a warp to register arrival at a barrier and immediately continue executing without blocking</a:t>
            </a:r>
            <a:endParaRPr sz="1800">
              <a:solidFill>
                <a:schemeClr val="dk1"/>
              </a:solidFill>
              <a:latin typeface="Droid Serif"/>
              <a:ea typeface="Droid Serif"/>
              <a:cs typeface="Droid Serif"/>
              <a:sym typeface="Droid Serif"/>
            </a:endParaRPr>
          </a:p>
        </p:txBody>
      </p:sp>
      <p:sp>
        <p:nvSpPr>
          <p:cNvPr id="88" name="Google Shape;88;p17"/>
          <p:cNvSpPr/>
          <p:nvPr/>
        </p:nvSpPr>
        <p:spPr>
          <a:xfrm>
            <a:off x="2666880" y="1143000"/>
            <a:ext cx="6476400" cy="460800"/>
          </a:xfrm>
          <a:prstGeom prst="rect">
            <a:avLst/>
          </a:prstGeom>
          <a:noFill/>
          <a:ln>
            <a:noFill/>
          </a:ln>
        </p:spPr>
        <p:txBody>
          <a:bodyPr anchorCtr="0" anchor="t" bIns="45000" lIns="90000" spcFirstLastPara="1" rIns="90000" wrap="square" tIns="45000">
            <a:noAutofit/>
          </a:bodyPr>
          <a:lstStyle/>
          <a:p>
            <a:pPr indent="-342360" lvl="0" marL="343080" marR="0" rtl="0" algn="r">
              <a:lnSpc>
                <a:spcPct val="100000"/>
              </a:lnSpc>
              <a:spcBef>
                <a:spcPts val="0"/>
              </a:spcBef>
              <a:spcAft>
                <a:spcPts val="0"/>
              </a:spcAft>
              <a:buNone/>
            </a:pPr>
            <a:r>
              <a:rPr lang="en-IN" sz="2400">
                <a:solidFill>
                  <a:srgbClr val="FF0000"/>
                </a:solidFill>
                <a:latin typeface="Trebuchet MS"/>
                <a:ea typeface="Trebuchet MS"/>
                <a:cs typeface="Trebuchet MS"/>
                <a:sym typeface="Trebuchet MS"/>
              </a:rPr>
              <a:t>Warp-Specialized Kernels</a:t>
            </a:r>
            <a:endParaRPr b="0" i="0" sz="1800" u="none" cap="none" strike="noStrike">
              <a:solidFill>
                <a:srgbClr val="000000"/>
              </a:solidFill>
              <a:latin typeface="Arial"/>
              <a:ea typeface="Arial"/>
              <a:cs typeface="Arial"/>
              <a:sym typeface="Arial"/>
            </a:endParaRPr>
          </a:p>
        </p:txBody>
      </p:sp>
      <p:cxnSp>
        <p:nvCxnSpPr>
          <p:cNvPr id="89" name="Google Shape;89;p17"/>
          <p:cNvCxnSpPr/>
          <p:nvPr/>
        </p:nvCxnSpPr>
        <p:spPr>
          <a:xfrm flipH="1" rot="10800000">
            <a:off x="1501975" y="1603800"/>
            <a:ext cx="7641300" cy="10500"/>
          </a:xfrm>
          <a:prstGeom prst="straightConnector1">
            <a:avLst/>
          </a:prstGeom>
          <a:noFill/>
          <a:ln cap="flat" cmpd="sng" w="28575">
            <a:solidFill>
              <a:srgbClr val="33CCCC"/>
            </a:solidFill>
            <a:prstDash val="solid"/>
            <a:round/>
            <a:headEnd len="med" w="med" type="none"/>
            <a:tailEnd len="med" w="med"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8"/>
          <p:cNvSpPr/>
          <p:nvPr/>
        </p:nvSpPr>
        <p:spPr>
          <a:xfrm>
            <a:off x="1523880" y="1581120"/>
            <a:ext cx="7619400" cy="35700"/>
          </a:xfrm>
          <a:prstGeom prst="rect">
            <a:avLst/>
          </a:prstGeom>
          <a:solidFill>
            <a:srgbClr val="33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8"/>
          <p:cNvSpPr/>
          <p:nvPr/>
        </p:nvSpPr>
        <p:spPr>
          <a:xfrm>
            <a:off x="2666880" y="1143000"/>
            <a:ext cx="6476400" cy="460800"/>
          </a:xfrm>
          <a:prstGeom prst="rect">
            <a:avLst/>
          </a:prstGeom>
          <a:noFill/>
          <a:ln>
            <a:noFill/>
          </a:ln>
        </p:spPr>
        <p:txBody>
          <a:bodyPr anchorCtr="0" anchor="t" bIns="45000" lIns="90000" spcFirstLastPara="1" rIns="90000" wrap="square" tIns="45000">
            <a:noAutofit/>
          </a:bodyPr>
          <a:lstStyle/>
          <a:p>
            <a:pPr indent="-342360" lvl="0" marL="343080" marR="0" rtl="0" algn="r">
              <a:lnSpc>
                <a:spcPct val="100000"/>
              </a:lnSpc>
              <a:spcBef>
                <a:spcPts val="0"/>
              </a:spcBef>
              <a:spcAft>
                <a:spcPts val="0"/>
              </a:spcAft>
              <a:buNone/>
            </a:pPr>
            <a:r>
              <a:rPr lang="en-IN" sz="2400">
                <a:solidFill>
                  <a:srgbClr val="FF0000"/>
                </a:solidFill>
                <a:latin typeface="Trebuchet MS"/>
                <a:ea typeface="Trebuchet MS"/>
                <a:cs typeface="Trebuchet MS"/>
                <a:sym typeface="Trebuchet MS"/>
              </a:rPr>
              <a:t>Warp-Specialized Kernels</a:t>
            </a:r>
            <a:endParaRPr b="0" i="0" sz="1800" u="none" cap="none" strike="noStrike">
              <a:solidFill>
                <a:srgbClr val="000000"/>
              </a:solidFill>
              <a:latin typeface="Arial"/>
              <a:ea typeface="Arial"/>
              <a:cs typeface="Arial"/>
              <a:sym typeface="Arial"/>
            </a:endParaRPr>
          </a:p>
        </p:txBody>
      </p:sp>
      <p:sp>
        <p:nvSpPr>
          <p:cNvPr id="96" name="Google Shape;96;p18"/>
          <p:cNvSpPr/>
          <p:nvPr/>
        </p:nvSpPr>
        <p:spPr>
          <a:xfrm>
            <a:off x="470650" y="1603790"/>
            <a:ext cx="7374000" cy="4723500"/>
          </a:xfrm>
          <a:prstGeom prst="rect">
            <a:avLst/>
          </a:prstGeom>
          <a:noFill/>
          <a:ln>
            <a:noFill/>
          </a:ln>
        </p:spPr>
        <p:txBody>
          <a:bodyPr anchorCtr="0" anchor="ctr" bIns="45000" lIns="90000" spcFirstLastPara="1" rIns="90000" wrap="square" tIns="45000">
            <a:noAutofit/>
          </a:bodyPr>
          <a:lstStyle/>
          <a:p>
            <a:pPr indent="0" lvl="0" marL="457200" rtl="0" algn="l">
              <a:lnSpc>
                <a:spcPct val="115000"/>
              </a:lnSpc>
              <a:spcBef>
                <a:spcPts val="0"/>
              </a:spcBef>
              <a:spcAft>
                <a:spcPts val="0"/>
              </a:spcAft>
              <a:buNone/>
            </a:pPr>
            <a:r>
              <a:rPr lang="en-IN" sz="2000">
                <a:solidFill>
                  <a:schemeClr val="dk1"/>
                </a:solidFill>
                <a:latin typeface="Droid Serif"/>
                <a:ea typeface="Droid Serif"/>
                <a:cs typeface="Droid Serif"/>
                <a:sym typeface="Droid Serif"/>
              </a:rPr>
              <a:t>There are </a:t>
            </a:r>
            <a:r>
              <a:rPr b="1" lang="en-IN" sz="2000">
                <a:solidFill>
                  <a:schemeClr val="dk1"/>
                </a:solidFill>
                <a:latin typeface="Droid Serif"/>
                <a:ea typeface="Droid Serif"/>
                <a:cs typeface="Droid Serif"/>
                <a:sym typeface="Droid Serif"/>
              </a:rPr>
              <a:t>three</a:t>
            </a:r>
            <a:r>
              <a:rPr lang="en-IN" sz="2000">
                <a:solidFill>
                  <a:schemeClr val="dk1"/>
                </a:solidFill>
                <a:latin typeface="Droid Serif"/>
                <a:ea typeface="Droid Serif"/>
                <a:cs typeface="Droid Serif"/>
                <a:sym typeface="Droid Serif"/>
              </a:rPr>
              <a:t> important properties to check for warp-specialized kernels:</a:t>
            </a:r>
            <a:endParaRPr sz="2000">
              <a:solidFill>
                <a:schemeClr val="dk1"/>
              </a:solidFill>
              <a:latin typeface="Droid Serif"/>
              <a:ea typeface="Droid Serif"/>
              <a:cs typeface="Droid Serif"/>
              <a:sym typeface="Droid Serif"/>
            </a:endParaRPr>
          </a:p>
          <a:p>
            <a:pPr indent="0" lvl="0" marL="914400" rtl="0" algn="l">
              <a:lnSpc>
                <a:spcPct val="115000"/>
              </a:lnSpc>
              <a:spcBef>
                <a:spcPts val="0"/>
              </a:spcBef>
              <a:spcAft>
                <a:spcPts val="0"/>
              </a:spcAft>
              <a:buSzPts val="1100"/>
              <a:buNone/>
            </a:pPr>
            <a:r>
              <a:rPr lang="en-IN" sz="2000">
                <a:solidFill>
                  <a:schemeClr val="dk1"/>
                </a:solidFill>
                <a:latin typeface="Droid Serif"/>
                <a:ea typeface="Droid Serif"/>
                <a:cs typeface="Droid Serif"/>
                <a:sym typeface="Droid Serif"/>
              </a:rPr>
              <a:t>• </a:t>
            </a:r>
            <a:r>
              <a:rPr i="1" lang="en-IN" sz="2000" u="sng">
                <a:solidFill>
                  <a:schemeClr val="dk1"/>
                </a:solidFill>
                <a:latin typeface="Droid Serif"/>
                <a:ea typeface="Droid Serif"/>
                <a:cs typeface="Droid Serif"/>
                <a:sym typeface="Droid Serif"/>
              </a:rPr>
              <a:t>Deadlock Freedom</a:t>
            </a:r>
            <a:r>
              <a:rPr lang="en-IN" sz="2000">
                <a:solidFill>
                  <a:schemeClr val="dk1"/>
                </a:solidFill>
                <a:latin typeface="Droid Serif"/>
                <a:ea typeface="Droid Serif"/>
                <a:cs typeface="Droid Serif"/>
                <a:sym typeface="Droid Serif"/>
              </a:rPr>
              <a:t>: Checking that the use of named barriers does not result in deadlocks</a:t>
            </a:r>
            <a:endParaRPr sz="2000">
              <a:solidFill>
                <a:schemeClr val="dk1"/>
              </a:solidFill>
              <a:latin typeface="Droid Serif"/>
              <a:ea typeface="Droid Serif"/>
              <a:cs typeface="Droid Serif"/>
              <a:sym typeface="Droid Serif"/>
            </a:endParaRPr>
          </a:p>
          <a:p>
            <a:pPr indent="0" lvl="0" marL="914400" rtl="0" algn="l">
              <a:lnSpc>
                <a:spcPct val="115000"/>
              </a:lnSpc>
              <a:spcBef>
                <a:spcPts val="0"/>
              </a:spcBef>
              <a:spcAft>
                <a:spcPts val="0"/>
              </a:spcAft>
              <a:buSzPts val="1100"/>
              <a:buNone/>
            </a:pPr>
            <a:r>
              <a:rPr lang="en-IN" sz="2000">
                <a:solidFill>
                  <a:schemeClr val="dk1"/>
                </a:solidFill>
                <a:latin typeface="Droid Serif"/>
                <a:ea typeface="Droid Serif"/>
                <a:cs typeface="Droid Serif"/>
                <a:sym typeface="Droid Serif"/>
              </a:rPr>
              <a:t> • </a:t>
            </a:r>
            <a:r>
              <a:rPr i="1" lang="en-IN" sz="2000" u="sng">
                <a:solidFill>
                  <a:schemeClr val="dk1"/>
                </a:solidFill>
                <a:latin typeface="Droid Serif"/>
                <a:ea typeface="Droid Serif"/>
                <a:cs typeface="Droid Serif"/>
                <a:sym typeface="Droid Serif"/>
              </a:rPr>
              <a:t>Safe Barrier Recycling</a:t>
            </a:r>
            <a:r>
              <a:rPr lang="en-IN" sz="2000">
                <a:solidFill>
                  <a:schemeClr val="dk1"/>
                </a:solidFill>
                <a:latin typeface="Droid Serif"/>
                <a:ea typeface="Droid Serif"/>
                <a:cs typeface="Droid Serif"/>
                <a:sym typeface="Droid Serif"/>
              </a:rPr>
              <a:t>: Named barriers are a limited physical resource and it is important to check that IDs of named barriers are properly re-used. </a:t>
            </a:r>
            <a:endParaRPr sz="2000">
              <a:solidFill>
                <a:schemeClr val="dk1"/>
              </a:solidFill>
              <a:latin typeface="Droid Serif"/>
              <a:ea typeface="Droid Serif"/>
              <a:cs typeface="Droid Serif"/>
              <a:sym typeface="Droid Serif"/>
            </a:endParaRPr>
          </a:p>
          <a:p>
            <a:pPr indent="0" lvl="0" marL="914400" rtl="0" algn="l">
              <a:lnSpc>
                <a:spcPct val="115000"/>
              </a:lnSpc>
              <a:spcBef>
                <a:spcPts val="0"/>
              </a:spcBef>
              <a:spcAft>
                <a:spcPts val="0"/>
              </a:spcAft>
              <a:buSzPts val="1100"/>
              <a:buNone/>
            </a:pPr>
            <a:r>
              <a:rPr lang="en-IN" sz="2000">
                <a:solidFill>
                  <a:schemeClr val="dk1"/>
                </a:solidFill>
                <a:latin typeface="Droid Serif"/>
                <a:ea typeface="Droid Serif"/>
                <a:cs typeface="Droid Serif"/>
                <a:sym typeface="Droid Serif"/>
              </a:rPr>
              <a:t>• </a:t>
            </a:r>
            <a:r>
              <a:rPr i="1" lang="en-IN" sz="2000" u="sng">
                <a:solidFill>
                  <a:schemeClr val="dk1"/>
                </a:solidFill>
                <a:latin typeface="Droid Serif"/>
                <a:ea typeface="Droid Serif"/>
                <a:cs typeface="Droid Serif"/>
                <a:sym typeface="Droid Serif"/>
              </a:rPr>
              <a:t>Race Freedom:</a:t>
            </a:r>
            <a:r>
              <a:rPr lang="en-IN" sz="2000">
                <a:solidFill>
                  <a:schemeClr val="dk1"/>
                </a:solidFill>
                <a:latin typeface="Droid Serif"/>
                <a:ea typeface="Droid Serif"/>
                <a:cs typeface="Droid Serif"/>
                <a:sym typeface="Droid Serif"/>
              </a:rPr>
              <a:t> checking that shared memory accesses synchronized by named barriers are race free.</a:t>
            </a:r>
            <a:endParaRPr sz="2000">
              <a:solidFill>
                <a:schemeClr val="dk1"/>
              </a:solidFill>
              <a:latin typeface="Droid Serif"/>
              <a:ea typeface="Droid Serif"/>
              <a:cs typeface="Droid Serif"/>
              <a:sym typeface="Droid Serif"/>
            </a:endParaRPr>
          </a:p>
          <a:p>
            <a:pPr indent="0" lvl="0" marL="457200" marR="0" rtl="0" algn="l">
              <a:lnSpc>
                <a:spcPct val="100000"/>
              </a:lnSpc>
              <a:spcBef>
                <a:spcPts val="0"/>
              </a:spcBef>
              <a:spcAft>
                <a:spcPts val="0"/>
              </a:spcAft>
              <a:buNone/>
            </a:pPr>
            <a:r>
              <a:t/>
            </a:r>
            <a:endParaRPr>
              <a:latin typeface="Droid Serif"/>
              <a:ea typeface="Droid Serif"/>
              <a:cs typeface="Droid Serif"/>
              <a:sym typeface="Droid Serif"/>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19"/>
          <p:cNvSpPr txBox="1"/>
          <p:nvPr/>
        </p:nvSpPr>
        <p:spPr>
          <a:xfrm>
            <a:off x="273025" y="1573975"/>
            <a:ext cx="7516500" cy="49467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1"/>
              </a:buClr>
              <a:buSzPts val="1800"/>
              <a:buChar char="➔"/>
            </a:pPr>
            <a:r>
              <a:rPr lang="en-IN" sz="1800">
                <a:solidFill>
                  <a:schemeClr val="dk1"/>
                </a:solidFill>
                <a:latin typeface="Droid Serif"/>
                <a:ea typeface="Droid Serif"/>
                <a:cs typeface="Droid Serif"/>
                <a:sym typeface="Droid Serif"/>
              </a:rPr>
              <a:t>First construct a </a:t>
            </a:r>
            <a:r>
              <a:rPr b="1" lang="en-IN" sz="1800">
                <a:solidFill>
                  <a:schemeClr val="dk1"/>
                </a:solidFill>
                <a:latin typeface="Droid Serif"/>
                <a:ea typeface="Droid Serif"/>
                <a:cs typeface="Droid Serif"/>
                <a:sym typeface="Droid Serif"/>
              </a:rPr>
              <a:t>static happens-before relation</a:t>
            </a:r>
            <a:r>
              <a:rPr lang="en-IN" sz="1800">
                <a:solidFill>
                  <a:schemeClr val="dk1"/>
                </a:solidFill>
                <a:latin typeface="Droid Serif"/>
                <a:ea typeface="Droid Serif"/>
                <a:cs typeface="Droid Serif"/>
                <a:sym typeface="Droid Serif"/>
              </a:rPr>
              <a:t> R. The relation starts empty </a:t>
            </a:r>
            <a:endParaRPr sz="1800">
              <a:solidFill>
                <a:schemeClr val="dk1"/>
              </a:solidFill>
              <a:latin typeface="Droid Serif"/>
              <a:ea typeface="Droid Serif"/>
              <a:cs typeface="Droid Serif"/>
              <a:sym typeface="Droid Serif"/>
            </a:endParaRPr>
          </a:p>
          <a:p>
            <a:pPr indent="-342900" lvl="0" marL="457200" rtl="0" algn="l">
              <a:lnSpc>
                <a:spcPct val="115000"/>
              </a:lnSpc>
              <a:spcBef>
                <a:spcPts val="0"/>
              </a:spcBef>
              <a:spcAft>
                <a:spcPts val="0"/>
              </a:spcAft>
              <a:buClr>
                <a:schemeClr val="dk1"/>
              </a:buClr>
              <a:buSzPts val="1800"/>
              <a:buChar char="➔"/>
            </a:pPr>
            <a:r>
              <a:rPr lang="en-IN" sz="1800">
                <a:solidFill>
                  <a:schemeClr val="dk1"/>
                </a:solidFill>
                <a:latin typeface="Droid Serif"/>
                <a:ea typeface="Droid Serif"/>
                <a:cs typeface="Droid Serif"/>
                <a:sym typeface="Droid Serif"/>
              </a:rPr>
              <a:t>Then add successive commands to R</a:t>
            </a:r>
            <a:endParaRPr sz="1800">
              <a:solidFill>
                <a:schemeClr val="dk1"/>
              </a:solidFill>
              <a:latin typeface="Droid Serif"/>
              <a:ea typeface="Droid Serif"/>
              <a:cs typeface="Droid Serif"/>
              <a:sym typeface="Droid Serif"/>
            </a:endParaRPr>
          </a:p>
          <a:p>
            <a:pPr indent="-342900" lvl="0" marL="457200" rtl="0" algn="l">
              <a:lnSpc>
                <a:spcPct val="115000"/>
              </a:lnSpc>
              <a:spcBef>
                <a:spcPts val="0"/>
              </a:spcBef>
              <a:spcAft>
                <a:spcPts val="0"/>
              </a:spcAft>
              <a:buClr>
                <a:schemeClr val="dk1"/>
              </a:buClr>
              <a:buSzPts val="1800"/>
              <a:buChar char="➔"/>
            </a:pPr>
            <a:r>
              <a:rPr lang="en-IN" sz="1800">
                <a:solidFill>
                  <a:schemeClr val="dk1"/>
                </a:solidFill>
                <a:latin typeface="Droid Serif"/>
                <a:ea typeface="Droid Serif"/>
                <a:cs typeface="Droid Serif"/>
                <a:sym typeface="Droid Serif"/>
              </a:rPr>
              <a:t> Next, add the edges corresponding to the inter-thread happens-before relations. If c1 is a arrive and c2 is a sync such that the two commands are in the same generation, then add (c1, c2) to R. Now, for c1 and c2 corresponding to sync in the same generation, add (c1, c2) and (c2, c1) to R.</a:t>
            </a:r>
            <a:endParaRPr sz="1800">
              <a:solidFill>
                <a:schemeClr val="dk1"/>
              </a:solidFill>
              <a:latin typeface="Droid Serif"/>
              <a:ea typeface="Droid Serif"/>
              <a:cs typeface="Droid Serif"/>
              <a:sym typeface="Droid Serif"/>
            </a:endParaRPr>
          </a:p>
          <a:p>
            <a:pPr indent="-342900" lvl="0" marL="457200" rtl="0" algn="l">
              <a:lnSpc>
                <a:spcPct val="115000"/>
              </a:lnSpc>
              <a:spcBef>
                <a:spcPts val="0"/>
              </a:spcBef>
              <a:spcAft>
                <a:spcPts val="0"/>
              </a:spcAft>
              <a:buClr>
                <a:schemeClr val="dk1"/>
              </a:buClr>
              <a:buSzPts val="1800"/>
              <a:buChar char="➔"/>
            </a:pPr>
            <a:r>
              <a:rPr lang="en-IN" sz="1800">
                <a:solidFill>
                  <a:schemeClr val="dk1"/>
                </a:solidFill>
                <a:latin typeface="Droid Serif"/>
                <a:ea typeface="Droid Serif"/>
                <a:cs typeface="Droid Serif"/>
                <a:sym typeface="Droid Serif"/>
              </a:rPr>
              <a:t>The transitive closure of R thus yields the full static happens-before relation</a:t>
            </a:r>
            <a:endParaRPr sz="1800">
              <a:solidFill>
                <a:schemeClr val="dk1"/>
              </a:solidFill>
              <a:latin typeface="Droid Serif"/>
              <a:ea typeface="Droid Serif"/>
              <a:cs typeface="Droid Serif"/>
              <a:sym typeface="Droid Serif"/>
            </a:endParaRPr>
          </a:p>
          <a:p>
            <a:pPr indent="-342900" lvl="0" marL="457200" rtl="0" algn="l">
              <a:lnSpc>
                <a:spcPct val="115000"/>
              </a:lnSpc>
              <a:spcBef>
                <a:spcPts val="0"/>
              </a:spcBef>
              <a:spcAft>
                <a:spcPts val="0"/>
              </a:spcAft>
              <a:buClr>
                <a:schemeClr val="dk1"/>
              </a:buClr>
              <a:buSzPts val="1800"/>
              <a:buChar char="➔"/>
            </a:pPr>
            <a:r>
              <a:rPr lang="en-IN" sz="1800">
                <a:solidFill>
                  <a:schemeClr val="dk1"/>
                </a:solidFill>
                <a:latin typeface="Droid Serif"/>
                <a:ea typeface="Droid Serif"/>
                <a:cs typeface="Droid Serif"/>
                <a:sym typeface="Droid Serif"/>
              </a:rPr>
              <a:t>After constructing the happens-before relation for all program commands, check that there exists happens-before relationships between successive generations of the same barrier.</a:t>
            </a:r>
            <a:endParaRPr sz="1800"/>
          </a:p>
        </p:txBody>
      </p:sp>
      <p:sp>
        <p:nvSpPr>
          <p:cNvPr id="102" name="Google Shape;102;p19"/>
          <p:cNvSpPr txBox="1"/>
          <p:nvPr/>
        </p:nvSpPr>
        <p:spPr>
          <a:xfrm>
            <a:off x="3160200" y="1136875"/>
            <a:ext cx="5983800" cy="437100"/>
          </a:xfrm>
          <a:prstGeom prst="rect">
            <a:avLst/>
          </a:prstGeom>
          <a:noFill/>
          <a:ln>
            <a:noFill/>
          </a:ln>
        </p:spPr>
        <p:txBody>
          <a:bodyPr anchorCtr="0" anchor="t" bIns="91425" lIns="91425" spcFirstLastPara="1" rIns="91425" wrap="square" tIns="91425">
            <a:noAutofit/>
          </a:bodyPr>
          <a:lstStyle/>
          <a:p>
            <a:pPr indent="457200" lvl="0" marL="2286000" rtl="0" algn="l">
              <a:spcBef>
                <a:spcPts val="0"/>
              </a:spcBef>
              <a:spcAft>
                <a:spcPts val="0"/>
              </a:spcAft>
              <a:buClr>
                <a:schemeClr val="dk1"/>
              </a:buClr>
              <a:buFont typeface="Arial"/>
              <a:buNone/>
            </a:pPr>
            <a:r>
              <a:rPr lang="en-IN" sz="2400">
                <a:solidFill>
                  <a:srgbClr val="FF0000"/>
                </a:solidFill>
                <a:latin typeface="Trebuchet MS"/>
                <a:ea typeface="Trebuchet MS"/>
                <a:cs typeface="Trebuchet MS"/>
                <a:sym typeface="Trebuchet MS"/>
              </a:rPr>
              <a:t>Proposed Model Flow</a:t>
            </a:r>
            <a:endParaRPr/>
          </a:p>
        </p:txBody>
      </p:sp>
      <p:cxnSp>
        <p:nvCxnSpPr>
          <p:cNvPr id="103" name="Google Shape;103;p19"/>
          <p:cNvCxnSpPr/>
          <p:nvPr/>
        </p:nvCxnSpPr>
        <p:spPr>
          <a:xfrm flipH="1" rot="10800000">
            <a:off x="1501975" y="1603800"/>
            <a:ext cx="7641300" cy="10500"/>
          </a:xfrm>
          <a:prstGeom prst="straightConnector1">
            <a:avLst/>
          </a:prstGeom>
          <a:noFill/>
          <a:ln cap="flat" cmpd="sng" w="28575">
            <a:solidFill>
              <a:srgbClr val="33CCCC"/>
            </a:solidFill>
            <a:prstDash val="solid"/>
            <a:round/>
            <a:headEnd len="med" w="med" type="none"/>
            <a:tailEnd len="med" w="med"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20"/>
          <p:cNvSpPr/>
          <p:nvPr/>
        </p:nvSpPr>
        <p:spPr>
          <a:xfrm>
            <a:off x="1523880" y="1581120"/>
            <a:ext cx="7619400" cy="36000"/>
          </a:xfrm>
          <a:prstGeom prst="rect">
            <a:avLst/>
          </a:prstGeom>
          <a:solidFill>
            <a:srgbClr val="33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20"/>
          <p:cNvSpPr/>
          <p:nvPr/>
        </p:nvSpPr>
        <p:spPr>
          <a:xfrm>
            <a:off x="1184400" y="1143000"/>
            <a:ext cx="7959000" cy="461100"/>
          </a:xfrm>
          <a:prstGeom prst="rect">
            <a:avLst/>
          </a:prstGeom>
          <a:noFill/>
          <a:ln>
            <a:noFill/>
          </a:ln>
        </p:spPr>
        <p:txBody>
          <a:bodyPr anchorCtr="0" anchor="t" bIns="45000" lIns="90000" spcFirstLastPara="1" rIns="90000" wrap="square" tIns="45000">
            <a:noAutofit/>
          </a:bodyPr>
          <a:lstStyle/>
          <a:p>
            <a:pPr indent="-342360" lvl="0" marL="343080" marR="0" rtl="0" algn="r">
              <a:lnSpc>
                <a:spcPct val="100000"/>
              </a:lnSpc>
              <a:spcBef>
                <a:spcPts val="0"/>
              </a:spcBef>
              <a:spcAft>
                <a:spcPts val="0"/>
              </a:spcAft>
              <a:buNone/>
            </a:pPr>
            <a:r>
              <a:rPr lang="en-IN" sz="2400">
                <a:solidFill>
                  <a:srgbClr val="FF0000"/>
                </a:solidFill>
                <a:latin typeface="Trebuchet MS"/>
                <a:ea typeface="Trebuchet MS"/>
                <a:cs typeface="Trebuchet MS"/>
                <a:sym typeface="Trebuchet MS"/>
              </a:rPr>
              <a:t>WEFT, a verification tool</a:t>
            </a:r>
            <a:endParaRPr b="0" i="0" sz="1800" u="none" cap="none" strike="noStrike">
              <a:solidFill>
                <a:srgbClr val="000000"/>
              </a:solidFill>
              <a:latin typeface="Arial"/>
              <a:ea typeface="Arial"/>
              <a:cs typeface="Arial"/>
              <a:sym typeface="Arial"/>
            </a:endParaRPr>
          </a:p>
        </p:txBody>
      </p:sp>
      <p:sp>
        <p:nvSpPr>
          <p:cNvPr id="110" name="Google Shape;110;p20"/>
          <p:cNvSpPr txBox="1"/>
          <p:nvPr/>
        </p:nvSpPr>
        <p:spPr>
          <a:xfrm>
            <a:off x="0" y="1617125"/>
            <a:ext cx="7047900" cy="49470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t/>
            </a:r>
            <a:endParaRPr sz="1800">
              <a:solidFill>
                <a:schemeClr val="dk1"/>
              </a:solidFill>
              <a:latin typeface="Droid Serif"/>
              <a:ea typeface="Droid Serif"/>
              <a:cs typeface="Droid Serif"/>
              <a:sym typeface="Droid Serif"/>
            </a:endParaRPr>
          </a:p>
          <a:p>
            <a:pPr indent="0" lvl="0" marL="457200" rtl="0" algn="l">
              <a:lnSpc>
                <a:spcPct val="115000"/>
              </a:lnSpc>
              <a:spcBef>
                <a:spcPts val="0"/>
              </a:spcBef>
              <a:spcAft>
                <a:spcPts val="0"/>
              </a:spcAft>
              <a:buNone/>
            </a:pPr>
            <a:r>
              <a:t/>
            </a:r>
            <a:endParaRPr sz="1800">
              <a:solidFill>
                <a:schemeClr val="dk1"/>
              </a:solidFill>
              <a:latin typeface="Droid Serif"/>
              <a:ea typeface="Droid Serif"/>
              <a:cs typeface="Droid Serif"/>
              <a:sym typeface="Droid Serif"/>
            </a:endParaRPr>
          </a:p>
          <a:p>
            <a:pPr indent="0" lvl="0" marL="457200" rtl="0" algn="l">
              <a:lnSpc>
                <a:spcPct val="115000"/>
              </a:lnSpc>
              <a:spcBef>
                <a:spcPts val="0"/>
              </a:spcBef>
              <a:spcAft>
                <a:spcPts val="0"/>
              </a:spcAft>
              <a:buNone/>
            </a:pPr>
            <a:r>
              <a:rPr lang="en-IN" sz="1800">
                <a:solidFill>
                  <a:schemeClr val="dk1"/>
                </a:solidFill>
                <a:latin typeface="Droid Serif"/>
                <a:ea typeface="Droid Serif"/>
                <a:cs typeface="Droid Serif"/>
                <a:sym typeface="Droid Serif"/>
              </a:rPr>
              <a:t>WEFT works towards the alignment of threads in the GPU environment.</a:t>
            </a:r>
            <a:endParaRPr sz="1800">
              <a:solidFill>
                <a:schemeClr val="dk1"/>
              </a:solidFill>
              <a:latin typeface="Droid Serif"/>
              <a:ea typeface="Droid Serif"/>
              <a:cs typeface="Droid Serif"/>
              <a:sym typeface="Droid Serif"/>
            </a:endParaRPr>
          </a:p>
          <a:p>
            <a:pPr indent="0" lvl="0" marL="457200" rtl="0" algn="l">
              <a:lnSpc>
                <a:spcPct val="115000"/>
              </a:lnSpc>
              <a:spcBef>
                <a:spcPts val="0"/>
              </a:spcBef>
              <a:spcAft>
                <a:spcPts val="0"/>
              </a:spcAft>
              <a:buNone/>
            </a:pPr>
            <a:r>
              <a:rPr lang="en-IN" sz="1800">
                <a:solidFill>
                  <a:schemeClr val="dk1"/>
                </a:solidFill>
                <a:latin typeface="Droid Serif"/>
                <a:ea typeface="Droid Serif"/>
                <a:cs typeface="Droid Serif"/>
                <a:sym typeface="Droid Serif"/>
              </a:rPr>
              <a:t>The input will be the PTX assembly code and the translated output will be the formal language as described above. The translation takes place in a series of steps:</a:t>
            </a:r>
            <a:endParaRPr sz="1800">
              <a:solidFill>
                <a:schemeClr val="dk1"/>
              </a:solidFill>
              <a:latin typeface="Droid Serif"/>
              <a:ea typeface="Droid Serif"/>
              <a:cs typeface="Droid Serif"/>
              <a:sym typeface="Droid Serif"/>
            </a:endParaRPr>
          </a:p>
          <a:p>
            <a:pPr indent="0" lvl="0" marL="457200" rtl="0" algn="l">
              <a:lnSpc>
                <a:spcPct val="115000"/>
              </a:lnSpc>
              <a:spcBef>
                <a:spcPts val="0"/>
              </a:spcBef>
              <a:spcAft>
                <a:spcPts val="0"/>
              </a:spcAft>
              <a:buNone/>
            </a:pPr>
            <a:r>
              <a:rPr lang="en-IN" sz="1800">
                <a:solidFill>
                  <a:schemeClr val="dk1"/>
                </a:solidFill>
                <a:latin typeface="Droid Serif"/>
                <a:ea typeface="Droid Serif"/>
                <a:cs typeface="Droid Serif"/>
                <a:sym typeface="Droid Serif"/>
              </a:rPr>
              <a:t>WEFT emulates the 1st encountered CTA (cooperative thread array) till it either terminates, gets deadlocked or encounters an error.</a:t>
            </a:r>
            <a:endParaRPr sz="1800">
              <a:solidFill>
                <a:schemeClr val="dk1"/>
              </a:solidFill>
              <a:latin typeface="Droid Serif"/>
              <a:ea typeface="Droid Serif"/>
              <a:cs typeface="Droid Serif"/>
              <a:sym typeface="Droid Serif"/>
            </a:endParaRPr>
          </a:p>
          <a:p>
            <a:pPr indent="0" lvl="0" marL="457200" rtl="0" algn="l">
              <a:lnSpc>
                <a:spcPct val="115000"/>
              </a:lnSpc>
              <a:spcBef>
                <a:spcPts val="0"/>
              </a:spcBef>
              <a:spcAft>
                <a:spcPts val="0"/>
              </a:spcAft>
              <a:buNone/>
            </a:pPr>
            <a:r>
              <a:rPr lang="en-IN" sz="1800">
                <a:solidFill>
                  <a:schemeClr val="dk1"/>
                </a:solidFill>
                <a:latin typeface="Droid Serif"/>
                <a:ea typeface="Droid Serif"/>
                <a:cs typeface="Droid Serif"/>
                <a:sym typeface="Droid Serif"/>
              </a:rPr>
              <a:t>WEFT has a separate mode for warp-synchronous execution</a:t>
            </a:r>
            <a:endParaRPr sz="1800">
              <a:solidFill>
                <a:schemeClr val="dk1"/>
              </a:solidFill>
              <a:latin typeface="Droid Serif"/>
              <a:ea typeface="Droid Serif"/>
              <a:cs typeface="Droid Serif"/>
              <a:sym typeface="Droid Serif"/>
            </a:endParaRPr>
          </a:p>
          <a:p>
            <a:pPr indent="0" lvl="0" marL="457200" rtl="0" algn="l">
              <a:lnSpc>
                <a:spcPct val="115000"/>
              </a:lnSpc>
              <a:spcBef>
                <a:spcPts val="0"/>
              </a:spcBef>
              <a:spcAft>
                <a:spcPts val="0"/>
              </a:spcAft>
              <a:buNone/>
            </a:pPr>
            <a:r>
              <a:t/>
            </a:r>
            <a:endParaRPr sz="1800">
              <a:solidFill>
                <a:schemeClr val="dk1"/>
              </a:solidFill>
              <a:latin typeface="Droid Serif"/>
              <a:ea typeface="Droid Serif"/>
              <a:cs typeface="Droid Serif"/>
              <a:sym typeface="Droid Serif"/>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1"/>
          <p:cNvSpPr/>
          <p:nvPr/>
        </p:nvSpPr>
        <p:spPr>
          <a:xfrm>
            <a:off x="1523880" y="1581120"/>
            <a:ext cx="7619400" cy="35640"/>
          </a:xfrm>
          <a:prstGeom prst="rect">
            <a:avLst/>
          </a:prstGeom>
          <a:solidFill>
            <a:srgbClr val="33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21"/>
          <p:cNvSpPr/>
          <p:nvPr/>
        </p:nvSpPr>
        <p:spPr>
          <a:xfrm>
            <a:off x="2666880" y="1143000"/>
            <a:ext cx="6476400" cy="460800"/>
          </a:xfrm>
          <a:prstGeom prst="rect">
            <a:avLst/>
          </a:prstGeom>
          <a:noFill/>
          <a:ln>
            <a:noFill/>
          </a:ln>
        </p:spPr>
        <p:txBody>
          <a:bodyPr anchorCtr="0" anchor="t" bIns="45000" lIns="90000" spcFirstLastPara="1" rIns="90000" wrap="square" tIns="45000">
            <a:noAutofit/>
          </a:bodyPr>
          <a:lstStyle/>
          <a:p>
            <a:pPr indent="-342360" lvl="0" marL="343080" marR="0" rtl="0" algn="r">
              <a:lnSpc>
                <a:spcPct val="100000"/>
              </a:lnSpc>
              <a:spcBef>
                <a:spcPts val="0"/>
              </a:spcBef>
              <a:spcAft>
                <a:spcPts val="0"/>
              </a:spcAft>
              <a:buNone/>
            </a:pPr>
            <a:r>
              <a:rPr lang="en-IN" sz="2400">
                <a:solidFill>
                  <a:srgbClr val="FF0000"/>
                </a:solidFill>
                <a:latin typeface="Trebuchet MS"/>
                <a:ea typeface="Trebuchet MS"/>
                <a:cs typeface="Trebuchet MS"/>
                <a:sym typeface="Trebuchet MS"/>
              </a:rPr>
              <a:t>Why are GPUs being used ?</a:t>
            </a:r>
            <a:endParaRPr b="0" i="0" sz="1800" u="none" cap="none" strike="noStrike">
              <a:solidFill>
                <a:srgbClr val="000000"/>
              </a:solidFill>
              <a:latin typeface="Arial"/>
              <a:ea typeface="Arial"/>
              <a:cs typeface="Arial"/>
              <a:sym typeface="Arial"/>
            </a:endParaRPr>
          </a:p>
        </p:txBody>
      </p:sp>
      <p:sp>
        <p:nvSpPr>
          <p:cNvPr id="117" name="Google Shape;117;p21"/>
          <p:cNvSpPr/>
          <p:nvPr/>
        </p:nvSpPr>
        <p:spPr>
          <a:xfrm>
            <a:off x="0" y="1617840"/>
            <a:ext cx="7373880" cy="4723560"/>
          </a:xfrm>
          <a:prstGeom prst="rect">
            <a:avLst/>
          </a:prstGeom>
          <a:noFill/>
          <a:ln>
            <a:noFill/>
          </a:ln>
        </p:spPr>
        <p:txBody>
          <a:bodyPr anchorCtr="0" anchor="ctr" bIns="45000" lIns="90000" spcFirstLastPara="1" rIns="90000" wrap="square" tIns="45000">
            <a:noAutofit/>
          </a:bodyPr>
          <a:lstStyle/>
          <a:p>
            <a:pPr indent="0" lvl="0" marL="457200" marR="0" rtl="0" algn="just">
              <a:lnSpc>
                <a:spcPct val="100000"/>
              </a:lnSpc>
              <a:spcBef>
                <a:spcPts val="0"/>
              </a:spcBef>
              <a:spcAft>
                <a:spcPts val="0"/>
              </a:spcAft>
              <a:buClr>
                <a:schemeClr val="dk1"/>
              </a:buClr>
              <a:buSzPts val="1100"/>
              <a:buFont typeface="Arial"/>
              <a:buNone/>
            </a:pPr>
            <a:r>
              <a:rPr lang="en-IN" sz="1800"/>
              <a:t>GPUs are an established general purpose computing platform for applications that require significant computational resources and memory bandwidth. Writing “correct” GPU programs is a challenging task. The interaction of a complex GPU memory hierarchy, including different on-chip software and hardware managed caches, coupled with the large number of threads to consider, makes it easy to introduce data races and other correctness bugs into GPU kernels.</a:t>
            </a:r>
            <a:endParaRPr sz="1800"/>
          </a:p>
          <a:p>
            <a:pPr indent="0" lvl="0" marL="457200" marR="0" rtl="0" algn="just">
              <a:lnSpc>
                <a:spcPct val="100000"/>
              </a:lnSpc>
              <a:spcBef>
                <a:spcPts val="0"/>
              </a:spcBef>
              <a:spcAft>
                <a:spcPts val="0"/>
              </a:spcAft>
              <a:buClr>
                <a:schemeClr val="dk1"/>
              </a:buClr>
              <a:buSzPts val="1100"/>
              <a:buFont typeface="Arial"/>
              <a:buNone/>
            </a:pPr>
            <a:r>
              <a:t/>
            </a:r>
            <a:endParaRPr sz="1800"/>
          </a:p>
          <a:p>
            <a:pPr indent="0" lvl="0" marL="457200" marR="0" rtl="0" algn="just">
              <a:lnSpc>
                <a:spcPct val="100000"/>
              </a:lnSpc>
              <a:spcBef>
                <a:spcPts val="0"/>
              </a:spcBef>
              <a:spcAft>
                <a:spcPts val="0"/>
              </a:spcAft>
              <a:buClr>
                <a:schemeClr val="dk1"/>
              </a:buClr>
              <a:buSzPts val="1100"/>
              <a:buFont typeface="Arial"/>
              <a:buNone/>
            </a:pPr>
            <a:r>
              <a:t/>
            </a:r>
            <a:endParaRPr sz="1800"/>
          </a:p>
          <a:p>
            <a:pPr indent="0" lvl="0" marL="457200" marR="0" rtl="0" algn="just">
              <a:lnSpc>
                <a:spcPct val="100000"/>
              </a:lnSpc>
              <a:spcBef>
                <a:spcPts val="0"/>
              </a:spcBef>
              <a:spcAft>
                <a:spcPts val="0"/>
              </a:spcAft>
              <a:buNone/>
            </a:pPr>
            <a:r>
              <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22"/>
          <p:cNvSpPr/>
          <p:nvPr/>
        </p:nvSpPr>
        <p:spPr>
          <a:xfrm>
            <a:off x="1523880" y="1581120"/>
            <a:ext cx="7619400" cy="35700"/>
          </a:xfrm>
          <a:prstGeom prst="rect">
            <a:avLst/>
          </a:prstGeom>
          <a:solidFill>
            <a:srgbClr val="33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2"/>
          <p:cNvSpPr/>
          <p:nvPr/>
        </p:nvSpPr>
        <p:spPr>
          <a:xfrm>
            <a:off x="2666880" y="1143000"/>
            <a:ext cx="6476400" cy="460800"/>
          </a:xfrm>
          <a:prstGeom prst="rect">
            <a:avLst/>
          </a:prstGeom>
          <a:noFill/>
          <a:ln>
            <a:noFill/>
          </a:ln>
        </p:spPr>
        <p:txBody>
          <a:bodyPr anchorCtr="0" anchor="t" bIns="45000" lIns="90000" spcFirstLastPara="1" rIns="90000" wrap="square" tIns="45000">
            <a:noAutofit/>
          </a:bodyPr>
          <a:lstStyle/>
          <a:p>
            <a:pPr indent="-342360" lvl="0" marL="343080" marR="0" rtl="0" algn="r">
              <a:lnSpc>
                <a:spcPct val="100000"/>
              </a:lnSpc>
              <a:spcBef>
                <a:spcPts val="0"/>
              </a:spcBef>
              <a:spcAft>
                <a:spcPts val="0"/>
              </a:spcAft>
              <a:buNone/>
            </a:pPr>
            <a:r>
              <a:rPr lang="en-IN" sz="2400">
                <a:solidFill>
                  <a:srgbClr val="FF0000"/>
                </a:solidFill>
                <a:latin typeface="Trebuchet MS"/>
                <a:ea typeface="Trebuchet MS"/>
                <a:cs typeface="Trebuchet MS"/>
                <a:sym typeface="Trebuchet MS"/>
              </a:rPr>
              <a:t>Points of criticism</a:t>
            </a:r>
            <a:endParaRPr b="0" i="0" sz="1800" u="none" cap="none" strike="noStrike">
              <a:solidFill>
                <a:srgbClr val="000000"/>
              </a:solidFill>
              <a:latin typeface="Arial"/>
              <a:ea typeface="Arial"/>
              <a:cs typeface="Arial"/>
              <a:sym typeface="Arial"/>
            </a:endParaRPr>
          </a:p>
        </p:txBody>
      </p:sp>
      <p:sp>
        <p:nvSpPr>
          <p:cNvPr id="124" name="Google Shape;124;p22"/>
          <p:cNvSpPr/>
          <p:nvPr/>
        </p:nvSpPr>
        <p:spPr>
          <a:xfrm>
            <a:off x="0" y="1863425"/>
            <a:ext cx="7862400" cy="4865100"/>
          </a:xfrm>
          <a:prstGeom prst="rect">
            <a:avLst/>
          </a:prstGeom>
          <a:noFill/>
          <a:ln>
            <a:noFill/>
          </a:ln>
        </p:spPr>
        <p:txBody>
          <a:bodyPr anchorCtr="0" anchor="ctr" bIns="45000" lIns="90000" spcFirstLastPara="1" rIns="90000" wrap="square" tIns="45000">
            <a:noAutofit/>
          </a:bodyPr>
          <a:lstStyle/>
          <a:p>
            <a:pPr indent="0" lvl="0" marL="457200" marR="0" rtl="0" algn="just">
              <a:lnSpc>
                <a:spcPct val="100000"/>
              </a:lnSpc>
              <a:spcBef>
                <a:spcPts val="0"/>
              </a:spcBef>
              <a:spcAft>
                <a:spcPts val="0"/>
              </a:spcAft>
              <a:buSzPts val="1100"/>
              <a:buNone/>
            </a:pPr>
            <a:r>
              <a:t/>
            </a:r>
            <a:endParaRPr sz="1800"/>
          </a:p>
          <a:p>
            <a:pPr indent="0" lvl="0" marL="457200" marR="0" rtl="0" algn="just">
              <a:lnSpc>
                <a:spcPct val="100000"/>
              </a:lnSpc>
              <a:spcBef>
                <a:spcPts val="0"/>
              </a:spcBef>
              <a:spcAft>
                <a:spcPts val="0"/>
              </a:spcAft>
              <a:buSzPts val="1100"/>
              <a:buNone/>
            </a:pPr>
            <a:r>
              <a:t/>
            </a:r>
            <a:endParaRPr sz="1800"/>
          </a:p>
          <a:p>
            <a:pPr indent="0" lvl="0" marL="457200" marR="0" rtl="0" algn="just">
              <a:lnSpc>
                <a:spcPct val="100000"/>
              </a:lnSpc>
              <a:spcBef>
                <a:spcPts val="0"/>
              </a:spcBef>
              <a:spcAft>
                <a:spcPts val="0"/>
              </a:spcAft>
              <a:buSzPts val="1100"/>
              <a:buNone/>
            </a:pPr>
            <a:r>
              <a:t/>
            </a:r>
            <a:endParaRPr sz="1800"/>
          </a:p>
          <a:p>
            <a:pPr indent="0" lvl="0" marL="457200" marR="0" rtl="0" algn="just">
              <a:lnSpc>
                <a:spcPct val="100000"/>
              </a:lnSpc>
              <a:spcBef>
                <a:spcPts val="0"/>
              </a:spcBef>
              <a:spcAft>
                <a:spcPts val="0"/>
              </a:spcAft>
              <a:buSzPts val="1100"/>
              <a:buNone/>
            </a:pPr>
            <a:r>
              <a:t/>
            </a:r>
            <a:endParaRPr sz="1800"/>
          </a:p>
          <a:p>
            <a:pPr indent="-342900" lvl="0" marL="457200" marR="0" rtl="0" algn="just">
              <a:lnSpc>
                <a:spcPct val="100000"/>
              </a:lnSpc>
              <a:spcBef>
                <a:spcPts val="0"/>
              </a:spcBef>
              <a:spcAft>
                <a:spcPts val="0"/>
              </a:spcAft>
              <a:buSzPts val="1800"/>
              <a:buChar char="➔"/>
            </a:pPr>
            <a:r>
              <a:rPr lang="en-IN" sz="1800"/>
              <a:t>Where and how is the Generation information stored and shared? How long does it retain it’s values i.e does it reset to 0 after a while? If the above questions remain unanswered it can degrade the performance due to overhead of variables stored and shared</a:t>
            </a:r>
            <a:endParaRPr sz="1800"/>
          </a:p>
          <a:p>
            <a:pPr indent="-342900" lvl="0" marL="457200" marR="0" rtl="0" algn="just">
              <a:lnSpc>
                <a:spcPct val="100000"/>
              </a:lnSpc>
              <a:spcBef>
                <a:spcPts val="0"/>
              </a:spcBef>
              <a:spcAft>
                <a:spcPts val="0"/>
              </a:spcAft>
              <a:buSzPts val="1800"/>
              <a:buChar char="➔"/>
            </a:pPr>
            <a:r>
              <a:rPr lang="en-IN" sz="1800"/>
              <a:t>The model works on PTX instructions on NVIDIA. It doesn't have any base for AMD GPUs</a:t>
            </a:r>
            <a:endParaRPr sz="1800"/>
          </a:p>
          <a:p>
            <a:pPr indent="-342900" lvl="0" marL="457200" marR="0" rtl="0" algn="just">
              <a:lnSpc>
                <a:spcPct val="100000"/>
              </a:lnSpc>
              <a:spcBef>
                <a:spcPts val="0"/>
              </a:spcBef>
              <a:spcAft>
                <a:spcPts val="0"/>
              </a:spcAft>
              <a:buSzPts val="1800"/>
              <a:buChar char="➔"/>
            </a:pPr>
            <a:r>
              <a:rPr lang="en-IN" sz="1800"/>
              <a:t>The proposed model needs the flow of progress beforehand itself. Because it needs to make the static happens before relationships beforehand itself which it then uses to check if there is any problem</a:t>
            </a:r>
            <a:endParaRPr sz="1800"/>
          </a:p>
          <a:p>
            <a:pPr indent="-342900" lvl="0" marL="457200" marR="0" rtl="0" algn="just">
              <a:lnSpc>
                <a:spcPct val="100000"/>
              </a:lnSpc>
              <a:spcBef>
                <a:spcPts val="0"/>
              </a:spcBef>
              <a:spcAft>
                <a:spcPts val="0"/>
              </a:spcAft>
              <a:buSzPts val="1800"/>
              <a:buChar char="➔"/>
            </a:pPr>
            <a:r>
              <a:rPr lang="en-IN" sz="1800"/>
              <a:t>The concept of using named barriers is slow. Faster threads in a warp have to wait for the slower ones so that the number becomes equal to the number expected by the barrier</a:t>
            </a:r>
            <a:endParaRPr sz="1800"/>
          </a:p>
          <a:p>
            <a:pPr indent="-342900" lvl="0" marL="457200" marR="0" rtl="0" algn="just">
              <a:lnSpc>
                <a:spcPct val="100000"/>
              </a:lnSpc>
              <a:spcBef>
                <a:spcPts val="0"/>
              </a:spcBef>
              <a:spcAft>
                <a:spcPts val="0"/>
              </a:spcAft>
              <a:buSzPts val="1800"/>
              <a:buChar char="➔"/>
            </a:pPr>
            <a:r>
              <a:rPr lang="en-IN" sz="1800"/>
              <a:t>The root cause of the errors isn’t found by the WEFT verification</a:t>
            </a:r>
            <a:endParaRPr sz="1800"/>
          </a:p>
          <a:p>
            <a:pPr indent="0" lvl="0" marL="457200" marR="0" rtl="0" algn="just">
              <a:lnSpc>
                <a:spcPct val="100000"/>
              </a:lnSpc>
              <a:spcBef>
                <a:spcPts val="0"/>
              </a:spcBef>
              <a:spcAft>
                <a:spcPts val="0"/>
              </a:spcAft>
              <a:buSzPts val="1100"/>
              <a:buNone/>
            </a:pPr>
            <a:r>
              <a:t/>
            </a:r>
            <a:endParaRPr sz="1800"/>
          </a:p>
          <a:p>
            <a:pPr indent="0" lvl="0" marL="457200" marR="0" rtl="0" algn="just">
              <a:lnSpc>
                <a:spcPct val="100000"/>
              </a:lnSpc>
              <a:spcBef>
                <a:spcPts val="0"/>
              </a:spcBef>
              <a:spcAft>
                <a:spcPts val="0"/>
              </a:spcAft>
              <a:buSzPts val="1100"/>
              <a:buNone/>
            </a:pPr>
            <a:r>
              <a:t/>
            </a:r>
            <a:endParaRPr sz="1800"/>
          </a:p>
          <a:p>
            <a:pPr indent="0" lvl="0" marL="457200" marR="0" rtl="0" algn="just">
              <a:lnSpc>
                <a:spcPct val="100000"/>
              </a:lnSpc>
              <a:spcBef>
                <a:spcPts val="0"/>
              </a:spcBef>
              <a:spcAft>
                <a:spcPts val="0"/>
              </a:spcAft>
              <a:buSzPts val="1100"/>
              <a:buNone/>
            </a:pPr>
            <a:r>
              <a:t/>
            </a:r>
            <a:endParaRPr sz="1800"/>
          </a:p>
          <a:p>
            <a:pPr indent="0" lvl="0" marL="457200" marR="0" rtl="0" algn="just">
              <a:lnSpc>
                <a:spcPct val="100000"/>
              </a:lnSpc>
              <a:spcBef>
                <a:spcPts val="0"/>
              </a:spcBef>
              <a:spcAft>
                <a:spcPts val="0"/>
              </a:spcAft>
              <a:buSzPts val="1100"/>
              <a:buNone/>
            </a:pPr>
            <a:r>
              <a:t/>
            </a:r>
            <a:endParaRPr sz="1800"/>
          </a:p>
          <a:p>
            <a:pPr indent="0" lvl="0" marL="457200" marR="0" rtl="0" algn="just">
              <a:lnSpc>
                <a:spcPct val="100000"/>
              </a:lnSpc>
              <a:spcBef>
                <a:spcPts val="0"/>
              </a:spcBef>
              <a:spcAft>
                <a:spcPts val="0"/>
              </a:spcAft>
              <a:buNone/>
            </a:pPr>
            <a:r>
              <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