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68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522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2269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19573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1608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2694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3076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4199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881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4634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6172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526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359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625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846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431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4339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1BEF0D-F0BB-DE4B-95CE-6DB70DBA9567}" type="datetimeFigureOut">
              <a:rPr lang="en-US" smtClean="0"/>
              <a:pPr/>
              <a:t>8/24/2020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0020044"/>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99acres.com/property-rates-and-price-trends-in-mumb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0279" y="497225"/>
            <a:ext cx="8676222" cy="1684712"/>
          </a:xfrm>
        </p:spPr>
        <p:txBody>
          <a:bodyPr>
            <a:normAutofit/>
          </a:bodyPr>
          <a:lstStyle/>
          <a:p>
            <a:pPr algn="ctr"/>
            <a:r>
              <a:rPr lang="en-IN" sz="6000" cap="none" dirty="0" smtClean="0"/>
              <a:t>IBM Applied Data Science Capstone</a:t>
            </a:r>
            <a:endParaRPr lang="en-IN" sz="6000" cap="none" dirty="0"/>
          </a:p>
        </p:txBody>
      </p:sp>
      <p:sp>
        <p:nvSpPr>
          <p:cNvPr id="3" name="Subtitle 2"/>
          <p:cNvSpPr>
            <a:spLocks noGrp="1"/>
          </p:cNvSpPr>
          <p:nvPr>
            <p:ph type="subTitle" idx="1"/>
          </p:nvPr>
        </p:nvSpPr>
        <p:spPr>
          <a:xfrm>
            <a:off x="1810279" y="1512916"/>
            <a:ext cx="8676222" cy="3372196"/>
          </a:xfrm>
        </p:spPr>
        <p:txBody>
          <a:bodyPr>
            <a:normAutofit lnSpcReduction="10000"/>
          </a:bodyPr>
          <a:lstStyle/>
          <a:p>
            <a:pPr algn="ctr"/>
            <a:r>
              <a:rPr lang="en-US" sz="4000" b="1" dirty="0" smtClean="0">
                <a:effectLst>
                  <a:glow rad="38100">
                    <a:schemeClr val="bg1">
                      <a:lumMod val="50000"/>
                      <a:lumOff val="50000"/>
                      <a:alpha val="20000"/>
                    </a:schemeClr>
                  </a:glow>
                </a:effectLst>
              </a:rPr>
              <a:t>Segmenting And Clustering Localities In Mumbai </a:t>
            </a:r>
            <a:r>
              <a:rPr lang="en-US" sz="4000" b="1" dirty="0"/>
              <a:t>For a Potential Residential Buyer</a:t>
            </a:r>
          </a:p>
          <a:p>
            <a:pPr algn="ctr"/>
            <a:endParaRPr lang="en-US" sz="3600" dirty="0" smtClean="0">
              <a:effectLst>
                <a:glow rad="38100">
                  <a:schemeClr val="bg1">
                    <a:lumMod val="50000"/>
                    <a:lumOff val="50000"/>
                    <a:alpha val="20000"/>
                  </a:schemeClr>
                </a:glow>
              </a:effectLst>
            </a:endParaRPr>
          </a:p>
          <a:p>
            <a:endParaRPr lang="en-US" sz="3600" dirty="0">
              <a:effectLst>
                <a:glow rad="38100">
                  <a:schemeClr val="bg1">
                    <a:lumMod val="50000"/>
                    <a:lumOff val="50000"/>
                    <a:alpha val="20000"/>
                  </a:schemeClr>
                </a:glow>
              </a:effectLst>
            </a:endParaRPr>
          </a:p>
          <a:p>
            <a:pPr algn="r"/>
            <a:r>
              <a:rPr lang="en-US" dirty="0" smtClean="0">
                <a:effectLst>
                  <a:glow rad="38100">
                    <a:schemeClr val="bg1">
                      <a:lumMod val="50000"/>
                      <a:lumOff val="50000"/>
                      <a:alpha val="20000"/>
                    </a:schemeClr>
                  </a:glow>
                </a:effectLst>
              </a:rPr>
              <a:t>By: Devbrat Mahapatra</a:t>
            </a:r>
            <a:endParaRPr lang="en-IN" dirty="0">
              <a:effectLst>
                <a:glow rad="38100">
                  <a:schemeClr val="bg1">
                    <a:lumMod val="50000"/>
                    <a:lumOff val="50000"/>
                    <a:alpha val="20000"/>
                  </a:schemeClr>
                </a:glow>
              </a:effectLst>
            </a:endParaRPr>
          </a:p>
        </p:txBody>
      </p:sp>
    </p:spTree>
    <p:extLst>
      <p:ext uri="{BB962C8B-B14F-4D97-AF65-F5344CB8AC3E}">
        <p14:creationId xmlns:p14="http://schemas.microsoft.com/office/powerpoint/2010/main" val="2236632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5300" b="1" dirty="0"/>
              <a:t>Business Understanding</a:t>
            </a:r>
            <a:r>
              <a:rPr lang="en-IN" b="1" dirty="0"/>
              <a:t/>
            </a:r>
            <a:br>
              <a:rPr lang="en-IN" b="1" dirty="0"/>
            </a:br>
            <a:endParaRPr lang="en-IN" dirty="0"/>
          </a:p>
        </p:txBody>
      </p:sp>
      <p:sp>
        <p:nvSpPr>
          <p:cNvPr id="3" name="Content Placeholder 2"/>
          <p:cNvSpPr>
            <a:spLocks noGrp="1"/>
          </p:cNvSpPr>
          <p:nvPr>
            <p:ph idx="1"/>
          </p:nvPr>
        </p:nvSpPr>
        <p:spPr>
          <a:xfrm>
            <a:off x="950495" y="1187116"/>
            <a:ext cx="10551694" cy="5518484"/>
          </a:xfrm>
        </p:spPr>
        <p:txBody>
          <a:bodyPr>
            <a:noAutofit/>
          </a:bodyPr>
          <a:lstStyle/>
          <a:p>
            <a:pPr marL="0" indent="0">
              <a:buNone/>
            </a:pPr>
            <a:r>
              <a:rPr lang="en-US" sz="1600" dirty="0"/>
              <a:t>A client is planning to buy a residential property in </a:t>
            </a:r>
            <a:r>
              <a:rPr lang="en-US" sz="1600" smtClean="0"/>
              <a:t>Mumbai, India</a:t>
            </a:r>
            <a:r>
              <a:rPr lang="en-US" sz="1600" dirty="0"/>
              <a:t>. The client wishes to explore the different areas of Mumbai before buying a residential property</a:t>
            </a:r>
            <a:r>
              <a:rPr lang="en-US" sz="1600" dirty="0" smtClean="0"/>
              <a:t>. This </a:t>
            </a:r>
            <a:r>
              <a:rPr lang="en-US" sz="1600" dirty="0"/>
              <a:t>project will aid in exploring the area as well as show the average price/</a:t>
            </a:r>
            <a:r>
              <a:rPr lang="en-US" sz="1600" dirty="0" err="1"/>
              <a:t>sqft</a:t>
            </a:r>
            <a:r>
              <a:rPr lang="en-US" sz="1600" dirty="0"/>
              <a:t> in the particular area. </a:t>
            </a:r>
            <a:r>
              <a:rPr lang="en-US" sz="1600" dirty="0" smtClean="0"/>
              <a:t>Clusters of  similar localities will </a:t>
            </a:r>
            <a:r>
              <a:rPr lang="en-US" sz="1600" dirty="0"/>
              <a:t>also be shown to the client.</a:t>
            </a:r>
          </a:p>
          <a:p>
            <a:pPr marL="0" indent="0">
              <a:buNone/>
            </a:pPr>
            <a:endParaRPr lang="en-US" sz="1600" dirty="0"/>
          </a:p>
          <a:p>
            <a:pPr marL="0" indent="0">
              <a:buNone/>
            </a:pPr>
            <a:r>
              <a:rPr lang="en-US" sz="1600" dirty="0"/>
              <a:t>The Location: Mumbai is the dream city of India. It houses the film industry and is also the financial hub of India. As a result, every year people shift to Mumbai from various parts of India and this project will cater to many clients.</a:t>
            </a:r>
          </a:p>
          <a:p>
            <a:pPr marL="0" indent="0">
              <a:buNone/>
            </a:pPr>
            <a:endParaRPr lang="en-US" sz="1600" dirty="0"/>
          </a:p>
          <a:p>
            <a:pPr marL="0" indent="0">
              <a:buNone/>
            </a:pPr>
            <a:r>
              <a:rPr lang="en-US" sz="1600" dirty="0"/>
              <a:t>Foursquare API: This project would use Four-square API as its prime data gathering source as it has a database of millions of places, especially their places API which provides the ability to perform location search, location sharing and details about a business.</a:t>
            </a:r>
          </a:p>
          <a:p>
            <a:pPr marL="0" indent="0">
              <a:buNone/>
            </a:pPr>
            <a:endParaRPr lang="en-US" sz="1600" dirty="0"/>
          </a:p>
          <a:p>
            <a:pPr marL="0" indent="0">
              <a:buNone/>
            </a:pPr>
            <a:r>
              <a:rPr lang="en-US" sz="1600" dirty="0"/>
              <a:t>Work Flow: Using credentials of Foursquare API features of near-by places of the neighborhoods would be mined. Due to http request limitations the number of places per neighborhood parameter would reasonably be set to 100 and the radius parameter would be set to 500.</a:t>
            </a:r>
          </a:p>
          <a:p>
            <a:pPr marL="0" indent="0">
              <a:buNone/>
            </a:pPr>
            <a:endParaRPr lang="en-US" sz="1600" dirty="0"/>
          </a:p>
          <a:p>
            <a:pPr marL="0" indent="0">
              <a:buNone/>
            </a:pPr>
            <a:r>
              <a:rPr lang="en-US" sz="1600" dirty="0"/>
              <a:t>Clustering Approach: To compare the similarities of </a:t>
            </a:r>
            <a:r>
              <a:rPr lang="en-US" sz="1600" dirty="0" smtClean="0">
                <a:effectLst>
                  <a:glow rad="38100">
                    <a:schemeClr val="bg1">
                      <a:lumMod val="50000"/>
                      <a:lumOff val="50000"/>
                      <a:alpha val="20000"/>
                    </a:schemeClr>
                  </a:glow>
                </a:effectLst>
              </a:rPr>
              <a:t>neighborhoods</a:t>
            </a:r>
            <a:r>
              <a:rPr lang="en-US" sz="1600" dirty="0" smtClean="0"/>
              <a:t> </a:t>
            </a:r>
            <a:r>
              <a:rPr lang="en-US" sz="1600" dirty="0"/>
              <a:t>or areas, we decided to explore neighborhoods, segment them, and group them into clusters. To be able to do that, we need to cluster data which is a form of unsupervised machine learning.</a:t>
            </a:r>
          </a:p>
          <a:p>
            <a:pPr marL="0" indent="0">
              <a:buNone/>
            </a:pPr>
            <a:endParaRPr lang="en-US" sz="1400" dirty="0"/>
          </a:p>
        </p:txBody>
      </p:sp>
    </p:spTree>
    <p:extLst>
      <p:ext uri="{BB962C8B-B14F-4D97-AF65-F5344CB8AC3E}">
        <p14:creationId xmlns:p14="http://schemas.microsoft.com/office/powerpoint/2010/main" val="2932550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t>Data</a:t>
            </a:r>
            <a:r>
              <a:rPr lang="en-IN" sz="4800" dirty="0" smtClean="0"/>
              <a:t> </a:t>
            </a:r>
            <a:endParaRPr lang="en-IN" sz="4800" dirty="0"/>
          </a:p>
        </p:txBody>
      </p:sp>
      <p:sp>
        <p:nvSpPr>
          <p:cNvPr id="3" name="Content Placeholder 2"/>
          <p:cNvSpPr>
            <a:spLocks noGrp="1"/>
          </p:cNvSpPr>
          <p:nvPr>
            <p:ph idx="1"/>
          </p:nvPr>
        </p:nvSpPr>
        <p:spPr/>
        <p:txBody>
          <a:bodyPr/>
          <a:lstStyle/>
          <a:p>
            <a:pPr marL="0" indent="0">
              <a:buNone/>
            </a:pPr>
            <a:r>
              <a:rPr lang="en-IN" dirty="0" smtClean="0"/>
              <a:t>Data required:</a:t>
            </a:r>
          </a:p>
          <a:p>
            <a:r>
              <a:rPr lang="en-US" sz="2000" dirty="0" smtClean="0"/>
              <a:t>List of localities and their corresponding prices/</a:t>
            </a:r>
            <a:r>
              <a:rPr lang="en-US" sz="2000" dirty="0" err="1" smtClean="0"/>
              <a:t>sqft</a:t>
            </a:r>
            <a:r>
              <a:rPr lang="en-US" sz="2000" dirty="0" smtClean="0"/>
              <a:t>.</a:t>
            </a:r>
          </a:p>
          <a:p>
            <a:r>
              <a:rPr lang="en-IN" sz="2000" dirty="0" smtClean="0"/>
              <a:t>Longitude and latitude coordinates of the localities.</a:t>
            </a:r>
          </a:p>
          <a:p>
            <a:r>
              <a:rPr lang="en-IN" sz="2000" dirty="0" smtClean="0"/>
              <a:t>Venue data.</a:t>
            </a:r>
          </a:p>
          <a:p>
            <a:pPr marL="0" indent="0">
              <a:buNone/>
            </a:pPr>
            <a:endParaRPr lang="en-IN" sz="2000" dirty="0"/>
          </a:p>
          <a:p>
            <a:pPr marL="0" indent="0">
              <a:buNone/>
            </a:pPr>
            <a:r>
              <a:rPr lang="en-IN" dirty="0"/>
              <a:t>Data required:</a:t>
            </a:r>
          </a:p>
          <a:p>
            <a:r>
              <a:rPr lang="en-US" sz="2000" dirty="0">
                <a:hlinkClick r:id="rId2"/>
              </a:rPr>
              <a:t>https://</a:t>
            </a:r>
            <a:r>
              <a:rPr lang="en-US" sz="2000" dirty="0" smtClean="0">
                <a:hlinkClick r:id="rId2"/>
              </a:rPr>
              <a:t>www.99acres.com/property-rates-and-price-trends-in-mumbai</a:t>
            </a:r>
            <a:endParaRPr lang="en-US" sz="2000" dirty="0"/>
          </a:p>
          <a:p>
            <a:r>
              <a:rPr lang="en-US" sz="2000" dirty="0" err="1" smtClean="0"/>
              <a:t>Tomtom</a:t>
            </a:r>
            <a:r>
              <a:rPr lang="en-US" sz="2000" dirty="0" smtClean="0"/>
              <a:t> API for acquiring latitudes and longitudes.</a:t>
            </a:r>
          </a:p>
          <a:p>
            <a:r>
              <a:rPr lang="en-US" sz="2000" dirty="0" smtClean="0"/>
              <a:t>Foursquare API for venue data.</a:t>
            </a:r>
          </a:p>
          <a:p>
            <a:endParaRPr lang="en-IN" sz="2000" dirty="0" smtClean="0"/>
          </a:p>
          <a:p>
            <a:endParaRPr lang="en-IN" sz="2000" dirty="0"/>
          </a:p>
          <a:p>
            <a:endParaRPr lang="en-IN" dirty="0" smtClean="0"/>
          </a:p>
          <a:p>
            <a:pPr marL="0" indent="0">
              <a:buNone/>
            </a:pPr>
            <a:endParaRPr lang="en-IN" dirty="0" smtClean="0"/>
          </a:p>
        </p:txBody>
      </p:sp>
    </p:spTree>
    <p:extLst>
      <p:ext uri="{BB962C8B-B14F-4D97-AF65-F5344CB8AC3E}">
        <p14:creationId xmlns:p14="http://schemas.microsoft.com/office/powerpoint/2010/main" val="3421272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t>Methodology</a:t>
            </a:r>
            <a:endParaRPr lang="en-IN" sz="4800" b="1" dirty="0"/>
          </a:p>
        </p:txBody>
      </p:sp>
      <p:sp>
        <p:nvSpPr>
          <p:cNvPr id="3" name="Content Placeholder 2"/>
          <p:cNvSpPr>
            <a:spLocks noGrp="1"/>
          </p:cNvSpPr>
          <p:nvPr>
            <p:ph idx="1"/>
          </p:nvPr>
        </p:nvSpPr>
        <p:spPr/>
        <p:txBody>
          <a:bodyPr>
            <a:normAutofit/>
          </a:bodyPr>
          <a:lstStyle/>
          <a:p>
            <a:r>
              <a:rPr lang="en-IN" sz="2400" dirty="0" smtClean="0"/>
              <a:t>Data wrangling for proper formatting of the data.</a:t>
            </a:r>
          </a:p>
          <a:p>
            <a:r>
              <a:rPr lang="en-IN" sz="2400" dirty="0" smtClean="0"/>
              <a:t>Getting latitude and longitude coordinates using </a:t>
            </a:r>
            <a:r>
              <a:rPr lang="en-IN" sz="2400" dirty="0" err="1" smtClean="0"/>
              <a:t>Tomtom</a:t>
            </a:r>
            <a:r>
              <a:rPr lang="en-IN" sz="2400" dirty="0" smtClean="0"/>
              <a:t> API.</a:t>
            </a:r>
          </a:p>
          <a:p>
            <a:r>
              <a:rPr lang="en-IN" sz="2400" dirty="0" smtClean="0"/>
              <a:t>Use Foursquare API to get venue data.</a:t>
            </a:r>
          </a:p>
          <a:p>
            <a:r>
              <a:rPr lang="en-IN" sz="2400" dirty="0" smtClean="0"/>
              <a:t>Group data by locality and finding the most common venues.</a:t>
            </a:r>
          </a:p>
          <a:p>
            <a:r>
              <a:rPr lang="en-IN" sz="2400" dirty="0"/>
              <a:t>C</a:t>
            </a:r>
            <a:r>
              <a:rPr lang="en-IN" sz="2400" dirty="0" smtClean="0"/>
              <a:t>lusters of localities are made using K-Means.</a:t>
            </a:r>
          </a:p>
          <a:p>
            <a:r>
              <a:rPr lang="en-IN" sz="2400" dirty="0" smtClean="0"/>
              <a:t>Building widgets using </a:t>
            </a:r>
            <a:r>
              <a:rPr lang="en-IN" sz="2400" dirty="0" err="1" smtClean="0"/>
              <a:t>Ipywidgets</a:t>
            </a:r>
            <a:r>
              <a:rPr lang="en-IN" sz="2400" dirty="0" smtClean="0"/>
              <a:t>.</a:t>
            </a:r>
          </a:p>
          <a:p>
            <a:r>
              <a:rPr lang="en-IN" sz="2400" dirty="0" smtClean="0"/>
              <a:t>Building maps using Folium.</a:t>
            </a:r>
          </a:p>
          <a:p>
            <a:endParaRPr lang="en-IN" sz="2400" dirty="0"/>
          </a:p>
        </p:txBody>
      </p:sp>
    </p:spTree>
    <p:extLst>
      <p:ext uri="{BB962C8B-B14F-4D97-AF65-F5344CB8AC3E}">
        <p14:creationId xmlns:p14="http://schemas.microsoft.com/office/powerpoint/2010/main" val="1029732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656" y="463752"/>
            <a:ext cx="9904250" cy="5017113"/>
          </a:xfrm>
        </p:spPr>
      </p:pic>
      <p:sp>
        <p:nvSpPr>
          <p:cNvPr id="9" name="TextBox 8"/>
          <p:cNvSpPr txBox="1"/>
          <p:nvPr/>
        </p:nvSpPr>
        <p:spPr>
          <a:xfrm>
            <a:off x="346656" y="5662864"/>
            <a:ext cx="10930944" cy="830997"/>
          </a:xfrm>
          <a:prstGeom prst="rect">
            <a:avLst/>
          </a:prstGeom>
          <a:noFill/>
        </p:spPr>
        <p:txBody>
          <a:bodyPr wrap="square" rtlCol="0">
            <a:spAutoFit/>
          </a:bodyPr>
          <a:lstStyle/>
          <a:p>
            <a:r>
              <a:rPr lang="en-IN" sz="2400" dirty="0" smtClean="0"/>
              <a:t>A dashboard created for the client wherein there is a dropdown menu to choose the municipal corporation and a slider for choosing the price.</a:t>
            </a:r>
            <a:endParaRPr lang="en-IN" sz="2400" dirty="0"/>
          </a:p>
        </p:txBody>
      </p:sp>
    </p:spTree>
    <p:extLst>
      <p:ext uri="{BB962C8B-B14F-4D97-AF65-F5344CB8AC3E}">
        <p14:creationId xmlns:p14="http://schemas.microsoft.com/office/powerpoint/2010/main" val="2733719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447" y="478325"/>
            <a:ext cx="11018175" cy="5129041"/>
          </a:xfrm>
          <a:prstGeom prst="rect">
            <a:avLst/>
          </a:prstGeom>
        </p:spPr>
      </p:pic>
      <p:sp>
        <p:nvSpPr>
          <p:cNvPr id="4" name="TextBox 3"/>
          <p:cNvSpPr txBox="1"/>
          <p:nvPr/>
        </p:nvSpPr>
        <p:spPr>
          <a:xfrm>
            <a:off x="357447" y="5877098"/>
            <a:ext cx="11018175" cy="1015663"/>
          </a:xfrm>
          <a:prstGeom prst="rect">
            <a:avLst/>
          </a:prstGeom>
          <a:noFill/>
        </p:spPr>
        <p:txBody>
          <a:bodyPr wrap="square" rtlCol="0">
            <a:spAutoFit/>
          </a:bodyPr>
          <a:lstStyle/>
          <a:p>
            <a:r>
              <a:rPr lang="en-IN" sz="2000" dirty="0" smtClean="0"/>
              <a:t>An interactive map </a:t>
            </a:r>
            <a:r>
              <a:rPr lang="en-IN" sz="2000" dirty="0"/>
              <a:t>created for the client </a:t>
            </a:r>
            <a:r>
              <a:rPr lang="en-IN" sz="2000" dirty="0" smtClean="0"/>
              <a:t>with a popup label which has the following details:</a:t>
            </a:r>
          </a:p>
          <a:p>
            <a:pPr marL="342900" indent="-342900">
              <a:buFont typeface="+mj-lt"/>
              <a:buAutoNum type="arabicPeriod"/>
            </a:pPr>
            <a:r>
              <a:rPr lang="en-IN" sz="2000" dirty="0" smtClean="0"/>
              <a:t>Locality</a:t>
            </a:r>
          </a:p>
          <a:p>
            <a:pPr marL="342900" indent="-342900">
              <a:buFont typeface="+mj-lt"/>
              <a:buAutoNum type="arabicPeriod"/>
            </a:pPr>
            <a:r>
              <a:rPr lang="en-IN" sz="2000" dirty="0" smtClean="0"/>
              <a:t>Price per </a:t>
            </a:r>
            <a:r>
              <a:rPr lang="en-IN" sz="2000" dirty="0" err="1" smtClean="0"/>
              <a:t>sqft</a:t>
            </a:r>
            <a:r>
              <a:rPr lang="en-IN" sz="2000" dirty="0" smtClean="0"/>
              <a:t>.</a:t>
            </a:r>
          </a:p>
        </p:txBody>
      </p:sp>
    </p:spTree>
    <p:extLst>
      <p:ext uri="{BB962C8B-B14F-4D97-AF65-F5344CB8AC3E}">
        <p14:creationId xmlns:p14="http://schemas.microsoft.com/office/powerpoint/2010/main" val="1035535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79" y="241070"/>
            <a:ext cx="8674802" cy="5351987"/>
          </a:xfrm>
          <a:prstGeom prst="rect">
            <a:avLst/>
          </a:prstGeom>
        </p:spPr>
      </p:pic>
      <p:sp>
        <p:nvSpPr>
          <p:cNvPr id="6" name="TextBox 5"/>
          <p:cNvSpPr txBox="1"/>
          <p:nvPr/>
        </p:nvSpPr>
        <p:spPr>
          <a:xfrm>
            <a:off x="194879" y="5702530"/>
            <a:ext cx="9339819" cy="1477328"/>
          </a:xfrm>
          <a:prstGeom prst="rect">
            <a:avLst/>
          </a:prstGeom>
          <a:noFill/>
        </p:spPr>
        <p:txBody>
          <a:bodyPr wrap="square" rtlCol="0">
            <a:spAutoFit/>
          </a:bodyPr>
          <a:lstStyle/>
          <a:p>
            <a:r>
              <a:rPr lang="en-IN" sz="1200" dirty="0" smtClean="0"/>
              <a:t>An interactive map created for the client with a popup label which has the following details:</a:t>
            </a:r>
          </a:p>
          <a:p>
            <a:pPr marL="342900" indent="-342900">
              <a:buFont typeface="+mj-lt"/>
              <a:buAutoNum type="arabicPeriod"/>
            </a:pPr>
            <a:r>
              <a:rPr lang="en-IN" sz="1200" dirty="0" smtClean="0"/>
              <a:t>Locality</a:t>
            </a:r>
          </a:p>
          <a:p>
            <a:pPr marL="342900" indent="-342900">
              <a:buFont typeface="+mj-lt"/>
              <a:buAutoNum type="arabicPeriod"/>
            </a:pPr>
            <a:r>
              <a:rPr lang="en-IN" sz="1200" dirty="0" smtClean="0"/>
              <a:t>Cluster</a:t>
            </a:r>
          </a:p>
          <a:p>
            <a:pPr marL="342900" indent="-342900">
              <a:buFont typeface="+mj-lt"/>
              <a:buAutoNum type="arabicPeriod"/>
            </a:pPr>
            <a:r>
              <a:rPr lang="en-IN" sz="1200" dirty="0" smtClean="0"/>
              <a:t>Price per </a:t>
            </a:r>
            <a:r>
              <a:rPr lang="en-IN" sz="1200" dirty="0" err="1" smtClean="0"/>
              <a:t>sqft</a:t>
            </a:r>
            <a:r>
              <a:rPr lang="en-IN" sz="1200" dirty="0" smtClean="0"/>
              <a:t>.</a:t>
            </a:r>
          </a:p>
          <a:p>
            <a:pPr marL="342900" indent="-342900">
              <a:buFont typeface="+mj-lt"/>
              <a:buAutoNum type="arabicPeriod"/>
            </a:pPr>
            <a:r>
              <a:rPr lang="en-IN" sz="1200" dirty="0" smtClean="0"/>
              <a:t>Most common venues around</a:t>
            </a:r>
          </a:p>
          <a:p>
            <a:pPr marL="342900" indent="-342900">
              <a:buFont typeface="+mj-lt"/>
              <a:buAutoNum type="arabicPeriod"/>
            </a:pPr>
            <a:endParaRPr lang="en-IN" sz="1200" dirty="0"/>
          </a:p>
          <a:p>
            <a:endParaRPr lang="en-IN" dirty="0"/>
          </a:p>
        </p:txBody>
      </p:sp>
    </p:spTree>
    <p:extLst>
      <p:ext uri="{BB962C8B-B14F-4D97-AF65-F5344CB8AC3E}">
        <p14:creationId xmlns:p14="http://schemas.microsoft.com/office/powerpoint/2010/main" val="1312969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0" y="807193"/>
            <a:ext cx="11253947" cy="4679208"/>
          </a:xfrm>
          <a:prstGeom prst="rect">
            <a:avLst/>
          </a:prstGeom>
        </p:spPr>
      </p:pic>
      <p:sp>
        <p:nvSpPr>
          <p:cNvPr id="4" name="TextBox 3"/>
          <p:cNvSpPr txBox="1"/>
          <p:nvPr/>
        </p:nvSpPr>
        <p:spPr>
          <a:xfrm>
            <a:off x="249379" y="5860472"/>
            <a:ext cx="11253947" cy="984885"/>
          </a:xfrm>
          <a:prstGeom prst="rect">
            <a:avLst/>
          </a:prstGeom>
          <a:noFill/>
        </p:spPr>
        <p:txBody>
          <a:bodyPr wrap="square" rtlCol="0">
            <a:spAutoFit/>
          </a:bodyPr>
          <a:lstStyle/>
          <a:p>
            <a:r>
              <a:rPr lang="en-IN" sz="2000" dirty="0"/>
              <a:t>A dashboard </a:t>
            </a:r>
            <a:r>
              <a:rPr lang="en-IN" sz="2000" dirty="0" smtClean="0"/>
              <a:t>with a </a:t>
            </a:r>
            <a:r>
              <a:rPr lang="en-IN" sz="2000" dirty="0"/>
              <a:t>dropdown menu to choose the </a:t>
            </a:r>
            <a:r>
              <a:rPr lang="en-IN" sz="2000" dirty="0" smtClean="0"/>
              <a:t>cluster label </a:t>
            </a:r>
            <a:r>
              <a:rPr lang="en-IN" sz="2000" dirty="0"/>
              <a:t>and a slider for choosing the </a:t>
            </a:r>
            <a:r>
              <a:rPr lang="en-IN" sz="2000" dirty="0" smtClean="0"/>
              <a:t>price with the average price per </a:t>
            </a:r>
            <a:r>
              <a:rPr lang="en-IN" sz="2000" dirty="0" err="1" smtClean="0"/>
              <a:t>sqft</a:t>
            </a:r>
            <a:r>
              <a:rPr lang="en-IN" sz="2000" dirty="0" smtClean="0"/>
              <a:t>. for every cluster label.</a:t>
            </a:r>
            <a:endParaRPr lang="en-IN" sz="2000" dirty="0"/>
          </a:p>
          <a:p>
            <a:endParaRPr lang="en-IN" dirty="0"/>
          </a:p>
        </p:txBody>
      </p:sp>
    </p:spTree>
    <p:extLst>
      <p:ext uri="{BB962C8B-B14F-4D97-AF65-F5344CB8AC3E}">
        <p14:creationId xmlns:p14="http://schemas.microsoft.com/office/powerpoint/2010/main" val="16318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improvements</a:t>
            </a:r>
            <a:endParaRPr lang="en-IN" dirty="0"/>
          </a:p>
        </p:txBody>
      </p:sp>
      <p:sp>
        <p:nvSpPr>
          <p:cNvPr id="3" name="Content Placeholder 2"/>
          <p:cNvSpPr>
            <a:spLocks noGrp="1"/>
          </p:cNvSpPr>
          <p:nvPr>
            <p:ph idx="1"/>
          </p:nvPr>
        </p:nvSpPr>
        <p:spPr/>
        <p:txBody>
          <a:bodyPr/>
          <a:lstStyle/>
          <a:p>
            <a:r>
              <a:rPr lang="en-IN" dirty="0" smtClean="0"/>
              <a:t>Better location accuracy.</a:t>
            </a:r>
          </a:p>
          <a:p>
            <a:r>
              <a:rPr lang="en-IN" dirty="0" smtClean="0"/>
              <a:t>Better cluster model accuracy.</a:t>
            </a:r>
          </a:p>
          <a:p>
            <a:r>
              <a:rPr lang="en-IN" dirty="0" smtClean="0"/>
              <a:t>The price per </a:t>
            </a:r>
            <a:r>
              <a:rPr lang="en-IN" dirty="0" err="1" smtClean="0"/>
              <a:t>sqft</a:t>
            </a:r>
            <a:r>
              <a:rPr lang="en-IN" dirty="0" smtClean="0"/>
              <a:t>. </a:t>
            </a:r>
            <a:r>
              <a:rPr lang="en-IN" dirty="0"/>
              <a:t>d</a:t>
            </a:r>
            <a:r>
              <a:rPr lang="en-IN" dirty="0" smtClean="0"/>
              <a:t>ata is only pertaining to residential apartments in Mumbai and would like to include price for standalone houses.</a:t>
            </a:r>
          </a:p>
          <a:p>
            <a:r>
              <a:rPr lang="en-IN" dirty="0" smtClean="0"/>
              <a:t>Data regarding the crime rates in the areas can be included to determine which areas to safer to live.</a:t>
            </a:r>
          </a:p>
          <a:p>
            <a:endParaRPr lang="en-IN" dirty="0" smtClean="0"/>
          </a:p>
          <a:p>
            <a:endParaRPr lang="en-IN" dirty="0"/>
          </a:p>
        </p:txBody>
      </p:sp>
    </p:spTree>
    <p:extLst>
      <p:ext uri="{BB962C8B-B14F-4D97-AF65-F5344CB8AC3E}">
        <p14:creationId xmlns:p14="http://schemas.microsoft.com/office/powerpoint/2010/main" val="284615145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188</TotalTime>
  <Words>532</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Depth</vt:lpstr>
      <vt:lpstr>IBM Applied Data Science Capstone</vt:lpstr>
      <vt:lpstr>Business Understanding </vt:lpstr>
      <vt:lpstr>Data </vt:lpstr>
      <vt:lpstr>Methodology</vt:lpstr>
      <vt:lpstr>PowerPoint Presentation</vt:lpstr>
      <vt:lpstr>PowerPoint Presentation</vt:lpstr>
      <vt:lpstr>PowerPoint Presentation</vt:lpstr>
      <vt:lpstr>PowerPoint Presentation</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dc:title>
  <dc:creator>Devbrat</dc:creator>
  <cp:lastModifiedBy>Devbrat</cp:lastModifiedBy>
  <cp:revision>19</cp:revision>
  <dcterms:created xsi:type="dcterms:W3CDTF">2020-08-20T17:03:41Z</dcterms:created>
  <dcterms:modified xsi:type="dcterms:W3CDTF">2020-08-24T13:21:35Z</dcterms:modified>
</cp:coreProperties>
</file>