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268" r:id="rId46"/>
    <p:sldId id="301" r:id="rId47"/>
    <p:sldId id="322" r:id="rId48"/>
    <p:sldId id="304" r:id="rId49"/>
    <p:sldId id="305" r:id="rId50"/>
    <p:sldId id="303"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 id="353" r:id="rId98"/>
    <p:sldId id="354" r:id="rId99"/>
    <p:sldId id="355" r:id="rId100"/>
    <p:sldId id="356" r:id="rId101"/>
    <p:sldId id="357" r:id="rId102"/>
    <p:sldId id="358" r:id="rId103"/>
    <p:sldId id="359" r:id="rId104"/>
    <p:sldId id="360" r:id="rId105"/>
    <p:sldId id="361" r:id="rId106"/>
    <p:sldId id="362" r:id="rId107"/>
    <p:sldId id="363" r:id="rId108"/>
    <p:sldId id="364" r:id="rId109"/>
    <p:sldId id="365" r:id="rId110"/>
    <p:sldId id="366" r:id="rId111"/>
    <p:sldId id="367" r:id="rId112"/>
    <p:sldId id="368" r:id="rId113"/>
    <p:sldId id="369" r:id="rId114"/>
    <p:sldId id="370" r:id="rId115"/>
    <p:sldId id="371" r:id="rId116"/>
    <p:sldId id="372" r:id="rId117"/>
    <p:sldId id="373" r:id="rId118"/>
    <p:sldId id="374" r:id="rId119"/>
    <p:sldId id="375" r:id="rId120"/>
    <p:sldId id="376" r:id="rId121"/>
    <p:sldId id="377" r:id="rId122"/>
    <p:sldId id="378" r:id="rId123"/>
    <p:sldId id="379" r:id="rId124"/>
    <p:sldId id="380" r:id="rId125"/>
    <p:sldId id="381" r:id="rId126"/>
    <p:sldId id="382" r:id="rId127"/>
    <p:sldId id="383" r:id="rId128"/>
    <p:sldId id="384" r:id="rId129"/>
    <p:sldId id="385" r:id="rId130"/>
    <p:sldId id="386" r:id="rId131"/>
    <p:sldId id="387" r:id="rId132"/>
    <p:sldId id="388" r:id="rId133"/>
    <p:sldId id="389" r:id="rId134"/>
    <p:sldId id="390" r:id="rId135"/>
    <p:sldId id="391" r:id="rId136"/>
    <p:sldId id="392" r:id="rId13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78" y="122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C0DFBD81-800F-4218-9281-7C0D2F074D05}" type="datetimeFigureOut">
              <a:rPr lang="fr-FR" smtClean="0"/>
              <a:t>15/11/2016</a:t>
            </a:fld>
            <a:endParaRPr lang="fr-F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fr-F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266E5BF4-D4FB-4C44-9354-E64C0A3B6365}" type="slidenum">
              <a:rPr lang="fr-FR" smtClean="0"/>
              <a:t>‹#›</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0DFBD81-800F-4218-9281-7C0D2F074D05}" type="datetimeFigureOut">
              <a:rPr lang="fr-FR" smtClean="0"/>
              <a:t>15/11/2016</a:t>
            </a:fld>
            <a:endParaRPr lang="fr-FR"/>
          </a:p>
        </p:txBody>
      </p:sp>
      <p:sp>
        <p:nvSpPr>
          <p:cNvPr id="5" name="Footer Placeholder 4"/>
          <p:cNvSpPr>
            <a:spLocks noGrp="1"/>
          </p:cNvSpPr>
          <p:nvPr>
            <p:ph type="ftr" sz="quarter" idx="11"/>
          </p:nvPr>
        </p:nvSpPr>
        <p:spPr/>
        <p:txBody>
          <a:bodyPr/>
          <a:lstStyle>
            <a:extLst/>
          </a:lstStyle>
          <a:p>
            <a:endParaRPr lang="fr-FR"/>
          </a:p>
        </p:txBody>
      </p:sp>
      <p:sp>
        <p:nvSpPr>
          <p:cNvPr id="6" name="Slide Number Placeholder 5"/>
          <p:cNvSpPr>
            <a:spLocks noGrp="1"/>
          </p:cNvSpPr>
          <p:nvPr>
            <p:ph type="sldNum" sz="quarter" idx="12"/>
          </p:nvPr>
        </p:nvSpPr>
        <p:spPr/>
        <p:txBody>
          <a:bodyPr/>
          <a:lstStyle>
            <a:extLst/>
          </a:lstStyle>
          <a:p>
            <a:fld id="{266E5BF4-D4FB-4C44-9354-E64C0A3B6365}" type="slidenum">
              <a:rPr lang="fr-FR" smtClean="0"/>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0DFBD81-800F-4218-9281-7C0D2F074D05}" type="datetimeFigureOut">
              <a:rPr lang="fr-FR" smtClean="0"/>
              <a:t>15/11/2016</a:t>
            </a:fld>
            <a:endParaRPr lang="fr-FR"/>
          </a:p>
        </p:txBody>
      </p:sp>
      <p:sp>
        <p:nvSpPr>
          <p:cNvPr id="5" name="Footer Placeholder 4"/>
          <p:cNvSpPr>
            <a:spLocks noGrp="1"/>
          </p:cNvSpPr>
          <p:nvPr>
            <p:ph type="ftr" sz="quarter" idx="11"/>
          </p:nvPr>
        </p:nvSpPr>
        <p:spPr/>
        <p:txBody>
          <a:bodyPr/>
          <a:lstStyle>
            <a:extLst/>
          </a:lstStyle>
          <a:p>
            <a:endParaRPr lang="fr-FR"/>
          </a:p>
        </p:txBody>
      </p:sp>
      <p:sp>
        <p:nvSpPr>
          <p:cNvPr id="6" name="Slide Number Placeholder 5"/>
          <p:cNvSpPr>
            <a:spLocks noGrp="1"/>
          </p:cNvSpPr>
          <p:nvPr>
            <p:ph type="sldNum" sz="quarter" idx="12"/>
          </p:nvPr>
        </p:nvSpPr>
        <p:spPr/>
        <p:txBody>
          <a:bodyPr/>
          <a:lstStyle>
            <a:extLst/>
          </a:lstStyle>
          <a:p>
            <a:fld id="{266E5BF4-D4FB-4C44-9354-E64C0A3B6365}" type="slidenum">
              <a:rPr lang="fr-FR" smtClean="0"/>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0DFBD81-800F-4218-9281-7C0D2F074D05}" type="datetimeFigureOut">
              <a:rPr lang="fr-FR" smtClean="0"/>
              <a:t>15/11/2016</a:t>
            </a:fld>
            <a:endParaRPr lang="fr-FR"/>
          </a:p>
        </p:txBody>
      </p:sp>
      <p:sp>
        <p:nvSpPr>
          <p:cNvPr id="5" name="Footer Placeholder 4"/>
          <p:cNvSpPr>
            <a:spLocks noGrp="1"/>
          </p:cNvSpPr>
          <p:nvPr>
            <p:ph type="ftr" sz="quarter" idx="11"/>
          </p:nvPr>
        </p:nvSpPr>
        <p:spPr/>
        <p:txBody>
          <a:bodyPr/>
          <a:lstStyle>
            <a:extLst/>
          </a:lstStyle>
          <a:p>
            <a:endParaRPr lang="fr-FR"/>
          </a:p>
        </p:txBody>
      </p:sp>
      <p:sp>
        <p:nvSpPr>
          <p:cNvPr id="6" name="Slide Number Placeholder 5"/>
          <p:cNvSpPr>
            <a:spLocks noGrp="1"/>
          </p:cNvSpPr>
          <p:nvPr>
            <p:ph type="sldNum" sz="quarter" idx="12"/>
          </p:nvPr>
        </p:nvSpPr>
        <p:spPr/>
        <p:txBody>
          <a:bodyPr/>
          <a:lstStyle>
            <a:extLst/>
          </a:lstStyle>
          <a:p>
            <a:fld id="{266E5BF4-D4FB-4C44-9354-E64C0A3B6365}" type="slidenum">
              <a:rPr lang="fr-FR" smtClean="0"/>
              <a:t>‹#›</a:t>
            </a:fld>
            <a:endParaRPr lang="fr-FR"/>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0DFBD81-800F-4218-9281-7C0D2F074D05}" type="datetimeFigureOut">
              <a:rPr lang="fr-FR" smtClean="0"/>
              <a:t>15/11/2016</a:t>
            </a:fld>
            <a:endParaRPr lang="fr-FR"/>
          </a:p>
        </p:txBody>
      </p:sp>
      <p:sp>
        <p:nvSpPr>
          <p:cNvPr id="5" name="Footer Placeholder 4"/>
          <p:cNvSpPr>
            <a:spLocks noGrp="1"/>
          </p:cNvSpPr>
          <p:nvPr>
            <p:ph type="ftr" sz="quarter" idx="11"/>
          </p:nvPr>
        </p:nvSpPr>
        <p:spPr/>
        <p:txBody>
          <a:bodyPr/>
          <a:lstStyle>
            <a:extLst/>
          </a:lstStyle>
          <a:p>
            <a:endParaRPr lang="fr-FR"/>
          </a:p>
        </p:txBody>
      </p:sp>
      <p:sp>
        <p:nvSpPr>
          <p:cNvPr id="6" name="Slide Number Placeholder 5"/>
          <p:cNvSpPr>
            <a:spLocks noGrp="1"/>
          </p:cNvSpPr>
          <p:nvPr>
            <p:ph type="sldNum" sz="quarter" idx="12"/>
          </p:nvPr>
        </p:nvSpPr>
        <p:spPr/>
        <p:txBody>
          <a:bodyPr/>
          <a:lstStyle>
            <a:extLst/>
          </a:lstStyle>
          <a:p>
            <a:fld id="{266E5BF4-D4FB-4C44-9354-E64C0A3B6365}" type="slidenum">
              <a:rPr lang="fr-FR" smtClean="0"/>
              <a:t>‹#›</a:t>
            </a:fld>
            <a:endParaRPr lang="fr-FR"/>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0DFBD81-800F-4218-9281-7C0D2F074D05}" type="datetimeFigureOut">
              <a:rPr lang="fr-FR" smtClean="0"/>
              <a:t>15/11/2016</a:t>
            </a:fld>
            <a:endParaRPr lang="fr-FR"/>
          </a:p>
        </p:txBody>
      </p:sp>
      <p:sp>
        <p:nvSpPr>
          <p:cNvPr id="6" name="Footer Placeholder 5"/>
          <p:cNvSpPr>
            <a:spLocks noGrp="1"/>
          </p:cNvSpPr>
          <p:nvPr>
            <p:ph type="ftr" sz="quarter" idx="11"/>
          </p:nvPr>
        </p:nvSpPr>
        <p:spPr/>
        <p:txBody>
          <a:bodyPr/>
          <a:lstStyle>
            <a:extLst/>
          </a:lstStyle>
          <a:p>
            <a:endParaRPr lang="fr-FR"/>
          </a:p>
        </p:txBody>
      </p:sp>
      <p:sp>
        <p:nvSpPr>
          <p:cNvPr id="7" name="Slide Number Placeholder 6"/>
          <p:cNvSpPr>
            <a:spLocks noGrp="1"/>
          </p:cNvSpPr>
          <p:nvPr>
            <p:ph type="sldNum" sz="quarter" idx="12"/>
          </p:nvPr>
        </p:nvSpPr>
        <p:spPr/>
        <p:txBody>
          <a:bodyPr/>
          <a:lstStyle>
            <a:extLst/>
          </a:lstStyle>
          <a:p>
            <a:fld id="{266E5BF4-D4FB-4C44-9354-E64C0A3B6365}" type="slidenum">
              <a:rPr lang="fr-FR" smtClean="0"/>
              <a:t>‹#›</a:t>
            </a:fld>
            <a:endParaRPr lang="fr-FR"/>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0DFBD81-800F-4218-9281-7C0D2F074D05}" type="datetimeFigureOut">
              <a:rPr lang="fr-FR" smtClean="0"/>
              <a:t>15/11/2016</a:t>
            </a:fld>
            <a:endParaRPr lang="fr-FR"/>
          </a:p>
        </p:txBody>
      </p:sp>
      <p:sp>
        <p:nvSpPr>
          <p:cNvPr id="8" name="Footer Placeholder 7"/>
          <p:cNvSpPr>
            <a:spLocks noGrp="1"/>
          </p:cNvSpPr>
          <p:nvPr>
            <p:ph type="ftr" sz="quarter" idx="11"/>
          </p:nvPr>
        </p:nvSpPr>
        <p:spPr/>
        <p:txBody>
          <a:bodyPr/>
          <a:lstStyle>
            <a:extLst/>
          </a:lstStyle>
          <a:p>
            <a:endParaRPr lang="fr-FR"/>
          </a:p>
        </p:txBody>
      </p:sp>
      <p:sp>
        <p:nvSpPr>
          <p:cNvPr id="9" name="Slide Number Placeholder 8"/>
          <p:cNvSpPr>
            <a:spLocks noGrp="1"/>
          </p:cNvSpPr>
          <p:nvPr>
            <p:ph type="sldNum" sz="quarter" idx="12"/>
          </p:nvPr>
        </p:nvSpPr>
        <p:spPr/>
        <p:txBody>
          <a:bodyPr/>
          <a:lstStyle>
            <a:extLst/>
          </a:lstStyle>
          <a:p>
            <a:fld id="{266E5BF4-D4FB-4C44-9354-E64C0A3B6365}" type="slidenum">
              <a:rPr lang="fr-FR" smtClean="0"/>
              <a:t>‹#›</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C0DFBD81-800F-4218-9281-7C0D2F074D05}" type="datetimeFigureOut">
              <a:rPr lang="fr-FR" smtClean="0"/>
              <a:t>15/11/2016</a:t>
            </a:fld>
            <a:endParaRPr lang="fr-FR"/>
          </a:p>
        </p:txBody>
      </p:sp>
      <p:sp>
        <p:nvSpPr>
          <p:cNvPr id="4" name="Footer Placeholder 3"/>
          <p:cNvSpPr>
            <a:spLocks noGrp="1"/>
          </p:cNvSpPr>
          <p:nvPr>
            <p:ph type="ftr" sz="quarter" idx="11"/>
          </p:nvPr>
        </p:nvSpPr>
        <p:spPr/>
        <p:txBody>
          <a:bodyPr/>
          <a:lstStyle>
            <a:extLst/>
          </a:lstStyle>
          <a:p>
            <a:endParaRPr lang="fr-FR"/>
          </a:p>
        </p:txBody>
      </p:sp>
      <p:sp>
        <p:nvSpPr>
          <p:cNvPr id="5" name="Slide Number Placeholder 4"/>
          <p:cNvSpPr>
            <a:spLocks noGrp="1"/>
          </p:cNvSpPr>
          <p:nvPr>
            <p:ph type="sldNum" sz="quarter" idx="12"/>
          </p:nvPr>
        </p:nvSpPr>
        <p:spPr/>
        <p:txBody>
          <a:bodyPr/>
          <a:lstStyle>
            <a:extLst/>
          </a:lstStyle>
          <a:p>
            <a:fld id="{266E5BF4-D4FB-4C44-9354-E64C0A3B6365}" type="slidenum">
              <a:rPr lang="fr-FR" smtClean="0"/>
              <a:t>‹#›</a:t>
            </a:fld>
            <a:endParaRPr lang="fr-FR"/>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C0DFBD81-800F-4218-9281-7C0D2F074D05}" type="datetimeFigureOut">
              <a:rPr lang="fr-FR" smtClean="0"/>
              <a:t>15/11/2016</a:t>
            </a:fld>
            <a:endParaRPr lang="fr-FR"/>
          </a:p>
        </p:txBody>
      </p:sp>
      <p:sp>
        <p:nvSpPr>
          <p:cNvPr id="3" name="Footer Placeholder 2"/>
          <p:cNvSpPr>
            <a:spLocks noGrp="1"/>
          </p:cNvSpPr>
          <p:nvPr>
            <p:ph type="ftr" sz="quarter" idx="11"/>
          </p:nvPr>
        </p:nvSpPr>
        <p:spPr/>
        <p:txBody>
          <a:bodyPr/>
          <a:lstStyle>
            <a:extLst/>
          </a:lstStyle>
          <a:p>
            <a:endParaRPr lang="fr-FR"/>
          </a:p>
        </p:txBody>
      </p:sp>
      <p:sp>
        <p:nvSpPr>
          <p:cNvPr id="4" name="Slide Number Placeholder 3"/>
          <p:cNvSpPr>
            <a:spLocks noGrp="1"/>
          </p:cNvSpPr>
          <p:nvPr>
            <p:ph type="sldNum" sz="quarter" idx="12"/>
          </p:nvPr>
        </p:nvSpPr>
        <p:spPr/>
        <p:txBody>
          <a:bodyPr/>
          <a:lstStyle>
            <a:extLst/>
          </a:lstStyle>
          <a:p>
            <a:fld id="{266E5BF4-D4FB-4C44-9354-E64C0A3B6365}" type="slidenum">
              <a:rPr lang="fr-FR" smtClean="0"/>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C0DFBD81-800F-4218-9281-7C0D2F074D05}" type="datetimeFigureOut">
              <a:rPr lang="fr-FR" smtClean="0"/>
              <a:t>15/11/2016</a:t>
            </a:fld>
            <a:endParaRPr lang="fr-FR"/>
          </a:p>
        </p:txBody>
      </p:sp>
      <p:sp>
        <p:nvSpPr>
          <p:cNvPr id="6" name="Footer Placeholder 5"/>
          <p:cNvSpPr>
            <a:spLocks noGrp="1"/>
          </p:cNvSpPr>
          <p:nvPr>
            <p:ph type="ftr" sz="quarter" idx="11"/>
          </p:nvPr>
        </p:nvSpPr>
        <p:spPr/>
        <p:txBody>
          <a:bodyPr/>
          <a:lstStyle>
            <a:extLst/>
          </a:lstStyle>
          <a:p>
            <a:endParaRPr lang="fr-FR"/>
          </a:p>
        </p:txBody>
      </p:sp>
      <p:sp>
        <p:nvSpPr>
          <p:cNvPr id="7" name="Slide Number Placeholder 6"/>
          <p:cNvSpPr>
            <a:spLocks noGrp="1"/>
          </p:cNvSpPr>
          <p:nvPr>
            <p:ph type="sldNum" sz="quarter" idx="12"/>
          </p:nvPr>
        </p:nvSpPr>
        <p:spPr/>
        <p:txBody>
          <a:bodyPr/>
          <a:lstStyle>
            <a:extLst/>
          </a:lstStyle>
          <a:p>
            <a:fld id="{266E5BF4-D4FB-4C44-9354-E64C0A3B6365}" type="slidenum">
              <a:rPr lang="fr-FR" smtClean="0"/>
              <a:t>‹#›</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C0DFBD81-800F-4218-9281-7C0D2F074D05}" type="datetimeFigureOut">
              <a:rPr lang="fr-FR" smtClean="0"/>
              <a:t>15/11/2016</a:t>
            </a:fld>
            <a:endParaRPr lang="fr-FR"/>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fr-F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266E5BF4-D4FB-4C44-9354-E64C0A3B6365}" type="slidenum">
              <a:rPr lang="fr-FR" smtClean="0"/>
              <a:t>‹#›</a:t>
            </a:fld>
            <a:endParaRPr lang="fr-F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C0DFBD81-800F-4218-9281-7C0D2F074D05}" type="datetimeFigureOut">
              <a:rPr lang="fr-FR" smtClean="0"/>
              <a:t>15/11/2016</a:t>
            </a:fld>
            <a:endParaRPr lang="fr-F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fr-F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266E5BF4-D4FB-4C44-9354-E64C0A3B6365}" type="slidenum">
              <a:rPr lang="fr-FR" smtClean="0"/>
              <a:t>‹#›</a:t>
            </a:fld>
            <a:endParaRPr 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en.wikipedia.org/wiki/Collection_(computing)" TargetMode="External"/><Relationship Id="rId2" Type="http://schemas.openxmlformats.org/officeDocument/2006/relationships/hyperlink" Target="http://en.wikipedia.org/wiki/Abstract_data_type" TargetMode="External"/><Relationship Id="rId1" Type="http://schemas.openxmlformats.org/officeDocument/2006/relationships/slideLayout" Target="../slideLayouts/slideLayout2.xml"/><Relationship Id="rId5" Type="http://schemas.openxmlformats.org/officeDocument/2006/relationships/hyperlink" Target="http://en.wikipedia.org/wiki/Linear_data_structure" TargetMode="External"/><Relationship Id="rId4" Type="http://schemas.openxmlformats.org/officeDocument/2006/relationships/hyperlink" Target="http://en.wikipedia.org/wiki/LIFO_(computing)" TargetMode="External"/></Relationships>
</file>

<file path=ppt/slides/_rels/slide53.xml.rels><?xml version="1.0" encoding="UTF-8" standalone="yes"?>
<Relationships xmlns="http://schemas.openxmlformats.org/package/2006/relationships"><Relationship Id="rId2" Type="http://schemas.openxmlformats.org/officeDocument/2006/relationships/hyperlink" Target="http://en.wikipedia.org/wiki/Peek_(data_type_operation)"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en.wikipedia.org/wiki/Stack_overflow"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en.wikipedia.org/wiki/Array_data_structure" TargetMode="External"/><Relationship Id="rId2" Type="http://schemas.openxmlformats.org/officeDocument/2006/relationships/hyperlink" Target="http://en.wikipedia.org/wiki/High_level_language" TargetMode="External"/><Relationship Id="rId1" Type="http://schemas.openxmlformats.org/officeDocument/2006/relationships/slideLayout" Target="../slideLayouts/slideLayout2.xml"/><Relationship Id="rId4" Type="http://schemas.openxmlformats.org/officeDocument/2006/relationships/hyperlink" Target="http://en.wikipedia.org/wiki/Linked_list"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52737"/>
            <a:ext cx="7772400" cy="1728192"/>
          </a:xfrm>
        </p:spPr>
        <p:txBody>
          <a:bodyPr>
            <a:normAutofit/>
          </a:bodyPr>
          <a:lstStyle/>
          <a:p>
            <a:pPr algn="ctr"/>
            <a:r>
              <a:rPr lang="en-US" dirty="0" smtClean="0">
                <a:effectLst/>
              </a:rPr>
              <a:t>CMP 211</a:t>
            </a:r>
            <a:endParaRPr lang="fr-FR" dirty="0"/>
          </a:p>
        </p:txBody>
      </p:sp>
      <p:sp>
        <p:nvSpPr>
          <p:cNvPr id="3" name="Subtitle 2"/>
          <p:cNvSpPr>
            <a:spLocks noGrp="1"/>
          </p:cNvSpPr>
          <p:nvPr>
            <p:ph type="subTitle" idx="1"/>
          </p:nvPr>
        </p:nvSpPr>
        <p:spPr>
          <a:xfrm>
            <a:off x="179512" y="2996953"/>
            <a:ext cx="8640960" cy="1872208"/>
          </a:xfrm>
        </p:spPr>
        <p:txBody>
          <a:bodyPr>
            <a:normAutofit/>
          </a:bodyPr>
          <a:lstStyle/>
          <a:p>
            <a:pPr algn="l"/>
            <a:r>
              <a:rPr lang="en-US" sz="3600" dirty="0" smtClean="0"/>
              <a:t>DATA </a:t>
            </a:r>
            <a:r>
              <a:rPr lang="en-US" sz="3600" dirty="0"/>
              <a:t>STRUCTURES AND ALGORITHMS</a:t>
            </a:r>
            <a:r>
              <a:rPr lang="fr-FR" sz="3600" dirty="0"/>
              <a:t/>
            </a:r>
            <a:br>
              <a:rPr lang="fr-FR" sz="3600" dirty="0"/>
            </a:br>
            <a:endParaRPr lang="fr-FR" sz="3600" dirty="0"/>
          </a:p>
        </p:txBody>
      </p:sp>
    </p:spTree>
    <p:extLst>
      <p:ext uri="{BB962C8B-B14F-4D97-AF65-F5344CB8AC3E}">
        <p14:creationId xmlns:p14="http://schemas.microsoft.com/office/powerpoint/2010/main" val="41471308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71800" y="3068960"/>
            <a:ext cx="3168352" cy="1656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Content Placeholder 1"/>
          <p:cNvSpPr>
            <a:spLocks noGrp="1"/>
          </p:cNvSpPr>
          <p:nvPr>
            <p:ph idx="1"/>
          </p:nvPr>
        </p:nvSpPr>
        <p:spPr>
          <a:xfrm>
            <a:off x="0" y="260648"/>
            <a:ext cx="9144000" cy="6408712"/>
          </a:xfrm>
        </p:spPr>
        <p:txBody>
          <a:bodyPr/>
          <a:lstStyle/>
          <a:p>
            <a:r>
              <a:rPr lang="en-US" dirty="0" smtClean="0"/>
              <a:t>                       </a:t>
            </a:r>
          </a:p>
          <a:p>
            <a:r>
              <a:rPr lang="en-US" dirty="0"/>
              <a:t> </a:t>
            </a:r>
            <a:r>
              <a:rPr lang="en-US" dirty="0" smtClean="0"/>
              <a:t>                      Problem</a:t>
            </a:r>
            <a:endParaRPr lang="fr-FR" dirty="0"/>
          </a:p>
          <a:p>
            <a:r>
              <a:rPr lang="en-US" dirty="0"/>
              <a:t>  </a:t>
            </a:r>
            <a:endParaRPr lang="fr-FR" dirty="0"/>
          </a:p>
          <a:p>
            <a:r>
              <a:rPr lang="en-US" dirty="0" smtClean="0"/>
              <a:t>                       </a:t>
            </a:r>
          </a:p>
          <a:p>
            <a:r>
              <a:rPr lang="en-US" dirty="0"/>
              <a:t> </a:t>
            </a:r>
            <a:r>
              <a:rPr lang="en-US" dirty="0" smtClean="0"/>
              <a:t>                       Algorithm</a:t>
            </a:r>
            <a:endParaRPr lang="fr-FR" dirty="0"/>
          </a:p>
          <a:p>
            <a:endParaRPr lang="en-US" dirty="0" smtClean="0"/>
          </a:p>
          <a:p>
            <a:endParaRPr lang="en-US" dirty="0"/>
          </a:p>
          <a:p>
            <a:r>
              <a:rPr lang="en-US" dirty="0" smtClean="0"/>
              <a:t> Input                 “</a:t>
            </a:r>
            <a:r>
              <a:rPr lang="en-US" dirty="0"/>
              <a:t>Computer”                  </a:t>
            </a:r>
            <a:r>
              <a:rPr lang="en-US" dirty="0" smtClean="0"/>
              <a:t>  </a:t>
            </a:r>
            <a:r>
              <a:rPr lang="en-US" dirty="0"/>
              <a:t>output</a:t>
            </a:r>
            <a:endParaRPr lang="fr-FR" dirty="0"/>
          </a:p>
          <a:p>
            <a:r>
              <a:rPr lang="en-US" dirty="0"/>
              <a:t> </a:t>
            </a:r>
            <a:endParaRPr lang="fr-FR" dirty="0"/>
          </a:p>
          <a:p>
            <a:r>
              <a:rPr lang="en-US" dirty="0"/>
              <a:t>            </a:t>
            </a:r>
            <a:r>
              <a:rPr lang="en-US" dirty="0" smtClean="0"/>
              <a:t>   </a:t>
            </a:r>
          </a:p>
          <a:p>
            <a:r>
              <a:rPr lang="en-US" dirty="0"/>
              <a:t> </a:t>
            </a:r>
            <a:r>
              <a:rPr lang="en-US" dirty="0" smtClean="0"/>
              <a:t>             </a:t>
            </a:r>
          </a:p>
          <a:p>
            <a:pPr lvl="1"/>
            <a:r>
              <a:rPr lang="en-US" dirty="0"/>
              <a:t> </a:t>
            </a:r>
            <a:r>
              <a:rPr lang="en-US" dirty="0" smtClean="0"/>
              <a:t>                </a:t>
            </a:r>
            <a:r>
              <a:rPr lang="en-US" sz="2800" u="sng" dirty="0" smtClean="0"/>
              <a:t>The </a:t>
            </a:r>
            <a:r>
              <a:rPr lang="en-US" sz="2800" u="sng" dirty="0"/>
              <a:t>notion of algorithm</a:t>
            </a:r>
            <a:endParaRPr lang="fr-FR" sz="2800" u="sng" dirty="0"/>
          </a:p>
          <a:p>
            <a:endParaRPr lang="fr-FR" dirty="0"/>
          </a:p>
        </p:txBody>
      </p:sp>
      <p:sp>
        <p:nvSpPr>
          <p:cNvPr id="3" name="Title 2"/>
          <p:cNvSpPr>
            <a:spLocks noGrp="1"/>
          </p:cNvSpPr>
          <p:nvPr>
            <p:ph type="title"/>
          </p:nvPr>
        </p:nvSpPr>
        <p:spPr>
          <a:xfrm>
            <a:off x="457200" y="274638"/>
            <a:ext cx="8229600" cy="58018"/>
          </a:xfrm>
        </p:spPr>
        <p:txBody>
          <a:bodyPr>
            <a:normAutofit fontScale="90000"/>
          </a:bodyPr>
          <a:lstStyle/>
          <a:p>
            <a:r>
              <a:rPr lang="en-US" dirty="0" smtClean="0"/>
              <a:t/>
            </a:r>
            <a:br>
              <a:rPr lang="en-US" dirty="0" smtClean="0"/>
            </a:br>
            <a:r>
              <a:rPr lang="fr-FR" dirty="0"/>
              <a:t/>
            </a:r>
            <a:br>
              <a:rPr lang="fr-FR" dirty="0"/>
            </a:br>
            <a:endParaRPr lang="fr-FR" dirty="0"/>
          </a:p>
        </p:txBody>
      </p:sp>
      <p:cxnSp>
        <p:nvCxnSpPr>
          <p:cNvPr id="6" name="Straight Arrow Connector 5"/>
          <p:cNvCxnSpPr/>
          <p:nvPr/>
        </p:nvCxnSpPr>
        <p:spPr>
          <a:xfrm>
            <a:off x="1619672" y="3645024"/>
            <a:ext cx="8640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156176" y="3645024"/>
            <a:ext cx="7920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851920" y="1196752"/>
            <a:ext cx="0"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851920" y="2564904"/>
            <a:ext cx="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744810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i="1" dirty="0"/>
              <a:t>The depth of a node</a:t>
            </a:r>
            <a:r>
              <a:rPr lang="en-US" dirty="0"/>
              <a:t> is the length of its path up to the root. In the tree shown above, F has depth 2 and M has depth 3. The root itself has depth 0. </a:t>
            </a:r>
            <a:endParaRPr lang="fr-FR" dirty="0"/>
          </a:p>
          <a:p>
            <a:pPr lvl="0"/>
            <a:r>
              <a:rPr lang="en-US" dirty="0"/>
              <a:t>We also refer We also refer to  the level of a tree, meaning all the nodes at a given depth . In the tree with root A shown above, level  2 consists of the set of nodes {E,F,G,H}.</a:t>
            </a:r>
            <a:endParaRPr lang="fr-FR" dirty="0"/>
          </a:p>
          <a:p>
            <a:r>
              <a:rPr lang="en-US" dirty="0"/>
              <a:t> </a:t>
            </a:r>
            <a:endParaRPr lang="fr-FR" dirty="0"/>
          </a:p>
          <a:p>
            <a:endParaRPr lang="fr-FR" dirty="0"/>
          </a:p>
        </p:txBody>
      </p:sp>
      <p:sp>
        <p:nvSpPr>
          <p:cNvPr id="3" name="Title 2"/>
          <p:cNvSpPr>
            <a:spLocks noGrp="1"/>
          </p:cNvSpPr>
          <p:nvPr>
            <p:ph type="title"/>
          </p:nvPr>
        </p:nvSpPr>
        <p:spPr/>
        <p:txBody>
          <a:bodyPr/>
          <a:lstStyle/>
          <a:p>
            <a:endParaRPr lang="fr-FR"/>
          </a:p>
        </p:txBody>
      </p:sp>
    </p:spTree>
    <p:extLst>
      <p:ext uri="{BB962C8B-B14F-4D97-AF65-F5344CB8AC3E}">
        <p14:creationId xmlns:p14="http://schemas.microsoft.com/office/powerpoint/2010/main" val="169631446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a:t>
            </a:r>
            <a:r>
              <a:rPr lang="en-US" b="1" i="1" dirty="0"/>
              <a:t>height of a tree</a:t>
            </a:r>
            <a:r>
              <a:rPr lang="en-US" dirty="0"/>
              <a:t> is the greatest depth among all of its nodes. The tree shown above has height 3. </a:t>
            </a:r>
            <a:endParaRPr lang="fr-FR" dirty="0"/>
          </a:p>
          <a:p>
            <a:r>
              <a:rPr lang="en-US" dirty="0"/>
              <a:t>The tree whose root is its only node is called a </a:t>
            </a:r>
            <a:r>
              <a:rPr lang="en-US" b="1" i="1" dirty="0"/>
              <a:t>singleton tree</a:t>
            </a:r>
            <a:r>
              <a:rPr lang="en-US" b="1" i="1" dirty="0" smtClean="0"/>
              <a:t>;</a:t>
            </a:r>
          </a:p>
          <a:p>
            <a:r>
              <a:rPr lang="en-US" b="1" i="1" dirty="0" smtClean="0"/>
              <a:t> </a:t>
            </a:r>
            <a:r>
              <a:rPr lang="en-US" dirty="0"/>
              <a:t>its height is 0.the tree with 0 nodes is called the empty tree; its height is defined to be -1.</a:t>
            </a:r>
            <a:endParaRPr lang="fr-FR" dirty="0"/>
          </a:p>
          <a:p>
            <a:endParaRPr lang="fr-FR" dirty="0"/>
          </a:p>
        </p:txBody>
      </p:sp>
      <p:sp>
        <p:nvSpPr>
          <p:cNvPr id="3" name="Title 2"/>
          <p:cNvSpPr>
            <a:spLocks noGrp="1"/>
          </p:cNvSpPr>
          <p:nvPr>
            <p:ph type="title"/>
          </p:nvPr>
        </p:nvSpPr>
        <p:spPr/>
        <p:txBody>
          <a:bodyPr/>
          <a:lstStyle/>
          <a:p>
            <a:endParaRPr lang="fr-FR"/>
          </a:p>
        </p:txBody>
      </p:sp>
    </p:spTree>
    <p:extLst>
      <p:ext uri="{BB962C8B-B14F-4D97-AF65-F5344CB8AC3E}">
        <p14:creationId xmlns:p14="http://schemas.microsoft.com/office/powerpoint/2010/main" val="381533173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For each node x, let π denote the path from x to the root of the tree. </a:t>
            </a:r>
            <a:endParaRPr lang="en-US" dirty="0" smtClean="0"/>
          </a:p>
          <a:p>
            <a:endParaRPr lang="en-US" dirty="0"/>
          </a:p>
          <a:p>
            <a:r>
              <a:rPr lang="en-US" dirty="0" smtClean="0"/>
              <a:t>For </a:t>
            </a:r>
            <a:r>
              <a:rPr lang="en-US" dirty="0"/>
              <a:t>example in the tree shown here, π(M)=(M, H, C,A). Except for x itself, the node in π(x) are called </a:t>
            </a:r>
            <a:r>
              <a:rPr lang="en-US" b="1" i="1" dirty="0"/>
              <a:t>the ancestors of x</a:t>
            </a:r>
            <a:r>
              <a:rPr lang="en-US" dirty="0"/>
              <a:t>. </a:t>
            </a:r>
            <a:endParaRPr lang="en-US" dirty="0" smtClean="0"/>
          </a:p>
          <a:p>
            <a:endParaRPr lang="en-US" dirty="0"/>
          </a:p>
          <a:p>
            <a:r>
              <a:rPr lang="en-US" dirty="0" smtClean="0"/>
              <a:t>For </a:t>
            </a:r>
            <a:r>
              <a:rPr lang="en-US" dirty="0"/>
              <a:t>example, H, C, and A are the ancestors of M. Note that the root of a tree is the ancestor of all other nodes, and it is the only node that has no ancestors.</a:t>
            </a:r>
            <a:endParaRPr lang="fr-FR" dirty="0"/>
          </a:p>
          <a:p>
            <a:endParaRPr lang="fr-FR" dirty="0"/>
          </a:p>
        </p:txBody>
      </p:sp>
      <p:sp>
        <p:nvSpPr>
          <p:cNvPr id="3" name="Title 2"/>
          <p:cNvSpPr>
            <a:spLocks noGrp="1"/>
          </p:cNvSpPr>
          <p:nvPr>
            <p:ph type="title"/>
          </p:nvPr>
        </p:nvSpPr>
        <p:spPr/>
        <p:txBody>
          <a:bodyPr/>
          <a:lstStyle/>
          <a:p>
            <a:endParaRPr lang="fr-FR"/>
          </a:p>
        </p:txBody>
      </p:sp>
    </p:spTree>
    <p:extLst>
      <p:ext uri="{BB962C8B-B14F-4D97-AF65-F5344CB8AC3E}">
        <p14:creationId xmlns:p14="http://schemas.microsoft.com/office/powerpoint/2010/main" val="731046692"/>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We say that x is a descendant of y if  y is an ancestor of x. </a:t>
            </a:r>
            <a:endParaRPr lang="en-US" dirty="0" smtClean="0"/>
          </a:p>
          <a:p>
            <a:endParaRPr lang="en-US" dirty="0"/>
          </a:p>
          <a:p>
            <a:r>
              <a:rPr lang="en-US" dirty="0" smtClean="0"/>
              <a:t>in </a:t>
            </a:r>
            <a:r>
              <a:rPr lang="en-US" dirty="0"/>
              <a:t>this example, M is a descendant of C, so are F, G,H,K,N,O and P. </a:t>
            </a:r>
            <a:endParaRPr lang="en-US" dirty="0" smtClean="0"/>
          </a:p>
          <a:p>
            <a:endParaRPr lang="en-US" dirty="0"/>
          </a:p>
          <a:p>
            <a:r>
              <a:rPr lang="en-US" dirty="0" smtClean="0"/>
              <a:t>Note </a:t>
            </a:r>
            <a:r>
              <a:rPr lang="en-US" dirty="0"/>
              <a:t>that all the nodes except the root itself are the descendants of the root node.</a:t>
            </a:r>
            <a:endParaRPr lang="fr-FR" dirty="0"/>
          </a:p>
          <a:p>
            <a:endParaRPr lang="fr-FR" dirty="0"/>
          </a:p>
        </p:txBody>
      </p:sp>
      <p:sp>
        <p:nvSpPr>
          <p:cNvPr id="3" name="Title 2"/>
          <p:cNvSpPr>
            <a:spLocks noGrp="1"/>
          </p:cNvSpPr>
          <p:nvPr>
            <p:ph type="title"/>
          </p:nvPr>
        </p:nvSpPr>
        <p:spPr/>
        <p:txBody>
          <a:bodyPr/>
          <a:lstStyle/>
          <a:p>
            <a:endParaRPr lang="fr-FR"/>
          </a:p>
        </p:txBody>
      </p:sp>
    </p:spTree>
    <p:extLst>
      <p:ext uri="{BB962C8B-B14F-4D97-AF65-F5344CB8AC3E}">
        <p14:creationId xmlns:p14="http://schemas.microsoft.com/office/powerpoint/2010/main" val="925149764"/>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adjacent ancestor of a node is called its parent node. </a:t>
            </a:r>
            <a:endParaRPr lang="en-US" dirty="0" smtClean="0"/>
          </a:p>
          <a:p>
            <a:endParaRPr lang="en-US" dirty="0"/>
          </a:p>
          <a:p>
            <a:r>
              <a:rPr lang="en-US" dirty="0" smtClean="0"/>
              <a:t>The </a:t>
            </a:r>
            <a:r>
              <a:rPr lang="en-US" dirty="0"/>
              <a:t>adjacent descendants of a node are called its child nodes. </a:t>
            </a:r>
            <a:endParaRPr lang="en-US" dirty="0" smtClean="0"/>
          </a:p>
          <a:p>
            <a:endParaRPr lang="en-US" dirty="0"/>
          </a:p>
          <a:p>
            <a:r>
              <a:rPr lang="en-US" dirty="0" smtClean="0"/>
              <a:t>In </a:t>
            </a:r>
            <a:r>
              <a:rPr lang="en-US" dirty="0"/>
              <a:t>the example above, C is the parent of H and F,G and H are the children of C. </a:t>
            </a:r>
            <a:endParaRPr lang="en-US" dirty="0" smtClean="0"/>
          </a:p>
          <a:p>
            <a:endParaRPr lang="en-US" dirty="0"/>
          </a:p>
          <a:p>
            <a:r>
              <a:rPr lang="en-US" dirty="0" smtClean="0"/>
              <a:t>The </a:t>
            </a:r>
            <a:r>
              <a:rPr lang="en-US" dirty="0"/>
              <a:t>root is the node that has no parent.</a:t>
            </a:r>
            <a:endParaRPr lang="fr-FR" dirty="0"/>
          </a:p>
          <a:p>
            <a:endParaRPr lang="fr-FR" dirty="0"/>
          </a:p>
        </p:txBody>
      </p:sp>
      <p:sp>
        <p:nvSpPr>
          <p:cNvPr id="3" name="Title 2"/>
          <p:cNvSpPr>
            <a:spLocks noGrp="1"/>
          </p:cNvSpPr>
          <p:nvPr>
            <p:ph type="title"/>
          </p:nvPr>
        </p:nvSpPr>
        <p:spPr/>
        <p:txBody>
          <a:bodyPr/>
          <a:lstStyle/>
          <a:p>
            <a:endParaRPr lang="fr-FR"/>
          </a:p>
        </p:txBody>
      </p:sp>
    </p:spTree>
    <p:extLst>
      <p:ext uri="{BB962C8B-B14F-4D97-AF65-F5344CB8AC3E}">
        <p14:creationId xmlns:p14="http://schemas.microsoft.com/office/powerpoint/2010/main" val="2299776315"/>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Nodes that have no children are called </a:t>
            </a:r>
            <a:r>
              <a:rPr lang="en-US" b="1" i="1" dirty="0"/>
              <a:t>leaf nodes</a:t>
            </a:r>
            <a:r>
              <a:rPr lang="en-US" dirty="0"/>
              <a:t>. </a:t>
            </a:r>
            <a:endParaRPr lang="en-US" dirty="0" smtClean="0"/>
          </a:p>
          <a:p>
            <a:endParaRPr lang="en-US" dirty="0"/>
          </a:p>
          <a:p>
            <a:r>
              <a:rPr lang="en-US" dirty="0" smtClean="0"/>
              <a:t>In </a:t>
            </a:r>
            <a:r>
              <a:rPr lang="en-US" dirty="0"/>
              <a:t>this example, D and M are leaf nodes. </a:t>
            </a:r>
            <a:endParaRPr lang="en-US" dirty="0" smtClean="0"/>
          </a:p>
          <a:p>
            <a:endParaRPr lang="en-US" dirty="0"/>
          </a:p>
          <a:p>
            <a:r>
              <a:rPr lang="en-US" dirty="0" smtClean="0"/>
              <a:t>Non </a:t>
            </a:r>
            <a:r>
              <a:rPr lang="en-US" dirty="0"/>
              <a:t>leaf nodes are also called internal nodes. </a:t>
            </a:r>
            <a:endParaRPr lang="en-US" dirty="0" smtClean="0"/>
          </a:p>
          <a:p>
            <a:endParaRPr lang="en-US" dirty="0"/>
          </a:p>
          <a:p>
            <a:r>
              <a:rPr lang="en-US" dirty="0" smtClean="0"/>
              <a:t>The </a:t>
            </a:r>
            <a:r>
              <a:rPr lang="en-US" dirty="0"/>
              <a:t>16-node tree shown here has 6 internal nodes (A, B, C, E, F  and H) and 10 leaf nodes.</a:t>
            </a:r>
            <a:endParaRPr lang="fr-FR" dirty="0"/>
          </a:p>
          <a:p>
            <a:endParaRPr lang="fr-FR" dirty="0"/>
          </a:p>
        </p:txBody>
      </p:sp>
      <p:sp>
        <p:nvSpPr>
          <p:cNvPr id="3" name="Title 2"/>
          <p:cNvSpPr>
            <a:spLocks noGrp="1"/>
          </p:cNvSpPr>
          <p:nvPr>
            <p:ph type="title"/>
          </p:nvPr>
        </p:nvSpPr>
        <p:spPr/>
        <p:txBody>
          <a:bodyPr/>
          <a:lstStyle/>
          <a:p>
            <a:endParaRPr lang="fr-FR"/>
          </a:p>
        </p:txBody>
      </p:sp>
    </p:spTree>
    <p:extLst>
      <p:ext uri="{BB962C8B-B14F-4D97-AF65-F5344CB8AC3E}">
        <p14:creationId xmlns:p14="http://schemas.microsoft.com/office/powerpoint/2010/main" val="3498927813"/>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For each node y in a tree, the set consisting of y and all its descendants form the </a:t>
            </a:r>
            <a:r>
              <a:rPr lang="en-US" dirty="0" err="1"/>
              <a:t>subtree</a:t>
            </a:r>
            <a:r>
              <a:rPr lang="en-US" dirty="0"/>
              <a:t> rooted at y</a:t>
            </a:r>
            <a:r>
              <a:rPr lang="en-US" dirty="0" smtClean="0"/>
              <a:t>.</a:t>
            </a:r>
          </a:p>
          <a:p>
            <a:endParaRPr lang="en-US" dirty="0" smtClean="0"/>
          </a:p>
          <a:p>
            <a:r>
              <a:rPr lang="en-US" dirty="0" smtClean="0"/>
              <a:t> </a:t>
            </a:r>
            <a:r>
              <a:rPr lang="en-US" dirty="0"/>
              <a:t>In the example above</a:t>
            </a:r>
            <a:r>
              <a:rPr lang="en-US" dirty="0" smtClean="0"/>
              <a:t>,</a:t>
            </a:r>
          </a:p>
          <a:p>
            <a:endParaRPr lang="en-US" dirty="0"/>
          </a:p>
          <a:p>
            <a:r>
              <a:rPr lang="en-US" dirty="0" smtClean="0"/>
              <a:t> </a:t>
            </a:r>
            <a:r>
              <a:rPr lang="en-US" dirty="0"/>
              <a:t>the </a:t>
            </a:r>
            <a:r>
              <a:rPr lang="en-US" dirty="0" err="1"/>
              <a:t>subtree</a:t>
            </a:r>
            <a:r>
              <a:rPr lang="en-US" dirty="0"/>
              <a:t> rooted at B consists of B,E,I and J. </a:t>
            </a:r>
            <a:endParaRPr lang="en-US" dirty="0" smtClean="0"/>
          </a:p>
          <a:p>
            <a:endParaRPr lang="en-US" dirty="0"/>
          </a:p>
          <a:p>
            <a:r>
              <a:rPr lang="en-US" dirty="0" smtClean="0"/>
              <a:t>If </a:t>
            </a:r>
            <a:r>
              <a:rPr lang="en-US" dirty="0"/>
              <a:t>T</a:t>
            </a:r>
            <a:r>
              <a:rPr lang="en-US" baseline="-25000" dirty="0"/>
              <a:t>2</a:t>
            </a:r>
            <a:r>
              <a:rPr lang="en-US" dirty="0"/>
              <a:t> is a </a:t>
            </a:r>
            <a:r>
              <a:rPr lang="en-US" dirty="0" err="1"/>
              <a:t>subtree</a:t>
            </a:r>
            <a:r>
              <a:rPr lang="en-US" dirty="0"/>
              <a:t> of T</a:t>
            </a:r>
            <a:r>
              <a:rPr lang="en-US" baseline="-25000" dirty="0"/>
              <a:t>1</a:t>
            </a:r>
            <a:r>
              <a:rPr lang="en-US" dirty="0"/>
              <a:t> , then we say that T1 is a </a:t>
            </a:r>
            <a:r>
              <a:rPr lang="en-US" dirty="0" err="1"/>
              <a:t>supertree</a:t>
            </a:r>
            <a:r>
              <a:rPr lang="en-US" dirty="0"/>
              <a:t> of T</a:t>
            </a:r>
            <a:r>
              <a:rPr lang="en-US" baseline="-25000" dirty="0"/>
              <a:t>2</a:t>
            </a:r>
            <a:r>
              <a:rPr lang="en-US" dirty="0"/>
              <a:t>.</a:t>
            </a:r>
            <a:endParaRPr lang="fr-FR" dirty="0"/>
          </a:p>
          <a:p>
            <a:endParaRPr lang="fr-FR" dirty="0"/>
          </a:p>
        </p:txBody>
      </p:sp>
      <p:sp>
        <p:nvSpPr>
          <p:cNvPr id="3" name="Title 2"/>
          <p:cNvSpPr>
            <a:spLocks noGrp="1"/>
          </p:cNvSpPr>
          <p:nvPr>
            <p:ph type="title"/>
          </p:nvPr>
        </p:nvSpPr>
        <p:spPr/>
        <p:txBody>
          <a:bodyPr/>
          <a:lstStyle/>
          <a:p>
            <a:endParaRPr lang="fr-FR"/>
          </a:p>
        </p:txBody>
      </p:sp>
    </p:spTree>
    <p:extLst>
      <p:ext uri="{BB962C8B-B14F-4D97-AF65-F5344CB8AC3E}">
        <p14:creationId xmlns:p14="http://schemas.microsoft.com/office/powerpoint/2010/main" val="183413283"/>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i="1" dirty="0"/>
              <a:t>The path length of a tree</a:t>
            </a:r>
            <a:r>
              <a:rPr lang="en-US" dirty="0"/>
              <a:t> is the sum of the length of all paths from its root. </a:t>
            </a:r>
            <a:endParaRPr lang="en-US" dirty="0" smtClean="0"/>
          </a:p>
          <a:p>
            <a:endParaRPr lang="en-US" dirty="0"/>
          </a:p>
          <a:p>
            <a:r>
              <a:rPr lang="en-US" dirty="0" smtClean="0"/>
              <a:t>This </a:t>
            </a:r>
            <a:r>
              <a:rPr lang="en-US" dirty="0"/>
              <a:t>is the same as the weighted sum, adding each level times the number of nodes on that level</a:t>
            </a:r>
            <a:r>
              <a:rPr lang="en-US" dirty="0" smtClean="0"/>
              <a:t>.</a:t>
            </a:r>
          </a:p>
          <a:p>
            <a:endParaRPr lang="fr-FR" dirty="0"/>
          </a:p>
          <a:p>
            <a:r>
              <a:rPr lang="en-US" dirty="0"/>
              <a:t>The path length of the tree shown above is 1.3+2.4+3.8=35</a:t>
            </a:r>
            <a:endParaRPr lang="fr-FR" dirty="0"/>
          </a:p>
          <a:p>
            <a:endParaRPr lang="fr-FR" dirty="0"/>
          </a:p>
        </p:txBody>
      </p:sp>
      <p:sp>
        <p:nvSpPr>
          <p:cNvPr id="3" name="Title 2"/>
          <p:cNvSpPr>
            <a:spLocks noGrp="1"/>
          </p:cNvSpPr>
          <p:nvPr>
            <p:ph type="title"/>
          </p:nvPr>
        </p:nvSpPr>
        <p:spPr/>
        <p:txBody>
          <a:bodyPr/>
          <a:lstStyle/>
          <a:p>
            <a:endParaRPr lang="fr-FR"/>
          </a:p>
        </p:txBody>
      </p:sp>
    </p:spTree>
    <p:extLst>
      <p:ext uri="{BB962C8B-B14F-4D97-AF65-F5344CB8AC3E}">
        <p14:creationId xmlns:p14="http://schemas.microsoft.com/office/powerpoint/2010/main" val="1741196332"/>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i="1" dirty="0"/>
              <a:t>The degree of a node</a:t>
            </a:r>
            <a:r>
              <a:rPr lang="en-US" dirty="0"/>
              <a:t> is the number of its children. </a:t>
            </a:r>
            <a:endParaRPr lang="en-US" dirty="0" smtClean="0"/>
          </a:p>
          <a:p>
            <a:r>
              <a:rPr lang="en-US" dirty="0" smtClean="0"/>
              <a:t>In </a:t>
            </a:r>
            <a:r>
              <a:rPr lang="en-US" dirty="0"/>
              <a:t>the above, B has degree 1, D has degree 0, and H has degree 5. </a:t>
            </a:r>
            <a:endParaRPr lang="en-US" dirty="0" smtClean="0"/>
          </a:p>
          <a:p>
            <a:endParaRPr lang="en-US" dirty="0"/>
          </a:p>
          <a:p>
            <a:r>
              <a:rPr lang="en-US" dirty="0" smtClean="0"/>
              <a:t>A </a:t>
            </a:r>
            <a:r>
              <a:rPr lang="en-US" dirty="0"/>
              <a:t>tree is said to be full if all its internal nodes have the same degree and all of its leaves are at the same level. </a:t>
            </a:r>
            <a:endParaRPr lang="en-US" dirty="0" smtClean="0"/>
          </a:p>
          <a:p>
            <a:r>
              <a:rPr lang="en-US" dirty="0" smtClean="0"/>
              <a:t>The </a:t>
            </a:r>
            <a:r>
              <a:rPr lang="en-US" dirty="0"/>
              <a:t>tree shown below is a full three of degree 3. Note that it has a total of 40 nodes.</a:t>
            </a:r>
            <a:endParaRPr lang="fr-FR" dirty="0"/>
          </a:p>
          <a:p>
            <a:endParaRPr lang="fr-FR" dirty="0"/>
          </a:p>
        </p:txBody>
      </p:sp>
      <p:sp>
        <p:nvSpPr>
          <p:cNvPr id="3" name="Title 2"/>
          <p:cNvSpPr>
            <a:spLocks noGrp="1"/>
          </p:cNvSpPr>
          <p:nvPr>
            <p:ph type="title"/>
          </p:nvPr>
        </p:nvSpPr>
        <p:spPr/>
        <p:txBody>
          <a:bodyPr/>
          <a:lstStyle/>
          <a:p>
            <a:endParaRPr lang="fr-FR"/>
          </a:p>
        </p:txBody>
      </p:sp>
    </p:spTree>
    <p:extLst>
      <p:ext uri="{BB962C8B-B14F-4D97-AF65-F5344CB8AC3E}">
        <p14:creationId xmlns:p14="http://schemas.microsoft.com/office/powerpoint/2010/main" val="135678529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52736"/>
            <a:ext cx="8229600" cy="4954555"/>
          </a:xfrm>
        </p:spPr>
        <p:txBody>
          <a:bodyPr>
            <a:normAutofit fontScale="62500" lnSpcReduction="20000"/>
          </a:bodyPr>
          <a:lstStyle/>
          <a:p>
            <a:r>
              <a:rPr lang="en-US" dirty="0" smtClean="0"/>
              <a:t>A </a:t>
            </a:r>
            <a:r>
              <a:rPr lang="en-US" dirty="0"/>
              <a:t>traversal algorithm is a method for processing a data structure that applies a given operation to each element of the structure</a:t>
            </a:r>
            <a:r>
              <a:rPr lang="en-US" dirty="0" smtClean="0"/>
              <a:t>.</a:t>
            </a:r>
          </a:p>
          <a:p>
            <a:endParaRPr lang="en-US" dirty="0"/>
          </a:p>
          <a:p>
            <a:r>
              <a:rPr lang="en-US" dirty="0" smtClean="0"/>
              <a:t> </a:t>
            </a:r>
            <a:r>
              <a:rPr lang="en-US" dirty="0"/>
              <a:t>for example, if the operation is to print the contents of the element, then the traversal would print every element in the structure. </a:t>
            </a:r>
            <a:endParaRPr lang="en-US" dirty="0" smtClean="0"/>
          </a:p>
          <a:p>
            <a:r>
              <a:rPr lang="en-US" dirty="0" smtClean="0"/>
              <a:t>The </a:t>
            </a:r>
            <a:r>
              <a:rPr lang="en-US" dirty="0"/>
              <a:t>process of applying the operation to an element is called Visiting the element. </a:t>
            </a:r>
            <a:endParaRPr lang="en-US" dirty="0" smtClean="0"/>
          </a:p>
          <a:p>
            <a:endParaRPr lang="en-US" dirty="0"/>
          </a:p>
          <a:p>
            <a:r>
              <a:rPr lang="en-US" dirty="0" smtClean="0"/>
              <a:t> </a:t>
            </a:r>
            <a:r>
              <a:rPr lang="en-US" dirty="0"/>
              <a:t>executing the traversal algorithm causes each element in the structure to be visited. </a:t>
            </a:r>
            <a:endParaRPr lang="en-US" dirty="0" smtClean="0"/>
          </a:p>
          <a:p>
            <a:endParaRPr lang="en-US" dirty="0"/>
          </a:p>
          <a:p>
            <a:r>
              <a:rPr lang="en-US" dirty="0" smtClean="0"/>
              <a:t>The </a:t>
            </a:r>
            <a:r>
              <a:rPr lang="en-US" dirty="0"/>
              <a:t>order in which the elements are visited depends upon which traversal algorithm is used. </a:t>
            </a:r>
            <a:endParaRPr lang="en-US" dirty="0" smtClean="0"/>
          </a:p>
          <a:p>
            <a:endParaRPr lang="en-US" dirty="0"/>
          </a:p>
          <a:p>
            <a:r>
              <a:rPr lang="en-US" dirty="0" smtClean="0"/>
              <a:t>There </a:t>
            </a:r>
            <a:r>
              <a:rPr lang="en-US" dirty="0"/>
              <a:t>are three common algorithms for traversing a general tree. These are</a:t>
            </a:r>
            <a:r>
              <a:rPr lang="en-US" dirty="0" smtClean="0"/>
              <a:t>:</a:t>
            </a:r>
          </a:p>
          <a:p>
            <a:r>
              <a:rPr lang="en-US" dirty="0"/>
              <a:t>1. Level order traversal</a:t>
            </a:r>
            <a:endParaRPr lang="fr-FR" dirty="0"/>
          </a:p>
          <a:p>
            <a:r>
              <a:rPr lang="en-US" dirty="0"/>
              <a:t>2. Preorder traversal</a:t>
            </a:r>
            <a:endParaRPr lang="fr-FR" dirty="0"/>
          </a:p>
          <a:p>
            <a:r>
              <a:rPr lang="en-US" dirty="0"/>
              <a:t>3. </a:t>
            </a:r>
            <a:r>
              <a:rPr lang="en-US" dirty="0" err="1"/>
              <a:t>Postorder</a:t>
            </a:r>
            <a:r>
              <a:rPr lang="en-US" dirty="0"/>
              <a:t>  traversal</a:t>
            </a:r>
            <a:endParaRPr lang="fr-FR" dirty="0"/>
          </a:p>
          <a:p>
            <a:endParaRPr lang="fr-FR" dirty="0"/>
          </a:p>
          <a:p>
            <a:endParaRPr lang="fr-FR" dirty="0"/>
          </a:p>
        </p:txBody>
      </p:sp>
      <p:sp>
        <p:nvSpPr>
          <p:cNvPr id="3" name="Title 2"/>
          <p:cNvSpPr>
            <a:spLocks noGrp="1"/>
          </p:cNvSpPr>
          <p:nvPr>
            <p:ph type="title"/>
          </p:nvPr>
        </p:nvSpPr>
        <p:spPr>
          <a:xfrm>
            <a:off x="457200" y="274638"/>
            <a:ext cx="8229600" cy="634082"/>
          </a:xfrm>
        </p:spPr>
        <p:txBody>
          <a:bodyPr>
            <a:normAutofit fontScale="90000"/>
          </a:bodyPr>
          <a:lstStyle/>
          <a:p>
            <a:r>
              <a:rPr lang="en-US" dirty="0"/>
              <a:t>TREE TRAVERSAL ALGORITHMS</a:t>
            </a:r>
            <a:r>
              <a:rPr lang="fr-FR" dirty="0"/>
              <a:t/>
            </a:r>
            <a:br>
              <a:rPr lang="fr-FR" dirty="0"/>
            </a:br>
            <a:endParaRPr lang="fr-FR" dirty="0"/>
          </a:p>
        </p:txBody>
      </p:sp>
    </p:spTree>
    <p:extLst>
      <p:ext uri="{BB962C8B-B14F-4D97-AF65-F5344CB8AC3E}">
        <p14:creationId xmlns:p14="http://schemas.microsoft.com/office/powerpoint/2010/main" val="817257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a:t>Algorithms are considered to be a procedural solution to problems. These solutions are not answers but specific instructions for getting answers. It  is this emphasis on precisely defined constructive procedures that makes computer science distinct from other disciplines. In particular, this distinguishes it from the theoretical mathematics whose practitioners are typically satisfied with just proving the existence of solution to a problem and possibly, investigating the solution’s properties.</a:t>
            </a:r>
            <a:endParaRPr lang="fr-FR" dirty="0"/>
          </a:p>
          <a:p>
            <a:endParaRPr lang="fr-FR" dirty="0"/>
          </a:p>
        </p:txBody>
      </p:sp>
      <p:sp>
        <p:nvSpPr>
          <p:cNvPr id="3" name="Title 2"/>
          <p:cNvSpPr>
            <a:spLocks noGrp="1"/>
          </p:cNvSpPr>
          <p:nvPr>
            <p:ph type="title"/>
          </p:nvPr>
        </p:nvSpPr>
        <p:spPr>
          <a:xfrm>
            <a:off x="179512" y="274638"/>
            <a:ext cx="8712968" cy="1143000"/>
          </a:xfrm>
        </p:spPr>
        <p:txBody>
          <a:bodyPr>
            <a:normAutofit fontScale="90000"/>
          </a:bodyPr>
          <a:lstStyle/>
          <a:p>
            <a:r>
              <a:rPr lang="en-US" dirty="0" smtClean="0">
                <a:effectLst/>
              </a:rPr>
              <a:t/>
            </a:r>
            <a:br>
              <a:rPr lang="en-US" dirty="0" smtClean="0">
                <a:effectLst/>
              </a:rPr>
            </a:br>
            <a:r>
              <a:rPr lang="en-US" dirty="0" smtClean="0">
                <a:effectLst/>
              </a:rPr>
              <a:t>FUNDAMENTAL </a:t>
            </a:r>
            <a:r>
              <a:rPr lang="en-US" dirty="0">
                <a:effectLst/>
              </a:rPr>
              <a:t>OF ALGORITHMIC PROBLEM SOLVING</a:t>
            </a:r>
            <a:r>
              <a:rPr lang="fr-FR" dirty="0">
                <a:effectLst/>
              </a:rPr>
              <a:t/>
            </a:r>
            <a:br>
              <a:rPr lang="fr-FR" dirty="0">
                <a:effectLst/>
              </a:rPr>
            </a:br>
            <a:endParaRPr lang="fr-FR" dirty="0"/>
          </a:p>
        </p:txBody>
      </p:sp>
    </p:spTree>
    <p:extLst>
      <p:ext uri="{BB962C8B-B14F-4D97-AF65-F5344CB8AC3E}">
        <p14:creationId xmlns:p14="http://schemas.microsoft.com/office/powerpoint/2010/main" val="130647149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1. </a:t>
            </a:r>
            <a:r>
              <a:rPr lang="en-US" b="1" i="1" u="sng" dirty="0"/>
              <a:t>Level order traversal-</a:t>
            </a:r>
            <a:r>
              <a:rPr lang="en-US" b="1" dirty="0"/>
              <a:t> </a:t>
            </a:r>
            <a:endParaRPr lang="en-US" b="1" dirty="0" smtClean="0"/>
          </a:p>
          <a:p>
            <a:endParaRPr lang="en-US" b="1" dirty="0"/>
          </a:p>
          <a:p>
            <a:r>
              <a:rPr lang="en-US" dirty="0" smtClean="0"/>
              <a:t>The </a:t>
            </a:r>
            <a:r>
              <a:rPr lang="en-US" dirty="0"/>
              <a:t>level order traversal algorithm visits the root, then visits each element on the first level, then visit each element on the first level , then visit each element on the second level, and so forth, each time visiting all the elements on one level before going down to the next level.</a:t>
            </a:r>
            <a:endParaRPr lang="fr-FR" dirty="0"/>
          </a:p>
          <a:p>
            <a:endParaRPr lang="fr-FR" dirty="0"/>
          </a:p>
        </p:txBody>
      </p:sp>
      <p:sp>
        <p:nvSpPr>
          <p:cNvPr id="3" name="Title 2"/>
          <p:cNvSpPr>
            <a:spLocks noGrp="1"/>
          </p:cNvSpPr>
          <p:nvPr>
            <p:ph type="title"/>
          </p:nvPr>
        </p:nvSpPr>
        <p:spPr/>
        <p:txBody>
          <a:bodyPr/>
          <a:lstStyle/>
          <a:p>
            <a:endParaRPr lang="fr-FR"/>
          </a:p>
        </p:txBody>
      </p:sp>
    </p:spTree>
    <p:extLst>
      <p:ext uri="{BB962C8B-B14F-4D97-AF65-F5344CB8AC3E}">
        <p14:creationId xmlns:p14="http://schemas.microsoft.com/office/powerpoint/2010/main" val="3510037554"/>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a:t>The level order traversal algorithm visits the nodes in the following order: A, B, C, D, E, F, G, H, I, J, K, L, M.</a:t>
            </a:r>
            <a:endParaRPr lang="fr-FR" dirty="0"/>
          </a:p>
          <a:p>
            <a:r>
              <a:rPr lang="en-US" dirty="0"/>
              <a:t>                                                                                        A</a:t>
            </a:r>
            <a:endParaRPr lang="fr-FR" dirty="0"/>
          </a:p>
          <a:p>
            <a:r>
              <a:rPr lang="en-US" dirty="0"/>
              <a:t>                                                             B                              C                                   D          </a:t>
            </a:r>
            <a:endParaRPr lang="fr-FR" dirty="0"/>
          </a:p>
          <a:p>
            <a:r>
              <a:rPr lang="en-US" dirty="0"/>
              <a:t>                                                                       </a:t>
            </a:r>
            <a:endParaRPr lang="fr-FR" dirty="0"/>
          </a:p>
          <a:p>
            <a:r>
              <a:rPr lang="en-US" dirty="0"/>
              <a:t>                                                </a:t>
            </a:r>
            <a:endParaRPr lang="fr-FR" dirty="0"/>
          </a:p>
          <a:p>
            <a:r>
              <a:rPr lang="en-US" dirty="0"/>
              <a:t>                                                     E                      F                                                        G   </a:t>
            </a:r>
            <a:endParaRPr lang="fr-FR" dirty="0"/>
          </a:p>
          <a:p>
            <a:r>
              <a:rPr lang="en-US" dirty="0"/>
              <a:t>                               </a:t>
            </a:r>
            <a:endParaRPr lang="fr-FR" dirty="0"/>
          </a:p>
          <a:p>
            <a:r>
              <a:rPr lang="en-US" dirty="0"/>
              <a:t>                                     H                        I                                 J                     K             L                </a:t>
            </a:r>
            <a:r>
              <a:rPr lang="en-US" dirty="0" err="1"/>
              <a:t>L</a:t>
            </a:r>
            <a:r>
              <a:rPr lang="en-US" dirty="0"/>
              <a:t>              M    </a:t>
            </a:r>
            <a:endParaRPr lang="fr-FR" dirty="0"/>
          </a:p>
          <a:p>
            <a:endParaRPr lang="fr-FR" dirty="0"/>
          </a:p>
        </p:txBody>
      </p:sp>
      <p:sp>
        <p:nvSpPr>
          <p:cNvPr id="3" name="Title 2"/>
          <p:cNvSpPr>
            <a:spLocks noGrp="1"/>
          </p:cNvSpPr>
          <p:nvPr>
            <p:ph type="title"/>
          </p:nvPr>
        </p:nvSpPr>
        <p:spPr/>
        <p:txBody>
          <a:bodyPr/>
          <a:lstStyle/>
          <a:p>
            <a:endParaRPr lang="fr-FR"/>
          </a:p>
        </p:txBody>
      </p:sp>
    </p:spTree>
    <p:extLst>
      <p:ext uri="{BB962C8B-B14F-4D97-AF65-F5344CB8AC3E}">
        <p14:creationId xmlns:p14="http://schemas.microsoft.com/office/powerpoint/2010/main" val="270758604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algorithm </a:t>
            </a:r>
            <a:r>
              <a:rPr lang="en-US" dirty="0"/>
              <a:t>visits the root first and then does a preorder traversal recursively to each </a:t>
            </a:r>
            <a:r>
              <a:rPr lang="en-US" dirty="0" err="1"/>
              <a:t>subtree</a:t>
            </a:r>
            <a:r>
              <a:rPr lang="en-US" dirty="0" smtClean="0"/>
              <a:t>.</a:t>
            </a:r>
          </a:p>
          <a:p>
            <a:endParaRPr lang="fr-FR" dirty="0"/>
          </a:p>
          <a:p>
            <a:r>
              <a:rPr lang="en-US" dirty="0"/>
              <a:t>The preorder traversal of the tree would visit the nodes in the following order: A, B, E, H, I, F, C, D, G, J, K, L, M</a:t>
            </a:r>
            <a:r>
              <a:rPr lang="en-US" dirty="0" smtClean="0"/>
              <a:t>.</a:t>
            </a:r>
          </a:p>
          <a:p>
            <a:endParaRPr lang="fr-FR" dirty="0"/>
          </a:p>
          <a:p>
            <a:r>
              <a:rPr lang="en-US" dirty="0"/>
              <a:t>Note that the preorder traversal of a tree can be obtained by circumnavigating the tree, beginning at the root and visiting each node the first time it is </a:t>
            </a:r>
            <a:r>
              <a:rPr lang="en-US" dirty="0" err="1"/>
              <a:t>encounted</a:t>
            </a:r>
            <a:r>
              <a:rPr lang="en-US" dirty="0"/>
              <a:t> on the left;</a:t>
            </a:r>
            <a:endParaRPr lang="fr-FR" dirty="0"/>
          </a:p>
          <a:p>
            <a:endParaRPr lang="fr-FR" dirty="0"/>
          </a:p>
        </p:txBody>
      </p:sp>
      <p:sp>
        <p:nvSpPr>
          <p:cNvPr id="3" name="Title 2"/>
          <p:cNvSpPr>
            <a:spLocks noGrp="1"/>
          </p:cNvSpPr>
          <p:nvPr>
            <p:ph type="title"/>
          </p:nvPr>
        </p:nvSpPr>
        <p:spPr/>
        <p:txBody>
          <a:bodyPr/>
          <a:lstStyle/>
          <a:p>
            <a:r>
              <a:rPr lang="en-US" dirty="0"/>
              <a:t>2. </a:t>
            </a:r>
            <a:r>
              <a:rPr lang="en-US" i="1" u="sng" dirty="0"/>
              <a:t>Preorder traversal</a:t>
            </a:r>
            <a:endParaRPr lang="fr-FR" dirty="0"/>
          </a:p>
        </p:txBody>
      </p:sp>
    </p:spTree>
    <p:extLst>
      <p:ext uri="{BB962C8B-B14F-4D97-AF65-F5344CB8AC3E}">
        <p14:creationId xmlns:p14="http://schemas.microsoft.com/office/powerpoint/2010/main" val="3381602010"/>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1124744"/>
            <a:ext cx="8640960" cy="4882547"/>
          </a:xfrm>
        </p:spPr>
        <p:txBody>
          <a:bodyPr>
            <a:normAutofit fontScale="92500" lnSpcReduction="20000"/>
          </a:bodyPr>
          <a:lstStyle/>
          <a:p>
            <a:r>
              <a:rPr lang="en-US" dirty="0"/>
              <a:t>A</a:t>
            </a:r>
            <a:r>
              <a:rPr lang="en-US" dirty="0" smtClean="0"/>
              <a:t>lgorithm </a:t>
            </a:r>
            <a:r>
              <a:rPr lang="en-US" dirty="0"/>
              <a:t>does a </a:t>
            </a:r>
            <a:r>
              <a:rPr lang="en-US" dirty="0" err="1"/>
              <a:t>postorder</a:t>
            </a:r>
            <a:r>
              <a:rPr lang="en-US" dirty="0"/>
              <a:t> traversal recursively to each </a:t>
            </a:r>
            <a:r>
              <a:rPr lang="en-US" dirty="0" err="1"/>
              <a:t>subtree</a:t>
            </a:r>
            <a:r>
              <a:rPr lang="en-US" dirty="0"/>
              <a:t> before visiting the root</a:t>
            </a:r>
            <a:r>
              <a:rPr lang="en-US" dirty="0" smtClean="0"/>
              <a:t>.</a:t>
            </a:r>
          </a:p>
          <a:p>
            <a:endParaRPr lang="fr-FR" dirty="0"/>
          </a:p>
          <a:p>
            <a:r>
              <a:rPr lang="en-US" dirty="0"/>
              <a:t>The post order traversal of the tree would visit the nodes in the following order</a:t>
            </a:r>
            <a:r>
              <a:rPr lang="en-US" dirty="0" smtClean="0"/>
              <a:t>.</a:t>
            </a:r>
          </a:p>
          <a:p>
            <a:endParaRPr lang="fr-FR" dirty="0"/>
          </a:p>
          <a:p>
            <a:r>
              <a:rPr lang="en-US" dirty="0"/>
              <a:t>H, I, E, F, B, C,J, K,M, G, D,A</a:t>
            </a:r>
            <a:r>
              <a:rPr lang="en-US" dirty="0" smtClean="0"/>
              <a:t>.</a:t>
            </a:r>
          </a:p>
          <a:p>
            <a:endParaRPr lang="en-US" dirty="0" smtClean="0"/>
          </a:p>
          <a:p>
            <a:r>
              <a:rPr lang="en-US" dirty="0"/>
              <a:t>Note that the level order and the preorder traversals always visit the root of each </a:t>
            </a:r>
            <a:r>
              <a:rPr lang="en-US" dirty="0" err="1"/>
              <a:t>subtree</a:t>
            </a:r>
            <a:r>
              <a:rPr lang="en-US" dirty="0"/>
              <a:t> before visiting its other nodes</a:t>
            </a:r>
            <a:r>
              <a:rPr lang="en-US" dirty="0" smtClean="0"/>
              <a:t>.</a:t>
            </a:r>
          </a:p>
          <a:p>
            <a:r>
              <a:rPr lang="en-US" dirty="0" smtClean="0"/>
              <a:t> </a:t>
            </a:r>
            <a:r>
              <a:rPr lang="en-US" dirty="0"/>
              <a:t>Also, the preorder always visit the right most node last, while the post order always visits the left-most node first.</a:t>
            </a:r>
            <a:endParaRPr lang="fr-FR" dirty="0"/>
          </a:p>
          <a:p>
            <a:endParaRPr lang="fr-FR" dirty="0"/>
          </a:p>
          <a:p>
            <a:endParaRPr lang="fr-FR" dirty="0"/>
          </a:p>
        </p:txBody>
      </p:sp>
      <p:sp>
        <p:nvSpPr>
          <p:cNvPr id="3" name="Title 2"/>
          <p:cNvSpPr>
            <a:spLocks noGrp="1"/>
          </p:cNvSpPr>
          <p:nvPr>
            <p:ph type="title"/>
          </p:nvPr>
        </p:nvSpPr>
        <p:spPr>
          <a:xfrm>
            <a:off x="457200" y="274638"/>
            <a:ext cx="8229600" cy="850106"/>
          </a:xfrm>
        </p:spPr>
        <p:txBody>
          <a:bodyPr/>
          <a:lstStyle/>
          <a:p>
            <a:r>
              <a:rPr lang="en-US" dirty="0"/>
              <a:t>3. </a:t>
            </a:r>
            <a:r>
              <a:rPr lang="en-US" i="1" u="sng" dirty="0" err="1"/>
              <a:t>postorder</a:t>
            </a:r>
            <a:r>
              <a:rPr lang="en-US" i="1" u="sng" dirty="0"/>
              <a:t> traversal</a:t>
            </a:r>
            <a:endParaRPr lang="fr-FR" dirty="0"/>
          </a:p>
        </p:txBody>
      </p:sp>
    </p:spTree>
    <p:extLst>
      <p:ext uri="{BB962C8B-B14F-4D97-AF65-F5344CB8AC3E}">
        <p14:creationId xmlns:p14="http://schemas.microsoft.com/office/powerpoint/2010/main" val="3945429289"/>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a:t>
            </a:r>
            <a:r>
              <a:rPr lang="en-US" dirty="0" err="1"/>
              <a:t>preoder</a:t>
            </a:r>
            <a:r>
              <a:rPr lang="en-US" dirty="0"/>
              <a:t> and </a:t>
            </a:r>
            <a:r>
              <a:rPr lang="en-US" dirty="0" err="1"/>
              <a:t>postorder</a:t>
            </a:r>
            <a:r>
              <a:rPr lang="en-US" dirty="0"/>
              <a:t> traversals are recursive. </a:t>
            </a:r>
            <a:endParaRPr lang="en-US" dirty="0" smtClean="0"/>
          </a:p>
          <a:p>
            <a:endParaRPr lang="en-US" dirty="0"/>
          </a:p>
          <a:p>
            <a:r>
              <a:rPr lang="en-US" dirty="0" smtClean="0"/>
              <a:t>They </a:t>
            </a:r>
            <a:r>
              <a:rPr lang="en-US" dirty="0"/>
              <a:t>also can be implemented iteratively using a stack. </a:t>
            </a:r>
            <a:endParaRPr lang="en-US" dirty="0" smtClean="0"/>
          </a:p>
          <a:p>
            <a:endParaRPr lang="en-US" dirty="0"/>
          </a:p>
          <a:p>
            <a:r>
              <a:rPr lang="en-US" dirty="0" smtClean="0"/>
              <a:t>The </a:t>
            </a:r>
            <a:r>
              <a:rPr lang="en-US" dirty="0"/>
              <a:t>level order traversal is implemented iteratively using a queues.</a:t>
            </a:r>
            <a:endParaRPr lang="fr-FR" dirty="0"/>
          </a:p>
          <a:p>
            <a:endParaRPr lang="fr-FR" dirty="0"/>
          </a:p>
        </p:txBody>
      </p:sp>
      <p:sp>
        <p:nvSpPr>
          <p:cNvPr id="3" name="Title 2"/>
          <p:cNvSpPr>
            <a:spLocks noGrp="1"/>
          </p:cNvSpPr>
          <p:nvPr>
            <p:ph type="title"/>
          </p:nvPr>
        </p:nvSpPr>
        <p:spPr/>
        <p:txBody>
          <a:bodyPr/>
          <a:lstStyle/>
          <a:p>
            <a:endParaRPr lang="fr-FR"/>
          </a:p>
        </p:txBody>
      </p:sp>
    </p:spTree>
    <p:extLst>
      <p:ext uri="{BB962C8B-B14F-4D97-AF65-F5344CB8AC3E}">
        <p14:creationId xmlns:p14="http://schemas.microsoft.com/office/powerpoint/2010/main" val="3660740031"/>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 </a:t>
            </a:r>
            <a:r>
              <a:rPr lang="en-US" dirty="0"/>
              <a:t>binary tree is an abstraction of a (noncyclic) ancestral family tree where each person is represented by a node that branches to two other nodes representing that person’s parents.</a:t>
            </a:r>
            <a:endParaRPr lang="fr-FR" dirty="0"/>
          </a:p>
          <a:p>
            <a:r>
              <a:rPr lang="en-US" dirty="0"/>
              <a:t>  </a:t>
            </a:r>
            <a:endParaRPr lang="fr-FR" dirty="0"/>
          </a:p>
          <a:p>
            <a:r>
              <a:rPr lang="en-US" dirty="0"/>
              <a:t> </a:t>
            </a:r>
            <a:endParaRPr lang="fr-FR" dirty="0"/>
          </a:p>
          <a:p>
            <a:endParaRPr lang="fr-FR" dirty="0"/>
          </a:p>
        </p:txBody>
      </p:sp>
      <p:sp>
        <p:nvSpPr>
          <p:cNvPr id="3" name="Title 2"/>
          <p:cNvSpPr>
            <a:spLocks noGrp="1"/>
          </p:cNvSpPr>
          <p:nvPr>
            <p:ph type="title"/>
          </p:nvPr>
        </p:nvSpPr>
        <p:spPr>
          <a:xfrm>
            <a:off x="457200" y="274638"/>
            <a:ext cx="8229600" cy="706090"/>
          </a:xfrm>
        </p:spPr>
        <p:txBody>
          <a:bodyPr>
            <a:normAutofit fontScale="90000"/>
          </a:bodyPr>
          <a:lstStyle/>
          <a:p>
            <a:r>
              <a:rPr lang="en-US" dirty="0"/>
              <a:t>BINARY TREES</a:t>
            </a:r>
            <a:r>
              <a:rPr lang="fr-FR" dirty="0"/>
              <a:t/>
            </a:r>
            <a:br>
              <a:rPr lang="fr-FR" dirty="0"/>
            </a:br>
            <a:endParaRPr lang="fr-FR" dirty="0"/>
          </a:p>
        </p:txBody>
      </p:sp>
    </p:spTree>
    <p:extLst>
      <p:ext uri="{BB962C8B-B14F-4D97-AF65-F5344CB8AC3E}">
        <p14:creationId xmlns:p14="http://schemas.microsoft.com/office/powerpoint/2010/main" val="153743220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 </a:t>
            </a:r>
            <a:endParaRPr lang="fr-FR" dirty="0"/>
          </a:p>
          <a:p>
            <a:r>
              <a:rPr lang="en-US" dirty="0"/>
              <a:t>                         H                   I              J                               K                                 L         </a:t>
            </a:r>
            <a:endParaRPr lang="fr-FR" dirty="0"/>
          </a:p>
          <a:p>
            <a:r>
              <a:rPr lang="en-US" dirty="0"/>
              <a:t>                                                                       </a:t>
            </a:r>
            <a:endParaRPr lang="fr-FR" dirty="0"/>
          </a:p>
          <a:p>
            <a:r>
              <a:rPr lang="en-US" dirty="0"/>
              <a:t>                                      D                                        E                       F                                        G </a:t>
            </a:r>
            <a:endParaRPr lang="fr-FR" dirty="0"/>
          </a:p>
          <a:p>
            <a:r>
              <a:rPr lang="en-US" dirty="0"/>
              <a:t>                                                   </a:t>
            </a:r>
            <a:endParaRPr lang="fr-FR" dirty="0"/>
          </a:p>
          <a:p>
            <a:r>
              <a:rPr lang="en-US" dirty="0"/>
              <a:t>                                                                   B                                                        C                                                       </a:t>
            </a:r>
            <a:endParaRPr lang="fr-FR" dirty="0"/>
          </a:p>
          <a:p>
            <a:r>
              <a:rPr lang="en-US" dirty="0"/>
              <a:t>                               </a:t>
            </a:r>
            <a:endParaRPr lang="fr-FR" dirty="0"/>
          </a:p>
        </p:txBody>
      </p:sp>
      <p:sp>
        <p:nvSpPr>
          <p:cNvPr id="3" name="Title 2"/>
          <p:cNvSpPr>
            <a:spLocks noGrp="1"/>
          </p:cNvSpPr>
          <p:nvPr>
            <p:ph type="title"/>
          </p:nvPr>
        </p:nvSpPr>
        <p:spPr/>
        <p:txBody>
          <a:bodyPr/>
          <a:lstStyle/>
          <a:p>
            <a:endParaRPr lang="fr-FR"/>
          </a:p>
        </p:txBody>
      </p:sp>
    </p:spTree>
    <p:extLst>
      <p:ext uri="{BB962C8B-B14F-4D97-AF65-F5344CB8AC3E}">
        <p14:creationId xmlns:p14="http://schemas.microsoft.com/office/powerpoint/2010/main" val="158451853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But in abstract binary tree, the terms “parent” and “child” are reversed and the tree is drawn so that the branching goes downward.</a:t>
            </a:r>
            <a:endParaRPr lang="fr-FR" dirty="0"/>
          </a:p>
          <a:p>
            <a:r>
              <a:rPr lang="en-US" dirty="0"/>
              <a:t> A</a:t>
            </a:r>
            <a:endParaRPr lang="fr-FR" dirty="0"/>
          </a:p>
          <a:p>
            <a:r>
              <a:rPr lang="en-US" dirty="0"/>
              <a:t>                                                             B                                                                    C          </a:t>
            </a:r>
            <a:endParaRPr lang="fr-FR" dirty="0"/>
          </a:p>
          <a:p>
            <a:r>
              <a:rPr lang="en-US" dirty="0"/>
              <a:t>                                                </a:t>
            </a:r>
            <a:endParaRPr lang="fr-FR" dirty="0"/>
          </a:p>
          <a:p>
            <a:r>
              <a:rPr lang="en-US" dirty="0"/>
              <a:t>                                                     D                           E                                F </a:t>
            </a:r>
            <a:endParaRPr lang="fr-FR" dirty="0"/>
          </a:p>
        </p:txBody>
      </p:sp>
      <p:sp>
        <p:nvSpPr>
          <p:cNvPr id="3" name="Title 2"/>
          <p:cNvSpPr>
            <a:spLocks noGrp="1"/>
          </p:cNvSpPr>
          <p:nvPr>
            <p:ph type="title"/>
          </p:nvPr>
        </p:nvSpPr>
        <p:spPr/>
        <p:txBody>
          <a:bodyPr/>
          <a:lstStyle/>
          <a:p>
            <a:endParaRPr lang="fr-FR"/>
          </a:p>
        </p:txBody>
      </p:sp>
    </p:spTree>
    <p:extLst>
      <p:ext uri="{BB962C8B-B14F-4D97-AF65-F5344CB8AC3E}">
        <p14:creationId xmlns:p14="http://schemas.microsoft.com/office/powerpoint/2010/main" val="3215313221"/>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dirty="0"/>
              <a:t>in this example, the nodes containing B and C would be considered the left and right children of the node containing A</a:t>
            </a:r>
            <a:r>
              <a:rPr lang="en-US" dirty="0" smtClean="0"/>
              <a:t>.</a:t>
            </a:r>
          </a:p>
          <a:p>
            <a:endParaRPr lang="en-US" dirty="0"/>
          </a:p>
          <a:p>
            <a:r>
              <a:rPr lang="en-US" dirty="0"/>
              <a:t>A binary tree can be thought of a tree of degree two (2). </a:t>
            </a:r>
            <a:endParaRPr lang="en-US" dirty="0" smtClean="0"/>
          </a:p>
          <a:p>
            <a:endParaRPr lang="en-US" dirty="0"/>
          </a:p>
          <a:p>
            <a:r>
              <a:rPr lang="en-US" dirty="0" smtClean="0"/>
              <a:t>But </a:t>
            </a:r>
            <a:r>
              <a:rPr lang="en-US" dirty="0"/>
              <a:t>that notion is not adequate for a precise definition because in a binary there are two different ways that a node can have only one child : either a left child or right child</a:t>
            </a:r>
            <a:r>
              <a:rPr lang="en-US" dirty="0" smtClean="0"/>
              <a:t>.</a:t>
            </a:r>
          </a:p>
          <a:p>
            <a:endParaRPr lang="en-US" dirty="0"/>
          </a:p>
          <a:p>
            <a:r>
              <a:rPr lang="en-US" dirty="0" smtClean="0"/>
              <a:t> </a:t>
            </a:r>
            <a:r>
              <a:rPr lang="en-US" dirty="0"/>
              <a:t>For example the two four node binary trees shown below are structurally different. </a:t>
            </a:r>
            <a:endParaRPr lang="en-US" dirty="0" smtClean="0"/>
          </a:p>
          <a:p>
            <a:endParaRPr lang="en-US" dirty="0"/>
          </a:p>
          <a:p>
            <a:r>
              <a:rPr lang="en-US" dirty="0" smtClean="0"/>
              <a:t>As  </a:t>
            </a:r>
            <a:r>
              <a:rPr lang="en-US" dirty="0"/>
              <a:t>general trees of degree two, they would be the same</a:t>
            </a:r>
            <a:endParaRPr lang="fr-FR" dirty="0"/>
          </a:p>
        </p:txBody>
      </p:sp>
      <p:sp>
        <p:nvSpPr>
          <p:cNvPr id="3" name="Title 2"/>
          <p:cNvSpPr>
            <a:spLocks noGrp="1"/>
          </p:cNvSpPr>
          <p:nvPr>
            <p:ph type="title"/>
          </p:nvPr>
        </p:nvSpPr>
        <p:spPr/>
        <p:txBody>
          <a:bodyPr/>
          <a:lstStyle/>
          <a:p>
            <a:endParaRPr lang="fr-FR"/>
          </a:p>
        </p:txBody>
      </p:sp>
    </p:spTree>
    <p:extLst>
      <p:ext uri="{BB962C8B-B14F-4D97-AF65-F5344CB8AC3E}">
        <p14:creationId xmlns:p14="http://schemas.microsoft.com/office/powerpoint/2010/main" val="1771565725"/>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 </a:t>
            </a:r>
            <a:endParaRPr lang="fr-FR" dirty="0"/>
          </a:p>
          <a:p>
            <a:r>
              <a:rPr lang="en-US" dirty="0"/>
              <a:t>                                                                 A                                                                            </a:t>
            </a:r>
            <a:r>
              <a:rPr lang="en-US" dirty="0" err="1"/>
              <a:t>A</a:t>
            </a:r>
            <a:endParaRPr lang="fr-FR" dirty="0"/>
          </a:p>
          <a:p>
            <a:r>
              <a:rPr lang="en-US" dirty="0"/>
              <a:t>                                                                       </a:t>
            </a:r>
            <a:endParaRPr lang="fr-FR" dirty="0"/>
          </a:p>
          <a:p>
            <a:r>
              <a:rPr lang="en-US" dirty="0"/>
              <a:t>                                                                                                 ≠</a:t>
            </a:r>
            <a:endParaRPr lang="fr-FR" dirty="0"/>
          </a:p>
          <a:p>
            <a:r>
              <a:rPr lang="en-US" dirty="0"/>
              <a:t>                                                     B                     C                                                    B                            C</a:t>
            </a:r>
            <a:endParaRPr lang="fr-FR" dirty="0"/>
          </a:p>
          <a:p>
            <a:r>
              <a:rPr lang="en-US" dirty="0"/>
              <a:t>                               </a:t>
            </a:r>
            <a:endParaRPr lang="fr-FR" dirty="0"/>
          </a:p>
          <a:p>
            <a:r>
              <a:rPr lang="en-US" dirty="0"/>
              <a:t>                                            D </a:t>
            </a:r>
            <a:endParaRPr lang="fr-FR" dirty="0"/>
          </a:p>
        </p:txBody>
      </p:sp>
      <p:sp>
        <p:nvSpPr>
          <p:cNvPr id="3" name="Title 2"/>
          <p:cNvSpPr>
            <a:spLocks noGrp="1"/>
          </p:cNvSpPr>
          <p:nvPr>
            <p:ph type="title"/>
          </p:nvPr>
        </p:nvSpPr>
        <p:spPr/>
        <p:txBody>
          <a:bodyPr/>
          <a:lstStyle/>
          <a:p>
            <a:endParaRPr lang="fr-FR"/>
          </a:p>
        </p:txBody>
      </p:sp>
    </p:spTree>
    <p:extLst>
      <p:ext uri="{BB962C8B-B14F-4D97-AF65-F5344CB8AC3E}">
        <p14:creationId xmlns:p14="http://schemas.microsoft.com/office/powerpoint/2010/main" val="90172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8229600" cy="5544616"/>
          </a:xfrm>
        </p:spPr>
        <p:txBody>
          <a:bodyPr/>
          <a:lstStyle/>
          <a:p>
            <a:pPr marL="109728" indent="0">
              <a:buNone/>
            </a:pPr>
            <a:r>
              <a:rPr lang="en-US" dirty="0" smtClean="0"/>
              <a:t> </a:t>
            </a:r>
            <a:endParaRPr lang="fr-FR" dirty="0"/>
          </a:p>
        </p:txBody>
      </p:sp>
      <p:sp>
        <p:nvSpPr>
          <p:cNvPr id="3" name="Title 2"/>
          <p:cNvSpPr>
            <a:spLocks noGrp="1"/>
          </p:cNvSpPr>
          <p:nvPr>
            <p:ph type="title"/>
          </p:nvPr>
        </p:nvSpPr>
        <p:spPr>
          <a:xfrm>
            <a:off x="457200" y="274638"/>
            <a:ext cx="8229600" cy="994122"/>
          </a:xfrm>
        </p:spPr>
        <p:txBody>
          <a:bodyPr>
            <a:normAutofit fontScale="90000"/>
          </a:bodyPr>
          <a:lstStyle/>
          <a:p>
            <a:r>
              <a:rPr lang="en-US" dirty="0" smtClean="0">
                <a:effectLst/>
              </a:rPr>
              <a:t/>
            </a:r>
            <a:br>
              <a:rPr lang="en-US" dirty="0" smtClean="0">
                <a:effectLst/>
              </a:rPr>
            </a:br>
            <a:r>
              <a:rPr lang="en-US" dirty="0" smtClean="0">
                <a:effectLst/>
              </a:rPr>
              <a:t/>
            </a:r>
            <a:br>
              <a:rPr lang="en-US" dirty="0" smtClean="0">
                <a:effectLst/>
              </a:rPr>
            </a:br>
            <a:r>
              <a:rPr lang="en-US" dirty="0">
                <a:effectLst/>
              </a:rPr>
              <a:t/>
            </a:r>
            <a:br>
              <a:rPr lang="en-US" dirty="0">
                <a:effectLst/>
              </a:rPr>
            </a:br>
            <a:r>
              <a:rPr lang="en-US" dirty="0" smtClean="0">
                <a:effectLst/>
              </a:rPr>
              <a:t/>
            </a:r>
            <a:br>
              <a:rPr lang="en-US" dirty="0" smtClean="0">
                <a:effectLst/>
              </a:rPr>
            </a:br>
            <a:r>
              <a:rPr lang="en-US" dirty="0">
                <a:effectLst/>
              </a:rPr>
              <a:t/>
            </a:r>
            <a:br>
              <a:rPr lang="en-US" dirty="0">
                <a:effectLst/>
              </a:rPr>
            </a:br>
            <a:r>
              <a:rPr lang="en-US" dirty="0" smtClean="0">
                <a:effectLst/>
              </a:rPr>
              <a:t/>
            </a:r>
            <a:br>
              <a:rPr lang="en-US" dirty="0" smtClean="0">
                <a:effectLst/>
              </a:rPr>
            </a:br>
            <a:r>
              <a:rPr lang="en-US" dirty="0">
                <a:effectLst/>
              </a:rPr>
              <a:t/>
            </a:r>
            <a:br>
              <a:rPr lang="en-US" dirty="0">
                <a:effectLst/>
              </a:rPr>
            </a:br>
            <a:r>
              <a:rPr lang="en-US" dirty="0" smtClean="0">
                <a:effectLst/>
              </a:rPr>
              <a:t/>
            </a:r>
            <a:br>
              <a:rPr lang="en-US" dirty="0" smtClean="0">
                <a:effectLst/>
              </a:rPr>
            </a:br>
            <a:r>
              <a:rPr lang="en-US" dirty="0">
                <a:effectLst/>
              </a:rPr>
              <a:t/>
            </a:r>
            <a:br>
              <a:rPr lang="en-US" dirty="0">
                <a:effectLst/>
              </a:rPr>
            </a:br>
            <a:r>
              <a:rPr lang="en-US" dirty="0" smtClean="0">
                <a:effectLst/>
              </a:rPr>
              <a:t/>
            </a:r>
            <a:br>
              <a:rPr lang="en-US" dirty="0" smtClean="0">
                <a:effectLst/>
              </a:rPr>
            </a:br>
            <a:r>
              <a:rPr lang="en-US" dirty="0">
                <a:effectLst/>
              </a:rPr>
              <a:t/>
            </a:r>
            <a:br>
              <a:rPr lang="en-US" dirty="0">
                <a:effectLst/>
              </a:rPr>
            </a:br>
            <a:r>
              <a:rPr lang="en-US" dirty="0" smtClean="0">
                <a:effectLst/>
              </a:rPr>
              <a:t/>
            </a:r>
            <a:br>
              <a:rPr lang="en-US" dirty="0" smtClean="0">
                <a:effectLst/>
              </a:rPr>
            </a:br>
            <a:r>
              <a:rPr lang="en-US" dirty="0">
                <a:effectLst/>
              </a:rPr>
              <a:t/>
            </a:r>
            <a:br>
              <a:rPr lang="en-US" dirty="0">
                <a:effectLst/>
              </a:rPr>
            </a:br>
            <a:r>
              <a:rPr lang="en-US" dirty="0" smtClean="0">
                <a:effectLst/>
              </a:rPr>
              <a:t/>
            </a:r>
            <a:br>
              <a:rPr lang="en-US" dirty="0" smtClean="0">
                <a:effectLst/>
              </a:rPr>
            </a:br>
            <a:r>
              <a:rPr lang="en-US" dirty="0">
                <a:effectLst/>
              </a:rPr>
              <a:t/>
            </a:r>
            <a:br>
              <a:rPr lang="en-US" dirty="0">
                <a:effectLst/>
              </a:rPr>
            </a:br>
            <a:r>
              <a:rPr lang="en-US" dirty="0" smtClean="0">
                <a:effectLst/>
              </a:rPr>
              <a:t/>
            </a:r>
            <a:br>
              <a:rPr lang="en-US" dirty="0" smtClean="0">
                <a:effectLst/>
              </a:rPr>
            </a:br>
            <a:r>
              <a:rPr lang="en-US" dirty="0" smtClean="0">
                <a:effectLst/>
              </a:rPr>
              <a:t>Sequence </a:t>
            </a:r>
            <a:r>
              <a:rPr lang="en-US" dirty="0">
                <a:effectLst/>
              </a:rPr>
              <a:t>of steps in designing and analyzing an algorithm</a:t>
            </a:r>
            <a:br>
              <a:rPr lang="en-US" dirty="0">
                <a:effectLst/>
              </a:rPr>
            </a:br>
            <a:r>
              <a:rPr lang="en-US" dirty="0" smtClean="0">
                <a:effectLst/>
              </a:rPr>
              <a:t/>
            </a:r>
            <a:br>
              <a:rPr lang="en-US" dirty="0" smtClean="0">
                <a:effectLst/>
              </a:rPr>
            </a:br>
            <a:r>
              <a:rPr lang="en-US" dirty="0">
                <a:effectLst/>
              </a:rPr>
              <a:t/>
            </a:r>
            <a:br>
              <a:rPr lang="en-US" dirty="0">
                <a:effectLst/>
              </a:rPr>
            </a:br>
            <a:r>
              <a:rPr lang="en-US" dirty="0" smtClean="0">
                <a:effectLst/>
              </a:rPr>
              <a:t>1</a:t>
            </a:r>
            <a:r>
              <a:rPr lang="en-US" dirty="0">
                <a:effectLst/>
              </a:rPr>
              <a:t>. Understanding the problem</a:t>
            </a:r>
            <a:r>
              <a:rPr lang="fr-FR" dirty="0">
                <a:effectLst/>
              </a:rPr>
              <a:t/>
            </a:r>
            <a:br>
              <a:rPr lang="fr-FR" dirty="0">
                <a:effectLst/>
              </a:rPr>
            </a:br>
            <a:r>
              <a:rPr lang="en-US" dirty="0">
                <a:effectLst/>
              </a:rPr>
              <a:t>2. Ascertaining the capabilities of a computational device</a:t>
            </a:r>
            <a:r>
              <a:rPr lang="fr-FR" dirty="0">
                <a:effectLst/>
              </a:rPr>
              <a:t/>
            </a:r>
            <a:br>
              <a:rPr lang="fr-FR" dirty="0">
                <a:effectLst/>
              </a:rPr>
            </a:br>
            <a:r>
              <a:rPr lang="en-US" dirty="0">
                <a:effectLst/>
              </a:rPr>
              <a:t>3. Choosing between exact and approximate problem solving</a:t>
            </a:r>
            <a:r>
              <a:rPr lang="fr-FR" dirty="0">
                <a:effectLst/>
              </a:rPr>
              <a:t/>
            </a:r>
            <a:br>
              <a:rPr lang="fr-FR" dirty="0">
                <a:effectLst/>
              </a:rPr>
            </a:br>
            <a:r>
              <a:rPr lang="en-US" dirty="0">
                <a:effectLst/>
              </a:rPr>
              <a:t>4. Deciding on appropriate data </a:t>
            </a:r>
            <a:r>
              <a:rPr lang="en-US" dirty="0" smtClean="0">
                <a:effectLst/>
              </a:rPr>
              <a:t>structures</a:t>
            </a:r>
            <a:br>
              <a:rPr lang="en-US" dirty="0" smtClean="0">
                <a:effectLst/>
              </a:rPr>
            </a:br>
            <a:r>
              <a:rPr lang="en-US" dirty="0"/>
              <a:t>5. Algorithm design techniques</a:t>
            </a:r>
            <a:r>
              <a:rPr lang="fr-FR" dirty="0"/>
              <a:t/>
            </a:r>
            <a:br>
              <a:rPr lang="fr-FR" dirty="0"/>
            </a:br>
            <a:r>
              <a:rPr lang="fr-FR" dirty="0"/>
              <a:t/>
            </a:r>
            <a:br>
              <a:rPr lang="fr-FR" dirty="0"/>
            </a:br>
            <a:r>
              <a:rPr lang="fr-FR" dirty="0"/>
              <a:t/>
            </a:r>
            <a:br>
              <a:rPr lang="fr-FR" dirty="0"/>
            </a:br>
            <a:r>
              <a:rPr lang="fr-FR" dirty="0">
                <a:effectLst/>
              </a:rPr>
              <a:t/>
            </a:r>
            <a:br>
              <a:rPr lang="fr-FR" dirty="0">
                <a:effectLst/>
              </a:rPr>
            </a:br>
            <a:r>
              <a:rPr lang="fr-FR" dirty="0" smtClean="0">
                <a:effectLst/>
              </a:rPr>
              <a:t/>
            </a:r>
            <a:br>
              <a:rPr lang="fr-FR" dirty="0" smtClean="0">
                <a:effectLst/>
              </a:rPr>
            </a:br>
            <a:endParaRPr lang="fr-FR" dirty="0"/>
          </a:p>
        </p:txBody>
      </p:sp>
    </p:spTree>
    <p:extLst>
      <p:ext uri="{BB962C8B-B14F-4D97-AF65-F5344CB8AC3E}">
        <p14:creationId xmlns:p14="http://schemas.microsoft.com/office/powerpoint/2010/main" val="2859951229"/>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dirty="0"/>
              <a:t>One way to define binary trees is to attach an artificial null node for every missing child. </a:t>
            </a:r>
            <a:endParaRPr lang="en-US" dirty="0" smtClean="0"/>
          </a:p>
          <a:p>
            <a:endParaRPr lang="en-US" dirty="0" smtClean="0"/>
          </a:p>
          <a:p>
            <a:r>
              <a:rPr lang="en-US" dirty="0" smtClean="0"/>
              <a:t>Then </a:t>
            </a:r>
            <a:r>
              <a:rPr lang="en-US" dirty="0"/>
              <a:t>we can define a binary tree in which each </a:t>
            </a:r>
            <a:r>
              <a:rPr lang="en-US" dirty="0" err="1"/>
              <a:t>nonnull</a:t>
            </a:r>
            <a:r>
              <a:rPr lang="en-US" dirty="0"/>
              <a:t> node has exactly two children, named its left child and its right child. </a:t>
            </a:r>
            <a:endParaRPr lang="en-US" dirty="0" smtClean="0"/>
          </a:p>
          <a:p>
            <a:endParaRPr lang="en-US" dirty="0"/>
          </a:p>
          <a:p>
            <a:r>
              <a:rPr lang="en-US" dirty="0" smtClean="0"/>
              <a:t>The </a:t>
            </a:r>
            <a:r>
              <a:rPr lang="en-US" dirty="0"/>
              <a:t>null nodes would be considered the leaves if the tree were regarded as a general tree. </a:t>
            </a:r>
            <a:endParaRPr lang="en-US" dirty="0" smtClean="0"/>
          </a:p>
          <a:p>
            <a:endParaRPr lang="en-US" dirty="0"/>
          </a:p>
          <a:p>
            <a:r>
              <a:rPr lang="en-US" dirty="0" smtClean="0"/>
              <a:t>But </a:t>
            </a:r>
            <a:r>
              <a:rPr lang="en-US" dirty="0"/>
              <a:t>as nodes of a binary tree, we say that a node is a leaf if both of its children are null nodes. </a:t>
            </a:r>
            <a:endParaRPr lang="en-US" dirty="0" smtClean="0"/>
          </a:p>
          <a:p>
            <a:endParaRPr lang="en-US" dirty="0"/>
          </a:p>
          <a:p>
            <a:r>
              <a:rPr lang="en-US" dirty="0" smtClean="0"/>
              <a:t>Thus </a:t>
            </a:r>
            <a:r>
              <a:rPr lang="en-US" dirty="0"/>
              <a:t>the binary tree shown here has two leaves: node C and node D.</a:t>
            </a:r>
            <a:endParaRPr lang="fr-FR" dirty="0"/>
          </a:p>
          <a:p>
            <a:endParaRPr lang="fr-FR" dirty="0"/>
          </a:p>
        </p:txBody>
      </p:sp>
      <p:sp>
        <p:nvSpPr>
          <p:cNvPr id="3" name="Title 2"/>
          <p:cNvSpPr>
            <a:spLocks noGrp="1"/>
          </p:cNvSpPr>
          <p:nvPr>
            <p:ph type="title"/>
          </p:nvPr>
        </p:nvSpPr>
        <p:spPr/>
        <p:txBody>
          <a:bodyPr/>
          <a:lstStyle/>
          <a:p>
            <a:endParaRPr lang="fr-FR"/>
          </a:p>
        </p:txBody>
      </p:sp>
    </p:spTree>
    <p:extLst>
      <p:ext uri="{BB962C8B-B14F-4D97-AF65-F5344CB8AC3E}">
        <p14:creationId xmlns:p14="http://schemas.microsoft.com/office/powerpoint/2010/main" val="3406514958"/>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 A                                                                   </a:t>
            </a:r>
            <a:r>
              <a:rPr lang="en-US" dirty="0" err="1"/>
              <a:t>A</a:t>
            </a:r>
            <a:r>
              <a:rPr lang="en-US" dirty="0"/>
              <a:t>                                                                  </a:t>
            </a:r>
            <a:endParaRPr lang="fr-FR" dirty="0"/>
          </a:p>
          <a:p>
            <a:r>
              <a:rPr lang="en-US" dirty="0"/>
              <a:t>                                                                       </a:t>
            </a:r>
            <a:endParaRPr lang="fr-FR" dirty="0"/>
          </a:p>
          <a:p>
            <a:r>
              <a:rPr lang="en-US" dirty="0"/>
              <a:t>                                                                                                 </a:t>
            </a:r>
            <a:endParaRPr lang="fr-FR" dirty="0"/>
          </a:p>
          <a:p>
            <a:r>
              <a:rPr lang="en-US" dirty="0"/>
              <a:t>                                                     B                     C                     =                            B                            C</a:t>
            </a:r>
            <a:endParaRPr lang="fr-FR" dirty="0"/>
          </a:p>
          <a:p>
            <a:r>
              <a:rPr lang="en-US" dirty="0"/>
              <a:t>                                                                                                                                           </a:t>
            </a:r>
            <a:endParaRPr lang="fr-FR" dirty="0"/>
          </a:p>
          <a:p>
            <a:r>
              <a:rPr lang="en-US" dirty="0"/>
              <a:t>                                            D </a:t>
            </a:r>
            <a:endParaRPr lang="fr-FR" dirty="0"/>
          </a:p>
        </p:txBody>
      </p:sp>
      <p:sp>
        <p:nvSpPr>
          <p:cNvPr id="3" name="Title 2"/>
          <p:cNvSpPr>
            <a:spLocks noGrp="1"/>
          </p:cNvSpPr>
          <p:nvPr>
            <p:ph type="title"/>
          </p:nvPr>
        </p:nvSpPr>
        <p:spPr/>
        <p:txBody>
          <a:bodyPr/>
          <a:lstStyle/>
          <a:p>
            <a:endParaRPr lang="fr-FR"/>
          </a:p>
        </p:txBody>
      </p:sp>
    </p:spTree>
    <p:extLst>
      <p:ext uri="{BB962C8B-B14F-4D97-AF65-F5344CB8AC3E}">
        <p14:creationId xmlns:p14="http://schemas.microsoft.com/office/powerpoint/2010/main" val="2622890958"/>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other common definition for binary tree is recursive</a:t>
            </a:r>
            <a:r>
              <a:rPr lang="en-US" dirty="0" smtClean="0"/>
              <a:t>:</a:t>
            </a:r>
          </a:p>
          <a:p>
            <a:endParaRPr lang="en-US" dirty="0"/>
          </a:p>
          <a:p>
            <a:r>
              <a:rPr lang="en-US" dirty="0" smtClean="0"/>
              <a:t> </a:t>
            </a:r>
            <a:r>
              <a:rPr lang="en-US" dirty="0"/>
              <a:t>a binary tree is either the empty set or a triplet (X,L,R) where x is an element and L and R are disjoint binary trees. </a:t>
            </a:r>
            <a:endParaRPr lang="en-US" dirty="0" smtClean="0"/>
          </a:p>
          <a:p>
            <a:endParaRPr lang="en-US" dirty="0"/>
          </a:p>
          <a:p>
            <a:r>
              <a:rPr lang="en-US" dirty="0" smtClean="0"/>
              <a:t>The </a:t>
            </a:r>
            <a:r>
              <a:rPr lang="en-US" dirty="0"/>
              <a:t>element x is called the root of the tree, and the trees L and R are called its left </a:t>
            </a:r>
            <a:r>
              <a:rPr lang="en-US" dirty="0" err="1"/>
              <a:t>subtree</a:t>
            </a:r>
            <a:r>
              <a:rPr lang="en-US" dirty="0"/>
              <a:t> and right </a:t>
            </a:r>
            <a:r>
              <a:rPr lang="en-US" dirty="0" err="1"/>
              <a:t>subtree</a:t>
            </a:r>
            <a:r>
              <a:rPr lang="en-US" dirty="0"/>
              <a:t>, respectively. </a:t>
            </a:r>
            <a:endParaRPr lang="fr-FR" dirty="0"/>
          </a:p>
        </p:txBody>
      </p:sp>
      <p:sp>
        <p:nvSpPr>
          <p:cNvPr id="3" name="Title 2"/>
          <p:cNvSpPr>
            <a:spLocks noGrp="1"/>
          </p:cNvSpPr>
          <p:nvPr>
            <p:ph type="title"/>
          </p:nvPr>
        </p:nvSpPr>
        <p:spPr/>
        <p:txBody>
          <a:bodyPr/>
          <a:lstStyle/>
          <a:p>
            <a:endParaRPr lang="fr-FR"/>
          </a:p>
        </p:txBody>
      </p:sp>
    </p:spTree>
    <p:extLst>
      <p:ext uri="{BB962C8B-B14F-4D97-AF65-F5344CB8AC3E}">
        <p14:creationId xmlns:p14="http://schemas.microsoft.com/office/powerpoint/2010/main" val="599844282"/>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Note the definition of the terms size, path, </a:t>
            </a:r>
            <a:endParaRPr lang="en-US" dirty="0" smtClean="0"/>
          </a:p>
          <a:p>
            <a:endParaRPr lang="en-US" dirty="0" smtClean="0"/>
          </a:p>
          <a:p>
            <a:r>
              <a:rPr lang="en-US" dirty="0" smtClean="0"/>
              <a:t>length </a:t>
            </a:r>
            <a:r>
              <a:rPr lang="en-US" dirty="0"/>
              <a:t>of a path, depth of a node, level, </a:t>
            </a:r>
            <a:endParaRPr lang="en-US" dirty="0" smtClean="0"/>
          </a:p>
          <a:p>
            <a:endParaRPr lang="en-US" dirty="0" smtClean="0"/>
          </a:p>
          <a:p>
            <a:r>
              <a:rPr lang="en-US" dirty="0" smtClean="0"/>
              <a:t>height</a:t>
            </a:r>
            <a:r>
              <a:rPr lang="en-US" dirty="0"/>
              <a:t>, interior node, ancestor, descendant, </a:t>
            </a:r>
            <a:endParaRPr lang="en-US" dirty="0" smtClean="0"/>
          </a:p>
          <a:p>
            <a:endParaRPr lang="en-US" dirty="0"/>
          </a:p>
          <a:p>
            <a:r>
              <a:rPr lang="en-US" dirty="0" err="1" smtClean="0"/>
              <a:t>subtree</a:t>
            </a:r>
            <a:r>
              <a:rPr lang="en-US" dirty="0"/>
              <a:t>, </a:t>
            </a:r>
            <a:r>
              <a:rPr lang="en-US" dirty="0" err="1"/>
              <a:t>supertree</a:t>
            </a:r>
            <a:r>
              <a:rPr lang="en-US" dirty="0"/>
              <a:t> are the same for binary </a:t>
            </a:r>
            <a:endParaRPr lang="en-US" dirty="0" smtClean="0"/>
          </a:p>
          <a:p>
            <a:r>
              <a:rPr lang="en-US" dirty="0" smtClean="0"/>
              <a:t>trees </a:t>
            </a:r>
            <a:r>
              <a:rPr lang="en-US" dirty="0"/>
              <a:t>as for general trees.          </a:t>
            </a:r>
            <a:endParaRPr lang="fr-FR" dirty="0"/>
          </a:p>
          <a:p>
            <a:endParaRPr lang="fr-FR" dirty="0"/>
          </a:p>
        </p:txBody>
      </p:sp>
      <p:sp>
        <p:nvSpPr>
          <p:cNvPr id="3" name="Title 2"/>
          <p:cNvSpPr>
            <a:spLocks noGrp="1"/>
          </p:cNvSpPr>
          <p:nvPr>
            <p:ph type="title"/>
          </p:nvPr>
        </p:nvSpPr>
        <p:spPr/>
        <p:txBody>
          <a:bodyPr/>
          <a:lstStyle/>
          <a:p>
            <a:endParaRPr lang="fr-FR"/>
          </a:p>
        </p:txBody>
      </p:sp>
    </p:spTree>
    <p:extLst>
      <p:ext uri="{BB962C8B-B14F-4D97-AF65-F5344CB8AC3E}">
        <p14:creationId xmlns:p14="http://schemas.microsoft.com/office/powerpoint/2010/main" val="2597031236"/>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FULL BINARY TREES      </a:t>
            </a:r>
            <a:endParaRPr lang="fr-FR" dirty="0"/>
          </a:p>
          <a:p>
            <a:r>
              <a:rPr lang="en-US" dirty="0"/>
              <a:t>A binary tree is said to be full if all its leaves are at the same level and every interior node has two children. </a:t>
            </a:r>
            <a:endParaRPr lang="en-US" dirty="0" smtClean="0"/>
          </a:p>
          <a:p>
            <a:r>
              <a:rPr lang="en-US" dirty="0" smtClean="0"/>
              <a:t> </a:t>
            </a:r>
            <a:endParaRPr lang="fr-FR" dirty="0"/>
          </a:p>
          <a:p>
            <a:r>
              <a:rPr lang="en-US" dirty="0"/>
              <a:t>The tree shown below is the full binary tree of height 3. Note that it has 15 nodes: 7 interior nodes and 8 leaves. </a:t>
            </a:r>
            <a:endParaRPr lang="fr-FR" dirty="0"/>
          </a:p>
          <a:p>
            <a:endParaRPr lang="fr-FR" dirty="0"/>
          </a:p>
        </p:txBody>
      </p:sp>
      <p:sp>
        <p:nvSpPr>
          <p:cNvPr id="3" name="Title 2"/>
          <p:cNvSpPr>
            <a:spLocks noGrp="1"/>
          </p:cNvSpPr>
          <p:nvPr>
            <p:ph type="title"/>
          </p:nvPr>
        </p:nvSpPr>
        <p:spPr/>
        <p:txBody>
          <a:bodyPr/>
          <a:lstStyle/>
          <a:p>
            <a:endParaRPr lang="fr-FR"/>
          </a:p>
        </p:txBody>
      </p:sp>
    </p:spTree>
    <p:extLst>
      <p:ext uri="{BB962C8B-B14F-4D97-AF65-F5344CB8AC3E}">
        <p14:creationId xmlns:p14="http://schemas.microsoft.com/office/powerpoint/2010/main" val="3993851187"/>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 A</a:t>
            </a:r>
            <a:endParaRPr lang="fr-FR" dirty="0"/>
          </a:p>
          <a:p>
            <a:r>
              <a:rPr lang="en-US" dirty="0"/>
              <a:t>                                                             B                                                                    C          </a:t>
            </a:r>
            <a:endParaRPr lang="fr-FR" dirty="0"/>
          </a:p>
          <a:p>
            <a:r>
              <a:rPr lang="en-US" dirty="0"/>
              <a:t>                                                </a:t>
            </a:r>
            <a:endParaRPr lang="fr-FR" dirty="0"/>
          </a:p>
          <a:p>
            <a:r>
              <a:rPr lang="en-US" dirty="0"/>
              <a:t>                                                     D                           E                                F                                    G                 </a:t>
            </a:r>
            <a:endParaRPr lang="fr-FR" dirty="0"/>
          </a:p>
          <a:p>
            <a:r>
              <a:rPr lang="en-US" dirty="0"/>
              <a:t>                         </a:t>
            </a:r>
            <a:endParaRPr lang="fr-FR" dirty="0"/>
          </a:p>
          <a:p>
            <a:r>
              <a:rPr lang="en-US" dirty="0"/>
              <a:t>                              H                           I          J               K           L </a:t>
            </a:r>
            <a:endParaRPr lang="fr-FR" dirty="0"/>
          </a:p>
        </p:txBody>
      </p:sp>
      <p:sp>
        <p:nvSpPr>
          <p:cNvPr id="3" name="Title 2"/>
          <p:cNvSpPr>
            <a:spLocks noGrp="1"/>
          </p:cNvSpPr>
          <p:nvPr>
            <p:ph type="title"/>
          </p:nvPr>
        </p:nvSpPr>
        <p:spPr/>
        <p:txBody>
          <a:bodyPr/>
          <a:lstStyle/>
          <a:p>
            <a:endParaRPr lang="fr-FR"/>
          </a:p>
        </p:txBody>
      </p:sp>
    </p:spTree>
    <p:extLst>
      <p:ext uri="{BB962C8B-B14F-4D97-AF65-F5344CB8AC3E}">
        <p14:creationId xmlns:p14="http://schemas.microsoft.com/office/powerpoint/2010/main" val="3430235934"/>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COMPLETE BINARY TREES</a:t>
            </a:r>
            <a:endParaRPr lang="fr-FR" dirty="0"/>
          </a:p>
          <a:p>
            <a:r>
              <a:rPr lang="en-US" dirty="0"/>
              <a:t>A complete binary tree is either a full binary </a:t>
            </a:r>
            <a:endParaRPr lang="en-US" dirty="0" smtClean="0"/>
          </a:p>
          <a:p>
            <a:pPr marL="109728" indent="0">
              <a:buNone/>
            </a:pPr>
            <a:r>
              <a:rPr lang="en-US" dirty="0" smtClean="0"/>
              <a:t>tree </a:t>
            </a:r>
            <a:r>
              <a:rPr lang="en-US" dirty="0"/>
              <a:t>or one that can be made into a full binary tree by adding leaves only in an uninterrupted segment of nodes in the right of the bottom level.</a:t>
            </a:r>
            <a:endParaRPr lang="fr-FR" dirty="0"/>
          </a:p>
          <a:p>
            <a:endParaRPr lang="fr-FR" dirty="0"/>
          </a:p>
        </p:txBody>
      </p:sp>
      <p:sp>
        <p:nvSpPr>
          <p:cNvPr id="3" name="Title 2"/>
          <p:cNvSpPr>
            <a:spLocks noGrp="1"/>
          </p:cNvSpPr>
          <p:nvPr>
            <p:ph type="title"/>
          </p:nvPr>
        </p:nvSpPr>
        <p:spPr/>
        <p:txBody>
          <a:bodyPr/>
          <a:lstStyle/>
          <a:p>
            <a:endParaRPr lang="fr-FR"/>
          </a:p>
        </p:txBody>
      </p:sp>
    </p:spTree>
    <p:extLst>
      <p:ext uri="{BB962C8B-B14F-4D97-AF65-F5344CB8AC3E}">
        <p14:creationId xmlns:p14="http://schemas.microsoft.com/office/powerpoint/2010/main" val="3445563425"/>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188032"/>
          </a:xfrm>
        </p:spPr>
        <p:txBody>
          <a:bodyPr>
            <a:normAutofit lnSpcReduction="10000"/>
          </a:bodyPr>
          <a:lstStyle/>
          <a:p>
            <a:r>
              <a:rPr lang="en-US" dirty="0"/>
              <a:t> A</a:t>
            </a:r>
            <a:endParaRPr lang="fr-FR" dirty="0"/>
          </a:p>
          <a:p>
            <a:r>
              <a:rPr lang="en-US" dirty="0"/>
              <a:t>                                                             B                                                                    C          </a:t>
            </a:r>
            <a:endParaRPr lang="fr-FR" dirty="0"/>
          </a:p>
          <a:p>
            <a:r>
              <a:rPr lang="en-US" dirty="0"/>
              <a:t>                                                </a:t>
            </a:r>
            <a:endParaRPr lang="fr-FR" dirty="0"/>
          </a:p>
          <a:p>
            <a:r>
              <a:rPr lang="en-US" dirty="0"/>
              <a:t>                                                     D                           E                                F                                    G                 </a:t>
            </a:r>
            <a:endParaRPr lang="fr-FR" dirty="0"/>
          </a:p>
          <a:p>
            <a:r>
              <a:rPr lang="en-US" dirty="0"/>
              <a:t>                         </a:t>
            </a:r>
            <a:endParaRPr lang="fr-FR" dirty="0"/>
          </a:p>
          <a:p>
            <a:r>
              <a:rPr lang="en-US" dirty="0"/>
              <a:t>                              H                           I          J           </a:t>
            </a:r>
            <a:endParaRPr lang="en-US" dirty="0" smtClean="0"/>
          </a:p>
          <a:p>
            <a:r>
              <a:rPr lang="en-US" dirty="0"/>
              <a:t>You can make binary tree full by adding missing node E,F,G on the right at level 3.</a:t>
            </a:r>
            <a:endParaRPr lang="fr-FR" dirty="0"/>
          </a:p>
          <a:p>
            <a:endParaRPr lang="fr-FR" dirty="0"/>
          </a:p>
        </p:txBody>
      </p:sp>
      <p:sp>
        <p:nvSpPr>
          <p:cNvPr id="3" name="Title 2"/>
          <p:cNvSpPr>
            <a:spLocks noGrp="1"/>
          </p:cNvSpPr>
          <p:nvPr>
            <p:ph type="title"/>
          </p:nvPr>
        </p:nvSpPr>
        <p:spPr/>
        <p:txBody>
          <a:bodyPr/>
          <a:lstStyle/>
          <a:p>
            <a:endParaRPr lang="fr-FR"/>
          </a:p>
        </p:txBody>
      </p:sp>
    </p:spTree>
    <p:extLst>
      <p:ext uri="{BB962C8B-B14F-4D97-AF65-F5344CB8AC3E}">
        <p14:creationId xmlns:p14="http://schemas.microsoft.com/office/powerpoint/2010/main" val="2754800144"/>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48680"/>
            <a:ext cx="8229600" cy="5458611"/>
          </a:xfrm>
        </p:spPr>
        <p:txBody>
          <a:bodyPr>
            <a:normAutofit fontScale="92500" lnSpcReduction="10000"/>
          </a:bodyPr>
          <a:lstStyle/>
          <a:p>
            <a:r>
              <a:rPr lang="en-US" b="1" dirty="0"/>
              <a:t>INCOMPLETE BINARY TREE     </a:t>
            </a:r>
            <a:endParaRPr lang="fr-FR" dirty="0"/>
          </a:p>
          <a:p>
            <a:r>
              <a:rPr lang="en-US" dirty="0"/>
              <a:t>A binary is said to be incomplete if the natural mapping of its nodes into array leaves </a:t>
            </a:r>
            <a:r>
              <a:rPr lang="en-US" dirty="0" err="1"/>
              <a:t>gaps.example</a:t>
            </a:r>
            <a:endParaRPr lang="fr-FR" dirty="0"/>
          </a:p>
          <a:p>
            <a:r>
              <a:rPr lang="en-US" dirty="0"/>
              <a:t> A</a:t>
            </a:r>
            <a:endParaRPr lang="fr-FR" dirty="0"/>
          </a:p>
          <a:p>
            <a:r>
              <a:rPr lang="en-US" dirty="0"/>
              <a:t>                                                             B                                                                    C          </a:t>
            </a:r>
            <a:endParaRPr lang="fr-FR" dirty="0"/>
          </a:p>
          <a:p>
            <a:r>
              <a:rPr lang="en-US" dirty="0"/>
              <a:t>F</a:t>
            </a:r>
            <a:endParaRPr lang="fr-FR" dirty="0"/>
          </a:p>
          <a:p>
            <a:r>
              <a:rPr lang="en-US" dirty="0"/>
              <a:t>                                                </a:t>
            </a:r>
            <a:endParaRPr lang="fr-FR" dirty="0"/>
          </a:p>
          <a:p>
            <a:r>
              <a:rPr lang="en-US" dirty="0"/>
              <a:t> </a:t>
            </a:r>
            <a:endParaRPr lang="fr-FR" dirty="0"/>
          </a:p>
          <a:p>
            <a:r>
              <a:rPr lang="en-US" dirty="0"/>
              <a:t>                                                     D                           E                                                         </a:t>
            </a:r>
            <a:endParaRPr lang="fr-FR" dirty="0"/>
          </a:p>
          <a:p>
            <a:r>
              <a:rPr lang="en-US" dirty="0"/>
              <a:t>                              H                           I          J                                                             M	</a:t>
            </a:r>
            <a:endParaRPr lang="fr-FR" dirty="0"/>
          </a:p>
        </p:txBody>
      </p:sp>
      <p:sp>
        <p:nvSpPr>
          <p:cNvPr id="3" name="Title 2"/>
          <p:cNvSpPr>
            <a:spLocks noGrp="1"/>
          </p:cNvSpPr>
          <p:nvPr>
            <p:ph type="title"/>
          </p:nvPr>
        </p:nvSpPr>
        <p:spPr>
          <a:xfrm>
            <a:off x="457200" y="274638"/>
            <a:ext cx="8229600" cy="58018"/>
          </a:xfrm>
        </p:spPr>
        <p:txBody>
          <a:bodyPr>
            <a:normAutofit fontScale="90000"/>
          </a:bodyPr>
          <a:lstStyle/>
          <a:p>
            <a:endParaRPr lang="fr-FR" dirty="0"/>
          </a:p>
        </p:txBody>
      </p:sp>
    </p:spTree>
    <p:extLst>
      <p:ext uri="{BB962C8B-B14F-4D97-AF65-F5344CB8AC3E}">
        <p14:creationId xmlns:p14="http://schemas.microsoft.com/office/powerpoint/2010/main" val="2979927000"/>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a:t>
            </a:r>
            <a:r>
              <a:rPr lang="en-US" dirty="0"/>
              <a:t>tree traversal algorithms that are used for general trees apply to binary trees as well: </a:t>
            </a:r>
            <a:endParaRPr lang="en-US" dirty="0" smtClean="0"/>
          </a:p>
          <a:p>
            <a:endParaRPr lang="en-US" dirty="0"/>
          </a:p>
          <a:p>
            <a:r>
              <a:rPr lang="en-US" dirty="0" smtClean="0"/>
              <a:t>the </a:t>
            </a:r>
            <a:r>
              <a:rPr lang="en-US" dirty="0"/>
              <a:t>preorder traversal, the </a:t>
            </a:r>
            <a:r>
              <a:rPr lang="en-US" dirty="0" err="1"/>
              <a:t>postorder</a:t>
            </a:r>
            <a:r>
              <a:rPr lang="en-US" dirty="0"/>
              <a:t> traversal, and the level order traversal</a:t>
            </a:r>
            <a:r>
              <a:rPr lang="en-US" dirty="0" smtClean="0"/>
              <a:t>.</a:t>
            </a:r>
          </a:p>
          <a:p>
            <a:endParaRPr lang="en-US" dirty="0"/>
          </a:p>
          <a:p>
            <a:r>
              <a:rPr lang="en-US" dirty="0" smtClean="0"/>
              <a:t> </a:t>
            </a:r>
            <a:r>
              <a:rPr lang="en-US" dirty="0"/>
              <a:t>In addition, binary trees support a </a:t>
            </a:r>
            <a:r>
              <a:rPr lang="en-US" dirty="0" err="1"/>
              <a:t>fouth</a:t>
            </a:r>
            <a:r>
              <a:rPr lang="en-US" dirty="0"/>
              <a:t> traversal algorithm: the </a:t>
            </a:r>
            <a:r>
              <a:rPr lang="en-US" dirty="0" err="1"/>
              <a:t>inorder</a:t>
            </a:r>
            <a:r>
              <a:rPr lang="en-US" dirty="0"/>
              <a:t> traversal algorithms are given below.</a:t>
            </a:r>
            <a:endParaRPr lang="fr-FR" dirty="0"/>
          </a:p>
          <a:p>
            <a:endParaRPr lang="fr-FR" dirty="0"/>
          </a:p>
        </p:txBody>
      </p:sp>
      <p:sp>
        <p:nvSpPr>
          <p:cNvPr id="3" name="Title 2"/>
          <p:cNvSpPr>
            <a:spLocks noGrp="1"/>
          </p:cNvSpPr>
          <p:nvPr>
            <p:ph type="title"/>
          </p:nvPr>
        </p:nvSpPr>
        <p:spPr/>
        <p:txBody>
          <a:bodyPr>
            <a:normAutofit fontScale="90000"/>
          </a:bodyPr>
          <a:lstStyle/>
          <a:p>
            <a:r>
              <a:rPr lang="en-US" dirty="0"/>
              <a:t>TREE TRAVERSALS</a:t>
            </a:r>
            <a:r>
              <a:rPr lang="fr-FR" dirty="0"/>
              <a:t/>
            </a:r>
            <a:br>
              <a:rPr lang="fr-FR" dirty="0"/>
            </a:br>
            <a:endParaRPr lang="fr-FR" dirty="0"/>
          </a:p>
        </p:txBody>
      </p:sp>
    </p:spTree>
    <p:extLst>
      <p:ext uri="{BB962C8B-B14F-4D97-AF65-F5344CB8AC3E}">
        <p14:creationId xmlns:p14="http://schemas.microsoft.com/office/powerpoint/2010/main" val="30668703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endParaRPr lang="en-US" dirty="0" smtClean="0"/>
          </a:p>
          <a:p>
            <a:r>
              <a:rPr lang="en-US" dirty="0" smtClean="0"/>
              <a:t>IMPORTANT </a:t>
            </a:r>
            <a:r>
              <a:rPr lang="en-US" dirty="0"/>
              <a:t>PROBLEM TYPES</a:t>
            </a:r>
            <a:r>
              <a:rPr lang="fr-FR" dirty="0"/>
              <a:t/>
            </a:r>
            <a:br>
              <a:rPr lang="fr-FR" dirty="0"/>
            </a:br>
            <a:endParaRPr lang="en-US" dirty="0"/>
          </a:p>
          <a:p>
            <a:r>
              <a:rPr lang="en-US" dirty="0" smtClean="0"/>
              <a:t>1</a:t>
            </a:r>
            <a:r>
              <a:rPr lang="en-US" dirty="0"/>
              <a:t>. Sorting </a:t>
            </a:r>
            <a:endParaRPr lang="fr-FR" dirty="0"/>
          </a:p>
          <a:p>
            <a:r>
              <a:rPr lang="en-US" dirty="0"/>
              <a:t>2. Searching</a:t>
            </a:r>
            <a:endParaRPr lang="fr-FR" dirty="0"/>
          </a:p>
          <a:p>
            <a:r>
              <a:rPr lang="en-US" dirty="0"/>
              <a:t>3. String processing</a:t>
            </a:r>
            <a:endParaRPr lang="fr-FR" dirty="0"/>
          </a:p>
          <a:p>
            <a:r>
              <a:rPr lang="en-US" dirty="0"/>
              <a:t>4. Graph Problems</a:t>
            </a:r>
            <a:endParaRPr lang="fr-FR" dirty="0"/>
          </a:p>
          <a:p>
            <a:r>
              <a:rPr lang="en-US" dirty="0"/>
              <a:t>5. Combinatorial problems</a:t>
            </a:r>
            <a:endParaRPr lang="fr-FR" dirty="0"/>
          </a:p>
          <a:p>
            <a:r>
              <a:rPr lang="en-US" dirty="0"/>
              <a:t>6. Geometric problems</a:t>
            </a:r>
            <a:endParaRPr lang="fr-FR" dirty="0"/>
          </a:p>
          <a:p>
            <a:r>
              <a:rPr lang="en-US" dirty="0"/>
              <a:t>7. Numerical problems</a:t>
            </a:r>
            <a:endParaRPr lang="fr-FR" dirty="0"/>
          </a:p>
          <a:p>
            <a:endParaRPr lang="fr-FR" dirty="0"/>
          </a:p>
        </p:txBody>
      </p:sp>
      <p:sp>
        <p:nvSpPr>
          <p:cNvPr id="3" name="Title 2"/>
          <p:cNvSpPr>
            <a:spLocks noGrp="1"/>
          </p:cNvSpPr>
          <p:nvPr>
            <p:ph type="title"/>
          </p:nvPr>
        </p:nvSpPr>
        <p:spPr>
          <a:xfrm>
            <a:off x="457200" y="274638"/>
            <a:ext cx="8229600" cy="1210146"/>
          </a:xfrm>
        </p:spPr>
        <p:txBody>
          <a:bodyPr>
            <a:normAutofit fontScale="90000"/>
          </a:bodyPr>
          <a:lstStyle/>
          <a:p>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r>
              <a:rPr lang="en-US" sz="3100" dirty="0"/>
              <a:t>6. Proving an algorithm’s correctness</a:t>
            </a:r>
            <a:r>
              <a:rPr lang="en-US" sz="3100" dirty="0" smtClean="0"/>
              <a:t/>
            </a:r>
            <a:br>
              <a:rPr lang="en-US" sz="3100" dirty="0" smtClean="0"/>
            </a:br>
            <a:r>
              <a:rPr lang="en-US" sz="3100" dirty="0" smtClean="0"/>
              <a:t>7</a:t>
            </a:r>
            <a:r>
              <a:rPr lang="en-US" sz="3100" dirty="0"/>
              <a:t>. Analyzing an algorithm</a:t>
            </a:r>
            <a:r>
              <a:rPr lang="fr-FR" sz="3100" dirty="0"/>
              <a:t/>
            </a:r>
            <a:br>
              <a:rPr lang="fr-FR" sz="3100" dirty="0"/>
            </a:br>
            <a:r>
              <a:rPr lang="en-US" sz="3100" dirty="0" smtClean="0"/>
              <a:t>8. </a:t>
            </a:r>
            <a:r>
              <a:rPr lang="en-US" sz="3100" dirty="0"/>
              <a:t>Coding an algorithm</a:t>
            </a:r>
            <a:r>
              <a:rPr lang="fr-FR" sz="3100" dirty="0"/>
              <a:t/>
            </a:r>
            <a:br>
              <a:rPr lang="fr-FR" sz="3100" dirty="0"/>
            </a:br>
            <a:r>
              <a:rPr lang="fr-FR" dirty="0" smtClean="0"/>
              <a:t/>
            </a:r>
            <a:br>
              <a:rPr lang="fr-FR" dirty="0" smtClean="0"/>
            </a:br>
            <a:r>
              <a:rPr lang="en-US" dirty="0" smtClean="0"/>
              <a:t/>
            </a:r>
            <a:br>
              <a:rPr lang="en-US" dirty="0" smtClean="0"/>
            </a:br>
            <a:r>
              <a:rPr lang="en-US" dirty="0" smtClean="0"/>
              <a:t/>
            </a:r>
            <a:br>
              <a:rPr lang="en-US" dirty="0" smtClean="0"/>
            </a:br>
            <a:r>
              <a:rPr lang="en-US" dirty="0" smtClean="0"/>
              <a:t/>
            </a:r>
            <a:br>
              <a:rPr lang="en-US" dirty="0" smtClean="0"/>
            </a:br>
            <a:endParaRPr lang="fr-FR" dirty="0"/>
          </a:p>
        </p:txBody>
      </p:sp>
    </p:spTree>
    <p:extLst>
      <p:ext uri="{BB962C8B-B14F-4D97-AF65-F5344CB8AC3E}">
        <p14:creationId xmlns:p14="http://schemas.microsoft.com/office/powerpoint/2010/main" val="523636449"/>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smtClean="0"/>
              <a:t>To </a:t>
            </a:r>
            <a:r>
              <a:rPr lang="en-US" dirty="0"/>
              <a:t>traverse a nonempty binary tree:</a:t>
            </a:r>
            <a:endParaRPr lang="fr-FR" dirty="0"/>
          </a:p>
          <a:p>
            <a:endParaRPr lang="en-US" dirty="0" smtClean="0"/>
          </a:p>
          <a:p>
            <a:r>
              <a:rPr lang="en-US" dirty="0" smtClean="0"/>
              <a:t>1</a:t>
            </a:r>
            <a:r>
              <a:rPr lang="en-US" dirty="0"/>
              <a:t>. visit the root.</a:t>
            </a:r>
            <a:endParaRPr lang="fr-FR" dirty="0"/>
          </a:p>
          <a:p>
            <a:endParaRPr lang="en-US" dirty="0" smtClean="0"/>
          </a:p>
          <a:p>
            <a:r>
              <a:rPr lang="en-US" dirty="0" smtClean="0"/>
              <a:t>2</a:t>
            </a:r>
            <a:r>
              <a:rPr lang="en-US" dirty="0"/>
              <a:t>, if the left </a:t>
            </a:r>
            <a:r>
              <a:rPr lang="en-US" dirty="0" err="1"/>
              <a:t>subtree</a:t>
            </a:r>
            <a:r>
              <a:rPr lang="en-US" dirty="0"/>
              <a:t> is non empty, do a preorder traversal on it</a:t>
            </a:r>
            <a:endParaRPr lang="fr-FR" dirty="0"/>
          </a:p>
          <a:p>
            <a:endParaRPr lang="en-US" dirty="0" smtClean="0"/>
          </a:p>
          <a:p>
            <a:r>
              <a:rPr lang="en-US" dirty="0" smtClean="0"/>
              <a:t>3</a:t>
            </a:r>
            <a:r>
              <a:rPr lang="en-US" dirty="0"/>
              <a:t>. if the right </a:t>
            </a:r>
            <a:r>
              <a:rPr lang="en-US" dirty="0" err="1"/>
              <a:t>subtree</a:t>
            </a:r>
            <a:r>
              <a:rPr lang="en-US" dirty="0"/>
              <a:t> is nonempty, do a preorder traversal on it.</a:t>
            </a:r>
            <a:endParaRPr lang="fr-FR" dirty="0"/>
          </a:p>
          <a:p>
            <a:endParaRPr lang="en-US" dirty="0" smtClean="0"/>
          </a:p>
          <a:p>
            <a:r>
              <a:rPr lang="en-US" dirty="0" smtClean="0"/>
              <a:t>The </a:t>
            </a:r>
            <a:r>
              <a:rPr lang="en-US" dirty="0"/>
              <a:t>picture below shows the preorder traversal on the full binary tree of height 3. The nodes are visited in the order:   A, B, D, H, J, E, K, L, C, F, M, N, G, O, P.</a:t>
            </a:r>
            <a:endParaRPr lang="fr-FR" dirty="0"/>
          </a:p>
          <a:p>
            <a:endParaRPr lang="fr-FR" dirty="0"/>
          </a:p>
        </p:txBody>
      </p:sp>
      <p:sp>
        <p:nvSpPr>
          <p:cNvPr id="3" name="Title 2"/>
          <p:cNvSpPr>
            <a:spLocks noGrp="1"/>
          </p:cNvSpPr>
          <p:nvPr>
            <p:ph type="title"/>
          </p:nvPr>
        </p:nvSpPr>
        <p:spPr/>
        <p:txBody>
          <a:bodyPr>
            <a:normAutofit fontScale="90000"/>
          </a:bodyPr>
          <a:lstStyle/>
          <a:p>
            <a:r>
              <a:rPr lang="en-US" dirty="0" smtClean="0"/>
              <a:t/>
            </a:r>
            <a:br>
              <a:rPr lang="en-US" dirty="0" smtClean="0"/>
            </a:br>
            <a:r>
              <a:rPr lang="en-US" dirty="0" smtClean="0"/>
              <a:t>a</a:t>
            </a:r>
            <a:r>
              <a:rPr lang="en-US" dirty="0"/>
              <a:t>) Algorithm :The preorder traversal of a binary tree</a:t>
            </a:r>
            <a:r>
              <a:rPr lang="fr-FR" dirty="0"/>
              <a:t/>
            </a:r>
            <a:br>
              <a:rPr lang="fr-FR" dirty="0"/>
            </a:br>
            <a:endParaRPr lang="fr-FR" dirty="0"/>
          </a:p>
        </p:txBody>
      </p:sp>
    </p:spTree>
    <p:extLst>
      <p:ext uri="{BB962C8B-B14F-4D97-AF65-F5344CB8AC3E}">
        <p14:creationId xmlns:p14="http://schemas.microsoft.com/office/powerpoint/2010/main" val="1914370656"/>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48680"/>
            <a:ext cx="8229600" cy="6048672"/>
          </a:xfrm>
        </p:spPr>
        <p:txBody>
          <a:bodyPr>
            <a:normAutofit fontScale="92500"/>
          </a:bodyPr>
          <a:lstStyle/>
          <a:p>
            <a:r>
              <a:rPr lang="en-US" dirty="0"/>
              <a:t> A</a:t>
            </a:r>
            <a:endParaRPr lang="fr-FR" dirty="0"/>
          </a:p>
          <a:p>
            <a:r>
              <a:rPr lang="en-US" dirty="0"/>
              <a:t>                                                             B                                                                    C          </a:t>
            </a:r>
            <a:endParaRPr lang="fr-FR" dirty="0"/>
          </a:p>
          <a:p>
            <a:r>
              <a:rPr lang="en-US" dirty="0"/>
              <a:t>                                                </a:t>
            </a:r>
            <a:endParaRPr lang="fr-FR" dirty="0"/>
          </a:p>
          <a:p>
            <a:r>
              <a:rPr lang="en-US" dirty="0"/>
              <a:t>                                                     D                           E                                F                                    G                 </a:t>
            </a:r>
            <a:endParaRPr lang="fr-FR" dirty="0"/>
          </a:p>
          <a:p>
            <a:r>
              <a:rPr lang="en-US" dirty="0"/>
              <a:t>                         </a:t>
            </a:r>
            <a:endParaRPr lang="fr-FR" dirty="0"/>
          </a:p>
          <a:p>
            <a:r>
              <a:rPr lang="en-US" dirty="0"/>
              <a:t>                              H                         J            K           L                M             N                    O </a:t>
            </a:r>
            <a:endParaRPr lang="en-US" dirty="0" smtClean="0"/>
          </a:p>
          <a:p>
            <a:r>
              <a:rPr lang="en-US" dirty="0"/>
              <a:t>Note that the preorder traversal of a binary tree can be obtained by circumnavigating the tree beginning at the root and visiting each node the first time it is encountered on the left. </a:t>
            </a:r>
            <a:endParaRPr lang="fr-FR" dirty="0"/>
          </a:p>
          <a:p>
            <a:endParaRPr lang="fr-FR" dirty="0"/>
          </a:p>
        </p:txBody>
      </p:sp>
      <p:sp>
        <p:nvSpPr>
          <p:cNvPr id="3" name="Title 2"/>
          <p:cNvSpPr>
            <a:spLocks noGrp="1"/>
          </p:cNvSpPr>
          <p:nvPr>
            <p:ph type="title"/>
          </p:nvPr>
        </p:nvSpPr>
        <p:spPr>
          <a:xfrm>
            <a:off x="457200" y="274638"/>
            <a:ext cx="8229600" cy="130026"/>
          </a:xfrm>
        </p:spPr>
        <p:txBody>
          <a:bodyPr>
            <a:normAutofit fontScale="90000"/>
          </a:bodyPr>
          <a:lstStyle/>
          <a:p>
            <a:endParaRPr lang="fr-FR" dirty="0"/>
          </a:p>
        </p:txBody>
      </p:sp>
    </p:spTree>
    <p:extLst>
      <p:ext uri="{BB962C8B-B14F-4D97-AF65-F5344CB8AC3E}">
        <p14:creationId xmlns:p14="http://schemas.microsoft.com/office/powerpoint/2010/main" val="827893711"/>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b="1" dirty="0"/>
              <a:t>b) Algorithm: the post order traversal of a binary tree</a:t>
            </a:r>
            <a:endParaRPr lang="fr-FR" dirty="0"/>
          </a:p>
          <a:p>
            <a:r>
              <a:rPr lang="en-US" dirty="0"/>
              <a:t>To traverse a nonempty binary tree:</a:t>
            </a:r>
            <a:endParaRPr lang="fr-FR" dirty="0"/>
          </a:p>
          <a:p>
            <a:endParaRPr lang="en-US" dirty="0" smtClean="0"/>
          </a:p>
          <a:p>
            <a:r>
              <a:rPr lang="en-US" dirty="0" smtClean="0"/>
              <a:t>1</a:t>
            </a:r>
            <a:r>
              <a:rPr lang="en-US" dirty="0"/>
              <a:t>. if the left </a:t>
            </a:r>
            <a:r>
              <a:rPr lang="en-US" dirty="0" err="1"/>
              <a:t>subtree</a:t>
            </a:r>
            <a:r>
              <a:rPr lang="en-US" dirty="0"/>
              <a:t> is nonempty, do a </a:t>
            </a:r>
            <a:r>
              <a:rPr lang="en-US" dirty="0" err="1"/>
              <a:t>postorder</a:t>
            </a:r>
            <a:r>
              <a:rPr lang="en-US" dirty="0"/>
              <a:t> traversal on it .</a:t>
            </a:r>
            <a:endParaRPr lang="fr-FR" dirty="0"/>
          </a:p>
          <a:p>
            <a:endParaRPr lang="en-US" dirty="0" smtClean="0"/>
          </a:p>
          <a:p>
            <a:r>
              <a:rPr lang="en-US" dirty="0" smtClean="0"/>
              <a:t>2</a:t>
            </a:r>
            <a:r>
              <a:rPr lang="en-US" dirty="0"/>
              <a:t>. if the right </a:t>
            </a:r>
            <a:r>
              <a:rPr lang="en-US" dirty="0" err="1"/>
              <a:t>subtree</a:t>
            </a:r>
            <a:r>
              <a:rPr lang="en-US" dirty="0"/>
              <a:t> is nonempty, do a </a:t>
            </a:r>
            <a:r>
              <a:rPr lang="en-US" dirty="0" err="1"/>
              <a:t>postorder</a:t>
            </a:r>
            <a:r>
              <a:rPr lang="en-US" dirty="0"/>
              <a:t> traversal on it.</a:t>
            </a:r>
            <a:endParaRPr lang="fr-FR" dirty="0"/>
          </a:p>
          <a:p>
            <a:endParaRPr lang="en-US" dirty="0" smtClean="0"/>
          </a:p>
          <a:p>
            <a:r>
              <a:rPr lang="en-US" dirty="0" smtClean="0"/>
              <a:t>3</a:t>
            </a:r>
            <a:r>
              <a:rPr lang="en-US" dirty="0"/>
              <a:t>. visit the root</a:t>
            </a:r>
            <a:endParaRPr lang="fr-FR" dirty="0"/>
          </a:p>
          <a:p>
            <a:endParaRPr lang="fr-FR" dirty="0"/>
          </a:p>
        </p:txBody>
      </p:sp>
      <p:sp>
        <p:nvSpPr>
          <p:cNvPr id="3" name="Title 2"/>
          <p:cNvSpPr>
            <a:spLocks noGrp="1"/>
          </p:cNvSpPr>
          <p:nvPr>
            <p:ph type="title"/>
          </p:nvPr>
        </p:nvSpPr>
        <p:spPr/>
        <p:txBody>
          <a:bodyPr/>
          <a:lstStyle/>
          <a:p>
            <a:endParaRPr lang="fr-FR"/>
          </a:p>
        </p:txBody>
      </p:sp>
    </p:spTree>
    <p:extLst>
      <p:ext uri="{BB962C8B-B14F-4D97-AF65-F5344CB8AC3E}">
        <p14:creationId xmlns:p14="http://schemas.microsoft.com/office/powerpoint/2010/main" val="824866374"/>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 A</a:t>
            </a:r>
            <a:endParaRPr lang="fr-FR" dirty="0"/>
          </a:p>
          <a:p>
            <a:r>
              <a:rPr lang="en-US" dirty="0"/>
              <a:t>                                                             B                                                                    C          </a:t>
            </a:r>
            <a:endParaRPr lang="fr-FR" dirty="0"/>
          </a:p>
          <a:p>
            <a:r>
              <a:rPr lang="en-US" dirty="0"/>
              <a:t>                                                </a:t>
            </a:r>
            <a:endParaRPr lang="fr-FR" dirty="0"/>
          </a:p>
          <a:p>
            <a:r>
              <a:rPr lang="en-US" dirty="0"/>
              <a:t>                                                     D                           E                                F                                    G                 </a:t>
            </a:r>
            <a:endParaRPr lang="fr-FR" dirty="0"/>
          </a:p>
          <a:p>
            <a:r>
              <a:rPr lang="en-US" dirty="0"/>
              <a:t>                         </a:t>
            </a:r>
            <a:endParaRPr lang="fr-FR" dirty="0"/>
          </a:p>
          <a:p>
            <a:r>
              <a:rPr lang="en-US" dirty="0"/>
              <a:t>                              H                         J            K              L                M             N </a:t>
            </a:r>
            <a:endParaRPr lang="fr-FR" dirty="0"/>
          </a:p>
        </p:txBody>
      </p:sp>
      <p:sp>
        <p:nvSpPr>
          <p:cNvPr id="3" name="Title 2"/>
          <p:cNvSpPr>
            <a:spLocks noGrp="1"/>
          </p:cNvSpPr>
          <p:nvPr>
            <p:ph type="title"/>
          </p:nvPr>
        </p:nvSpPr>
        <p:spPr/>
        <p:txBody>
          <a:bodyPr/>
          <a:lstStyle/>
          <a:p>
            <a:endParaRPr lang="fr-FR"/>
          </a:p>
        </p:txBody>
      </p:sp>
    </p:spTree>
    <p:extLst>
      <p:ext uri="{BB962C8B-B14F-4D97-AF65-F5344CB8AC3E}">
        <p14:creationId xmlns:p14="http://schemas.microsoft.com/office/powerpoint/2010/main" val="3890524524"/>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a:t>
            </a:r>
            <a:r>
              <a:rPr lang="en-US" dirty="0" err="1"/>
              <a:t>postorder</a:t>
            </a:r>
            <a:r>
              <a:rPr lang="en-US" dirty="0"/>
              <a:t> traversal on the full binary tree is shown above. </a:t>
            </a:r>
            <a:endParaRPr lang="en-US" dirty="0" smtClean="0"/>
          </a:p>
          <a:p>
            <a:endParaRPr lang="en-US" dirty="0"/>
          </a:p>
          <a:p>
            <a:r>
              <a:rPr lang="en-US" dirty="0" smtClean="0"/>
              <a:t>The </a:t>
            </a:r>
            <a:r>
              <a:rPr lang="en-US" dirty="0"/>
              <a:t>nodes are visited in the order</a:t>
            </a:r>
            <a:r>
              <a:rPr lang="en-US" dirty="0" smtClean="0"/>
              <a:t>:</a:t>
            </a:r>
          </a:p>
          <a:p>
            <a:r>
              <a:rPr lang="en-US" dirty="0" smtClean="0"/>
              <a:t> </a:t>
            </a:r>
            <a:r>
              <a:rPr lang="en-US" dirty="0"/>
              <a:t>H,J,D, K, L , E, B, M, N, F, O, P, G,C, A</a:t>
            </a:r>
            <a:r>
              <a:rPr lang="en-US" dirty="0" smtClean="0"/>
              <a:t>.</a:t>
            </a:r>
          </a:p>
          <a:p>
            <a:endParaRPr lang="fr-FR" dirty="0"/>
          </a:p>
          <a:p>
            <a:r>
              <a:rPr lang="en-US" dirty="0"/>
              <a:t>the preorder traversal visits the root first and the post order traversal visits the root last.</a:t>
            </a:r>
            <a:endParaRPr lang="fr-FR" dirty="0"/>
          </a:p>
          <a:p>
            <a:endParaRPr lang="fr-FR" dirty="0"/>
          </a:p>
        </p:txBody>
      </p:sp>
      <p:sp>
        <p:nvSpPr>
          <p:cNvPr id="3" name="Title 2"/>
          <p:cNvSpPr>
            <a:spLocks noGrp="1"/>
          </p:cNvSpPr>
          <p:nvPr>
            <p:ph type="title"/>
          </p:nvPr>
        </p:nvSpPr>
        <p:spPr/>
        <p:txBody>
          <a:bodyPr/>
          <a:lstStyle/>
          <a:p>
            <a:endParaRPr lang="fr-FR"/>
          </a:p>
        </p:txBody>
      </p:sp>
    </p:spTree>
    <p:extLst>
      <p:ext uri="{BB962C8B-B14F-4D97-AF65-F5344CB8AC3E}">
        <p14:creationId xmlns:p14="http://schemas.microsoft.com/office/powerpoint/2010/main" val="3022798157"/>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b="1" dirty="0"/>
              <a:t>c)  Algorithm: </a:t>
            </a:r>
            <a:r>
              <a:rPr lang="en-US" b="1" dirty="0" err="1"/>
              <a:t>Inorder</a:t>
            </a:r>
            <a:r>
              <a:rPr lang="en-US" b="1" dirty="0"/>
              <a:t> traversal of a binary tree</a:t>
            </a:r>
            <a:endParaRPr lang="fr-FR" dirty="0"/>
          </a:p>
          <a:p>
            <a:endParaRPr lang="en-US" dirty="0" smtClean="0"/>
          </a:p>
          <a:p>
            <a:r>
              <a:rPr lang="en-US" dirty="0" smtClean="0"/>
              <a:t>to </a:t>
            </a:r>
            <a:r>
              <a:rPr lang="en-US" dirty="0"/>
              <a:t>traverse a nonempty  binary tree:</a:t>
            </a:r>
            <a:endParaRPr lang="fr-FR" dirty="0"/>
          </a:p>
          <a:p>
            <a:endParaRPr lang="en-US" dirty="0" smtClean="0"/>
          </a:p>
          <a:p>
            <a:r>
              <a:rPr lang="en-US" dirty="0" smtClean="0"/>
              <a:t>1</a:t>
            </a:r>
            <a:r>
              <a:rPr lang="en-US" dirty="0"/>
              <a:t>. if the left </a:t>
            </a:r>
            <a:r>
              <a:rPr lang="en-US" dirty="0" err="1"/>
              <a:t>subtree</a:t>
            </a:r>
            <a:r>
              <a:rPr lang="en-US" dirty="0"/>
              <a:t> is non empty, do a preorder traversal on it.</a:t>
            </a:r>
            <a:endParaRPr lang="fr-FR" dirty="0"/>
          </a:p>
          <a:p>
            <a:endParaRPr lang="en-US" dirty="0" smtClean="0"/>
          </a:p>
          <a:p>
            <a:r>
              <a:rPr lang="en-US" dirty="0" smtClean="0"/>
              <a:t>2</a:t>
            </a:r>
            <a:r>
              <a:rPr lang="en-US" dirty="0"/>
              <a:t>. visit the root</a:t>
            </a:r>
            <a:endParaRPr lang="fr-FR" dirty="0"/>
          </a:p>
          <a:p>
            <a:endParaRPr lang="en-US" dirty="0" smtClean="0"/>
          </a:p>
          <a:p>
            <a:r>
              <a:rPr lang="en-US" dirty="0" smtClean="0"/>
              <a:t>3</a:t>
            </a:r>
            <a:r>
              <a:rPr lang="en-US" dirty="0"/>
              <a:t>. if the right </a:t>
            </a:r>
            <a:r>
              <a:rPr lang="en-US" dirty="0" err="1"/>
              <a:t>subtree</a:t>
            </a:r>
            <a:r>
              <a:rPr lang="en-US" dirty="0"/>
              <a:t> </a:t>
            </a:r>
            <a:r>
              <a:rPr lang="en-US" dirty="0" err="1"/>
              <a:t>isnon</a:t>
            </a:r>
            <a:r>
              <a:rPr lang="en-US" dirty="0"/>
              <a:t> empty, do a preorder traversal on it.</a:t>
            </a:r>
            <a:endParaRPr lang="fr-FR" dirty="0"/>
          </a:p>
          <a:p>
            <a:r>
              <a:rPr lang="en-US" dirty="0"/>
              <a:t> </a:t>
            </a:r>
            <a:endParaRPr lang="fr-FR" dirty="0"/>
          </a:p>
          <a:p>
            <a:endParaRPr lang="fr-FR" dirty="0"/>
          </a:p>
        </p:txBody>
      </p:sp>
      <p:sp>
        <p:nvSpPr>
          <p:cNvPr id="3" name="Title 2"/>
          <p:cNvSpPr>
            <a:spLocks noGrp="1"/>
          </p:cNvSpPr>
          <p:nvPr>
            <p:ph type="title"/>
          </p:nvPr>
        </p:nvSpPr>
        <p:spPr/>
        <p:txBody>
          <a:bodyPr/>
          <a:lstStyle/>
          <a:p>
            <a:endParaRPr lang="fr-FR"/>
          </a:p>
        </p:txBody>
      </p:sp>
    </p:spTree>
    <p:extLst>
      <p:ext uri="{BB962C8B-B14F-4D97-AF65-F5344CB8AC3E}">
        <p14:creationId xmlns:p14="http://schemas.microsoft.com/office/powerpoint/2010/main" val="1473168644"/>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376672"/>
          </a:xfrm>
        </p:spPr>
        <p:txBody>
          <a:bodyPr>
            <a:normAutofit lnSpcReduction="10000"/>
          </a:bodyPr>
          <a:lstStyle/>
          <a:p>
            <a:r>
              <a:rPr lang="en-US" dirty="0"/>
              <a:t> </a:t>
            </a:r>
            <a:r>
              <a:rPr lang="en-US" dirty="0" smtClean="0"/>
              <a:t>                             A</a:t>
            </a:r>
            <a:endParaRPr lang="fr-FR" dirty="0"/>
          </a:p>
          <a:p>
            <a:r>
              <a:rPr lang="en-US" dirty="0"/>
              <a:t>                                                             B                                                                    C          </a:t>
            </a:r>
            <a:endParaRPr lang="fr-FR" dirty="0"/>
          </a:p>
          <a:p>
            <a:r>
              <a:rPr lang="en-US" dirty="0"/>
              <a:t>                                                </a:t>
            </a:r>
            <a:endParaRPr lang="fr-FR" dirty="0"/>
          </a:p>
          <a:p>
            <a:r>
              <a:rPr lang="en-US" dirty="0"/>
              <a:t>                                                     D                           E                                F                                    G                 </a:t>
            </a:r>
            <a:endParaRPr lang="fr-FR" dirty="0"/>
          </a:p>
          <a:p>
            <a:r>
              <a:rPr lang="en-US" dirty="0"/>
              <a:t>                         </a:t>
            </a:r>
            <a:endParaRPr lang="fr-FR" dirty="0"/>
          </a:p>
          <a:p>
            <a:r>
              <a:rPr lang="en-US" dirty="0"/>
              <a:t>                              H                         J            K              L                M             N                    O                      </a:t>
            </a:r>
            <a:r>
              <a:rPr lang="en-US" dirty="0" smtClean="0"/>
              <a:t>p</a:t>
            </a:r>
          </a:p>
          <a:p>
            <a:r>
              <a:rPr lang="en-US" dirty="0"/>
              <a:t>The nodes are visited in the order: H, D, J, B, E,K,L,A,M,F,N, C,O,G,P.</a:t>
            </a:r>
            <a:endParaRPr lang="fr-FR" dirty="0"/>
          </a:p>
          <a:p>
            <a:endParaRPr lang="fr-FR" dirty="0"/>
          </a:p>
        </p:txBody>
      </p:sp>
      <p:sp>
        <p:nvSpPr>
          <p:cNvPr id="3" name="Title 2"/>
          <p:cNvSpPr>
            <a:spLocks noGrp="1"/>
          </p:cNvSpPr>
          <p:nvPr>
            <p:ph type="title"/>
          </p:nvPr>
        </p:nvSpPr>
        <p:spPr/>
        <p:txBody>
          <a:bodyPr/>
          <a:lstStyle/>
          <a:p>
            <a:endParaRPr lang="fr-FR"/>
          </a:p>
        </p:txBody>
      </p:sp>
      <p:sp>
        <p:nvSpPr>
          <p:cNvPr id="4" name="Oval 3"/>
          <p:cNvSpPr/>
          <p:nvPr/>
        </p:nvSpPr>
        <p:spPr>
          <a:xfrm>
            <a:off x="4067944" y="1412776"/>
            <a:ext cx="504056"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5826503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t>
            </a:r>
            <a:r>
              <a:rPr lang="en-US" b="1" dirty="0"/>
              <a:t>Record</a:t>
            </a:r>
            <a:r>
              <a:rPr lang="en-US" dirty="0"/>
              <a:t> (also called tuple or </a:t>
            </a:r>
            <a:r>
              <a:rPr lang="en-US" dirty="0" err="1"/>
              <a:t>struct</a:t>
            </a:r>
            <a:r>
              <a:rPr lang="en-US" dirty="0"/>
              <a:t>) records are among the simplest data structures. A record is a value that contains other values, typically in fixed number and sequence. In other word, is a unit into which a database is divided. They provide a format for storing information. In the card file program, each card represents a record. A record includes all the information about some entity.</a:t>
            </a:r>
            <a:endParaRPr lang="fr-FR" dirty="0"/>
          </a:p>
          <a:p>
            <a:endParaRPr lang="fr-FR" dirty="0"/>
          </a:p>
        </p:txBody>
      </p:sp>
      <p:sp>
        <p:nvSpPr>
          <p:cNvPr id="3" name="Title 2"/>
          <p:cNvSpPr>
            <a:spLocks noGrp="1"/>
          </p:cNvSpPr>
          <p:nvPr>
            <p:ph type="title"/>
          </p:nvPr>
        </p:nvSpPr>
        <p:spPr/>
        <p:txBody>
          <a:bodyPr>
            <a:normAutofit fontScale="90000"/>
          </a:bodyPr>
          <a:lstStyle/>
          <a:p>
            <a:r>
              <a:rPr lang="en-US" dirty="0">
                <a:effectLst/>
              </a:rPr>
              <a:t>DEFINITIONS OF TERMS</a:t>
            </a:r>
            <a:r>
              <a:rPr lang="fr-FR" dirty="0">
                <a:effectLst/>
              </a:rPr>
              <a:t/>
            </a:r>
            <a:br>
              <a:rPr lang="fr-FR" dirty="0">
                <a:effectLst/>
              </a:rPr>
            </a:br>
            <a:endParaRPr lang="fr-FR" dirty="0"/>
          </a:p>
        </p:txBody>
      </p:sp>
    </p:spTree>
    <p:extLst>
      <p:ext uri="{BB962C8B-B14F-4D97-AF65-F5344CB8AC3E}">
        <p14:creationId xmlns:p14="http://schemas.microsoft.com/office/powerpoint/2010/main" val="10482810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b="1" dirty="0"/>
              <a:t>-Database:-</a:t>
            </a:r>
            <a:r>
              <a:rPr lang="en-US" dirty="0"/>
              <a:t> refers to all the data that will be dealt with in a particular situation. If you create an address book using the card file program all the cards you have created constitute a database.</a:t>
            </a:r>
            <a:endParaRPr lang="fr-FR" dirty="0"/>
          </a:p>
          <a:p>
            <a:r>
              <a:rPr lang="en-US" b="1" dirty="0"/>
              <a:t>-key:-</a:t>
            </a:r>
            <a:r>
              <a:rPr lang="en-US" dirty="0"/>
              <a:t> to search for a record within a database you need to designate one of the records fields as a key.</a:t>
            </a:r>
            <a:endParaRPr lang="fr-FR" dirty="0"/>
          </a:p>
          <a:p>
            <a:r>
              <a:rPr lang="en-US" b="1" dirty="0"/>
              <a:t>Search key</a:t>
            </a:r>
            <a:r>
              <a:rPr lang="en-US" dirty="0"/>
              <a:t>:- the key value you are looking for in a search is called search key. The search key is compared with the key field of each record in turn. </a:t>
            </a:r>
            <a:endParaRPr lang="fr-FR" dirty="0"/>
          </a:p>
        </p:txBody>
      </p:sp>
      <p:sp>
        <p:nvSpPr>
          <p:cNvPr id="3" name="Title 2"/>
          <p:cNvSpPr>
            <a:spLocks noGrp="1"/>
          </p:cNvSpPr>
          <p:nvPr>
            <p:ph type="title"/>
          </p:nvPr>
        </p:nvSpPr>
        <p:spPr/>
        <p:txBody>
          <a:bodyPr/>
          <a:lstStyle/>
          <a:p>
            <a:endParaRPr lang="fr-FR"/>
          </a:p>
        </p:txBody>
      </p:sp>
    </p:spTree>
    <p:extLst>
      <p:ext uri="{BB962C8B-B14F-4D97-AF65-F5344CB8AC3E}">
        <p14:creationId xmlns:p14="http://schemas.microsoft.com/office/powerpoint/2010/main" val="3730454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b="1" dirty="0"/>
              <a:t>BASIC PRINCIPLES</a:t>
            </a:r>
            <a:endParaRPr lang="fr-FR" dirty="0"/>
          </a:p>
          <a:p>
            <a:r>
              <a:rPr lang="en-US" dirty="0"/>
              <a:t>Data structures are generally based on the ability of a computer to fetch and store data at any place in its memory, specified by an address—a bit string that can be itself stored in memory and manipulated by the program. Thus the </a:t>
            </a:r>
            <a:r>
              <a:rPr lang="en-US" dirty="0" smtClean="0"/>
              <a:t>record </a:t>
            </a:r>
            <a:r>
              <a:rPr lang="en-US" dirty="0"/>
              <a:t>and </a:t>
            </a:r>
            <a:r>
              <a:rPr lang="en-US" dirty="0" smtClean="0"/>
              <a:t>array </a:t>
            </a:r>
            <a:r>
              <a:rPr lang="en-US" dirty="0"/>
              <a:t>data structures are based on computing the addresses of data items with </a:t>
            </a:r>
            <a:r>
              <a:rPr lang="en-US" dirty="0" smtClean="0"/>
              <a:t>arithmetic operations; </a:t>
            </a:r>
            <a:r>
              <a:rPr lang="en-US" dirty="0"/>
              <a:t>while the </a:t>
            </a:r>
            <a:r>
              <a:rPr lang="en-US" dirty="0" smtClean="0"/>
              <a:t>linked data structures are </a:t>
            </a:r>
            <a:r>
              <a:rPr lang="en-US" dirty="0"/>
              <a:t>based on storing addresses of data items within the structure itself. Many data structures use both principles, sometimes combined in non-trivial ways (as in </a:t>
            </a:r>
            <a:r>
              <a:rPr lang="en-US" dirty="0" smtClean="0"/>
              <a:t>XOR linking)</a:t>
            </a:r>
            <a:endParaRPr lang="fr-FR" dirty="0"/>
          </a:p>
          <a:p>
            <a:endParaRPr lang="fr-FR" dirty="0"/>
          </a:p>
        </p:txBody>
      </p:sp>
      <p:sp>
        <p:nvSpPr>
          <p:cNvPr id="3" name="Title 2"/>
          <p:cNvSpPr>
            <a:spLocks noGrp="1"/>
          </p:cNvSpPr>
          <p:nvPr>
            <p:ph type="title"/>
          </p:nvPr>
        </p:nvSpPr>
        <p:spPr/>
        <p:txBody>
          <a:bodyPr/>
          <a:lstStyle/>
          <a:p>
            <a:endParaRPr lang="fr-FR"/>
          </a:p>
        </p:txBody>
      </p:sp>
    </p:spTree>
    <p:extLst>
      <p:ext uri="{BB962C8B-B14F-4D97-AF65-F5344CB8AC3E}">
        <p14:creationId xmlns:p14="http://schemas.microsoft.com/office/powerpoint/2010/main" val="41646028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Data </a:t>
            </a:r>
            <a:r>
              <a:rPr lang="en-US" dirty="0"/>
              <a:t>structures have been classified in several ways among which the basic data structure types can be linear or non-linear.</a:t>
            </a:r>
            <a:endParaRPr lang="fr-FR" dirty="0"/>
          </a:p>
          <a:p>
            <a:endParaRPr lang="en-US" b="1" dirty="0" smtClean="0"/>
          </a:p>
          <a:p>
            <a:r>
              <a:rPr lang="en-US" b="1" dirty="0" smtClean="0"/>
              <a:t>LINEAR </a:t>
            </a:r>
            <a:r>
              <a:rPr lang="en-US" b="1" dirty="0"/>
              <a:t>DATA STRUCTURE: </a:t>
            </a:r>
            <a:r>
              <a:rPr lang="en-US" dirty="0"/>
              <a:t>In linear data structures, values are arranged in linear fashion. Arrays, Linked lists, Stacks and queues are examples of linear data structures in which values are stored in sequence.</a:t>
            </a:r>
            <a:endParaRPr lang="fr-FR" dirty="0"/>
          </a:p>
          <a:p>
            <a:endParaRPr lang="fr-FR" dirty="0"/>
          </a:p>
        </p:txBody>
      </p:sp>
      <p:sp>
        <p:nvSpPr>
          <p:cNvPr id="3" name="Title 2"/>
          <p:cNvSpPr>
            <a:spLocks noGrp="1"/>
          </p:cNvSpPr>
          <p:nvPr>
            <p:ph type="title"/>
          </p:nvPr>
        </p:nvSpPr>
        <p:spPr/>
        <p:txBody>
          <a:bodyPr>
            <a:normAutofit fontScale="90000"/>
          </a:bodyPr>
          <a:lstStyle/>
          <a:p>
            <a:r>
              <a:rPr lang="en-US" dirty="0"/>
              <a:t>TYPES OF DATA STRUCTURE</a:t>
            </a:r>
            <a:r>
              <a:rPr lang="fr-FR" dirty="0"/>
              <a:t/>
            </a:r>
            <a:br>
              <a:rPr lang="fr-FR" dirty="0"/>
            </a:br>
            <a:endParaRPr lang="fr-FR" dirty="0"/>
          </a:p>
        </p:txBody>
      </p:sp>
    </p:spTree>
    <p:extLst>
      <p:ext uri="{BB962C8B-B14F-4D97-AF65-F5344CB8AC3E}">
        <p14:creationId xmlns:p14="http://schemas.microsoft.com/office/powerpoint/2010/main" val="11908423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NON-LINEAR DATA STRUCTURE</a:t>
            </a:r>
            <a:r>
              <a:rPr lang="en-US" dirty="0"/>
              <a:t>: This is opposite to linear, the data values in this structure are not arranged in order. Tree, Graph, Table and Sets are examples of non-linear data structures.</a:t>
            </a:r>
            <a:endParaRPr lang="fr-FR" dirty="0"/>
          </a:p>
          <a:p>
            <a:endParaRPr lang="fr-FR" dirty="0"/>
          </a:p>
        </p:txBody>
      </p:sp>
      <p:sp>
        <p:nvSpPr>
          <p:cNvPr id="3" name="Title 2"/>
          <p:cNvSpPr>
            <a:spLocks noGrp="1"/>
          </p:cNvSpPr>
          <p:nvPr>
            <p:ph type="title"/>
          </p:nvPr>
        </p:nvSpPr>
        <p:spPr/>
        <p:txBody>
          <a:bodyPr/>
          <a:lstStyle/>
          <a:p>
            <a:endParaRPr lang="fr-FR"/>
          </a:p>
        </p:txBody>
      </p:sp>
    </p:spTree>
    <p:extLst>
      <p:ext uri="{BB962C8B-B14F-4D97-AF65-F5344CB8AC3E}">
        <p14:creationId xmlns:p14="http://schemas.microsoft.com/office/powerpoint/2010/main" val="26534362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b="1" dirty="0" smtClean="0"/>
          </a:p>
          <a:p>
            <a:r>
              <a:rPr lang="en-US" b="1" dirty="0" smtClean="0"/>
              <a:t>HOMOGENOUS </a:t>
            </a:r>
            <a:r>
              <a:rPr lang="en-US" b="1" dirty="0"/>
              <a:t>DATA STRUCTURE</a:t>
            </a:r>
            <a:r>
              <a:rPr lang="en-US" dirty="0"/>
              <a:t>: in homogenous data structure, values of the types of data are stored, as in an array.</a:t>
            </a:r>
            <a:endParaRPr lang="fr-FR" dirty="0"/>
          </a:p>
          <a:p>
            <a:r>
              <a:rPr lang="en-US" b="1" dirty="0"/>
              <a:t>NON-HOMOGENOUS DATA STRUCTURES</a:t>
            </a:r>
            <a:r>
              <a:rPr lang="en-US" dirty="0"/>
              <a:t>: In non-homogenous, values of different types are group, as in structures and classes.</a:t>
            </a:r>
            <a:endParaRPr lang="fr-FR" dirty="0"/>
          </a:p>
          <a:p>
            <a:endParaRPr lang="fr-FR" dirty="0"/>
          </a:p>
        </p:txBody>
      </p:sp>
      <p:sp>
        <p:nvSpPr>
          <p:cNvPr id="3" name="Title 2"/>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Data </a:t>
            </a:r>
            <a:r>
              <a:rPr lang="en-US" dirty="0"/>
              <a:t>structure can be homogenous or non-homogenous</a:t>
            </a:r>
            <a:r>
              <a:rPr lang="fr-FR" dirty="0"/>
              <a:t/>
            </a:r>
            <a:br>
              <a:rPr lang="fr-FR" dirty="0"/>
            </a:br>
            <a:r>
              <a:rPr lang="fr-FR" dirty="0" smtClean="0"/>
              <a:t/>
            </a:r>
            <a:br>
              <a:rPr lang="fr-FR" dirty="0" smtClean="0"/>
            </a:br>
            <a:r>
              <a:rPr lang="fr-FR" dirty="0" smtClean="0"/>
              <a:t/>
            </a:r>
            <a:br>
              <a:rPr lang="fr-FR" dirty="0" smtClean="0"/>
            </a:br>
            <a:r>
              <a:rPr lang="fr-FR" dirty="0" smtClean="0"/>
              <a:t/>
            </a:r>
            <a:br>
              <a:rPr lang="fr-FR" dirty="0" smtClean="0"/>
            </a:br>
            <a:endParaRPr lang="fr-FR" dirty="0"/>
          </a:p>
        </p:txBody>
      </p:sp>
    </p:spTree>
    <p:extLst>
      <p:ext uri="{BB962C8B-B14F-4D97-AF65-F5344CB8AC3E}">
        <p14:creationId xmlns:p14="http://schemas.microsoft.com/office/powerpoint/2010/main" val="28114400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1484784"/>
            <a:ext cx="8435280" cy="4525963"/>
          </a:xfrm>
        </p:spPr>
        <p:txBody>
          <a:bodyPr/>
          <a:lstStyle/>
          <a:p>
            <a:r>
              <a:rPr lang="en-US" dirty="0"/>
              <a:t>INTRODUCTION</a:t>
            </a:r>
            <a:r>
              <a:rPr lang="fr-FR" dirty="0"/>
              <a:t/>
            </a:r>
            <a:br>
              <a:rPr lang="fr-FR" dirty="0"/>
            </a:br>
            <a:r>
              <a:rPr lang="en-US" dirty="0"/>
              <a:t>Data structure is a particular way of storing and organizing data in a computer so that it can be used efficiently. In other words, data structures are ways in which data is arranged in your computer's memory (or stored on disk). Algorithms are the procedures a software program uses to manipulate the data in these structures.</a:t>
            </a:r>
            <a:endParaRPr lang="fr-FR" dirty="0"/>
          </a:p>
          <a:p>
            <a:endParaRPr lang="fr-FR" dirty="0"/>
          </a:p>
        </p:txBody>
      </p:sp>
      <p:sp>
        <p:nvSpPr>
          <p:cNvPr id="3" name="Title 2"/>
          <p:cNvSpPr>
            <a:spLocks noGrp="1"/>
          </p:cNvSpPr>
          <p:nvPr>
            <p:ph type="title"/>
          </p:nvPr>
        </p:nvSpPr>
        <p:spPr>
          <a:xfrm>
            <a:off x="179512" y="274638"/>
            <a:ext cx="8507288" cy="1143000"/>
          </a:xfrm>
        </p:spPr>
        <p:txBody>
          <a:bodyPr>
            <a:normAutofit fontScale="90000"/>
          </a:bodyPr>
          <a:lstStyle/>
          <a:p>
            <a:r>
              <a:rPr lang="en-US" dirty="0" smtClean="0">
                <a:effectLst/>
              </a:rPr>
              <a:t/>
            </a:r>
            <a:br>
              <a:rPr lang="en-US" dirty="0" smtClean="0">
                <a:effectLst/>
              </a:rPr>
            </a:br>
            <a:r>
              <a:rPr lang="en-US" dirty="0">
                <a:effectLst/>
              </a:rPr>
              <a:t/>
            </a:r>
            <a:br>
              <a:rPr lang="en-US" dirty="0">
                <a:effectLst/>
              </a:rPr>
            </a:br>
            <a:r>
              <a:rPr lang="en-US" dirty="0" smtClean="0">
                <a:effectLst/>
              </a:rPr>
              <a:t>FUNDAMENTAL </a:t>
            </a:r>
            <a:r>
              <a:rPr lang="en-US" dirty="0">
                <a:effectLst/>
              </a:rPr>
              <a:t>DATA STRUCTURES AND ALGORITHMS</a:t>
            </a:r>
            <a:r>
              <a:rPr lang="fr-FR" dirty="0">
                <a:effectLst/>
              </a:rPr>
              <a:t/>
            </a:r>
            <a:br>
              <a:rPr lang="fr-FR" dirty="0">
                <a:effectLst/>
              </a:rPr>
            </a:br>
            <a:r>
              <a:rPr lang="fr-FR" dirty="0" smtClean="0">
                <a:effectLst/>
              </a:rPr>
              <a:t>   </a:t>
            </a:r>
            <a:br>
              <a:rPr lang="fr-FR" dirty="0" smtClean="0">
                <a:effectLst/>
              </a:rPr>
            </a:br>
            <a:r>
              <a:rPr lang="fr-FR" dirty="0" smtClean="0">
                <a:effectLst/>
              </a:rPr>
              <a:t>     </a:t>
            </a:r>
            <a:endParaRPr lang="fr-FR" dirty="0"/>
          </a:p>
        </p:txBody>
      </p:sp>
    </p:spTree>
    <p:extLst>
      <p:ext uri="{BB962C8B-B14F-4D97-AF65-F5344CB8AC3E}">
        <p14:creationId xmlns:p14="http://schemas.microsoft.com/office/powerpoint/2010/main" val="20008177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endParaRPr lang="en-US" b="1" dirty="0" smtClean="0"/>
          </a:p>
          <a:p>
            <a:r>
              <a:rPr lang="en-US" b="1" dirty="0" smtClean="0"/>
              <a:t>DYNAMIC </a:t>
            </a:r>
            <a:r>
              <a:rPr lang="en-US" b="1" dirty="0"/>
              <a:t>DATA STRUCTURE: </a:t>
            </a:r>
            <a:r>
              <a:rPr lang="en-US" dirty="0"/>
              <a:t>This is the data structure that the size and memory locations can be changed during program execution examples are references and pointers.</a:t>
            </a:r>
            <a:endParaRPr lang="fr-FR" dirty="0"/>
          </a:p>
          <a:p>
            <a:r>
              <a:rPr lang="en-US" b="1" dirty="0"/>
              <a:t>STATIC DATA STRUCTURE:</a:t>
            </a:r>
            <a:r>
              <a:rPr lang="en-US" dirty="0"/>
              <a:t> This is the data structure in which the values of a static variable remain in the memory throughout the program. Values of static </a:t>
            </a:r>
            <a:r>
              <a:rPr lang="en-US" dirty="0" smtClean="0"/>
              <a:t>variable </a:t>
            </a:r>
            <a:r>
              <a:rPr lang="en-US" dirty="0"/>
              <a:t>persist. In C++ member functions are also called as static and such functions are called a static function and can be invoked directly. </a:t>
            </a:r>
            <a:r>
              <a:rPr lang="en-US" dirty="0" smtClean="0"/>
              <a:t> </a:t>
            </a:r>
            <a:endParaRPr lang="fr-FR" dirty="0"/>
          </a:p>
        </p:txBody>
      </p:sp>
      <p:sp>
        <p:nvSpPr>
          <p:cNvPr id="3" name="Title 2"/>
          <p:cNvSpPr>
            <a:spLocks noGrp="1"/>
          </p:cNvSpPr>
          <p:nvPr>
            <p:ph type="title"/>
          </p:nvPr>
        </p:nvSpPr>
        <p:spPr/>
        <p:txBody>
          <a:bodyPr>
            <a:normAutofit fontScale="90000"/>
          </a:bodyPr>
          <a:lstStyle/>
          <a:p>
            <a:r>
              <a:rPr lang="en-US" dirty="0" smtClean="0"/>
              <a:t/>
            </a:r>
            <a:br>
              <a:rPr lang="en-US" dirty="0" smtClean="0"/>
            </a:br>
            <a:r>
              <a:rPr lang="en-US" dirty="0" smtClean="0"/>
              <a:t>Data </a:t>
            </a:r>
            <a:r>
              <a:rPr lang="en-US" dirty="0"/>
              <a:t>structures can also be dynamic and Static.</a:t>
            </a:r>
            <a:r>
              <a:rPr lang="fr-FR" dirty="0"/>
              <a:t/>
            </a:r>
            <a:br>
              <a:rPr lang="fr-FR" dirty="0"/>
            </a:br>
            <a:endParaRPr lang="fr-FR" dirty="0"/>
          </a:p>
        </p:txBody>
      </p:sp>
    </p:spTree>
    <p:extLst>
      <p:ext uri="{BB962C8B-B14F-4D97-AF65-F5344CB8AC3E}">
        <p14:creationId xmlns:p14="http://schemas.microsoft.com/office/powerpoint/2010/main" val="8885008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endParaRPr lang="en-US" b="1" dirty="0" smtClean="0"/>
          </a:p>
          <a:p>
            <a:r>
              <a:rPr lang="en-US" b="1" dirty="0" smtClean="0"/>
              <a:t>PRIMITIVE </a:t>
            </a:r>
            <a:r>
              <a:rPr lang="en-US" b="1" dirty="0"/>
              <a:t>DATA STRUCTURES</a:t>
            </a:r>
            <a:r>
              <a:rPr lang="en-US" dirty="0"/>
              <a:t>: Data can be structured at the most primitive level, where they are directly operated upon by machine-level instructions. At this level, data may be character or numeric. Character and numeric data may consist of integers or real numbers, character may be or consist of integers, </a:t>
            </a:r>
            <a:r>
              <a:rPr lang="en-US" dirty="0" err="1"/>
              <a:t>reals</a:t>
            </a:r>
            <a:r>
              <a:rPr lang="en-US" dirty="0"/>
              <a:t>, logical data, character data, pointer and reference.</a:t>
            </a:r>
            <a:endParaRPr lang="fr-FR" dirty="0"/>
          </a:p>
          <a:p>
            <a:r>
              <a:rPr lang="en-US" dirty="0"/>
              <a:t> </a:t>
            </a:r>
            <a:r>
              <a:rPr lang="en-US" b="1" dirty="0"/>
              <a:t>NON-PRIMITIVE DATA STRUCTURE:</a:t>
            </a:r>
            <a:r>
              <a:rPr lang="en-US" dirty="0"/>
              <a:t> Consist of a multiple primitive structures joined </a:t>
            </a:r>
            <a:r>
              <a:rPr lang="en-US" dirty="0" err="1"/>
              <a:t>togather</a:t>
            </a:r>
            <a:r>
              <a:rPr lang="en-US" dirty="0"/>
              <a:t> in some fashion, and requires special processing libraries in order to be used. For example the addition (+) operator knows how to add one </a:t>
            </a:r>
            <a:r>
              <a:rPr lang="en-US" dirty="0" err="1"/>
              <a:t>int</a:t>
            </a:r>
            <a:r>
              <a:rPr lang="en-US" dirty="0"/>
              <a:t> to another </a:t>
            </a:r>
            <a:r>
              <a:rPr lang="en-US" dirty="0" err="1"/>
              <a:t>int</a:t>
            </a:r>
            <a:r>
              <a:rPr lang="en-US" dirty="0"/>
              <a:t>, but it does not know how to add a “</a:t>
            </a:r>
            <a:r>
              <a:rPr lang="en-US" dirty="0" err="1"/>
              <a:t>rect</a:t>
            </a:r>
            <a:r>
              <a:rPr lang="en-US" dirty="0"/>
              <a:t>” (a rectangle, with a width and height) to another “</a:t>
            </a:r>
            <a:r>
              <a:rPr lang="en-US" dirty="0" err="1"/>
              <a:t>rect</a:t>
            </a:r>
            <a:r>
              <a:rPr lang="en-US" dirty="0"/>
              <a:t>” to allow this operation, an “operator overload” is required to instruct the addition operator how to behave when it is provided with two “</a:t>
            </a:r>
            <a:r>
              <a:rPr lang="en-US" dirty="0" err="1"/>
              <a:t>rect</a:t>
            </a:r>
            <a:r>
              <a:rPr lang="en-US" dirty="0"/>
              <a:t>” structures.</a:t>
            </a:r>
            <a:endParaRPr lang="fr-FR" dirty="0"/>
          </a:p>
          <a:p>
            <a:endParaRPr lang="fr-FR" dirty="0"/>
          </a:p>
        </p:txBody>
      </p:sp>
      <p:sp>
        <p:nvSpPr>
          <p:cNvPr id="3" name="Title 2"/>
          <p:cNvSpPr>
            <a:spLocks noGrp="1"/>
          </p:cNvSpPr>
          <p:nvPr>
            <p:ph type="title"/>
          </p:nvPr>
        </p:nvSpPr>
        <p:spPr/>
        <p:txBody>
          <a:bodyPr>
            <a:normAutofit fontScale="90000"/>
          </a:bodyPr>
          <a:lstStyle/>
          <a:p>
            <a:r>
              <a:rPr lang="en-US" dirty="0" smtClean="0"/>
              <a:t/>
            </a:r>
            <a:br>
              <a:rPr lang="en-US" dirty="0" smtClean="0"/>
            </a:br>
            <a:r>
              <a:rPr lang="en-US" dirty="0" smtClean="0"/>
              <a:t>Types </a:t>
            </a:r>
            <a:r>
              <a:rPr lang="en-US" dirty="0"/>
              <a:t>of data structure can also be Primitive and Non-Primitive data Structures</a:t>
            </a:r>
            <a:r>
              <a:rPr lang="fr-FR" dirty="0"/>
              <a:t/>
            </a:r>
            <a:br>
              <a:rPr lang="fr-FR" dirty="0"/>
            </a:br>
            <a:endParaRPr lang="fr-FR" dirty="0"/>
          </a:p>
        </p:txBody>
      </p:sp>
    </p:spTree>
    <p:extLst>
      <p:ext uri="{BB962C8B-B14F-4D97-AF65-F5344CB8AC3E}">
        <p14:creationId xmlns:p14="http://schemas.microsoft.com/office/powerpoint/2010/main" val="42586497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a:t>
            </a:r>
            <a:r>
              <a:rPr lang="en-US" dirty="0" smtClean="0"/>
              <a:t>n </a:t>
            </a:r>
            <a:r>
              <a:rPr lang="en-US" dirty="0"/>
              <a:t>abstract data type (ADT) is a </a:t>
            </a:r>
            <a:r>
              <a:rPr lang="en-US" dirty="0" smtClean="0"/>
              <a:t>mathematical  </a:t>
            </a:r>
            <a:r>
              <a:rPr lang="en-US" dirty="0"/>
              <a:t>model for a certain class of </a:t>
            </a:r>
            <a:r>
              <a:rPr lang="en-US" dirty="0" smtClean="0"/>
              <a:t>data structures </a:t>
            </a:r>
            <a:r>
              <a:rPr lang="en-US" dirty="0"/>
              <a:t>that have similar behavior; or for certain </a:t>
            </a:r>
            <a:r>
              <a:rPr lang="en-US" dirty="0" smtClean="0"/>
              <a:t>data types of </a:t>
            </a:r>
            <a:r>
              <a:rPr lang="en-US" dirty="0"/>
              <a:t>one or </a:t>
            </a:r>
            <a:r>
              <a:rPr lang="en-US" dirty="0" smtClean="0"/>
              <a:t>more programming languages  </a:t>
            </a:r>
            <a:r>
              <a:rPr lang="en-US" dirty="0"/>
              <a:t>that have similar </a:t>
            </a:r>
            <a:r>
              <a:rPr lang="en-US" dirty="0" smtClean="0"/>
              <a:t>semantics. </a:t>
            </a:r>
            <a:r>
              <a:rPr lang="en-US" dirty="0"/>
              <a:t>An abstract data type is defined indirectly, only by the operations that may be performed on it and by mathematical constraints on the effects (and possibly </a:t>
            </a:r>
            <a:r>
              <a:rPr lang="en-US" dirty="0" smtClean="0"/>
              <a:t>cost) </a:t>
            </a:r>
            <a:r>
              <a:rPr lang="en-US" dirty="0"/>
              <a:t>of those operations. </a:t>
            </a:r>
            <a:endParaRPr lang="fr-FR" dirty="0"/>
          </a:p>
          <a:p>
            <a:endParaRPr lang="fr-FR" dirty="0"/>
          </a:p>
        </p:txBody>
      </p:sp>
      <p:sp>
        <p:nvSpPr>
          <p:cNvPr id="3" name="Title 2"/>
          <p:cNvSpPr>
            <a:spLocks noGrp="1"/>
          </p:cNvSpPr>
          <p:nvPr>
            <p:ph type="title"/>
          </p:nvPr>
        </p:nvSpPr>
        <p:spPr/>
        <p:txBody>
          <a:bodyPr>
            <a:normAutofit fontScale="90000"/>
          </a:bodyPr>
          <a:lstStyle/>
          <a:p>
            <a:r>
              <a:rPr lang="en-US" dirty="0"/>
              <a:t>ABSTRACT DATA TYPE</a:t>
            </a:r>
            <a:r>
              <a:rPr lang="fr-FR" dirty="0"/>
              <a:t/>
            </a:r>
            <a:br>
              <a:rPr lang="fr-FR" dirty="0"/>
            </a:br>
            <a:endParaRPr lang="fr-FR" dirty="0"/>
          </a:p>
        </p:txBody>
      </p:sp>
    </p:spTree>
    <p:extLst>
      <p:ext uri="{BB962C8B-B14F-4D97-AF65-F5344CB8AC3E}">
        <p14:creationId xmlns:p14="http://schemas.microsoft.com/office/powerpoint/2010/main" val="18005122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A </a:t>
            </a:r>
            <a:r>
              <a:rPr lang="en-US" dirty="0"/>
              <a:t>pointer is a variable whose value either is 0 or is the address of some other variable or object. If its value is 0, we say the pointer is </a:t>
            </a:r>
            <a:r>
              <a:rPr lang="en-US" b="1" dirty="0"/>
              <a:t>NULL</a:t>
            </a:r>
            <a:r>
              <a:rPr lang="en-US" dirty="0"/>
              <a:t>. Otherwise, we say that the pointer points to the variable or object whose address it stores.</a:t>
            </a:r>
            <a:endParaRPr lang="fr-FR" dirty="0"/>
          </a:p>
          <a:p>
            <a:r>
              <a:rPr lang="en-US" dirty="0"/>
              <a:t>A pointer is called </a:t>
            </a:r>
            <a:r>
              <a:rPr lang="en-US" b="1" dirty="0"/>
              <a:t>DANGLING POINTER</a:t>
            </a:r>
            <a:r>
              <a:rPr lang="en-US" dirty="0"/>
              <a:t> when it has not been initialize or has been de-allocated with the delete operator. Like any other un-initialized variable its value is unpredictable.</a:t>
            </a:r>
            <a:endParaRPr lang="fr-FR" dirty="0"/>
          </a:p>
          <a:p>
            <a:endParaRPr lang="fr-FR" dirty="0"/>
          </a:p>
        </p:txBody>
      </p:sp>
      <p:sp>
        <p:nvSpPr>
          <p:cNvPr id="3" name="Title 2"/>
          <p:cNvSpPr>
            <a:spLocks noGrp="1"/>
          </p:cNvSpPr>
          <p:nvPr>
            <p:ph type="title"/>
          </p:nvPr>
        </p:nvSpPr>
        <p:spPr/>
        <p:txBody>
          <a:bodyPr>
            <a:normAutofit fontScale="90000"/>
          </a:bodyPr>
          <a:lstStyle/>
          <a:p>
            <a:r>
              <a:rPr lang="en-US" dirty="0" smtClean="0"/>
              <a:t>            POINTER</a:t>
            </a:r>
            <a:r>
              <a:rPr lang="fr-FR" dirty="0"/>
              <a:t/>
            </a:r>
            <a:br>
              <a:rPr lang="fr-FR" dirty="0"/>
            </a:br>
            <a:endParaRPr lang="fr-FR" dirty="0"/>
          </a:p>
        </p:txBody>
      </p:sp>
    </p:spTree>
    <p:extLst>
      <p:ext uri="{BB962C8B-B14F-4D97-AF65-F5344CB8AC3E}">
        <p14:creationId xmlns:p14="http://schemas.microsoft.com/office/powerpoint/2010/main" val="28610172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Pointer is an object that can be used to access another object. A pointer provides indirect access rather than direct access to an object. People use pointer in real-life situation all the time.</a:t>
            </a:r>
            <a:endParaRPr lang="fr-FR" dirty="0"/>
          </a:p>
          <a:p>
            <a:endParaRPr lang="fr-FR" dirty="0"/>
          </a:p>
        </p:txBody>
      </p:sp>
      <p:sp>
        <p:nvSpPr>
          <p:cNvPr id="3" name="Title 2"/>
          <p:cNvSpPr>
            <a:spLocks noGrp="1"/>
          </p:cNvSpPr>
          <p:nvPr>
            <p:ph type="title"/>
          </p:nvPr>
        </p:nvSpPr>
        <p:spPr/>
        <p:txBody>
          <a:bodyPr/>
          <a:lstStyle/>
          <a:p>
            <a:endParaRPr lang="fr-FR"/>
          </a:p>
        </p:txBody>
      </p:sp>
    </p:spTree>
    <p:extLst>
      <p:ext uri="{BB962C8B-B14F-4D97-AF65-F5344CB8AC3E}">
        <p14:creationId xmlns:p14="http://schemas.microsoft.com/office/powerpoint/2010/main" val="14703567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64704"/>
            <a:ext cx="8435280" cy="5904656"/>
          </a:xfrm>
        </p:spPr>
        <p:txBody>
          <a:bodyPr>
            <a:normAutofit fontScale="85000" lnSpcReduction="20000"/>
          </a:bodyPr>
          <a:lstStyle/>
          <a:p>
            <a:pPr marL="109728" indent="0">
              <a:buNone/>
            </a:pPr>
            <a:r>
              <a:rPr lang="en-US" b="1" dirty="0" smtClean="0"/>
              <a:t>   Example</a:t>
            </a:r>
            <a:r>
              <a:rPr lang="en-US" b="1" dirty="0"/>
              <a:t>:</a:t>
            </a:r>
            <a:endParaRPr lang="fr-FR" dirty="0"/>
          </a:p>
          <a:p>
            <a:pPr lvl="0"/>
            <a:r>
              <a:rPr lang="en-US" dirty="0"/>
              <a:t>A street address is a pointer. It tells you where someone resides. A forwarding address is a pointer to a pointer.</a:t>
            </a:r>
            <a:endParaRPr lang="fr-FR" dirty="0"/>
          </a:p>
          <a:p>
            <a:pPr lvl="0"/>
            <a:r>
              <a:rPr lang="en-US" dirty="0"/>
              <a:t>When a teacher says “ Do problem 2.3 in the data structure and algorithm textbook, the actual assignment is being stated indirectly.</a:t>
            </a:r>
            <a:endParaRPr lang="fr-FR" dirty="0"/>
          </a:p>
          <a:p>
            <a:r>
              <a:rPr lang="en-US" dirty="0"/>
              <a:t>Look at the declaration below</a:t>
            </a:r>
            <a:endParaRPr lang="fr-FR" dirty="0"/>
          </a:p>
          <a:p>
            <a:pPr marL="109728" indent="0">
              <a:buNone/>
            </a:pPr>
            <a:r>
              <a:rPr lang="en-US" dirty="0" smtClean="0"/>
              <a:t>    </a:t>
            </a:r>
            <a:r>
              <a:rPr lang="en-US" dirty="0" err="1" smtClean="0"/>
              <a:t>int</a:t>
            </a:r>
            <a:r>
              <a:rPr lang="en-US" dirty="0" smtClean="0"/>
              <a:t> </a:t>
            </a:r>
            <a:r>
              <a:rPr lang="en-US" dirty="0"/>
              <a:t>n = 44;</a:t>
            </a:r>
            <a:endParaRPr lang="fr-FR" dirty="0"/>
          </a:p>
          <a:p>
            <a:pPr marL="109728" indent="0">
              <a:buNone/>
            </a:pPr>
            <a:r>
              <a:rPr lang="en-US" dirty="0" smtClean="0"/>
              <a:t>    string </a:t>
            </a:r>
            <a:r>
              <a:rPr lang="en-US" dirty="0"/>
              <a:t>s = “ hello”;</a:t>
            </a:r>
            <a:endParaRPr lang="fr-FR" dirty="0"/>
          </a:p>
          <a:p>
            <a:r>
              <a:rPr lang="en-US" dirty="0"/>
              <a:t> declare the variable n initialized to the value 44 and the string object s initialized to the value “ Hello “. Variables and objects are sequences of bytes in memory that have associated names and types. The identifier n is the name of an object of type </a:t>
            </a:r>
            <a:r>
              <a:rPr lang="en-US" dirty="0" err="1"/>
              <a:t>int</a:t>
            </a:r>
            <a:r>
              <a:rPr lang="en-US" dirty="0"/>
              <a:t>, and the identifier s is the name of an object of type string. Addresses are usually expressed as hexadecimal numerals.</a:t>
            </a:r>
            <a:endParaRPr lang="fr-FR" dirty="0"/>
          </a:p>
          <a:p>
            <a:endParaRPr lang="fr-FR" dirty="0"/>
          </a:p>
        </p:txBody>
      </p:sp>
      <p:sp>
        <p:nvSpPr>
          <p:cNvPr id="3" name="Title 2"/>
          <p:cNvSpPr>
            <a:spLocks noGrp="1"/>
          </p:cNvSpPr>
          <p:nvPr>
            <p:ph type="title"/>
          </p:nvPr>
        </p:nvSpPr>
        <p:spPr>
          <a:xfrm>
            <a:off x="457200" y="274638"/>
            <a:ext cx="8229600" cy="130026"/>
          </a:xfrm>
        </p:spPr>
        <p:txBody>
          <a:bodyPr>
            <a:normAutofit fontScale="90000"/>
          </a:bodyPr>
          <a:lstStyle/>
          <a:p>
            <a:endParaRPr lang="fr-FR" dirty="0"/>
          </a:p>
        </p:txBody>
      </p:sp>
    </p:spTree>
    <p:extLst>
      <p:ext uri="{BB962C8B-B14F-4D97-AF65-F5344CB8AC3E}">
        <p14:creationId xmlns:p14="http://schemas.microsoft.com/office/powerpoint/2010/main" val="29962047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pointer’s type is “ pointer to </a:t>
            </a:r>
            <a:r>
              <a:rPr lang="en-US" dirty="0" err="1"/>
              <a:t>xxxx</a:t>
            </a:r>
            <a:r>
              <a:rPr lang="en-US" dirty="0"/>
              <a:t>”, where </a:t>
            </a:r>
            <a:r>
              <a:rPr lang="en-US" dirty="0" err="1"/>
              <a:t>xxxx</a:t>
            </a:r>
            <a:r>
              <a:rPr lang="en-US" dirty="0"/>
              <a:t> is the type of the variable or object to which it points.  </a:t>
            </a:r>
            <a:endParaRPr lang="fr-FR" dirty="0"/>
          </a:p>
          <a:p>
            <a:r>
              <a:rPr lang="en-US" dirty="0"/>
              <a:t>The identifier for “pointer </a:t>
            </a:r>
            <a:r>
              <a:rPr lang="en-US" dirty="0" err="1"/>
              <a:t>xxxx</a:t>
            </a:r>
            <a:r>
              <a:rPr lang="en-US" dirty="0"/>
              <a:t>” is </a:t>
            </a:r>
            <a:r>
              <a:rPr lang="en-US" dirty="0" err="1"/>
              <a:t>xxxx</a:t>
            </a:r>
            <a:r>
              <a:rPr lang="en-US" dirty="0"/>
              <a:t>*. For example</a:t>
            </a:r>
            <a:endParaRPr lang="fr-FR" dirty="0"/>
          </a:p>
          <a:p>
            <a:pPr marL="109728" indent="0">
              <a:buNone/>
            </a:pPr>
            <a:r>
              <a:rPr lang="en-US" dirty="0" smtClean="0"/>
              <a:t>  </a:t>
            </a:r>
            <a:r>
              <a:rPr lang="en-US" dirty="0" err="1" smtClean="0"/>
              <a:t>int</a:t>
            </a:r>
            <a:r>
              <a:rPr lang="en-US" dirty="0" smtClean="0"/>
              <a:t> </a:t>
            </a:r>
            <a:r>
              <a:rPr lang="en-US" dirty="0"/>
              <a:t>*  p ;                        // a dangling pointer</a:t>
            </a:r>
            <a:endParaRPr lang="fr-FR" dirty="0"/>
          </a:p>
          <a:p>
            <a:pPr marL="109728" indent="0">
              <a:buNone/>
            </a:pPr>
            <a:r>
              <a:rPr lang="en-US" dirty="0" smtClean="0"/>
              <a:t>  </a:t>
            </a:r>
            <a:r>
              <a:rPr lang="en-US" dirty="0" err="1" smtClean="0"/>
              <a:t>int</a:t>
            </a:r>
            <a:r>
              <a:rPr lang="en-US" dirty="0" smtClean="0"/>
              <a:t> </a:t>
            </a:r>
            <a:r>
              <a:rPr lang="en-US" dirty="0"/>
              <a:t>* q = 0 ;                   // a null pointer</a:t>
            </a:r>
            <a:endParaRPr lang="fr-FR" dirty="0"/>
          </a:p>
          <a:p>
            <a:pPr marL="109728" indent="0">
              <a:buNone/>
            </a:pPr>
            <a:r>
              <a:rPr lang="en-US" dirty="0" smtClean="0"/>
              <a:t>  </a:t>
            </a:r>
            <a:r>
              <a:rPr lang="en-US" dirty="0" err="1" smtClean="0"/>
              <a:t>int</a:t>
            </a:r>
            <a:r>
              <a:rPr lang="en-US" dirty="0" smtClean="0"/>
              <a:t> </a:t>
            </a:r>
            <a:r>
              <a:rPr lang="en-US" dirty="0"/>
              <a:t>* </a:t>
            </a:r>
            <a:r>
              <a:rPr lang="en-US" dirty="0" err="1"/>
              <a:t>pn</a:t>
            </a:r>
            <a:r>
              <a:rPr lang="en-US" dirty="0"/>
              <a:t> = &amp;n ;              // points to n   </a:t>
            </a:r>
            <a:endParaRPr lang="fr-FR" dirty="0"/>
          </a:p>
          <a:p>
            <a:pPr marL="109728" indent="0">
              <a:buNone/>
            </a:pPr>
            <a:r>
              <a:rPr lang="en-US" dirty="0" smtClean="0"/>
              <a:t>  string </a:t>
            </a:r>
            <a:r>
              <a:rPr lang="en-US" dirty="0"/>
              <a:t>* </a:t>
            </a:r>
            <a:r>
              <a:rPr lang="en-US" dirty="0" err="1"/>
              <a:t>ps</a:t>
            </a:r>
            <a:r>
              <a:rPr lang="en-US" dirty="0"/>
              <a:t> = &amp;s ;            // points to s</a:t>
            </a:r>
            <a:endParaRPr lang="fr-FR" dirty="0"/>
          </a:p>
          <a:p>
            <a:endParaRPr lang="fr-FR" dirty="0"/>
          </a:p>
        </p:txBody>
      </p:sp>
      <p:sp>
        <p:nvSpPr>
          <p:cNvPr id="3" name="Title 2"/>
          <p:cNvSpPr>
            <a:spLocks noGrp="1"/>
          </p:cNvSpPr>
          <p:nvPr>
            <p:ph type="title"/>
          </p:nvPr>
        </p:nvSpPr>
        <p:spPr/>
        <p:txBody>
          <a:bodyPr/>
          <a:lstStyle/>
          <a:p>
            <a:endParaRPr lang="fr-FR"/>
          </a:p>
        </p:txBody>
      </p:sp>
    </p:spTree>
    <p:extLst>
      <p:ext uri="{BB962C8B-B14F-4D97-AF65-F5344CB8AC3E}">
        <p14:creationId xmlns:p14="http://schemas.microsoft.com/office/powerpoint/2010/main" val="8319891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92696"/>
            <a:ext cx="8229600" cy="5314595"/>
          </a:xfrm>
        </p:spPr>
        <p:txBody>
          <a:bodyPr>
            <a:normAutofit fontScale="92500"/>
          </a:bodyPr>
          <a:lstStyle/>
          <a:p>
            <a:pPr marL="109728" indent="0">
              <a:buNone/>
            </a:pPr>
            <a:r>
              <a:rPr lang="en-US" b="1" dirty="0" smtClean="0"/>
              <a:t>  REFERENCE </a:t>
            </a:r>
            <a:r>
              <a:rPr lang="en-US" b="1" dirty="0"/>
              <a:t>OPERATOR</a:t>
            </a:r>
            <a:endParaRPr lang="fr-FR" dirty="0"/>
          </a:p>
          <a:p>
            <a:r>
              <a:rPr lang="en-US" dirty="0"/>
              <a:t>Reference operator &amp; is the address that locate a variable within memory, we call it reference to that variable. This reference to a variable can be obtained by preceding the identifier of a variable with an ampersand sign (&amp;) as reference operator which can be literally as address of</a:t>
            </a:r>
            <a:r>
              <a:rPr lang="en-US" dirty="0" smtClean="0"/>
              <a:t>.</a:t>
            </a:r>
          </a:p>
          <a:p>
            <a:r>
              <a:rPr lang="en-US" dirty="0"/>
              <a:t>In other word, the symbol &amp; is called the </a:t>
            </a:r>
            <a:r>
              <a:rPr lang="en-US" b="1" dirty="0"/>
              <a:t>REFERENCE OPERATOR</a:t>
            </a:r>
            <a:r>
              <a:rPr lang="en-US" dirty="0"/>
              <a:t>. When used as a prefix to the name x of a variable or object, the resulting expression &amp;x evaluates to the memory address of x. consequently, &amp; is also called “ address of  ” operator.</a:t>
            </a:r>
            <a:endParaRPr lang="fr-FR" dirty="0"/>
          </a:p>
          <a:p>
            <a:endParaRPr lang="fr-FR" dirty="0"/>
          </a:p>
        </p:txBody>
      </p:sp>
      <p:sp>
        <p:nvSpPr>
          <p:cNvPr id="3" name="Title 2"/>
          <p:cNvSpPr>
            <a:spLocks noGrp="1"/>
          </p:cNvSpPr>
          <p:nvPr>
            <p:ph type="title"/>
          </p:nvPr>
        </p:nvSpPr>
        <p:spPr>
          <a:xfrm>
            <a:off x="457200" y="274638"/>
            <a:ext cx="8229600" cy="58018"/>
          </a:xfrm>
        </p:spPr>
        <p:txBody>
          <a:bodyPr>
            <a:normAutofit fontScale="90000"/>
          </a:bodyPr>
          <a:lstStyle/>
          <a:p>
            <a:endParaRPr lang="fr-FR" dirty="0"/>
          </a:p>
        </p:txBody>
      </p:sp>
    </p:spTree>
    <p:extLst>
      <p:ext uri="{BB962C8B-B14F-4D97-AF65-F5344CB8AC3E}">
        <p14:creationId xmlns:p14="http://schemas.microsoft.com/office/powerpoint/2010/main" val="35858546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marL="109728" indent="0">
              <a:buNone/>
            </a:pPr>
            <a:r>
              <a:rPr lang="en-US" b="1" dirty="0" smtClean="0"/>
              <a:t>  Example</a:t>
            </a:r>
            <a:r>
              <a:rPr lang="en-US" b="1" dirty="0"/>
              <a:t>: POINTERS</a:t>
            </a:r>
            <a:endParaRPr lang="fr-FR" dirty="0"/>
          </a:p>
          <a:p>
            <a:pPr marL="109728" indent="0">
              <a:buNone/>
            </a:pPr>
            <a:r>
              <a:rPr lang="en-US" dirty="0" smtClean="0"/>
              <a:t>   </a:t>
            </a:r>
            <a:r>
              <a:rPr lang="en-US" dirty="0" err="1" smtClean="0"/>
              <a:t>int</a:t>
            </a:r>
            <a:r>
              <a:rPr lang="en-US" dirty="0" smtClean="0"/>
              <a:t>  </a:t>
            </a:r>
            <a:r>
              <a:rPr lang="en-US" dirty="0"/>
              <a:t>main ( )</a:t>
            </a:r>
            <a:endParaRPr lang="fr-FR" dirty="0"/>
          </a:p>
          <a:p>
            <a:pPr marL="109728" indent="0">
              <a:buNone/>
            </a:pPr>
            <a:r>
              <a:rPr lang="en-US" dirty="0" smtClean="0"/>
              <a:t>  {  </a:t>
            </a:r>
            <a:r>
              <a:rPr lang="en-US" dirty="0" err="1"/>
              <a:t>int</a:t>
            </a:r>
            <a:r>
              <a:rPr lang="en-US" dirty="0"/>
              <a:t> n = 44 ;</a:t>
            </a:r>
            <a:endParaRPr lang="fr-FR" dirty="0"/>
          </a:p>
          <a:p>
            <a:pPr marL="109728" indent="0">
              <a:buNone/>
            </a:pPr>
            <a:r>
              <a:rPr lang="en-US" dirty="0" smtClean="0"/>
              <a:t>     </a:t>
            </a:r>
            <a:r>
              <a:rPr lang="en-US" dirty="0"/>
              <a:t>string s = “Hello”;</a:t>
            </a:r>
            <a:endParaRPr lang="fr-FR" dirty="0"/>
          </a:p>
          <a:p>
            <a:pPr marL="109728" indent="0">
              <a:buNone/>
            </a:pPr>
            <a:r>
              <a:rPr lang="en-US" dirty="0" smtClean="0"/>
              <a:t>   </a:t>
            </a:r>
            <a:r>
              <a:rPr lang="en-US" dirty="0" err="1" smtClean="0"/>
              <a:t>cout</a:t>
            </a:r>
            <a:r>
              <a:rPr lang="en-US" dirty="0" smtClean="0"/>
              <a:t> </a:t>
            </a:r>
            <a:r>
              <a:rPr lang="en-US" dirty="0"/>
              <a:t>&lt;&lt; “&amp;n = “ &lt;&lt; &amp;n &lt;&lt; “\n” ;</a:t>
            </a:r>
            <a:endParaRPr lang="fr-FR" dirty="0"/>
          </a:p>
          <a:p>
            <a:pPr marL="109728" indent="0">
              <a:buNone/>
            </a:pPr>
            <a:r>
              <a:rPr lang="en-US" dirty="0" smtClean="0"/>
              <a:t>  </a:t>
            </a:r>
            <a:r>
              <a:rPr lang="en-US" dirty="0" err="1" smtClean="0"/>
              <a:t>cout</a:t>
            </a:r>
            <a:r>
              <a:rPr lang="en-US" dirty="0" smtClean="0"/>
              <a:t> </a:t>
            </a:r>
            <a:r>
              <a:rPr lang="en-US" dirty="0"/>
              <a:t>&lt;&lt; “ &amp;s = “ &lt;&lt; &amp;s &lt;&lt; “ \ n” ;  </a:t>
            </a:r>
            <a:endParaRPr lang="fr-FR" dirty="0"/>
          </a:p>
          <a:p>
            <a:pPr marL="109728" indent="0">
              <a:buNone/>
            </a:pPr>
            <a:r>
              <a:rPr lang="en-US" dirty="0" smtClean="0"/>
              <a:t>   </a:t>
            </a:r>
            <a:r>
              <a:rPr lang="en-US" dirty="0" err="1" smtClean="0"/>
              <a:t>int</a:t>
            </a:r>
            <a:r>
              <a:rPr lang="en-US" dirty="0"/>
              <a:t>* p ;                        // declare to be a dangling pointer to </a:t>
            </a:r>
            <a:r>
              <a:rPr lang="en-US" dirty="0" err="1"/>
              <a:t>int</a:t>
            </a:r>
            <a:endParaRPr lang="fr-FR" dirty="0"/>
          </a:p>
          <a:p>
            <a:pPr marL="109728" indent="0">
              <a:buNone/>
            </a:pPr>
            <a:r>
              <a:rPr lang="en-US" dirty="0" smtClean="0"/>
              <a:t>   </a:t>
            </a:r>
            <a:r>
              <a:rPr lang="en-US" dirty="0" err="1" smtClean="0"/>
              <a:t>int</a:t>
            </a:r>
            <a:r>
              <a:rPr lang="en-US" dirty="0"/>
              <a:t>* q = 0;                  // initialize pointer q to be null</a:t>
            </a:r>
            <a:endParaRPr lang="fr-FR" dirty="0"/>
          </a:p>
          <a:p>
            <a:pPr marL="109728" indent="0">
              <a:buNone/>
            </a:pPr>
            <a:r>
              <a:rPr lang="en-US" dirty="0" smtClean="0"/>
              <a:t>   </a:t>
            </a:r>
            <a:r>
              <a:rPr lang="en-US" dirty="0" err="1" smtClean="0"/>
              <a:t>int</a:t>
            </a:r>
            <a:r>
              <a:rPr lang="en-US" dirty="0"/>
              <a:t>* </a:t>
            </a:r>
            <a:r>
              <a:rPr lang="en-US" dirty="0" err="1"/>
              <a:t>pn</a:t>
            </a:r>
            <a:r>
              <a:rPr lang="en-US" dirty="0"/>
              <a:t> = &amp;n ;            // initialize the pointer </a:t>
            </a:r>
            <a:r>
              <a:rPr lang="en-US" dirty="0" err="1"/>
              <a:t>pn</a:t>
            </a:r>
            <a:r>
              <a:rPr lang="en-US" dirty="0"/>
              <a:t> with the address of n</a:t>
            </a:r>
            <a:endParaRPr lang="fr-FR" dirty="0"/>
          </a:p>
          <a:p>
            <a:pPr marL="109728" indent="0">
              <a:buNone/>
            </a:pPr>
            <a:r>
              <a:rPr lang="en-US" dirty="0" smtClean="0"/>
              <a:t>   string</a:t>
            </a:r>
            <a:r>
              <a:rPr lang="en-US" dirty="0"/>
              <a:t>* </a:t>
            </a:r>
            <a:r>
              <a:rPr lang="en-US" dirty="0" err="1"/>
              <a:t>ps</a:t>
            </a:r>
            <a:r>
              <a:rPr lang="en-US" dirty="0"/>
              <a:t> = &amp;s;         // initializes the pointer </a:t>
            </a:r>
            <a:r>
              <a:rPr lang="en-US" dirty="0" err="1"/>
              <a:t>ps</a:t>
            </a:r>
            <a:r>
              <a:rPr lang="en-US" dirty="0"/>
              <a:t> with the address of s</a:t>
            </a:r>
            <a:endParaRPr lang="fr-FR" dirty="0"/>
          </a:p>
          <a:p>
            <a:pPr marL="109728" indent="0">
              <a:buNone/>
            </a:pPr>
            <a:r>
              <a:rPr lang="fr-FR" dirty="0" smtClean="0"/>
              <a:t>   cout </a:t>
            </a:r>
            <a:r>
              <a:rPr lang="fr-FR" dirty="0"/>
              <a:t>&lt;&lt; “ p = “&lt;&lt; p &lt;&lt; “ \ n” ;</a:t>
            </a:r>
          </a:p>
          <a:p>
            <a:pPr marL="109728" indent="0">
              <a:buNone/>
            </a:pPr>
            <a:r>
              <a:rPr lang="fr-FR" dirty="0" smtClean="0"/>
              <a:t>   cout </a:t>
            </a:r>
            <a:r>
              <a:rPr lang="fr-FR" dirty="0"/>
              <a:t>&lt;&lt;  “ q = “ &lt;&lt; q &lt;&lt; “ \ n” ;</a:t>
            </a:r>
          </a:p>
          <a:p>
            <a:pPr marL="109728" indent="0">
              <a:buNone/>
            </a:pPr>
            <a:r>
              <a:rPr lang="fr-FR" dirty="0" smtClean="0"/>
              <a:t>   cout </a:t>
            </a:r>
            <a:r>
              <a:rPr lang="fr-FR" dirty="0"/>
              <a:t>&lt;&lt; “ </a:t>
            </a:r>
            <a:r>
              <a:rPr lang="fr-FR" dirty="0" err="1"/>
              <a:t>pn</a:t>
            </a:r>
            <a:r>
              <a:rPr lang="fr-FR" dirty="0"/>
              <a:t> = “ &lt;&lt; </a:t>
            </a:r>
            <a:r>
              <a:rPr lang="fr-FR" dirty="0" err="1"/>
              <a:t>pn</a:t>
            </a:r>
            <a:r>
              <a:rPr lang="fr-FR" dirty="0"/>
              <a:t> &lt;&lt; “ \ n” ;       </a:t>
            </a:r>
          </a:p>
          <a:p>
            <a:pPr marL="109728" indent="0">
              <a:buNone/>
            </a:pPr>
            <a:r>
              <a:rPr lang="fr-FR" dirty="0" smtClean="0"/>
              <a:t>   cout </a:t>
            </a:r>
            <a:r>
              <a:rPr lang="fr-FR" dirty="0"/>
              <a:t>&lt;&lt; “ </a:t>
            </a:r>
            <a:r>
              <a:rPr lang="fr-FR" dirty="0" err="1"/>
              <a:t>ps</a:t>
            </a:r>
            <a:r>
              <a:rPr lang="fr-FR" dirty="0"/>
              <a:t> = “ &lt;&lt; </a:t>
            </a:r>
            <a:r>
              <a:rPr lang="fr-FR" dirty="0" err="1"/>
              <a:t>ps</a:t>
            </a:r>
            <a:r>
              <a:rPr lang="fr-FR" dirty="0"/>
              <a:t> &lt;&lt; “ \ n” ;</a:t>
            </a:r>
          </a:p>
          <a:p>
            <a:pPr marL="109728" indent="0">
              <a:buNone/>
            </a:pPr>
            <a:r>
              <a:rPr lang="en-US" dirty="0" smtClean="0"/>
              <a:t>    }</a:t>
            </a:r>
          </a:p>
          <a:p>
            <a:r>
              <a:rPr lang="en-US" dirty="0"/>
              <a:t>Note: the output is the memory addresses of the pointers &amp;n &amp;s, </a:t>
            </a:r>
            <a:r>
              <a:rPr lang="en-US" dirty="0" err="1"/>
              <a:t>ps</a:t>
            </a:r>
            <a:r>
              <a:rPr lang="en-US" dirty="0"/>
              <a:t>, and </a:t>
            </a:r>
            <a:r>
              <a:rPr lang="en-US" dirty="0" err="1"/>
              <a:t>pn</a:t>
            </a:r>
            <a:r>
              <a:rPr lang="en-US" dirty="0"/>
              <a:t> and 0 for pointer q</a:t>
            </a:r>
            <a:endParaRPr lang="fr-FR" dirty="0"/>
          </a:p>
          <a:p>
            <a:endParaRPr lang="fr-FR" dirty="0"/>
          </a:p>
          <a:p>
            <a:endParaRPr lang="fr-FR" dirty="0"/>
          </a:p>
        </p:txBody>
      </p:sp>
      <p:sp>
        <p:nvSpPr>
          <p:cNvPr id="3" name="Title 2"/>
          <p:cNvSpPr>
            <a:spLocks noGrp="1"/>
          </p:cNvSpPr>
          <p:nvPr>
            <p:ph type="title"/>
          </p:nvPr>
        </p:nvSpPr>
        <p:spPr/>
        <p:txBody>
          <a:bodyPr/>
          <a:lstStyle/>
          <a:p>
            <a:endParaRPr lang="fr-FR"/>
          </a:p>
        </p:txBody>
      </p:sp>
    </p:spTree>
    <p:extLst>
      <p:ext uri="{BB962C8B-B14F-4D97-AF65-F5344CB8AC3E}">
        <p14:creationId xmlns:p14="http://schemas.microsoft.com/office/powerpoint/2010/main" val="42185376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b="1" dirty="0" smtClean="0"/>
              <a:t>   Dereference </a:t>
            </a:r>
            <a:r>
              <a:rPr lang="en-US" b="1" dirty="0"/>
              <a:t>operator</a:t>
            </a:r>
            <a:endParaRPr lang="fr-FR" dirty="0"/>
          </a:p>
          <a:p>
            <a:r>
              <a:rPr lang="en-US" dirty="0"/>
              <a:t>The symbol* is called the dereference operator. When used as a prefix to the name p of a pointer, the resulting expression *p evaluates to the value of the variable or object to which p points.</a:t>
            </a:r>
            <a:endParaRPr lang="fr-FR" dirty="0"/>
          </a:p>
          <a:p>
            <a:endParaRPr lang="fr-FR" dirty="0"/>
          </a:p>
        </p:txBody>
      </p:sp>
      <p:sp>
        <p:nvSpPr>
          <p:cNvPr id="3" name="Title 2"/>
          <p:cNvSpPr>
            <a:spLocks noGrp="1"/>
          </p:cNvSpPr>
          <p:nvPr>
            <p:ph type="title"/>
          </p:nvPr>
        </p:nvSpPr>
        <p:spPr/>
        <p:txBody>
          <a:bodyPr/>
          <a:lstStyle/>
          <a:p>
            <a:endParaRPr lang="fr-FR"/>
          </a:p>
        </p:txBody>
      </p:sp>
    </p:spTree>
    <p:extLst>
      <p:ext uri="{BB962C8B-B14F-4D97-AF65-F5344CB8AC3E}">
        <p14:creationId xmlns:p14="http://schemas.microsoft.com/office/powerpoint/2010/main" val="11247812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endParaRPr lang="en-US" dirty="0" smtClean="0"/>
          </a:p>
          <a:p>
            <a:r>
              <a:rPr lang="en-US" dirty="0" smtClean="0"/>
              <a:t>Data </a:t>
            </a:r>
            <a:r>
              <a:rPr lang="en-US" dirty="0"/>
              <a:t>structure could be linear or non- linear. </a:t>
            </a:r>
            <a:r>
              <a:rPr lang="en-US" b="1" dirty="0" smtClean="0"/>
              <a:t>Examples </a:t>
            </a:r>
            <a:r>
              <a:rPr lang="en-US" b="1" dirty="0"/>
              <a:t>of linear data structures </a:t>
            </a:r>
            <a:endParaRPr lang="en-US" b="1" dirty="0" smtClean="0"/>
          </a:p>
          <a:p>
            <a:pPr>
              <a:buFont typeface="Wingdings" pitchFamily="2" charset="2"/>
              <a:buChar char="Ø"/>
            </a:pPr>
            <a:r>
              <a:rPr lang="en-US" dirty="0" smtClean="0"/>
              <a:t> </a:t>
            </a:r>
            <a:r>
              <a:rPr lang="en-US" dirty="0"/>
              <a:t>linked list </a:t>
            </a:r>
            <a:endParaRPr lang="en-US" dirty="0" smtClean="0"/>
          </a:p>
          <a:p>
            <a:pPr>
              <a:buFont typeface="Wingdings" pitchFamily="2" charset="2"/>
              <a:buChar char="Ø"/>
            </a:pPr>
            <a:r>
              <a:rPr lang="en-US" dirty="0" smtClean="0"/>
              <a:t>Stacks</a:t>
            </a:r>
            <a:endParaRPr lang="en-US" dirty="0"/>
          </a:p>
          <a:p>
            <a:pPr>
              <a:buFont typeface="Wingdings" pitchFamily="2" charset="2"/>
              <a:buChar char="Ø"/>
            </a:pPr>
            <a:r>
              <a:rPr lang="en-US" dirty="0" smtClean="0"/>
              <a:t> queues</a:t>
            </a:r>
          </a:p>
          <a:p>
            <a:pPr>
              <a:buFont typeface="Wingdings" pitchFamily="2" charset="2"/>
              <a:buChar char="Ø"/>
            </a:pPr>
            <a:r>
              <a:rPr lang="en-US" dirty="0" smtClean="0"/>
              <a:t>arrays </a:t>
            </a:r>
            <a:r>
              <a:rPr lang="en-US" dirty="0"/>
              <a:t>etc., </a:t>
            </a:r>
            <a:endParaRPr lang="en-US" dirty="0" smtClean="0"/>
          </a:p>
          <a:p>
            <a:pPr marL="109728" indent="0">
              <a:buNone/>
            </a:pPr>
            <a:r>
              <a:rPr lang="en-US" dirty="0"/>
              <a:t> </a:t>
            </a:r>
            <a:r>
              <a:rPr lang="en-US" dirty="0" smtClean="0"/>
              <a:t>  </a:t>
            </a:r>
            <a:r>
              <a:rPr lang="en-US" b="1" dirty="0" smtClean="0"/>
              <a:t>Examples </a:t>
            </a:r>
            <a:r>
              <a:rPr lang="en-US" b="1" dirty="0"/>
              <a:t>of non-linear data structures </a:t>
            </a:r>
            <a:endParaRPr lang="en-US" b="1" dirty="0" smtClean="0"/>
          </a:p>
          <a:p>
            <a:pPr>
              <a:buFont typeface="Wingdings" pitchFamily="2" charset="2"/>
              <a:buChar char="Ø"/>
            </a:pPr>
            <a:r>
              <a:rPr lang="en-US" dirty="0" smtClean="0"/>
              <a:t>Trees</a:t>
            </a:r>
            <a:endParaRPr lang="en-US" dirty="0"/>
          </a:p>
          <a:p>
            <a:pPr>
              <a:buFont typeface="Wingdings" pitchFamily="2" charset="2"/>
              <a:buChar char="Ø"/>
            </a:pPr>
            <a:r>
              <a:rPr lang="en-US" dirty="0" smtClean="0"/>
              <a:t> </a:t>
            </a:r>
            <a:r>
              <a:rPr lang="en-US" dirty="0"/>
              <a:t>graph </a:t>
            </a:r>
          </a:p>
          <a:p>
            <a:pPr>
              <a:buFont typeface="Wingdings" pitchFamily="2" charset="2"/>
              <a:buChar char="Ø"/>
            </a:pPr>
            <a:r>
              <a:rPr lang="en-US" dirty="0" smtClean="0"/>
              <a:t> </a:t>
            </a:r>
            <a:r>
              <a:rPr lang="en-US" dirty="0"/>
              <a:t>hash table among </a:t>
            </a:r>
            <a:r>
              <a:rPr lang="en-US" dirty="0" smtClean="0"/>
              <a:t>others.</a:t>
            </a:r>
          </a:p>
          <a:p>
            <a:endParaRPr lang="fr-FR" dirty="0"/>
          </a:p>
        </p:txBody>
      </p:sp>
      <p:sp>
        <p:nvSpPr>
          <p:cNvPr id="3" name="Title 2"/>
          <p:cNvSpPr>
            <a:spLocks noGrp="1"/>
          </p:cNvSpPr>
          <p:nvPr>
            <p:ph type="title"/>
          </p:nvPr>
        </p:nvSpPr>
        <p:spPr/>
        <p:txBody>
          <a:bodyPr/>
          <a:lstStyle/>
          <a:p>
            <a:endParaRPr lang="fr-FR"/>
          </a:p>
        </p:txBody>
      </p:sp>
    </p:spTree>
    <p:extLst>
      <p:ext uri="{BB962C8B-B14F-4D97-AF65-F5344CB8AC3E}">
        <p14:creationId xmlns:p14="http://schemas.microsoft.com/office/powerpoint/2010/main" val="28074546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8229600" cy="5098571"/>
          </a:xfrm>
        </p:spPr>
        <p:txBody>
          <a:bodyPr>
            <a:normAutofit fontScale="62500" lnSpcReduction="20000"/>
          </a:bodyPr>
          <a:lstStyle/>
          <a:p>
            <a:pPr marL="109728" indent="0">
              <a:buNone/>
            </a:pPr>
            <a:r>
              <a:rPr lang="en-US" b="1" dirty="0" smtClean="0"/>
              <a:t>   Dereferencing </a:t>
            </a:r>
            <a:r>
              <a:rPr lang="en-US" b="1" dirty="0"/>
              <a:t>pointers</a:t>
            </a:r>
            <a:endParaRPr lang="fr-FR" dirty="0"/>
          </a:p>
          <a:p>
            <a:pPr marL="109728" indent="0">
              <a:buNone/>
            </a:pPr>
            <a:r>
              <a:rPr lang="en-US" dirty="0" smtClean="0"/>
              <a:t>    </a:t>
            </a:r>
            <a:r>
              <a:rPr lang="en-US" dirty="0" err="1" smtClean="0"/>
              <a:t>int</a:t>
            </a:r>
            <a:r>
              <a:rPr lang="en-US" dirty="0" smtClean="0"/>
              <a:t> </a:t>
            </a:r>
            <a:r>
              <a:rPr lang="en-US" dirty="0"/>
              <a:t>main ( )</a:t>
            </a:r>
            <a:endParaRPr lang="fr-FR" dirty="0"/>
          </a:p>
          <a:p>
            <a:pPr marL="109728" indent="0">
              <a:buNone/>
            </a:pPr>
            <a:r>
              <a:rPr lang="en-US" dirty="0" smtClean="0"/>
              <a:t>    { </a:t>
            </a:r>
            <a:r>
              <a:rPr lang="en-US" dirty="0" err="1"/>
              <a:t>int</a:t>
            </a:r>
            <a:r>
              <a:rPr lang="en-US" dirty="0"/>
              <a:t> n = 66 ;</a:t>
            </a:r>
            <a:endParaRPr lang="fr-FR" dirty="0"/>
          </a:p>
          <a:p>
            <a:pPr marL="109728" indent="0">
              <a:buNone/>
            </a:pPr>
            <a:r>
              <a:rPr lang="en-US" dirty="0" smtClean="0"/>
              <a:t>    </a:t>
            </a:r>
            <a:r>
              <a:rPr lang="en-US" dirty="0"/>
              <a:t>string s = “ Goodbye” ;</a:t>
            </a:r>
            <a:endParaRPr lang="fr-FR" dirty="0"/>
          </a:p>
          <a:p>
            <a:pPr marL="109728" indent="0">
              <a:buNone/>
            </a:pPr>
            <a:r>
              <a:rPr lang="en-US" dirty="0" smtClean="0"/>
              <a:t>  </a:t>
            </a:r>
            <a:r>
              <a:rPr lang="en-US" dirty="0" err="1" smtClean="0"/>
              <a:t>int</a:t>
            </a:r>
            <a:r>
              <a:rPr lang="en-US" dirty="0"/>
              <a:t>* </a:t>
            </a:r>
            <a:r>
              <a:rPr lang="en-US" dirty="0" err="1"/>
              <a:t>pn</a:t>
            </a:r>
            <a:r>
              <a:rPr lang="en-US" dirty="0"/>
              <a:t> = &amp;n;               </a:t>
            </a:r>
            <a:r>
              <a:rPr lang="en-US" dirty="0" smtClean="0"/>
              <a:t>// </a:t>
            </a:r>
            <a:r>
              <a:rPr lang="en-US" dirty="0"/>
              <a:t>initializes the pointer </a:t>
            </a:r>
            <a:r>
              <a:rPr lang="en-US" dirty="0" err="1"/>
              <a:t>pn</a:t>
            </a:r>
            <a:r>
              <a:rPr lang="en-US" dirty="0"/>
              <a:t> with the address of n</a:t>
            </a:r>
            <a:endParaRPr lang="fr-FR" dirty="0"/>
          </a:p>
          <a:p>
            <a:pPr marL="109728" indent="0">
              <a:buNone/>
            </a:pPr>
            <a:r>
              <a:rPr lang="en-US" dirty="0" smtClean="0"/>
              <a:t>   string</a:t>
            </a:r>
            <a:r>
              <a:rPr lang="en-US" dirty="0"/>
              <a:t>* </a:t>
            </a:r>
            <a:r>
              <a:rPr lang="en-US" dirty="0" err="1"/>
              <a:t>ps</a:t>
            </a:r>
            <a:r>
              <a:rPr lang="en-US" dirty="0"/>
              <a:t> = &amp;s ;     </a:t>
            </a:r>
            <a:r>
              <a:rPr lang="en-US" dirty="0" smtClean="0"/>
              <a:t>    </a:t>
            </a:r>
            <a:r>
              <a:rPr lang="en-US" dirty="0"/>
              <a:t>// initializes the pointer </a:t>
            </a:r>
            <a:r>
              <a:rPr lang="en-US" dirty="0" err="1"/>
              <a:t>ps</a:t>
            </a:r>
            <a:r>
              <a:rPr lang="en-US" dirty="0"/>
              <a:t> with the address of s</a:t>
            </a:r>
            <a:endParaRPr lang="fr-FR" dirty="0"/>
          </a:p>
          <a:p>
            <a:pPr marL="109728" indent="0">
              <a:buNone/>
            </a:pPr>
            <a:r>
              <a:rPr lang="fr-FR" dirty="0" smtClean="0"/>
              <a:t>   cout </a:t>
            </a:r>
            <a:r>
              <a:rPr lang="fr-FR" dirty="0"/>
              <a:t>&lt;&lt; “</a:t>
            </a:r>
            <a:r>
              <a:rPr lang="fr-FR" dirty="0" err="1"/>
              <a:t>pn</a:t>
            </a:r>
            <a:r>
              <a:rPr lang="fr-FR" dirty="0"/>
              <a:t> = “ &lt;&lt; </a:t>
            </a:r>
            <a:r>
              <a:rPr lang="fr-FR" dirty="0" err="1"/>
              <a:t>pn</a:t>
            </a:r>
            <a:r>
              <a:rPr lang="fr-FR" dirty="0"/>
              <a:t> &lt;&lt; “ \ n” ;</a:t>
            </a:r>
          </a:p>
          <a:p>
            <a:pPr marL="109728" indent="0">
              <a:buNone/>
            </a:pPr>
            <a:r>
              <a:rPr lang="fr-FR" dirty="0" smtClean="0"/>
              <a:t>   cout </a:t>
            </a:r>
            <a:r>
              <a:rPr lang="fr-FR" dirty="0"/>
              <a:t>&lt;&lt; “</a:t>
            </a:r>
            <a:r>
              <a:rPr lang="fr-FR" dirty="0" err="1"/>
              <a:t>ps</a:t>
            </a:r>
            <a:r>
              <a:rPr lang="fr-FR" dirty="0"/>
              <a:t> = “ &lt;&lt; </a:t>
            </a:r>
            <a:r>
              <a:rPr lang="fr-FR" dirty="0" err="1"/>
              <a:t>ps</a:t>
            </a:r>
            <a:r>
              <a:rPr lang="fr-FR" dirty="0"/>
              <a:t> &lt;&lt; “ \ n” ; </a:t>
            </a:r>
          </a:p>
          <a:p>
            <a:pPr marL="109728" indent="0">
              <a:buNone/>
            </a:pPr>
            <a:r>
              <a:rPr lang="en-US" dirty="0" smtClean="0"/>
              <a:t>    </a:t>
            </a:r>
            <a:r>
              <a:rPr lang="en-US" dirty="0" err="1" smtClean="0"/>
              <a:t>int</a:t>
            </a:r>
            <a:r>
              <a:rPr lang="en-US" dirty="0" smtClean="0"/>
              <a:t> </a:t>
            </a:r>
            <a:r>
              <a:rPr lang="en-US" dirty="0"/>
              <a:t>m =*</a:t>
            </a:r>
            <a:r>
              <a:rPr lang="en-US" dirty="0" err="1"/>
              <a:t>pn</a:t>
            </a:r>
            <a:r>
              <a:rPr lang="en-US" dirty="0"/>
              <a:t> ; </a:t>
            </a:r>
            <a:r>
              <a:rPr lang="en-US" dirty="0" smtClean="0"/>
              <a:t>             </a:t>
            </a:r>
            <a:r>
              <a:rPr lang="en-US" dirty="0"/>
              <a:t>// initializes m with the </a:t>
            </a:r>
            <a:r>
              <a:rPr lang="en-US" dirty="0" err="1"/>
              <a:t>int</a:t>
            </a:r>
            <a:r>
              <a:rPr lang="en-US" dirty="0"/>
              <a:t> to which </a:t>
            </a:r>
            <a:r>
              <a:rPr lang="en-US" dirty="0" err="1"/>
              <a:t>pn</a:t>
            </a:r>
            <a:r>
              <a:rPr lang="en-US" dirty="0"/>
              <a:t> points</a:t>
            </a:r>
            <a:endParaRPr lang="fr-FR" dirty="0"/>
          </a:p>
          <a:p>
            <a:pPr marL="109728" indent="0">
              <a:buNone/>
            </a:pPr>
            <a:r>
              <a:rPr lang="en-US" dirty="0" smtClean="0"/>
              <a:t>     string </a:t>
            </a:r>
            <a:r>
              <a:rPr lang="en-US" dirty="0"/>
              <a:t>t = *</a:t>
            </a:r>
            <a:r>
              <a:rPr lang="en-US" dirty="0" err="1"/>
              <a:t>ps</a:t>
            </a:r>
            <a:r>
              <a:rPr lang="en-US" dirty="0"/>
              <a:t>;     </a:t>
            </a:r>
            <a:r>
              <a:rPr lang="en-US" dirty="0" smtClean="0"/>
              <a:t>     </a:t>
            </a:r>
            <a:r>
              <a:rPr lang="en-US" dirty="0"/>
              <a:t>// initializes t with the string to which </a:t>
            </a:r>
            <a:r>
              <a:rPr lang="en-US" dirty="0" err="1"/>
              <a:t>ps</a:t>
            </a:r>
            <a:r>
              <a:rPr lang="en-US" dirty="0"/>
              <a:t> points</a:t>
            </a:r>
            <a:endParaRPr lang="fr-FR" dirty="0"/>
          </a:p>
          <a:p>
            <a:pPr marL="109728" indent="0">
              <a:buNone/>
            </a:pPr>
            <a:r>
              <a:rPr lang="fr-FR" dirty="0" smtClean="0"/>
              <a:t>    cout </a:t>
            </a:r>
            <a:r>
              <a:rPr lang="fr-FR" dirty="0"/>
              <a:t>&lt;&lt; “ m = “ &lt;&lt;  m &lt;&lt; “ \ n “ ;</a:t>
            </a:r>
          </a:p>
          <a:p>
            <a:pPr marL="109728" indent="0">
              <a:buNone/>
            </a:pPr>
            <a:r>
              <a:rPr lang="fr-FR" dirty="0" smtClean="0"/>
              <a:t>   cout </a:t>
            </a:r>
            <a:r>
              <a:rPr lang="fr-FR" dirty="0"/>
              <a:t>&lt;&lt; “ t = “ &lt;&lt;  t &lt;&lt; “ \ n “ ;</a:t>
            </a:r>
          </a:p>
          <a:p>
            <a:pPr marL="109728" indent="0">
              <a:buNone/>
            </a:pPr>
            <a:r>
              <a:rPr lang="en-US" dirty="0" smtClean="0"/>
              <a:t>    }</a:t>
            </a:r>
            <a:endParaRPr lang="fr-FR" dirty="0"/>
          </a:p>
          <a:p>
            <a:pPr marL="109728" indent="0">
              <a:buNone/>
            </a:pPr>
            <a:r>
              <a:rPr lang="en-US" b="1" dirty="0" smtClean="0"/>
              <a:t>    Output</a:t>
            </a:r>
            <a:endParaRPr lang="fr-FR" dirty="0"/>
          </a:p>
          <a:p>
            <a:pPr marL="109728" indent="0">
              <a:buNone/>
            </a:pPr>
            <a:r>
              <a:rPr lang="en-US" dirty="0" smtClean="0"/>
              <a:t>   </a:t>
            </a:r>
            <a:r>
              <a:rPr lang="en-US" dirty="0" err="1" smtClean="0"/>
              <a:t>Pn</a:t>
            </a:r>
            <a:r>
              <a:rPr lang="en-US" dirty="0" smtClean="0"/>
              <a:t> </a:t>
            </a:r>
            <a:r>
              <a:rPr lang="en-US" dirty="0"/>
              <a:t>and </a:t>
            </a:r>
            <a:r>
              <a:rPr lang="en-US" dirty="0" err="1"/>
              <a:t>ps</a:t>
            </a:r>
            <a:r>
              <a:rPr lang="en-US" dirty="0"/>
              <a:t> return their memory addresses, m=66 and t = Goodbye</a:t>
            </a:r>
            <a:endParaRPr lang="fr-FR" dirty="0"/>
          </a:p>
          <a:p>
            <a:endParaRPr lang="fr-FR" dirty="0"/>
          </a:p>
        </p:txBody>
      </p:sp>
      <p:sp>
        <p:nvSpPr>
          <p:cNvPr id="3" name="Title 2"/>
          <p:cNvSpPr>
            <a:spLocks noGrp="1"/>
          </p:cNvSpPr>
          <p:nvPr>
            <p:ph type="title"/>
          </p:nvPr>
        </p:nvSpPr>
        <p:spPr>
          <a:xfrm flipV="1">
            <a:off x="457200" y="188640"/>
            <a:ext cx="8229600" cy="85998"/>
          </a:xfrm>
        </p:spPr>
        <p:txBody>
          <a:bodyPr>
            <a:normAutofit fontScale="90000"/>
          </a:bodyPr>
          <a:lstStyle/>
          <a:p>
            <a:endParaRPr lang="fr-FR" dirty="0"/>
          </a:p>
        </p:txBody>
      </p:sp>
    </p:spTree>
    <p:extLst>
      <p:ext uri="{BB962C8B-B14F-4D97-AF65-F5344CB8AC3E}">
        <p14:creationId xmlns:p14="http://schemas.microsoft.com/office/powerpoint/2010/main" val="19715856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64704"/>
            <a:ext cx="8229600" cy="5760640"/>
          </a:xfrm>
        </p:spPr>
        <p:txBody>
          <a:bodyPr>
            <a:normAutofit fontScale="70000" lnSpcReduction="20000"/>
          </a:bodyPr>
          <a:lstStyle/>
          <a:p>
            <a:pPr marL="109728" indent="0">
              <a:buNone/>
            </a:pPr>
            <a:r>
              <a:rPr lang="en-US" b="1" dirty="0" smtClean="0"/>
              <a:t>    DERIVED </a:t>
            </a:r>
            <a:r>
              <a:rPr lang="en-US" b="1" dirty="0"/>
              <a:t>TYPES</a:t>
            </a:r>
            <a:endParaRPr lang="fr-FR" dirty="0"/>
          </a:p>
          <a:p>
            <a:r>
              <a:rPr lang="en-US" dirty="0"/>
              <a:t>Each of the symbols &amp; and * have two distinct roles in </a:t>
            </a:r>
            <a:r>
              <a:rPr lang="en-US" dirty="0" err="1"/>
              <a:t>c++</a:t>
            </a:r>
            <a:r>
              <a:rPr lang="en-US" dirty="0"/>
              <a:t>. When used as prefixes on identifiers, as in &amp;n and *</a:t>
            </a:r>
            <a:r>
              <a:rPr lang="en-US" dirty="0" err="1"/>
              <a:t>pn</a:t>
            </a:r>
            <a:r>
              <a:rPr lang="en-US" dirty="0"/>
              <a:t>, these symbols represent operators: the reference operator and the dereference operator, respectively. But they are also used as suffixes on type, like this:</a:t>
            </a:r>
            <a:endParaRPr lang="fr-FR" dirty="0"/>
          </a:p>
          <a:p>
            <a:pPr marL="109728" indent="0">
              <a:buNone/>
            </a:pPr>
            <a:r>
              <a:rPr lang="en-US" dirty="0" smtClean="0"/>
              <a:t>    </a:t>
            </a:r>
            <a:r>
              <a:rPr lang="en-US" dirty="0" err="1" smtClean="0"/>
              <a:t>Int</a:t>
            </a:r>
            <a:r>
              <a:rPr lang="en-US" dirty="0"/>
              <a:t>* p ;</a:t>
            </a:r>
            <a:endParaRPr lang="fr-FR" dirty="0"/>
          </a:p>
          <a:p>
            <a:pPr marL="109728" indent="0">
              <a:buNone/>
            </a:pPr>
            <a:r>
              <a:rPr lang="en-US" dirty="0" smtClean="0"/>
              <a:t>   void </a:t>
            </a:r>
            <a:r>
              <a:rPr lang="en-US" dirty="0"/>
              <a:t>swap (</a:t>
            </a:r>
            <a:r>
              <a:rPr lang="en-US" dirty="0" err="1"/>
              <a:t>int</a:t>
            </a:r>
            <a:r>
              <a:rPr lang="en-US" dirty="0"/>
              <a:t> &amp;, </a:t>
            </a:r>
            <a:r>
              <a:rPr lang="en-US" dirty="0" err="1"/>
              <a:t>int</a:t>
            </a:r>
            <a:r>
              <a:rPr lang="en-US" dirty="0"/>
              <a:t>&amp;);</a:t>
            </a:r>
            <a:endParaRPr lang="fr-FR" dirty="0"/>
          </a:p>
          <a:p>
            <a:pPr marL="109728" indent="0">
              <a:buNone/>
            </a:pPr>
            <a:r>
              <a:rPr lang="en-US" dirty="0" smtClean="0"/>
              <a:t>    In </a:t>
            </a:r>
            <a:r>
              <a:rPr lang="en-US" dirty="0"/>
              <a:t>this roll, these symbols are not operators. Instead, they define derived types.</a:t>
            </a:r>
            <a:endParaRPr lang="fr-FR" dirty="0"/>
          </a:p>
          <a:p>
            <a:r>
              <a:rPr lang="en-US" dirty="0"/>
              <a:t>A derived type is a type that is derived from another type. For example:</a:t>
            </a:r>
            <a:endParaRPr lang="fr-FR" dirty="0"/>
          </a:p>
          <a:p>
            <a:pPr marL="109728" indent="0">
              <a:buNone/>
            </a:pPr>
            <a:r>
              <a:rPr lang="en-US" dirty="0" smtClean="0"/>
              <a:t>    </a:t>
            </a:r>
            <a:r>
              <a:rPr lang="en-US" dirty="0" err="1" smtClean="0"/>
              <a:t>int</a:t>
            </a:r>
            <a:r>
              <a:rPr lang="en-US" dirty="0"/>
              <a:t>* p;                        // declares p to have type pointer to </a:t>
            </a:r>
            <a:r>
              <a:rPr lang="en-US" dirty="0" err="1"/>
              <a:t>int</a:t>
            </a:r>
            <a:endParaRPr lang="fr-FR" dirty="0"/>
          </a:p>
          <a:p>
            <a:pPr marL="109728" indent="0">
              <a:buNone/>
            </a:pPr>
            <a:r>
              <a:rPr lang="en-US" dirty="0" smtClean="0"/>
              <a:t>   </a:t>
            </a:r>
            <a:r>
              <a:rPr lang="en-US" dirty="0" err="1" smtClean="0"/>
              <a:t>int</a:t>
            </a:r>
            <a:r>
              <a:rPr lang="en-US" dirty="0"/>
              <a:t>&amp; x;                     // declares x to have type reference to </a:t>
            </a:r>
            <a:r>
              <a:rPr lang="en-US" dirty="0" err="1"/>
              <a:t>int</a:t>
            </a:r>
            <a:endParaRPr lang="fr-FR" dirty="0"/>
          </a:p>
          <a:p>
            <a:pPr marL="109728" indent="0">
              <a:buNone/>
            </a:pPr>
            <a:r>
              <a:rPr lang="en-US" dirty="0" smtClean="0"/>
              <a:t>   </a:t>
            </a:r>
            <a:r>
              <a:rPr lang="en-US" dirty="0" err="1" smtClean="0"/>
              <a:t>const</a:t>
            </a:r>
            <a:r>
              <a:rPr lang="en-US" dirty="0" smtClean="0"/>
              <a:t> </a:t>
            </a:r>
            <a:r>
              <a:rPr lang="en-US" dirty="0" err="1"/>
              <a:t>int</a:t>
            </a:r>
            <a:r>
              <a:rPr lang="en-US" dirty="0"/>
              <a:t> c = 99;       // declares c to have type </a:t>
            </a:r>
            <a:r>
              <a:rPr lang="en-US" dirty="0" err="1"/>
              <a:t>const</a:t>
            </a:r>
            <a:r>
              <a:rPr lang="en-US" dirty="0"/>
              <a:t> </a:t>
            </a:r>
            <a:r>
              <a:rPr lang="en-US" dirty="0" err="1"/>
              <a:t>int</a:t>
            </a:r>
            <a:endParaRPr lang="fr-FR" dirty="0"/>
          </a:p>
          <a:p>
            <a:pPr marL="109728" indent="0">
              <a:buNone/>
            </a:pPr>
            <a:r>
              <a:rPr lang="en-US" dirty="0" smtClean="0"/>
              <a:t>   </a:t>
            </a:r>
            <a:r>
              <a:rPr lang="en-US" dirty="0" err="1" smtClean="0"/>
              <a:t>int</a:t>
            </a:r>
            <a:r>
              <a:rPr lang="en-US" dirty="0" smtClean="0"/>
              <a:t> </a:t>
            </a:r>
            <a:r>
              <a:rPr lang="en-US" dirty="0"/>
              <a:t>f ( ) ;                  // declares f to be a function that returns </a:t>
            </a:r>
            <a:r>
              <a:rPr lang="en-US" dirty="0" err="1"/>
              <a:t>int</a:t>
            </a:r>
            <a:endParaRPr lang="fr-FR" dirty="0"/>
          </a:p>
          <a:p>
            <a:pPr marL="109728" indent="0">
              <a:buNone/>
            </a:pPr>
            <a:r>
              <a:rPr lang="en-US" dirty="0" smtClean="0"/>
              <a:t>   </a:t>
            </a:r>
            <a:r>
              <a:rPr lang="en-US" dirty="0" err="1" smtClean="0"/>
              <a:t>int</a:t>
            </a:r>
            <a:r>
              <a:rPr lang="en-US" dirty="0" smtClean="0"/>
              <a:t> </a:t>
            </a:r>
            <a:r>
              <a:rPr lang="en-US" dirty="0"/>
              <a:t>a[ ] ;                 // declares a to have type array of </a:t>
            </a:r>
            <a:r>
              <a:rPr lang="en-US" dirty="0" err="1"/>
              <a:t>int</a:t>
            </a:r>
            <a:endParaRPr lang="fr-FR" dirty="0"/>
          </a:p>
          <a:p>
            <a:pPr marL="109728" indent="0">
              <a:buNone/>
            </a:pPr>
            <a:r>
              <a:rPr lang="en-US" dirty="0" smtClean="0"/>
              <a:t>  Here</a:t>
            </a:r>
            <a:r>
              <a:rPr lang="en-US" dirty="0"/>
              <a:t>, </a:t>
            </a:r>
            <a:r>
              <a:rPr lang="en-US" b="1" dirty="0"/>
              <a:t>p, x, c, f ( ), and a [ ]</a:t>
            </a:r>
            <a:r>
              <a:rPr lang="en-US" dirty="0"/>
              <a:t> all have types that are derived from type int. but each of these derived types is distinctly different from the </a:t>
            </a:r>
            <a:r>
              <a:rPr lang="en-US" b="1" dirty="0" err="1"/>
              <a:t>int</a:t>
            </a:r>
            <a:r>
              <a:rPr lang="en-US" dirty="0"/>
              <a:t> </a:t>
            </a:r>
            <a:r>
              <a:rPr lang="en-US" b="1" dirty="0"/>
              <a:t>type.</a:t>
            </a:r>
            <a:endParaRPr lang="fr-FR" dirty="0"/>
          </a:p>
          <a:p>
            <a:endParaRPr lang="fr-FR" dirty="0"/>
          </a:p>
        </p:txBody>
      </p:sp>
      <p:sp>
        <p:nvSpPr>
          <p:cNvPr id="3" name="Title 2"/>
          <p:cNvSpPr>
            <a:spLocks noGrp="1"/>
          </p:cNvSpPr>
          <p:nvPr>
            <p:ph type="title"/>
          </p:nvPr>
        </p:nvSpPr>
        <p:spPr>
          <a:xfrm flipV="1">
            <a:off x="457200" y="228919"/>
            <a:ext cx="8229600" cy="45719"/>
          </a:xfrm>
        </p:spPr>
        <p:txBody>
          <a:bodyPr>
            <a:normAutofit fontScale="90000"/>
          </a:bodyPr>
          <a:lstStyle/>
          <a:p>
            <a:endParaRPr lang="fr-FR" dirty="0"/>
          </a:p>
        </p:txBody>
      </p:sp>
    </p:spTree>
    <p:extLst>
      <p:ext uri="{BB962C8B-B14F-4D97-AF65-F5344CB8AC3E}">
        <p14:creationId xmlns:p14="http://schemas.microsoft.com/office/powerpoint/2010/main" val="34996917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64704"/>
            <a:ext cx="8229600" cy="5832648"/>
          </a:xfrm>
        </p:spPr>
        <p:txBody>
          <a:bodyPr>
            <a:normAutofit fontScale="62500" lnSpcReduction="20000"/>
          </a:bodyPr>
          <a:lstStyle/>
          <a:p>
            <a:pPr marL="109728" indent="0">
              <a:buNone/>
            </a:pPr>
            <a:r>
              <a:rPr lang="en-US" b="1" dirty="0" smtClean="0"/>
              <a:t>    REFERENCES</a:t>
            </a:r>
            <a:endParaRPr lang="fr-FR" dirty="0"/>
          </a:p>
          <a:p>
            <a:pPr marL="109728" indent="0">
              <a:buNone/>
            </a:pPr>
            <a:r>
              <a:rPr lang="en-US" dirty="0" smtClean="0"/>
              <a:t>  A </a:t>
            </a:r>
            <a:r>
              <a:rPr lang="en-US" dirty="0"/>
              <a:t>reference is a synonym for an existing variable or object. A reference has type </a:t>
            </a:r>
            <a:r>
              <a:rPr lang="en-US" dirty="0" err="1"/>
              <a:t>xxxx</a:t>
            </a:r>
            <a:r>
              <a:rPr lang="en-US" dirty="0"/>
              <a:t>&amp;, where </a:t>
            </a:r>
            <a:r>
              <a:rPr lang="en-US" dirty="0" err="1"/>
              <a:t>xxxx</a:t>
            </a:r>
            <a:r>
              <a:rPr lang="en-US" dirty="0"/>
              <a:t> is the type of the variable or object which it names. Like constants, references must be initialized.</a:t>
            </a:r>
            <a:endParaRPr lang="fr-FR" dirty="0"/>
          </a:p>
          <a:p>
            <a:r>
              <a:rPr lang="en-US" b="1" dirty="0"/>
              <a:t>EXAMPLE: USING REFERENCES</a:t>
            </a:r>
            <a:endParaRPr lang="fr-FR" dirty="0"/>
          </a:p>
          <a:p>
            <a:r>
              <a:rPr lang="en-US" dirty="0" err="1"/>
              <a:t>int</a:t>
            </a:r>
            <a:r>
              <a:rPr lang="en-US" dirty="0"/>
              <a:t> main ( )</a:t>
            </a:r>
            <a:endParaRPr lang="fr-FR" dirty="0"/>
          </a:p>
          <a:p>
            <a:r>
              <a:rPr lang="en-US" dirty="0"/>
              <a:t>{ </a:t>
            </a:r>
            <a:r>
              <a:rPr lang="en-US" dirty="0" err="1"/>
              <a:t>int</a:t>
            </a:r>
            <a:r>
              <a:rPr lang="en-US" dirty="0"/>
              <a:t> n = 44;</a:t>
            </a:r>
            <a:endParaRPr lang="fr-FR" dirty="0"/>
          </a:p>
          <a:p>
            <a:r>
              <a:rPr lang="en-US" dirty="0" err="1"/>
              <a:t>int</a:t>
            </a:r>
            <a:r>
              <a:rPr lang="en-US" dirty="0"/>
              <a:t>&amp;  </a:t>
            </a:r>
            <a:r>
              <a:rPr lang="en-US" dirty="0" err="1"/>
              <a:t>rn</a:t>
            </a:r>
            <a:r>
              <a:rPr lang="en-US" dirty="0"/>
              <a:t> = n;                                  // declares </a:t>
            </a:r>
            <a:r>
              <a:rPr lang="en-US" dirty="0" err="1"/>
              <a:t>rn</a:t>
            </a:r>
            <a:r>
              <a:rPr lang="en-US" dirty="0"/>
              <a:t> to be a reference for n</a:t>
            </a:r>
            <a:endParaRPr lang="fr-FR" dirty="0"/>
          </a:p>
          <a:p>
            <a:r>
              <a:rPr lang="en-US" dirty="0" err="1"/>
              <a:t>cout</a:t>
            </a:r>
            <a:r>
              <a:rPr lang="en-US" dirty="0"/>
              <a:t> &lt;&lt; “n = “ &lt;&lt; n &lt;&lt; “\n “; </a:t>
            </a:r>
            <a:endParaRPr lang="fr-FR" dirty="0"/>
          </a:p>
          <a:p>
            <a:r>
              <a:rPr lang="en-US" dirty="0" err="1"/>
              <a:t>cout</a:t>
            </a:r>
            <a:r>
              <a:rPr lang="en-US" dirty="0"/>
              <a:t> &lt;&lt; “ </a:t>
            </a:r>
            <a:r>
              <a:rPr lang="en-US" dirty="0" err="1"/>
              <a:t>rn</a:t>
            </a:r>
            <a:r>
              <a:rPr lang="en-US" dirty="0"/>
              <a:t> = “ &lt;&lt; </a:t>
            </a:r>
            <a:r>
              <a:rPr lang="en-US" dirty="0" err="1"/>
              <a:t>rn</a:t>
            </a:r>
            <a:r>
              <a:rPr lang="en-US" dirty="0"/>
              <a:t> &lt;&lt; “\n “;</a:t>
            </a:r>
            <a:endParaRPr lang="fr-FR" dirty="0"/>
          </a:p>
          <a:p>
            <a:r>
              <a:rPr lang="en-US" dirty="0"/>
              <a:t>n* = 2;                                        // double n, and </a:t>
            </a:r>
            <a:r>
              <a:rPr lang="en-US" dirty="0" err="1"/>
              <a:t>rn</a:t>
            </a:r>
            <a:endParaRPr lang="fr-FR" dirty="0"/>
          </a:p>
          <a:p>
            <a:r>
              <a:rPr lang="en-US" dirty="0" err="1"/>
              <a:t>cout</a:t>
            </a:r>
            <a:r>
              <a:rPr lang="en-US" dirty="0"/>
              <a:t> &lt;&lt; “n = “ &lt;&lt; n &lt;&lt; “\n”;</a:t>
            </a:r>
            <a:endParaRPr lang="fr-FR" dirty="0"/>
          </a:p>
          <a:p>
            <a:r>
              <a:rPr lang="en-US" dirty="0" err="1"/>
              <a:t>cout</a:t>
            </a:r>
            <a:r>
              <a:rPr lang="en-US" dirty="0"/>
              <a:t> &lt;&lt; “</a:t>
            </a:r>
            <a:r>
              <a:rPr lang="en-US" dirty="0" err="1"/>
              <a:t>rn</a:t>
            </a:r>
            <a:r>
              <a:rPr lang="en-US" dirty="0"/>
              <a:t> = “ &lt;&lt; </a:t>
            </a:r>
            <a:r>
              <a:rPr lang="en-US" dirty="0" err="1"/>
              <a:t>rn</a:t>
            </a:r>
            <a:r>
              <a:rPr lang="en-US" dirty="0"/>
              <a:t> &lt;&lt; “\n”;</a:t>
            </a:r>
            <a:endParaRPr lang="fr-FR" dirty="0"/>
          </a:p>
          <a:p>
            <a:r>
              <a:rPr lang="en-US" dirty="0" err="1"/>
              <a:t>rn</a:t>
            </a:r>
            <a:r>
              <a:rPr lang="en-US" dirty="0"/>
              <a:t> / = 2;                                        // halves </a:t>
            </a:r>
            <a:r>
              <a:rPr lang="en-US" dirty="0" err="1"/>
              <a:t>rn</a:t>
            </a:r>
            <a:r>
              <a:rPr lang="en-US" dirty="0"/>
              <a:t>, and n</a:t>
            </a:r>
            <a:endParaRPr lang="fr-FR" dirty="0"/>
          </a:p>
          <a:p>
            <a:r>
              <a:rPr lang="en-US" dirty="0" err="1"/>
              <a:t>cout</a:t>
            </a:r>
            <a:r>
              <a:rPr lang="en-US" dirty="0"/>
              <a:t> &lt;&lt; “n = “ &lt;&lt; n &lt;&lt; “\n “; </a:t>
            </a:r>
            <a:endParaRPr lang="fr-FR" dirty="0"/>
          </a:p>
          <a:p>
            <a:r>
              <a:rPr lang="en-US" dirty="0" err="1"/>
              <a:t>cout</a:t>
            </a:r>
            <a:r>
              <a:rPr lang="en-US" dirty="0"/>
              <a:t> &lt;&lt; “ </a:t>
            </a:r>
            <a:r>
              <a:rPr lang="en-US" dirty="0" err="1"/>
              <a:t>rn</a:t>
            </a:r>
            <a:r>
              <a:rPr lang="en-US" dirty="0"/>
              <a:t> = “ &lt;&lt; </a:t>
            </a:r>
            <a:r>
              <a:rPr lang="en-US" dirty="0" err="1"/>
              <a:t>rn</a:t>
            </a:r>
            <a:r>
              <a:rPr lang="en-US" dirty="0"/>
              <a:t> &lt;&lt; “\n “;</a:t>
            </a:r>
            <a:endParaRPr lang="fr-FR" dirty="0"/>
          </a:p>
          <a:p>
            <a:r>
              <a:rPr lang="en-US" dirty="0"/>
              <a:t>}</a:t>
            </a:r>
            <a:endParaRPr lang="fr-FR" dirty="0"/>
          </a:p>
          <a:p>
            <a:r>
              <a:rPr lang="en-US" b="1" u="sng" dirty="0"/>
              <a:t>Output</a:t>
            </a:r>
            <a:endParaRPr lang="fr-FR" dirty="0"/>
          </a:p>
          <a:p>
            <a:r>
              <a:rPr lang="en-US" dirty="0"/>
              <a:t>n = 44                                  </a:t>
            </a:r>
            <a:r>
              <a:rPr lang="en-US" dirty="0" err="1"/>
              <a:t>rn</a:t>
            </a:r>
            <a:r>
              <a:rPr lang="en-US" dirty="0"/>
              <a:t> = 88</a:t>
            </a:r>
            <a:endParaRPr lang="fr-FR" dirty="0"/>
          </a:p>
          <a:p>
            <a:r>
              <a:rPr lang="en-US" dirty="0" err="1"/>
              <a:t>rn</a:t>
            </a:r>
            <a:r>
              <a:rPr lang="en-US" dirty="0"/>
              <a:t> = 44                              n= 44</a:t>
            </a:r>
            <a:endParaRPr lang="fr-FR" dirty="0"/>
          </a:p>
          <a:p>
            <a:r>
              <a:rPr lang="en-US" dirty="0"/>
              <a:t>n =  88                               </a:t>
            </a:r>
            <a:r>
              <a:rPr lang="en-US" dirty="0" err="1"/>
              <a:t>rn</a:t>
            </a:r>
            <a:r>
              <a:rPr lang="en-US" dirty="0"/>
              <a:t> = 44</a:t>
            </a:r>
            <a:endParaRPr lang="fr-FR" dirty="0"/>
          </a:p>
          <a:p>
            <a:endParaRPr lang="fr-FR" dirty="0"/>
          </a:p>
        </p:txBody>
      </p:sp>
      <p:sp>
        <p:nvSpPr>
          <p:cNvPr id="3" name="Title 2"/>
          <p:cNvSpPr>
            <a:spLocks noGrp="1"/>
          </p:cNvSpPr>
          <p:nvPr>
            <p:ph type="title"/>
          </p:nvPr>
        </p:nvSpPr>
        <p:spPr>
          <a:xfrm>
            <a:off x="457200" y="274638"/>
            <a:ext cx="8229600" cy="346050"/>
          </a:xfrm>
        </p:spPr>
        <p:txBody>
          <a:bodyPr>
            <a:normAutofit fontScale="90000"/>
          </a:bodyPr>
          <a:lstStyle/>
          <a:p>
            <a:endParaRPr lang="fr-FR" dirty="0"/>
          </a:p>
        </p:txBody>
      </p:sp>
    </p:spTree>
    <p:extLst>
      <p:ext uri="{BB962C8B-B14F-4D97-AF65-F5344CB8AC3E}">
        <p14:creationId xmlns:p14="http://schemas.microsoft.com/office/powerpoint/2010/main" val="9444871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20688"/>
            <a:ext cx="8229600" cy="6048672"/>
          </a:xfrm>
        </p:spPr>
        <p:txBody>
          <a:bodyPr>
            <a:normAutofit fontScale="47500" lnSpcReduction="20000"/>
          </a:bodyPr>
          <a:lstStyle/>
          <a:p>
            <a:r>
              <a:rPr lang="en-US" b="1" dirty="0"/>
              <a:t>PASSING BY REFERENCE AND PASSING BY VALUE</a:t>
            </a:r>
            <a:endParaRPr lang="fr-FR" dirty="0"/>
          </a:p>
          <a:p>
            <a:r>
              <a:rPr lang="en-US" dirty="0"/>
              <a:t>When a function parameter is declared to have a reference type, we say its arguments are </a:t>
            </a:r>
            <a:r>
              <a:rPr lang="en-US" b="1" i="1" dirty="0"/>
              <a:t>passed by reference.</a:t>
            </a:r>
            <a:r>
              <a:rPr lang="en-US" dirty="0"/>
              <a:t> The effect is that the parameter becomes an alias for whatever argument is passed to it, and therefore any change made to the parameter is also made to that argument.</a:t>
            </a:r>
            <a:endParaRPr lang="fr-FR" dirty="0"/>
          </a:p>
          <a:p>
            <a:r>
              <a:rPr lang="en-US" dirty="0"/>
              <a:t>If the parameter’s type is not a reference type, then the parameter acts like a local variable. After being initialized with the value of the argument or expression passed to it, it is independent of the argument. Its scope is limited to the body of the function, and therefore any change made to it has no effect outside of the function. This is called </a:t>
            </a:r>
            <a:r>
              <a:rPr lang="en-US" b="1" i="1" dirty="0"/>
              <a:t>Passing by value</a:t>
            </a:r>
            <a:r>
              <a:rPr lang="en-US" i="1" dirty="0"/>
              <a:t>.</a:t>
            </a:r>
            <a:endParaRPr lang="fr-FR" dirty="0"/>
          </a:p>
          <a:p>
            <a:pPr marL="109728" indent="0">
              <a:buNone/>
            </a:pPr>
            <a:r>
              <a:rPr lang="en-US" b="1" dirty="0" smtClean="0"/>
              <a:t>    Example </a:t>
            </a:r>
            <a:r>
              <a:rPr lang="en-US" b="1" dirty="0"/>
              <a:t>: Passing by value and passing by reference </a:t>
            </a:r>
            <a:endParaRPr lang="fr-FR" dirty="0"/>
          </a:p>
          <a:p>
            <a:pPr marL="109728" indent="0">
              <a:buNone/>
            </a:pPr>
            <a:r>
              <a:rPr lang="fr-FR" dirty="0" smtClean="0"/>
              <a:t>    </a:t>
            </a:r>
            <a:r>
              <a:rPr lang="fr-FR" dirty="0" err="1" smtClean="0"/>
              <a:t>void</a:t>
            </a:r>
            <a:r>
              <a:rPr lang="fr-FR" dirty="0" smtClean="0"/>
              <a:t> </a:t>
            </a:r>
            <a:r>
              <a:rPr lang="fr-FR" dirty="0"/>
              <a:t>f ( </a:t>
            </a:r>
            <a:r>
              <a:rPr lang="fr-FR" dirty="0" err="1"/>
              <a:t>int</a:t>
            </a:r>
            <a:r>
              <a:rPr lang="fr-FR" dirty="0"/>
              <a:t>, </a:t>
            </a:r>
            <a:r>
              <a:rPr lang="fr-FR" dirty="0" err="1"/>
              <a:t>int</a:t>
            </a:r>
            <a:r>
              <a:rPr lang="fr-FR" dirty="0"/>
              <a:t>&amp;);</a:t>
            </a:r>
          </a:p>
          <a:p>
            <a:pPr marL="109728" indent="0">
              <a:buNone/>
            </a:pPr>
            <a:r>
              <a:rPr lang="fr-FR" dirty="0" smtClean="0"/>
              <a:t>    </a:t>
            </a:r>
            <a:r>
              <a:rPr lang="fr-FR" dirty="0" err="1" smtClean="0"/>
              <a:t>int</a:t>
            </a:r>
            <a:r>
              <a:rPr lang="fr-FR" dirty="0" smtClean="0"/>
              <a:t> </a:t>
            </a:r>
            <a:r>
              <a:rPr lang="fr-FR" dirty="0"/>
              <a:t>main ( )</a:t>
            </a:r>
          </a:p>
          <a:p>
            <a:pPr marL="109728" indent="0">
              <a:buNone/>
            </a:pPr>
            <a:r>
              <a:rPr lang="fr-FR" dirty="0" smtClean="0"/>
              <a:t>   { </a:t>
            </a:r>
            <a:r>
              <a:rPr lang="fr-FR" dirty="0" err="1"/>
              <a:t>int</a:t>
            </a:r>
            <a:r>
              <a:rPr lang="fr-FR" dirty="0"/>
              <a:t> m = 22;</a:t>
            </a:r>
          </a:p>
          <a:p>
            <a:pPr marL="109728" indent="0">
              <a:buNone/>
            </a:pPr>
            <a:r>
              <a:rPr lang="fr-FR" dirty="0" smtClean="0"/>
              <a:t>    </a:t>
            </a:r>
            <a:r>
              <a:rPr lang="fr-FR" dirty="0" err="1" smtClean="0"/>
              <a:t>int</a:t>
            </a:r>
            <a:r>
              <a:rPr lang="fr-FR" dirty="0" smtClean="0"/>
              <a:t> </a:t>
            </a:r>
            <a:r>
              <a:rPr lang="fr-FR" dirty="0"/>
              <a:t>n = 44;</a:t>
            </a:r>
          </a:p>
          <a:p>
            <a:pPr marL="109728" indent="0">
              <a:buNone/>
            </a:pPr>
            <a:r>
              <a:rPr lang="fr-FR" dirty="0" smtClean="0"/>
              <a:t>   cout </a:t>
            </a:r>
            <a:r>
              <a:rPr lang="fr-FR" dirty="0"/>
              <a:t>&lt;&lt; ” m= “&lt;&lt; m &lt;&lt; “\n”;</a:t>
            </a:r>
          </a:p>
          <a:p>
            <a:pPr marL="109728" indent="0">
              <a:buNone/>
            </a:pPr>
            <a:r>
              <a:rPr lang="fr-FR" dirty="0" smtClean="0"/>
              <a:t>    cout </a:t>
            </a:r>
            <a:r>
              <a:rPr lang="fr-FR" dirty="0"/>
              <a:t>&lt;&lt; “ n = &lt;&lt; n &lt;&lt; “ \n”;</a:t>
            </a:r>
          </a:p>
          <a:p>
            <a:pPr marL="109728" indent="0">
              <a:buNone/>
            </a:pPr>
            <a:r>
              <a:rPr lang="fr-FR" dirty="0" smtClean="0"/>
              <a:t>    f </a:t>
            </a:r>
            <a:r>
              <a:rPr lang="fr-FR" dirty="0"/>
              <a:t>( m, n) ;</a:t>
            </a:r>
          </a:p>
          <a:p>
            <a:pPr marL="109728" indent="0">
              <a:buNone/>
            </a:pPr>
            <a:r>
              <a:rPr lang="fr-FR" dirty="0" smtClean="0"/>
              <a:t>   cout </a:t>
            </a:r>
            <a:r>
              <a:rPr lang="fr-FR" dirty="0"/>
              <a:t>&lt;&lt; ” m= “&lt;&lt; m &lt;&lt; “\n”;</a:t>
            </a:r>
          </a:p>
          <a:p>
            <a:pPr marL="109728" indent="0">
              <a:buNone/>
            </a:pPr>
            <a:r>
              <a:rPr lang="fr-FR" dirty="0" smtClean="0"/>
              <a:t>    cout </a:t>
            </a:r>
            <a:r>
              <a:rPr lang="fr-FR" dirty="0"/>
              <a:t>&lt;&lt; “ n =” &lt;&lt; n &lt;&lt; “ \n”;</a:t>
            </a:r>
          </a:p>
          <a:p>
            <a:pPr marL="109728" indent="0">
              <a:buNone/>
            </a:pPr>
            <a:r>
              <a:rPr lang="fr-FR" dirty="0" smtClean="0"/>
              <a:t>    }</a:t>
            </a:r>
            <a:endParaRPr lang="fr-FR" dirty="0"/>
          </a:p>
          <a:p>
            <a:pPr marL="109728" indent="0">
              <a:buNone/>
            </a:pPr>
            <a:r>
              <a:rPr lang="fr-FR" dirty="0" smtClean="0"/>
              <a:t>   </a:t>
            </a:r>
            <a:r>
              <a:rPr lang="fr-FR" dirty="0" err="1" smtClean="0"/>
              <a:t>void</a:t>
            </a:r>
            <a:r>
              <a:rPr lang="fr-FR" dirty="0" smtClean="0"/>
              <a:t> </a:t>
            </a:r>
            <a:r>
              <a:rPr lang="fr-FR" dirty="0"/>
              <a:t>f( </a:t>
            </a:r>
            <a:r>
              <a:rPr lang="fr-FR" dirty="0" err="1"/>
              <a:t>int</a:t>
            </a:r>
            <a:r>
              <a:rPr lang="fr-FR" dirty="0"/>
              <a:t> x, </a:t>
            </a:r>
            <a:r>
              <a:rPr lang="fr-FR" dirty="0" err="1"/>
              <a:t>int</a:t>
            </a:r>
            <a:r>
              <a:rPr lang="fr-FR" dirty="0"/>
              <a:t>&amp;  y) </a:t>
            </a:r>
          </a:p>
          <a:p>
            <a:pPr marL="109728" indent="0">
              <a:buNone/>
            </a:pPr>
            <a:r>
              <a:rPr lang="en-US" dirty="0" smtClean="0"/>
              <a:t>    { </a:t>
            </a:r>
            <a:r>
              <a:rPr lang="en-US" dirty="0"/>
              <a:t>x + = 1000;                 // adds 1000 to x</a:t>
            </a:r>
            <a:endParaRPr lang="fr-FR" dirty="0"/>
          </a:p>
          <a:p>
            <a:pPr marL="109728" indent="0">
              <a:buNone/>
            </a:pPr>
            <a:r>
              <a:rPr lang="en-US" dirty="0" smtClean="0"/>
              <a:t>     </a:t>
            </a:r>
            <a:r>
              <a:rPr lang="en-US" dirty="0"/>
              <a:t>Y *= 1000;                 // multiplies y by 1000</a:t>
            </a:r>
            <a:endParaRPr lang="fr-FR" dirty="0"/>
          </a:p>
          <a:p>
            <a:pPr marL="109728" indent="0">
              <a:buNone/>
            </a:pPr>
            <a:r>
              <a:rPr lang="en-US" dirty="0" smtClean="0"/>
              <a:t>    } </a:t>
            </a:r>
            <a:endParaRPr lang="fr-FR" dirty="0"/>
          </a:p>
          <a:p>
            <a:pPr marL="109728" indent="0">
              <a:buNone/>
            </a:pPr>
            <a:r>
              <a:rPr lang="en-US" b="1" u="sng" dirty="0" smtClean="0"/>
              <a:t>   Output</a:t>
            </a:r>
            <a:endParaRPr lang="fr-FR" dirty="0"/>
          </a:p>
          <a:p>
            <a:pPr marL="109728" indent="0">
              <a:buNone/>
            </a:pPr>
            <a:r>
              <a:rPr lang="en-US" dirty="0" smtClean="0"/>
              <a:t>                           m </a:t>
            </a:r>
            <a:r>
              <a:rPr lang="en-US" dirty="0"/>
              <a:t>= 22</a:t>
            </a:r>
            <a:endParaRPr lang="fr-FR" dirty="0"/>
          </a:p>
          <a:p>
            <a:pPr marL="109728" indent="0">
              <a:buNone/>
            </a:pPr>
            <a:r>
              <a:rPr lang="en-US" dirty="0" smtClean="0"/>
              <a:t>                            n </a:t>
            </a:r>
            <a:r>
              <a:rPr lang="en-US" dirty="0"/>
              <a:t>= 44</a:t>
            </a:r>
            <a:endParaRPr lang="fr-FR" dirty="0"/>
          </a:p>
          <a:p>
            <a:pPr marL="109728" indent="0">
              <a:buNone/>
            </a:pPr>
            <a:r>
              <a:rPr lang="en-US" dirty="0" smtClean="0"/>
              <a:t>                            m </a:t>
            </a:r>
            <a:r>
              <a:rPr lang="en-US" dirty="0"/>
              <a:t>= 22</a:t>
            </a:r>
            <a:endParaRPr lang="fr-FR" dirty="0"/>
          </a:p>
          <a:p>
            <a:pPr marL="109728" indent="0">
              <a:buNone/>
            </a:pPr>
            <a:r>
              <a:rPr lang="en-US" dirty="0" smtClean="0"/>
              <a:t>                             n </a:t>
            </a:r>
            <a:r>
              <a:rPr lang="en-US" dirty="0"/>
              <a:t>= 44000</a:t>
            </a:r>
            <a:endParaRPr lang="fr-FR" dirty="0"/>
          </a:p>
          <a:p>
            <a:endParaRPr lang="fr-FR" dirty="0"/>
          </a:p>
        </p:txBody>
      </p:sp>
      <p:sp>
        <p:nvSpPr>
          <p:cNvPr id="3" name="Title 2"/>
          <p:cNvSpPr>
            <a:spLocks noGrp="1"/>
          </p:cNvSpPr>
          <p:nvPr>
            <p:ph type="title"/>
          </p:nvPr>
        </p:nvSpPr>
        <p:spPr>
          <a:xfrm flipV="1">
            <a:off x="457200" y="228919"/>
            <a:ext cx="8229600" cy="45719"/>
          </a:xfrm>
        </p:spPr>
        <p:txBody>
          <a:bodyPr>
            <a:normAutofit fontScale="90000"/>
          </a:bodyPr>
          <a:lstStyle/>
          <a:p>
            <a:endParaRPr lang="fr-FR" dirty="0"/>
          </a:p>
        </p:txBody>
      </p:sp>
    </p:spTree>
    <p:extLst>
      <p:ext uri="{BB962C8B-B14F-4D97-AF65-F5344CB8AC3E}">
        <p14:creationId xmlns:p14="http://schemas.microsoft.com/office/powerpoint/2010/main" val="40588045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a:t>the function f ( ) changes the values of both of its parameters. But only the change on y affects its argument because it is passed by reference.</a:t>
            </a:r>
            <a:endParaRPr lang="fr-FR" dirty="0"/>
          </a:p>
          <a:p>
            <a:r>
              <a:rPr lang="en-US" dirty="0"/>
              <a:t>Passing by value is safer than passing by reference because it prevents the unintentional changing of the argument. But it has the disadvantage of having to duplicate the argument. When an object is passed to a function that should not change it, it should be passed by constant reference. This has the advantage of preventing unintentional changes to the argument without the disadvantage of duplicating it.</a:t>
            </a:r>
            <a:endParaRPr lang="fr-FR" dirty="0"/>
          </a:p>
          <a:p>
            <a:endParaRPr lang="fr-FR" dirty="0"/>
          </a:p>
        </p:txBody>
      </p:sp>
      <p:sp>
        <p:nvSpPr>
          <p:cNvPr id="3" name="Title 2"/>
          <p:cNvSpPr>
            <a:spLocks noGrp="1"/>
          </p:cNvSpPr>
          <p:nvPr>
            <p:ph type="title"/>
          </p:nvPr>
        </p:nvSpPr>
        <p:spPr/>
        <p:txBody>
          <a:bodyPr/>
          <a:lstStyle/>
          <a:p>
            <a:endParaRPr lang="fr-FR"/>
          </a:p>
        </p:txBody>
      </p:sp>
    </p:spTree>
    <p:extLst>
      <p:ext uri="{BB962C8B-B14F-4D97-AF65-F5344CB8AC3E}">
        <p14:creationId xmlns:p14="http://schemas.microsoft.com/office/powerpoint/2010/main" val="44210950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76672"/>
            <a:ext cx="8229600" cy="6192688"/>
          </a:xfrm>
        </p:spPr>
        <p:txBody>
          <a:bodyPr>
            <a:normAutofit fontScale="62500" lnSpcReduction="20000"/>
          </a:bodyPr>
          <a:lstStyle/>
          <a:p>
            <a:pPr marL="109728" indent="0">
              <a:buNone/>
            </a:pPr>
            <a:r>
              <a:rPr lang="en-US" b="1" dirty="0" smtClean="0"/>
              <a:t>   Example</a:t>
            </a:r>
            <a:r>
              <a:rPr lang="en-US" b="1" dirty="0"/>
              <a:t>: Passing by constant reference</a:t>
            </a:r>
            <a:endParaRPr lang="fr-FR" dirty="0"/>
          </a:p>
          <a:p>
            <a:pPr marL="109728" indent="0">
              <a:buNone/>
            </a:pPr>
            <a:r>
              <a:rPr lang="en-US" dirty="0" smtClean="0"/>
              <a:t>   # </a:t>
            </a:r>
            <a:r>
              <a:rPr lang="en-US" dirty="0"/>
              <a:t>include &lt; </a:t>
            </a:r>
            <a:r>
              <a:rPr lang="en-US" dirty="0" err="1"/>
              <a:t>ctype.h</a:t>
            </a:r>
            <a:r>
              <a:rPr lang="en-US" dirty="0"/>
              <a:t>&gt;         //defines </a:t>
            </a:r>
            <a:r>
              <a:rPr lang="en-US" dirty="0" err="1"/>
              <a:t>tooffer</a:t>
            </a:r>
            <a:r>
              <a:rPr lang="en-US" dirty="0"/>
              <a:t> ( ) function</a:t>
            </a:r>
            <a:endParaRPr lang="fr-FR" dirty="0"/>
          </a:p>
          <a:p>
            <a:pPr marL="109728" indent="0">
              <a:buNone/>
            </a:pPr>
            <a:r>
              <a:rPr lang="en-US" dirty="0" smtClean="0"/>
              <a:t>   string </a:t>
            </a:r>
            <a:r>
              <a:rPr lang="en-US" dirty="0" err="1"/>
              <a:t>toUpper</a:t>
            </a:r>
            <a:r>
              <a:rPr lang="en-US" dirty="0"/>
              <a:t> ( </a:t>
            </a:r>
            <a:r>
              <a:rPr lang="en-US" dirty="0" err="1"/>
              <a:t>const</a:t>
            </a:r>
            <a:r>
              <a:rPr lang="en-US" dirty="0"/>
              <a:t> string&amp; );</a:t>
            </a:r>
            <a:endParaRPr lang="fr-FR" dirty="0"/>
          </a:p>
          <a:p>
            <a:pPr marL="109728" indent="0">
              <a:buNone/>
            </a:pPr>
            <a:r>
              <a:rPr lang="en-US" dirty="0" smtClean="0"/>
              <a:t>    </a:t>
            </a:r>
            <a:r>
              <a:rPr lang="en-US" dirty="0" err="1" smtClean="0"/>
              <a:t>int</a:t>
            </a:r>
            <a:r>
              <a:rPr lang="en-US" dirty="0" smtClean="0"/>
              <a:t> </a:t>
            </a:r>
            <a:r>
              <a:rPr lang="en-US" dirty="0"/>
              <a:t>main ( )</a:t>
            </a:r>
            <a:endParaRPr lang="fr-FR" dirty="0"/>
          </a:p>
          <a:p>
            <a:pPr marL="109728" indent="0">
              <a:buNone/>
            </a:pPr>
            <a:r>
              <a:rPr lang="en-US" dirty="0" smtClean="0"/>
              <a:t>    { </a:t>
            </a:r>
            <a:r>
              <a:rPr lang="en-US" dirty="0"/>
              <a:t>string name;</a:t>
            </a:r>
            <a:endParaRPr lang="fr-FR" dirty="0"/>
          </a:p>
          <a:p>
            <a:r>
              <a:rPr lang="en-US" dirty="0" err="1"/>
              <a:t>cout</a:t>
            </a:r>
            <a:r>
              <a:rPr lang="en-US" dirty="0"/>
              <a:t> &lt;&lt; “ Enter your name:” ;</a:t>
            </a:r>
            <a:endParaRPr lang="fr-FR" dirty="0"/>
          </a:p>
          <a:p>
            <a:r>
              <a:rPr lang="en-US" dirty="0" err="1"/>
              <a:t>cin</a:t>
            </a:r>
            <a:r>
              <a:rPr lang="en-US" dirty="0"/>
              <a:t> &gt;&gt; name; </a:t>
            </a:r>
            <a:endParaRPr lang="fr-FR" dirty="0"/>
          </a:p>
          <a:p>
            <a:r>
              <a:rPr lang="en-US" dirty="0" err="1"/>
              <a:t>cout</a:t>
            </a:r>
            <a:r>
              <a:rPr lang="en-US" dirty="0"/>
              <a:t> &lt;&lt; “ Hello, ” &lt;&lt; </a:t>
            </a:r>
            <a:r>
              <a:rPr lang="en-US" dirty="0" err="1"/>
              <a:t>toUpper</a:t>
            </a:r>
            <a:r>
              <a:rPr lang="en-US" dirty="0"/>
              <a:t> (name) &lt;&lt; “ !\n”;</a:t>
            </a:r>
            <a:endParaRPr lang="fr-FR" dirty="0"/>
          </a:p>
          <a:p>
            <a:r>
              <a:rPr lang="en-US" dirty="0"/>
              <a:t>}</a:t>
            </a:r>
            <a:endParaRPr lang="fr-FR" dirty="0"/>
          </a:p>
          <a:p>
            <a:r>
              <a:rPr lang="en-US" dirty="0"/>
              <a:t>string </a:t>
            </a:r>
            <a:r>
              <a:rPr lang="en-US" dirty="0" err="1"/>
              <a:t>toUpper</a:t>
            </a:r>
            <a:r>
              <a:rPr lang="en-US" dirty="0"/>
              <a:t> ( </a:t>
            </a:r>
            <a:r>
              <a:rPr lang="en-US" dirty="0" err="1"/>
              <a:t>const</a:t>
            </a:r>
            <a:r>
              <a:rPr lang="en-US" dirty="0"/>
              <a:t>) string&amp; s )</a:t>
            </a:r>
            <a:endParaRPr lang="fr-FR" dirty="0"/>
          </a:p>
          <a:p>
            <a:r>
              <a:rPr lang="en-US" dirty="0"/>
              <a:t>{ string </a:t>
            </a:r>
            <a:r>
              <a:rPr lang="en-US" dirty="0" err="1"/>
              <a:t>ss</a:t>
            </a:r>
            <a:r>
              <a:rPr lang="en-US" dirty="0"/>
              <a:t>(s);</a:t>
            </a:r>
            <a:endParaRPr lang="fr-FR" dirty="0"/>
          </a:p>
          <a:p>
            <a:r>
              <a:rPr lang="en-US" dirty="0"/>
              <a:t>for ( </a:t>
            </a:r>
            <a:r>
              <a:rPr lang="en-US" dirty="0" err="1"/>
              <a:t>int</a:t>
            </a:r>
            <a:r>
              <a:rPr lang="en-US" dirty="0"/>
              <a:t> i=0; i&lt;</a:t>
            </a:r>
            <a:r>
              <a:rPr lang="en-US" dirty="0" err="1"/>
              <a:t>s.length</a:t>
            </a:r>
            <a:r>
              <a:rPr lang="en-US" dirty="0"/>
              <a:t> ( ) ; i++)</a:t>
            </a:r>
            <a:endParaRPr lang="fr-FR" dirty="0"/>
          </a:p>
          <a:p>
            <a:r>
              <a:rPr lang="en-US" dirty="0" err="1"/>
              <a:t>ss</a:t>
            </a:r>
            <a:r>
              <a:rPr lang="en-US" dirty="0"/>
              <a:t> [ i] = </a:t>
            </a:r>
            <a:r>
              <a:rPr lang="en-US" dirty="0" err="1"/>
              <a:t>toupper</a:t>
            </a:r>
            <a:r>
              <a:rPr lang="en-US" dirty="0"/>
              <a:t> (s[ i]);                        // copies the uppercase version of  s[ i]</a:t>
            </a:r>
            <a:endParaRPr lang="fr-FR" dirty="0"/>
          </a:p>
          <a:p>
            <a:r>
              <a:rPr lang="en-US" dirty="0"/>
              <a:t>return </a:t>
            </a:r>
            <a:r>
              <a:rPr lang="en-US" dirty="0" err="1"/>
              <a:t>ss</a:t>
            </a:r>
            <a:r>
              <a:rPr lang="en-US" dirty="0"/>
              <a:t>;</a:t>
            </a:r>
            <a:endParaRPr lang="fr-FR" dirty="0"/>
          </a:p>
          <a:p>
            <a:r>
              <a:rPr lang="en-US" dirty="0"/>
              <a:t>} </a:t>
            </a:r>
            <a:endParaRPr lang="fr-FR" dirty="0"/>
          </a:p>
          <a:p>
            <a:r>
              <a:rPr lang="en-US" b="1" u="sng" dirty="0"/>
              <a:t>Output</a:t>
            </a:r>
            <a:endParaRPr lang="fr-FR" dirty="0"/>
          </a:p>
          <a:p>
            <a:r>
              <a:rPr lang="en-US" dirty="0"/>
              <a:t>Enter your name: Umar</a:t>
            </a:r>
            <a:endParaRPr lang="fr-FR" dirty="0"/>
          </a:p>
          <a:p>
            <a:r>
              <a:rPr lang="en-US" dirty="0"/>
              <a:t>Hello, UMAR </a:t>
            </a:r>
            <a:r>
              <a:rPr lang="en-US" dirty="0" smtClean="0"/>
              <a:t>!</a:t>
            </a:r>
          </a:p>
          <a:p>
            <a:r>
              <a:rPr lang="en-US" dirty="0"/>
              <a:t>The </a:t>
            </a:r>
            <a:r>
              <a:rPr lang="en-US" dirty="0" err="1"/>
              <a:t>toupper</a:t>
            </a:r>
            <a:r>
              <a:rPr lang="en-US" dirty="0"/>
              <a:t> ( ) function return an uppercase version of the string passed to it. Since that string could be a large object, it is better to pass it by reference so that it doesn’t get duplicated. But the function is not intended to modify that string, so it should be passed by constant reference. </a:t>
            </a:r>
            <a:endParaRPr lang="fr-FR" dirty="0"/>
          </a:p>
          <a:p>
            <a:endParaRPr lang="fr-FR" dirty="0"/>
          </a:p>
          <a:p>
            <a:endParaRPr lang="fr-FR" dirty="0"/>
          </a:p>
        </p:txBody>
      </p:sp>
      <p:sp>
        <p:nvSpPr>
          <p:cNvPr id="3" name="Title 2"/>
          <p:cNvSpPr>
            <a:spLocks noGrp="1"/>
          </p:cNvSpPr>
          <p:nvPr>
            <p:ph type="title"/>
          </p:nvPr>
        </p:nvSpPr>
        <p:spPr>
          <a:xfrm>
            <a:off x="457200" y="274638"/>
            <a:ext cx="8229600" cy="202034"/>
          </a:xfrm>
        </p:spPr>
        <p:txBody>
          <a:bodyPr>
            <a:normAutofit fontScale="90000"/>
          </a:bodyPr>
          <a:lstStyle/>
          <a:p>
            <a:endParaRPr lang="fr-FR" dirty="0"/>
          </a:p>
        </p:txBody>
      </p:sp>
    </p:spTree>
    <p:extLst>
      <p:ext uri="{BB962C8B-B14F-4D97-AF65-F5344CB8AC3E}">
        <p14:creationId xmlns:p14="http://schemas.microsoft.com/office/powerpoint/2010/main" val="4666565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An </a:t>
            </a:r>
            <a:r>
              <a:rPr lang="en-US" dirty="0"/>
              <a:t>array is a number of data items of the same type arranged contiguously in memory. The array is the most commonly used data storage structure; it’s built into most programming languages. </a:t>
            </a:r>
            <a:endParaRPr lang="fr-FR" dirty="0"/>
          </a:p>
          <a:p>
            <a:r>
              <a:rPr lang="en-US" dirty="0"/>
              <a:t>In other word, an array is the collection of similar data types, it is a linear data structure and it's mainly used to store similar data. An array is a particular method of storing </a:t>
            </a:r>
            <a:r>
              <a:rPr lang="en-US" b="1" dirty="0"/>
              <a:t>elements</a:t>
            </a:r>
            <a:r>
              <a:rPr lang="en-US" dirty="0"/>
              <a:t> of indexed data. Elements of data are stored sequentially in blocks within the array. Each element is referenced by an </a:t>
            </a:r>
            <a:r>
              <a:rPr lang="en-US" b="1" dirty="0"/>
              <a:t>index</a:t>
            </a:r>
            <a:r>
              <a:rPr lang="en-US" dirty="0"/>
              <a:t>, or subscripts.</a:t>
            </a:r>
            <a:endParaRPr lang="fr-FR" dirty="0"/>
          </a:p>
          <a:p>
            <a:endParaRPr lang="fr-FR" dirty="0"/>
          </a:p>
        </p:txBody>
      </p:sp>
      <p:sp>
        <p:nvSpPr>
          <p:cNvPr id="3" name="Title 2"/>
          <p:cNvSpPr>
            <a:spLocks noGrp="1"/>
          </p:cNvSpPr>
          <p:nvPr>
            <p:ph type="title"/>
          </p:nvPr>
        </p:nvSpPr>
        <p:spPr/>
        <p:txBody>
          <a:bodyPr>
            <a:normAutofit fontScale="90000"/>
          </a:bodyPr>
          <a:lstStyle/>
          <a:p>
            <a:r>
              <a:rPr lang="en-US" u="sng" dirty="0"/>
              <a:t>ARRAYS</a:t>
            </a:r>
            <a:r>
              <a:rPr lang="fr-FR" dirty="0"/>
              <a:t/>
            </a:r>
            <a:br>
              <a:rPr lang="fr-FR" dirty="0"/>
            </a:br>
            <a:endParaRPr lang="fr-FR" dirty="0"/>
          </a:p>
        </p:txBody>
      </p:sp>
    </p:spTree>
    <p:extLst>
      <p:ext uri="{BB962C8B-B14F-4D97-AF65-F5344CB8AC3E}">
        <p14:creationId xmlns:p14="http://schemas.microsoft.com/office/powerpoint/2010/main" val="356236858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a:t>We can also say an array is a sequence of contiguous storage location all of which can be accessed by the single array name followed by an integer subscript called index of the array.</a:t>
            </a:r>
            <a:endParaRPr lang="fr-FR" dirty="0"/>
          </a:p>
          <a:p>
            <a:r>
              <a:rPr lang="en-US" dirty="0"/>
              <a:t>The index is usually a number used to address an element in the array. For example, if you were storing information about each day in August, you would create an array with an index capable of addressing 31 values -- one for each day of the month.  Again if a is the name of the array, then its element are accessed using a[0], a[1], a[2], a[3], a[4], a[5], a[6] etc. arrays index always begins with 0.</a:t>
            </a:r>
            <a:endParaRPr lang="fr-FR" dirty="0"/>
          </a:p>
          <a:p>
            <a:endParaRPr lang="fr-FR" dirty="0"/>
          </a:p>
        </p:txBody>
      </p:sp>
      <p:sp>
        <p:nvSpPr>
          <p:cNvPr id="3" name="Title 2"/>
          <p:cNvSpPr>
            <a:spLocks noGrp="1"/>
          </p:cNvSpPr>
          <p:nvPr>
            <p:ph type="title"/>
          </p:nvPr>
        </p:nvSpPr>
        <p:spPr/>
        <p:txBody>
          <a:bodyPr/>
          <a:lstStyle/>
          <a:p>
            <a:endParaRPr lang="fr-FR"/>
          </a:p>
        </p:txBody>
      </p:sp>
    </p:spTree>
    <p:extLst>
      <p:ext uri="{BB962C8B-B14F-4D97-AF65-F5344CB8AC3E}">
        <p14:creationId xmlns:p14="http://schemas.microsoft.com/office/powerpoint/2010/main" val="38755488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fr-FR" b="1" dirty="0" err="1"/>
              <a:t>Bounds</a:t>
            </a:r>
            <a:endParaRPr lang="fr-FR" b="1" dirty="0"/>
          </a:p>
          <a:p>
            <a:r>
              <a:rPr lang="fr-FR" dirty="0"/>
              <a:t>The </a:t>
            </a:r>
            <a:r>
              <a:rPr lang="fr-FR" dirty="0" err="1"/>
              <a:t>array</a:t>
            </a:r>
            <a:r>
              <a:rPr lang="fr-FR" dirty="0"/>
              <a:t> index </a:t>
            </a:r>
            <a:r>
              <a:rPr lang="fr-FR" dirty="0" err="1"/>
              <a:t>consists</a:t>
            </a:r>
            <a:r>
              <a:rPr lang="fr-FR" dirty="0"/>
              <a:t> of a range of values </a:t>
            </a:r>
            <a:r>
              <a:rPr lang="fr-FR" dirty="0" err="1"/>
              <a:t>with</a:t>
            </a:r>
            <a:r>
              <a:rPr lang="fr-FR" dirty="0"/>
              <a:t> a </a:t>
            </a:r>
            <a:r>
              <a:rPr lang="fr-FR" dirty="0" err="1"/>
              <a:t>lower</a:t>
            </a:r>
            <a:r>
              <a:rPr lang="fr-FR" dirty="0"/>
              <a:t> </a:t>
            </a:r>
            <a:r>
              <a:rPr lang="fr-FR" dirty="0" err="1"/>
              <a:t>bound</a:t>
            </a:r>
            <a:r>
              <a:rPr lang="fr-FR" dirty="0"/>
              <a:t> and an </a:t>
            </a:r>
            <a:r>
              <a:rPr lang="fr-FR" dirty="0" err="1"/>
              <a:t>upper</a:t>
            </a:r>
            <a:r>
              <a:rPr lang="fr-FR" dirty="0"/>
              <a:t> </a:t>
            </a:r>
            <a:r>
              <a:rPr lang="fr-FR" dirty="0" err="1"/>
              <a:t>bound</a:t>
            </a:r>
            <a:r>
              <a:rPr lang="fr-FR" dirty="0"/>
              <a:t>.</a:t>
            </a:r>
          </a:p>
          <a:p>
            <a:r>
              <a:rPr lang="fr-FR" dirty="0"/>
              <a:t>In </a:t>
            </a:r>
            <a:r>
              <a:rPr lang="fr-FR" dirty="0" err="1"/>
              <a:t>some</a:t>
            </a:r>
            <a:r>
              <a:rPr lang="fr-FR" dirty="0"/>
              <a:t> </a:t>
            </a:r>
            <a:r>
              <a:rPr lang="fr-FR" dirty="0" err="1"/>
              <a:t>programming</a:t>
            </a:r>
            <a:r>
              <a:rPr lang="fr-FR" dirty="0"/>
              <a:t> </a:t>
            </a:r>
            <a:r>
              <a:rPr lang="fr-FR" dirty="0" err="1"/>
              <a:t>languages</a:t>
            </a:r>
            <a:r>
              <a:rPr lang="fr-FR" dirty="0"/>
              <a:t> </a:t>
            </a:r>
            <a:r>
              <a:rPr lang="fr-FR" dirty="0" err="1"/>
              <a:t>only</a:t>
            </a:r>
            <a:r>
              <a:rPr lang="fr-FR" dirty="0"/>
              <a:t> the </a:t>
            </a:r>
            <a:r>
              <a:rPr lang="fr-FR" dirty="0" err="1"/>
              <a:t>upper</a:t>
            </a:r>
            <a:r>
              <a:rPr lang="fr-FR" dirty="0"/>
              <a:t> </a:t>
            </a:r>
            <a:r>
              <a:rPr lang="fr-FR" dirty="0" err="1"/>
              <a:t>bound</a:t>
            </a:r>
            <a:r>
              <a:rPr lang="fr-FR" dirty="0"/>
              <a:t> </a:t>
            </a:r>
            <a:r>
              <a:rPr lang="fr-FR" dirty="0" err="1"/>
              <a:t>can</a:t>
            </a:r>
            <a:r>
              <a:rPr lang="fr-FR" dirty="0"/>
              <a:t> </a:t>
            </a:r>
            <a:r>
              <a:rPr lang="fr-FR" dirty="0" err="1"/>
              <a:t>be</a:t>
            </a:r>
            <a:r>
              <a:rPr lang="fr-FR" dirty="0"/>
              <a:t> </a:t>
            </a:r>
            <a:r>
              <a:rPr lang="fr-FR" dirty="0" err="1"/>
              <a:t>chosen</a:t>
            </a:r>
            <a:r>
              <a:rPr lang="fr-FR" dirty="0"/>
              <a:t> </a:t>
            </a:r>
            <a:r>
              <a:rPr lang="fr-FR" dirty="0" err="1"/>
              <a:t>while</a:t>
            </a:r>
            <a:r>
              <a:rPr lang="fr-FR" dirty="0"/>
              <a:t> the </a:t>
            </a:r>
            <a:r>
              <a:rPr lang="fr-FR" dirty="0" err="1"/>
              <a:t>lower</a:t>
            </a:r>
            <a:r>
              <a:rPr lang="fr-FR" dirty="0"/>
              <a:t> </a:t>
            </a:r>
            <a:r>
              <a:rPr lang="fr-FR" dirty="0" err="1"/>
              <a:t>bound</a:t>
            </a:r>
            <a:r>
              <a:rPr lang="fr-FR" dirty="0"/>
              <a:t> </a:t>
            </a:r>
            <a:r>
              <a:rPr lang="fr-FR" dirty="0" err="1"/>
              <a:t>is</a:t>
            </a:r>
            <a:r>
              <a:rPr lang="fr-FR" dirty="0"/>
              <a:t> </a:t>
            </a:r>
            <a:r>
              <a:rPr lang="fr-FR" dirty="0" err="1"/>
              <a:t>fixed</a:t>
            </a:r>
            <a:r>
              <a:rPr lang="fr-FR" dirty="0"/>
              <a:t> to </a:t>
            </a:r>
            <a:r>
              <a:rPr lang="fr-FR" dirty="0" err="1"/>
              <a:t>be</a:t>
            </a:r>
            <a:r>
              <a:rPr lang="fr-FR" dirty="0"/>
              <a:t> </a:t>
            </a:r>
            <a:r>
              <a:rPr lang="fr-FR" dirty="0" err="1"/>
              <a:t>either</a:t>
            </a:r>
            <a:r>
              <a:rPr lang="fr-FR" dirty="0"/>
              <a:t> 0 (C, C++, JAVA) or 1 (FORTRAN 66).</a:t>
            </a:r>
          </a:p>
          <a:p>
            <a:r>
              <a:rPr lang="fr-FR" dirty="0"/>
              <a:t>In </a:t>
            </a:r>
            <a:r>
              <a:rPr lang="fr-FR" dirty="0" err="1"/>
              <a:t>other</a:t>
            </a:r>
            <a:r>
              <a:rPr lang="fr-FR" dirty="0"/>
              <a:t> </a:t>
            </a:r>
            <a:r>
              <a:rPr lang="fr-FR" dirty="0" err="1"/>
              <a:t>programming</a:t>
            </a:r>
            <a:r>
              <a:rPr lang="fr-FR" dirty="0"/>
              <a:t> </a:t>
            </a:r>
            <a:r>
              <a:rPr lang="fr-FR" dirty="0" err="1"/>
              <a:t>languages</a:t>
            </a:r>
            <a:r>
              <a:rPr lang="fr-FR" dirty="0"/>
              <a:t> (Ada,  PL/I,  Pascal) </a:t>
            </a:r>
            <a:r>
              <a:rPr lang="fr-FR" dirty="0" err="1"/>
              <a:t>both</a:t>
            </a:r>
            <a:r>
              <a:rPr lang="fr-FR" dirty="0"/>
              <a:t> the </a:t>
            </a:r>
            <a:r>
              <a:rPr lang="fr-FR" dirty="0" err="1"/>
              <a:t>upper</a:t>
            </a:r>
            <a:r>
              <a:rPr lang="fr-FR" dirty="0"/>
              <a:t> and </a:t>
            </a:r>
            <a:r>
              <a:rPr lang="fr-FR" dirty="0" err="1"/>
              <a:t>lower</a:t>
            </a:r>
            <a:r>
              <a:rPr lang="fr-FR" dirty="0"/>
              <a:t> </a:t>
            </a:r>
            <a:r>
              <a:rPr lang="fr-FR" dirty="0" err="1"/>
              <a:t>bound</a:t>
            </a:r>
            <a:r>
              <a:rPr lang="fr-FR" dirty="0"/>
              <a:t> </a:t>
            </a:r>
            <a:r>
              <a:rPr lang="fr-FR" dirty="0" err="1"/>
              <a:t>can</a:t>
            </a:r>
            <a:r>
              <a:rPr lang="fr-FR" dirty="0"/>
              <a:t> </a:t>
            </a:r>
            <a:r>
              <a:rPr lang="fr-FR" dirty="0" err="1"/>
              <a:t>be</a:t>
            </a:r>
            <a:r>
              <a:rPr lang="fr-FR" dirty="0"/>
              <a:t> </a:t>
            </a:r>
            <a:r>
              <a:rPr lang="fr-FR" dirty="0" err="1"/>
              <a:t>freely</a:t>
            </a:r>
            <a:r>
              <a:rPr lang="fr-FR" dirty="0"/>
              <a:t> </a:t>
            </a:r>
            <a:r>
              <a:rPr lang="fr-FR" dirty="0" err="1"/>
              <a:t>chosen</a:t>
            </a:r>
            <a:r>
              <a:rPr lang="fr-FR" dirty="0"/>
              <a:t> (</a:t>
            </a:r>
            <a:r>
              <a:rPr lang="fr-FR" dirty="0" err="1"/>
              <a:t>even</a:t>
            </a:r>
            <a:r>
              <a:rPr lang="fr-FR" dirty="0"/>
              <a:t> </a:t>
            </a:r>
            <a:r>
              <a:rPr lang="fr-FR" dirty="0" err="1"/>
              <a:t>negative</a:t>
            </a:r>
            <a:r>
              <a:rPr lang="fr-FR" dirty="0"/>
              <a:t>).</a:t>
            </a:r>
          </a:p>
          <a:p>
            <a:endParaRPr lang="fr-FR" dirty="0"/>
          </a:p>
        </p:txBody>
      </p:sp>
      <p:sp>
        <p:nvSpPr>
          <p:cNvPr id="3" name="Title 2"/>
          <p:cNvSpPr>
            <a:spLocks noGrp="1"/>
          </p:cNvSpPr>
          <p:nvPr>
            <p:ph type="title"/>
          </p:nvPr>
        </p:nvSpPr>
        <p:spPr/>
        <p:txBody>
          <a:bodyPr/>
          <a:lstStyle/>
          <a:p>
            <a:endParaRPr lang="fr-FR"/>
          </a:p>
        </p:txBody>
      </p:sp>
    </p:spTree>
    <p:extLst>
      <p:ext uri="{BB962C8B-B14F-4D97-AF65-F5344CB8AC3E}">
        <p14:creationId xmlns:p14="http://schemas.microsoft.com/office/powerpoint/2010/main" val="23019101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80728"/>
            <a:ext cx="8229600" cy="5256584"/>
          </a:xfrm>
        </p:spPr>
        <p:txBody>
          <a:bodyPr/>
          <a:lstStyle/>
          <a:p>
            <a:r>
              <a:rPr lang="fr-FR" dirty="0" smtClean="0"/>
              <a:t>1</a:t>
            </a:r>
            <a:r>
              <a:rPr lang="fr-FR" dirty="0"/>
              <a:t>. </a:t>
            </a:r>
            <a:r>
              <a:rPr lang="fr-FR" dirty="0" err="1"/>
              <a:t>Traversing</a:t>
            </a:r>
            <a:endParaRPr lang="fr-FR" dirty="0"/>
          </a:p>
          <a:p>
            <a:r>
              <a:rPr lang="fr-FR" dirty="0" smtClean="0"/>
              <a:t>2</a:t>
            </a:r>
            <a:r>
              <a:rPr lang="fr-FR" dirty="0"/>
              <a:t>. </a:t>
            </a:r>
            <a:r>
              <a:rPr lang="fr-FR" dirty="0" err="1"/>
              <a:t>Search</a:t>
            </a:r>
            <a:r>
              <a:rPr lang="fr-FR" dirty="0"/>
              <a:t/>
            </a:r>
            <a:br>
              <a:rPr lang="fr-FR" dirty="0"/>
            </a:br>
            <a:r>
              <a:rPr lang="fr-FR" dirty="0"/>
              <a:t>3. Insertion</a:t>
            </a:r>
            <a:br>
              <a:rPr lang="fr-FR" dirty="0"/>
            </a:br>
            <a:r>
              <a:rPr lang="fr-FR" dirty="0"/>
              <a:t>4. </a:t>
            </a:r>
            <a:r>
              <a:rPr lang="fr-FR" dirty="0" err="1"/>
              <a:t>Deletion</a:t>
            </a:r>
            <a:r>
              <a:rPr lang="fr-FR" dirty="0"/>
              <a:t/>
            </a:r>
            <a:br>
              <a:rPr lang="fr-FR" dirty="0"/>
            </a:br>
            <a:r>
              <a:rPr lang="fr-FR" dirty="0"/>
              <a:t>5. </a:t>
            </a:r>
            <a:r>
              <a:rPr lang="fr-FR" dirty="0" err="1"/>
              <a:t>Sorting</a:t>
            </a:r>
            <a:r>
              <a:rPr lang="fr-FR" dirty="0"/>
              <a:t/>
            </a:r>
            <a:br>
              <a:rPr lang="fr-FR" dirty="0"/>
            </a:br>
            <a:r>
              <a:rPr lang="fr-FR" dirty="0"/>
              <a:t>6. </a:t>
            </a:r>
            <a:r>
              <a:rPr lang="fr-FR" dirty="0" err="1"/>
              <a:t>Merging</a:t>
            </a:r>
            <a:endParaRPr lang="fr-FR" dirty="0"/>
          </a:p>
          <a:p>
            <a:r>
              <a:rPr lang="en-US" dirty="0"/>
              <a:t> </a:t>
            </a:r>
            <a:endParaRPr lang="fr-FR" dirty="0"/>
          </a:p>
          <a:p>
            <a:endParaRPr lang="fr-FR" dirty="0"/>
          </a:p>
        </p:txBody>
      </p:sp>
      <p:sp>
        <p:nvSpPr>
          <p:cNvPr id="3" name="Title 2"/>
          <p:cNvSpPr>
            <a:spLocks noGrp="1"/>
          </p:cNvSpPr>
          <p:nvPr>
            <p:ph type="title"/>
          </p:nvPr>
        </p:nvSpPr>
        <p:spPr/>
        <p:txBody>
          <a:bodyPr>
            <a:normAutofit fontScale="90000"/>
          </a:bodyPr>
          <a:lstStyle/>
          <a:p>
            <a:r>
              <a:rPr lang="fr-FR" dirty="0" err="1"/>
              <a:t>Operation</a:t>
            </a:r>
            <a:r>
              <a:rPr lang="fr-FR" dirty="0"/>
              <a:t> </a:t>
            </a:r>
            <a:r>
              <a:rPr lang="fr-FR" dirty="0" err="1"/>
              <a:t>Performed</a:t>
            </a:r>
            <a:r>
              <a:rPr lang="fr-FR" dirty="0"/>
              <a:t> On </a:t>
            </a:r>
            <a:r>
              <a:rPr lang="fr-FR" dirty="0" err="1"/>
              <a:t>Array</a:t>
            </a:r>
            <a:r>
              <a:rPr lang="fr-FR" dirty="0"/>
              <a:t/>
            </a:r>
            <a:br>
              <a:rPr lang="fr-FR" dirty="0"/>
            </a:br>
            <a:endParaRPr lang="fr-FR" dirty="0"/>
          </a:p>
        </p:txBody>
      </p:sp>
    </p:spTree>
    <p:extLst>
      <p:ext uri="{BB962C8B-B14F-4D97-AF65-F5344CB8AC3E}">
        <p14:creationId xmlns:p14="http://schemas.microsoft.com/office/powerpoint/2010/main" val="41673323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a:t>Algorithms are procedures a software program uses to manipulate the data in these structures. Algorithms manipulate the data in these structures in various ways, such as </a:t>
            </a:r>
            <a:endParaRPr lang="en-US" dirty="0" smtClean="0"/>
          </a:p>
          <a:p>
            <a:pPr>
              <a:buFont typeface="Wingdings" pitchFamily="2" charset="2"/>
              <a:buChar char="ü"/>
            </a:pPr>
            <a:r>
              <a:rPr lang="en-US" dirty="0" smtClean="0"/>
              <a:t>inserting </a:t>
            </a:r>
            <a:r>
              <a:rPr lang="en-US" dirty="0"/>
              <a:t>a new data </a:t>
            </a:r>
            <a:r>
              <a:rPr lang="en-US" dirty="0" smtClean="0"/>
              <a:t>item</a:t>
            </a:r>
          </a:p>
          <a:p>
            <a:pPr>
              <a:buFont typeface="Wingdings" pitchFamily="2" charset="2"/>
              <a:buChar char="ü"/>
            </a:pPr>
            <a:r>
              <a:rPr lang="en-US" dirty="0" smtClean="0"/>
              <a:t> </a:t>
            </a:r>
            <a:r>
              <a:rPr lang="en-US" dirty="0"/>
              <a:t>searching for a particular </a:t>
            </a:r>
            <a:r>
              <a:rPr lang="en-US" dirty="0" smtClean="0"/>
              <a:t>item</a:t>
            </a:r>
          </a:p>
          <a:p>
            <a:pPr>
              <a:buFont typeface="Wingdings" pitchFamily="2" charset="2"/>
              <a:buChar char="ü"/>
            </a:pPr>
            <a:r>
              <a:rPr lang="en-US" dirty="0" smtClean="0"/>
              <a:t> </a:t>
            </a:r>
            <a:r>
              <a:rPr lang="en-US" dirty="0"/>
              <a:t>sorting the items.  </a:t>
            </a:r>
            <a:endParaRPr lang="en-US" dirty="0" smtClean="0"/>
          </a:p>
          <a:p>
            <a:pPr marL="109728" indent="0">
              <a:buNone/>
            </a:pPr>
            <a:r>
              <a:rPr lang="en-US" dirty="0" smtClean="0"/>
              <a:t>You </a:t>
            </a:r>
            <a:r>
              <a:rPr lang="en-US" dirty="0"/>
              <a:t>can think of an algorithm as a recipe: a list of detailed instruction for carrying out an activity.</a:t>
            </a:r>
            <a:endParaRPr lang="fr-FR" dirty="0"/>
          </a:p>
          <a:p>
            <a:endParaRPr lang="fr-FR" dirty="0"/>
          </a:p>
        </p:txBody>
      </p:sp>
      <p:sp>
        <p:nvSpPr>
          <p:cNvPr id="3" name="Title 2"/>
          <p:cNvSpPr>
            <a:spLocks noGrp="1"/>
          </p:cNvSpPr>
          <p:nvPr>
            <p:ph type="title"/>
          </p:nvPr>
        </p:nvSpPr>
        <p:spPr/>
        <p:txBody>
          <a:bodyPr/>
          <a:lstStyle/>
          <a:p>
            <a:endParaRPr lang="fr-FR"/>
          </a:p>
        </p:txBody>
      </p:sp>
    </p:spTree>
    <p:extLst>
      <p:ext uri="{BB962C8B-B14F-4D97-AF65-F5344CB8AC3E}">
        <p14:creationId xmlns:p14="http://schemas.microsoft.com/office/powerpoint/2010/main" val="21427556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76672"/>
            <a:ext cx="8229600" cy="5530619"/>
          </a:xfrm>
        </p:spPr>
        <p:txBody>
          <a:bodyPr>
            <a:normAutofit fontScale="62500" lnSpcReduction="20000"/>
          </a:bodyPr>
          <a:lstStyle/>
          <a:p>
            <a:r>
              <a:rPr lang="en-US" b="1" dirty="0"/>
              <a:t>Example : An array of strings</a:t>
            </a:r>
            <a:endParaRPr lang="fr-FR" dirty="0"/>
          </a:p>
          <a:p>
            <a:r>
              <a:rPr lang="en-US" dirty="0" err="1"/>
              <a:t>int</a:t>
            </a:r>
            <a:r>
              <a:rPr lang="en-US" dirty="0"/>
              <a:t> main ( )</a:t>
            </a:r>
            <a:endParaRPr lang="fr-FR" dirty="0"/>
          </a:p>
          <a:p>
            <a:r>
              <a:rPr lang="en-US" dirty="0"/>
              <a:t>{ string a[ 6];                // an array of 6 strings</a:t>
            </a:r>
            <a:endParaRPr lang="fr-FR" dirty="0"/>
          </a:p>
          <a:p>
            <a:r>
              <a:rPr lang="en-US" dirty="0"/>
              <a:t>a[ 0] = “ Federal ”;</a:t>
            </a:r>
            <a:endParaRPr lang="fr-FR" dirty="0"/>
          </a:p>
          <a:p>
            <a:r>
              <a:rPr lang="en-US" dirty="0"/>
              <a:t>a[ 1] = “ University” ;</a:t>
            </a:r>
            <a:endParaRPr lang="fr-FR" dirty="0"/>
          </a:p>
          <a:p>
            <a:r>
              <a:rPr lang="en-US" dirty="0"/>
              <a:t>a[2] =  “</a:t>
            </a:r>
            <a:r>
              <a:rPr lang="en-US" dirty="0" err="1"/>
              <a:t>Dutsinma</a:t>
            </a:r>
            <a:r>
              <a:rPr lang="en-US" dirty="0"/>
              <a:t>” ;</a:t>
            </a:r>
            <a:endParaRPr lang="fr-FR" dirty="0"/>
          </a:p>
          <a:p>
            <a:r>
              <a:rPr lang="en-US" dirty="0"/>
              <a:t>a[ 3] = “ </a:t>
            </a:r>
            <a:r>
              <a:rPr lang="en-US" dirty="0" err="1"/>
              <a:t>Katsina</a:t>
            </a:r>
            <a:r>
              <a:rPr lang="en-US" dirty="0"/>
              <a:t> ” ;</a:t>
            </a:r>
            <a:endParaRPr lang="fr-FR" dirty="0"/>
          </a:p>
          <a:p>
            <a:r>
              <a:rPr lang="en-US" dirty="0"/>
              <a:t>a[ 4] = “ State “ ;</a:t>
            </a:r>
            <a:endParaRPr lang="fr-FR" dirty="0"/>
          </a:p>
          <a:p>
            <a:r>
              <a:rPr lang="en-US" dirty="0"/>
              <a:t>a[ 5] = “ Nigeria “;</a:t>
            </a:r>
            <a:endParaRPr lang="fr-FR" dirty="0"/>
          </a:p>
          <a:p>
            <a:r>
              <a:rPr lang="en-US" dirty="0"/>
              <a:t>for (</a:t>
            </a:r>
            <a:r>
              <a:rPr lang="en-US" dirty="0" err="1"/>
              <a:t>int</a:t>
            </a:r>
            <a:r>
              <a:rPr lang="en-US" dirty="0"/>
              <a:t> i = 0; i &lt; 6;  i++)</a:t>
            </a:r>
            <a:endParaRPr lang="fr-FR" dirty="0"/>
          </a:p>
          <a:p>
            <a:r>
              <a:rPr lang="en-US" dirty="0"/>
              <a:t>    </a:t>
            </a:r>
            <a:r>
              <a:rPr lang="en-US" dirty="0" err="1"/>
              <a:t>cout</a:t>
            </a:r>
            <a:r>
              <a:rPr lang="en-US" dirty="0"/>
              <a:t> &lt;&lt; “ a [“ &lt;&lt; i &lt;&lt; “ ] = “ &lt;&lt; a [ i] &lt;&lt; “\n”;</a:t>
            </a:r>
            <a:endParaRPr lang="fr-FR" dirty="0"/>
          </a:p>
          <a:p>
            <a:r>
              <a:rPr lang="en-US" dirty="0"/>
              <a:t>}</a:t>
            </a:r>
            <a:endParaRPr lang="fr-FR" dirty="0"/>
          </a:p>
          <a:p>
            <a:r>
              <a:rPr lang="en-US" b="1" dirty="0"/>
              <a:t>Output</a:t>
            </a:r>
            <a:endParaRPr lang="fr-FR" dirty="0"/>
          </a:p>
          <a:p>
            <a:r>
              <a:rPr lang="en-US" dirty="0"/>
              <a:t>a[0] = Federal </a:t>
            </a:r>
            <a:endParaRPr lang="fr-FR" dirty="0"/>
          </a:p>
          <a:p>
            <a:r>
              <a:rPr lang="en-US" dirty="0"/>
              <a:t>a[1] = University</a:t>
            </a:r>
            <a:endParaRPr lang="fr-FR" dirty="0"/>
          </a:p>
          <a:p>
            <a:r>
              <a:rPr lang="en-US" dirty="0"/>
              <a:t>a[2] =  </a:t>
            </a:r>
            <a:r>
              <a:rPr lang="en-US" dirty="0" err="1"/>
              <a:t>Dutsinma</a:t>
            </a:r>
            <a:endParaRPr lang="fr-FR" dirty="0"/>
          </a:p>
          <a:p>
            <a:r>
              <a:rPr lang="en-US" dirty="0"/>
              <a:t>a[ 3] = </a:t>
            </a:r>
            <a:r>
              <a:rPr lang="en-US" dirty="0" err="1"/>
              <a:t>Katsina</a:t>
            </a:r>
            <a:endParaRPr lang="fr-FR" dirty="0"/>
          </a:p>
          <a:p>
            <a:r>
              <a:rPr lang="en-US" dirty="0"/>
              <a:t>a[ 4] = State </a:t>
            </a:r>
            <a:endParaRPr lang="fr-FR" dirty="0"/>
          </a:p>
          <a:p>
            <a:r>
              <a:rPr lang="en-US" dirty="0"/>
              <a:t>a[ 5] =  Nigeria</a:t>
            </a:r>
            <a:endParaRPr lang="fr-FR" dirty="0"/>
          </a:p>
          <a:p>
            <a:r>
              <a:rPr lang="en-US" dirty="0"/>
              <a:t>Arrays are usually processed with for loops.</a:t>
            </a:r>
            <a:endParaRPr lang="fr-FR" dirty="0"/>
          </a:p>
          <a:p>
            <a:r>
              <a:rPr lang="en-US" dirty="0"/>
              <a:t>Arrays can be initialized when they are declared using an initializer list.</a:t>
            </a:r>
            <a:endParaRPr lang="fr-FR" dirty="0"/>
          </a:p>
          <a:p>
            <a:endParaRPr lang="fr-FR" dirty="0"/>
          </a:p>
        </p:txBody>
      </p:sp>
      <p:sp>
        <p:nvSpPr>
          <p:cNvPr id="3" name="Title 2"/>
          <p:cNvSpPr>
            <a:spLocks noGrp="1"/>
          </p:cNvSpPr>
          <p:nvPr>
            <p:ph type="title"/>
          </p:nvPr>
        </p:nvSpPr>
        <p:spPr>
          <a:xfrm flipV="1">
            <a:off x="457200" y="228919"/>
            <a:ext cx="8229600" cy="45719"/>
          </a:xfrm>
        </p:spPr>
        <p:txBody>
          <a:bodyPr>
            <a:normAutofit fontScale="90000"/>
          </a:bodyPr>
          <a:lstStyle/>
          <a:p>
            <a:endParaRPr lang="fr-FR" dirty="0"/>
          </a:p>
        </p:txBody>
      </p:sp>
    </p:spTree>
    <p:extLst>
      <p:ext uri="{BB962C8B-B14F-4D97-AF65-F5344CB8AC3E}">
        <p14:creationId xmlns:p14="http://schemas.microsoft.com/office/powerpoint/2010/main" val="196902783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92696"/>
            <a:ext cx="8229600" cy="5832648"/>
          </a:xfrm>
        </p:spPr>
        <p:txBody>
          <a:bodyPr>
            <a:normAutofit fontScale="85000" lnSpcReduction="20000"/>
          </a:bodyPr>
          <a:lstStyle/>
          <a:p>
            <a:r>
              <a:rPr lang="en-US" b="1" dirty="0"/>
              <a:t>Example: Using an initializer list to initialize an array</a:t>
            </a:r>
            <a:r>
              <a:rPr lang="en-US" dirty="0"/>
              <a:t>.</a:t>
            </a:r>
            <a:endParaRPr lang="fr-FR" dirty="0"/>
          </a:p>
          <a:p>
            <a:r>
              <a:rPr lang="en-US" dirty="0" err="1"/>
              <a:t>int</a:t>
            </a:r>
            <a:r>
              <a:rPr lang="en-US" dirty="0"/>
              <a:t> main ( )</a:t>
            </a:r>
            <a:endParaRPr lang="fr-FR" dirty="0"/>
          </a:p>
          <a:p>
            <a:r>
              <a:rPr lang="en-US" dirty="0"/>
              <a:t>{ string a[ ] = { “ </a:t>
            </a:r>
            <a:r>
              <a:rPr lang="en-US" dirty="0" err="1"/>
              <a:t>Indomie</a:t>
            </a:r>
            <a:r>
              <a:rPr lang="en-US" dirty="0"/>
              <a:t>”, “Cherry” ,” </a:t>
            </a:r>
            <a:r>
              <a:rPr lang="en-US" dirty="0" err="1"/>
              <a:t>Dangote</a:t>
            </a:r>
            <a:r>
              <a:rPr lang="en-US" dirty="0"/>
              <a:t>” , “ Golden”};</a:t>
            </a:r>
            <a:endParaRPr lang="fr-FR" dirty="0"/>
          </a:p>
          <a:p>
            <a:r>
              <a:rPr lang="en-US" dirty="0"/>
              <a:t>     for ( </a:t>
            </a:r>
            <a:r>
              <a:rPr lang="en-US" dirty="0" err="1"/>
              <a:t>int</a:t>
            </a:r>
            <a:r>
              <a:rPr lang="en-US" dirty="0"/>
              <a:t> i = 0; i &lt; 4;  i++)</a:t>
            </a:r>
            <a:endParaRPr lang="fr-FR" dirty="0"/>
          </a:p>
          <a:p>
            <a:r>
              <a:rPr lang="en-US" dirty="0"/>
              <a:t>         </a:t>
            </a:r>
            <a:r>
              <a:rPr lang="en-US" dirty="0" err="1"/>
              <a:t>cout</a:t>
            </a:r>
            <a:r>
              <a:rPr lang="en-US" dirty="0"/>
              <a:t> &lt;&lt; “ [ “ &lt;&lt; i &lt;&lt; “ ] = “ &lt;&lt; a [i] &lt;&lt; “ \n”;</a:t>
            </a:r>
            <a:endParaRPr lang="fr-FR" dirty="0"/>
          </a:p>
          <a:p>
            <a:r>
              <a:rPr lang="en-US" dirty="0"/>
              <a:t>}</a:t>
            </a:r>
            <a:endParaRPr lang="fr-FR" dirty="0"/>
          </a:p>
          <a:p>
            <a:r>
              <a:rPr lang="en-US" dirty="0"/>
              <a:t>Output</a:t>
            </a:r>
            <a:endParaRPr lang="fr-FR" dirty="0"/>
          </a:p>
          <a:p>
            <a:r>
              <a:rPr lang="en-US" dirty="0"/>
              <a:t>a[0] = </a:t>
            </a:r>
            <a:r>
              <a:rPr lang="en-US" dirty="0" err="1"/>
              <a:t>Indomie</a:t>
            </a:r>
            <a:endParaRPr lang="fr-FR" dirty="0"/>
          </a:p>
          <a:p>
            <a:r>
              <a:rPr lang="en-US" dirty="0"/>
              <a:t>a[1] = Cherry</a:t>
            </a:r>
            <a:endParaRPr lang="fr-FR" dirty="0"/>
          </a:p>
          <a:p>
            <a:r>
              <a:rPr lang="en-US" dirty="0"/>
              <a:t>a[2] = </a:t>
            </a:r>
            <a:r>
              <a:rPr lang="en-US" dirty="0" err="1"/>
              <a:t>Dangote</a:t>
            </a:r>
            <a:endParaRPr lang="fr-FR" dirty="0"/>
          </a:p>
          <a:p>
            <a:r>
              <a:rPr lang="en-US" dirty="0"/>
              <a:t>a[3] = Golden</a:t>
            </a:r>
            <a:endParaRPr lang="fr-FR" dirty="0"/>
          </a:p>
          <a:p>
            <a:r>
              <a:rPr lang="en-US" b="1" dirty="0"/>
              <a:t>Note </a:t>
            </a:r>
            <a:endParaRPr lang="fr-FR" dirty="0"/>
          </a:p>
          <a:p>
            <a:r>
              <a:rPr lang="en-US" dirty="0"/>
              <a:t>The array dimension can be omitted when an initializer list is used. The compiler will set the dimension equal to the number of elements in the list.</a:t>
            </a:r>
            <a:endParaRPr lang="fr-FR" dirty="0"/>
          </a:p>
          <a:p>
            <a:endParaRPr lang="fr-FR" dirty="0"/>
          </a:p>
        </p:txBody>
      </p:sp>
      <p:sp>
        <p:nvSpPr>
          <p:cNvPr id="3" name="Title 2"/>
          <p:cNvSpPr>
            <a:spLocks noGrp="1"/>
          </p:cNvSpPr>
          <p:nvPr>
            <p:ph type="title"/>
          </p:nvPr>
        </p:nvSpPr>
        <p:spPr>
          <a:xfrm>
            <a:off x="457200" y="274638"/>
            <a:ext cx="8229600" cy="58018"/>
          </a:xfrm>
        </p:spPr>
        <p:txBody>
          <a:bodyPr>
            <a:normAutofit fontScale="90000"/>
          </a:bodyPr>
          <a:lstStyle/>
          <a:p>
            <a:endParaRPr lang="fr-FR" dirty="0"/>
          </a:p>
        </p:txBody>
      </p:sp>
    </p:spTree>
    <p:extLst>
      <p:ext uri="{BB962C8B-B14F-4D97-AF65-F5344CB8AC3E}">
        <p14:creationId xmlns:p14="http://schemas.microsoft.com/office/powerpoint/2010/main" val="406580565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48680"/>
            <a:ext cx="8229600" cy="5458611"/>
          </a:xfrm>
        </p:spPr>
        <p:txBody>
          <a:bodyPr>
            <a:normAutofit fontScale="62500" lnSpcReduction="20000"/>
          </a:bodyPr>
          <a:lstStyle/>
          <a:p>
            <a:r>
              <a:rPr lang="en-US" b="1" u="sng" dirty="0"/>
              <a:t>DYNAMIC ARRAYS</a:t>
            </a:r>
            <a:endParaRPr lang="fr-FR" dirty="0"/>
          </a:p>
          <a:p>
            <a:r>
              <a:rPr lang="en-US" dirty="0"/>
              <a:t>Is an array whose dimension may be a variable integer and are allocated at run-time, new operator can be use to create a dynamic array.</a:t>
            </a:r>
            <a:endParaRPr lang="fr-FR" dirty="0"/>
          </a:p>
          <a:p>
            <a:r>
              <a:rPr lang="en-US" b="1" dirty="0"/>
              <a:t>Example : Using a dynamic array</a:t>
            </a:r>
            <a:endParaRPr lang="fr-FR" dirty="0"/>
          </a:p>
          <a:p>
            <a:r>
              <a:rPr lang="en-US" dirty="0" err="1"/>
              <a:t>int</a:t>
            </a:r>
            <a:r>
              <a:rPr lang="en-US" dirty="0"/>
              <a:t> main ( )</a:t>
            </a:r>
            <a:endParaRPr lang="fr-FR" dirty="0"/>
          </a:p>
          <a:p>
            <a:r>
              <a:rPr lang="en-US" dirty="0"/>
              <a:t>   { </a:t>
            </a:r>
            <a:r>
              <a:rPr lang="en-US" dirty="0" err="1"/>
              <a:t>int</a:t>
            </a:r>
            <a:r>
              <a:rPr lang="en-US" dirty="0"/>
              <a:t> n ;</a:t>
            </a:r>
            <a:endParaRPr lang="fr-FR" dirty="0"/>
          </a:p>
          <a:p>
            <a:r>
              <a:rPr lang="en-US" dirty="0" err="1"/>
              <a:t>cout</a:t>
            </a:r>
            <a:r>
              <a:rPr lang="en-US" dirty="0"/>
              <a:t> &lt;&lt; “How many Children do you have ? “ ;</a:t>
            </a:r>
            <a:endParaRPr lang="fr-FR" dirty="0"/>
          </a:p>
          <a:p>
            <a:r>
              <a:rPr lang="en-US" dirty="0" err="1"/>
              <a:t>cin</a:t>
            </a:r>
            <a:r>
              <a:rPr lang="en-US" dirty="0"/>
              <a:t> &gt;&gt; n;</a:t>
            </a:r>
            <a:endParaRPr lang="fr-FR" dirty="0"/>
          </a:p>
          <a:p>
            <a:r>
              <a:rPr lang="en-US" dirty="0"/>
              <a:t>string* child = new string [n] ;</a:t>
            </a:r>
            <a:endParaRPr lang="fr-FR" dirty="0"/>
          </a:p>
          <a:p>
            <a:r>
              <a:rPr lang="en-US" dirty="0" err="1"/>
              <a:t>cout</a:t>
            </a:r>
            <a:r>
              <a:rPr lang="en-US" dirty="0"/>
              <a:t> &lt;&lt; “ Please give the names of your ” &lt;&lt;n &lt;&lt; “ children : \n” ;</a:t>
            </a:r>
            <a:endParaRPr lang="fr-FR" dirty="0"/>
          </a:p>
          <a:p>
            <a:r>
              <a:rPr lang="en-US" dirty="0"/>
              <a:t>for ( </a:t>
            </a:r>
            <a:r>
              <a:rPr lang="en-US" dirty="0" err="1"/>
              <a:t>int</a:t>
            </a:r>
            <a:r>
              <a:rPr lang="en-US" dirty="0"/>
              <a:t> i = 0;  i&lt;n ;  i++)</a:t>
            </a:r>
            <a:endParaRPr lang="fr-FR" dirty="0"/>
          </a:p>
          <a:p>
            <a:r>
              <a:rPr lang="en-US" dirty="0"/>
              <a:t>{ </a:t>
            </a:r>
            <a:r>
              <a:rPr lang="en-US" dirty="0" err="1"/>
              <a:t>cout</a:t>
            </a:r>
            <a:r>
              <a:rPr lang="en-US" dirty="0"/>
              <a:t> &lt;&lt; “\t”&lt;&lt; i+1&lt;&lt; ” : ”;</a:t>
            </a:r>
            <a:endParaRPr lang="fr-FR" dirty="0"/>
          </a:p>
          <a:p>
            <a:r>
              <a:rPr lang="en-US" dirty="0" err="1"/>
              <a:t>cin</a:t>
            </a:r>
            <a:r>
              <a:rPr lang="en-US" dirty="0"/>
              <a:t> &gt;&gt; child [ i ] ;</a:t>
            </a:r>
            <a:endParaRPr lang="fr-FR" dirty="0"/>
          </a:p>
          <a:p>
            <a:r>
              <a:rPr lang="en-US" dirty="0"/>
              <a:t>}</a:t>
            </a:r>
            <a:endParaRPr lang="fr-FR" dirty="0"/>
          </a:p>
          <a:p>
            <a:r>
              <a:rPr lang="en-US" dirty="0" err="1"/>
              <a:t>cout</a:t>
            </a:r>
            <a:r>
              <a:rPr lang="en-US" dirty="0"/>
              <a:t> &lt;&lt; “They are” &lt;&lt; child [0] ;</a:t>
            </a:r>
            <a:endParaRPr lang="fr-FR" dirty="0"/>
          </a:p>
          <a:p>
            <a:r>
              <a:rPr lang="en-US" dirty="0"/>
              <a:t>for (</a:t>
            </a:r>
            <a:r>
              <a:rPr lang="en-US" dirty="0" err="1"/>
              <a:t>int</a:t>
            </a:r>
            <a:r>
              <a:rPr lang="en-US" dirty="0"/>
              <a:t> i = 1; i &lt;n; i++)</a:t>
            </a:r>
            <a:endParaRPr lang="fr-FR" dirty="0"/>
          </a:p>
          <a:p>
            <a:r>
              <a:rPr lang="en-US" dirty="0"/>
              <a:t>{</a:t>
            </a:r>
            <a:r>
              <a:rPr lang="en-US" dirty="0" err="1"/>
              <a:t>cout</a:t>
            </a:r>
            <a:r>
              <a:rPr lang="en-US" dirty="0"/>
              <a:t> &lt;&lt; “ ,” &lt;&lt; child [i];</a:t>
            </a:r>
            <a:endParaRPr lang="fr-FR" dirty="0"/>
          </a:p>
          <a:p>
            <a:r>
              <a:rPr lang="en-US" dirty="0" smtClean="0"/>
              <a:t>}</a:t>
            </a:r>
          </a:p>
          <a:p>
            <a:r>
              <a:rPr lang="en-US" dirty="0" err="1"/>
              <a:t>cout</a:t>
            </a:r>
            <a:r>
              <a:rPr lang="en-US" dirty="0"/>
              <a:t> &lt;, “\n”;</a:t>
            </a:r>
            <a:endParaRPr lang="fr-FR" dirty="0"/>
          </a:p>
          <a:p>
            <a:r>
              <a:rPr lang="en-US" dirty="0"/>
              <a:t>}</a:t>
            </a:r>
            <a:endParaRPr lang="fr-FR" dirty="0"/>
          </a:p>
          <a:p>
            <a:endParaRPr lang="fr-FR" dirty="0"/>
          </a:p>
          <a:p>
            <a:endParaRPr lang="fr-FR" dirty="0"/>
          </a:p>
        </p:txBody>
      </p:sp>
      <p:sp>
        <p:nvSpPr>
          <p:cNvPr id="3" name="Title 2"/>
          <p:cNvSpPr>
            <a:spLocks noGrp="1"/>
          </p:cNvSpPr>
          <p:nvPr>
            <p:ph type="title"/>
          </p:nvPr>
        </p:nvSpPr>
        <p:spPr>
          <a:xfrm>
            <a:off x="457200" y="274638"/>
            <a:ext cx="8229600" cy="130026"/>
          </a:xfrm>
        </p:spPr>
        <p:txBody>
          <a:bodyPr>
            <a:normAutofit fontScale="90000"/>
          </a:bodyPr>
          <a:lstStyle/>
          <a:p>
            <a:endParaRPr lang="fr-FR" dirty="0"/>
          </a:p>
        </p:txBody>
      </p:sp>
    </p:spTree>
    <p:extLst>
      <p:ext uri="{BB962C8B-B14F-4D97-AF65-F5344CB8AC3E}">
        <p14:creationId xmlns:p14="http://schemas.microsoft.com/office/powerpoint/2010/main" val="312426650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b="1" dirty="0"/>
              <a:t>Output</a:t>
            </a:r>
            <a:endParaRPr lang="fr-FR" dirty="0"/>
          </a:p>
          <a:p>
            <a:r>
              <a:rPr lang="en-US" dirty="0"/>
              <a:t>How many children do you have? 5</a:t>
            </a:r>
            <a:endParaRPr lang="fr-FR" dirty="0"/>
          </a:p>
          <a:p>
            <a:r>
              <a:rPr lang="en-US" dirty="0"/>
              <a:t>Please give the name of your  5 children:</a:t>
            </a:r>
            <a:endParaRPr lang="fr-FR" dirty="0"/>
          </a:p>
          <a:p>
            <a:r>
              <a:rPr lang="en-US" dirty="0"/>
              <a:t>1: </a:t>
            </a:r>
            <a:r>
              <a:rPr lang="en-US" dirty="0" err="1"/>
              <a:t>Amina</a:t>
            </a:r>
            <a:r>
              <a:rPr lang="en-US" dirty="0"/>
              <a:t> </a:t>
            </a:r>
            <a:endParaRPr lang="fr-FR" dirty="0"/>
          </a:p>
          <a:p>
            <a:r>
              <a:rPr lang="en-US" dirty="0"/>
              <a:t>2: </a:t>
            </a:r>
            <a:r>
              <a:rPr lang="en-US" dirty="0" err="1"/>
              <a:t>Aminu</a:t>
            </a:r>
            <a:endParaRPr lang="fr-FR" dirty="0"/>
          </a:p>
          <a:p>
            <a:r>
              <a:rPr lang="en-US" dirty="0"/>
              <a:t>3: Juliet</a:t>
            </a:r>
            <a:endParaRPr lang="fr-FR" dirty="0"/>
          </a:p>
          <a:p>
            <a:r>
              <a:rPr lang="en-US" dirty="0"/>
              <a:t>4: Jacob</a:t>
            </a:r>
            <a:endParaRPr lang="fr-FR" dirty="0"/>
          </a:p>
          <a:p>
            <a:r>
              <a:rPr lang="en-US" dirty="0"/>
              <a:t>5: </a:t>
            </a:r>
            <a:r>
              <a:rPr lang="en-US" dirty="0" err="1"/>
              <a:t>Saifullahi</a:t>
            </a:r>
            <a:endParaRPr lang="fr-FR" dirty="0"/>
          </a:p>
          <a:p>
            <a:r>
              <a:rPr lang="en-US" dirty="0"/>
              <a:t>They are </a:t>
            </a:r>
            <a:r>
              <a:rPr lang="en-US" dirty="0" err="1"/>
              <a:t>Amina</a:t>
            </a:r>
            <a:r>
              <a:rPr lang="en-US" dirty="0"/>
              <a:t>, </a:t>
            </a:r>
            <a:r>
              <a:rPr lang="en-US" dirty="0" err="1"/>
              <a:t>Aminu</a:t>
            </a:r>
            <a:r>
              <a:rPr lang="en-US" dirty="0"/>
              <a:t>, Juliet, Jacob, </a:t>
            </a:r>
            <a:r>
              <a:rPr lang="en-US" dirty="0" err="1"/>
              <a:t>Saifullahi</a:t>
            </a:r>
            <a:endParaRPr lang="fr-FR" dirty="0"/>
          </a:p>
          <a:p>
            <a:r>
              <a:rPr lang="en-US" i="1" dirty="0"/>
              <a:t>Notice that the name array is a pointer to its element type</a:t>
            </a:r>
            <a:r>
              <a:rPr lang="en-US" dirty="0"/>
              <a:t>.</a:t>
            </a:r>
            <a:endParaRPr lang="fr-FR" dirty="0"/>
          </a:p>
          <a:p>
            <a:r>
              <a:rPr lang="en-US" dirty="0"/>
              <a:t>  The syntax for declaring a dynamic array is </a:t>
            </a:r>
            <a:endParaRPr lang="fr-FR" dirty="0"/>
          </a:p>
          <a:p>
            <a:r>
              <a:rPr lang="en-US" dirty="0" err="1"/>
              <a:t>xxxx</a:t>
            </a:r>
            <a:r>
              <a:rPr lang="en-US" dirty="0"/>
              <a:t>*a = new </a:t>
            </a:r>
            <a:r>
              <a:rPr lang="en-US" dirty="0" err="1"/>
              <a:t>xxxx</a:t>
            </a:r>
            <a:r>
              <a:rPr lang="en-US" dirty="0"/>
              <a:t> [n];</a:t>
            </a:r>
            <a:endParaRPr lang="fr-FR" dirty="0"/>
          </a:p>
          <a:p>
            <a:r>
              <a:rPr lang="en-US" dirty="0"/>
              <a:t>where </a:t>
            </a:r>
            <a:r>
              <a:rPr lang="en-US" dirty="0" err="1"/>
              <a:t>xxxx</a:t>
            </a:r>
            <a:r>
              <a:rPr lang="en-US" dirty="0"/>
              <a:t> is the element type, and n is the dimension of the array, which may be any integer expression.</a:t>
            </a:r>
            <a:endParaRPr lang="fr-FR" dirty="0"/>
          </a:p>
          <a:p>
            <a:endParaRPr lang="fr-FR" dirty="0"/>
          </a:p>
        </p:txBody>
      </p:sp>
      <p:sp>
        <p:nvSpPr>
          <p:cNvPr id="3" name="Title 2"/>
          <p:cNvSpPr>
            <a:spLocks noGrp="1"/>
          </p:cNvSpPr>
          <p:nvPr>
            <p:ph type="title"/>
          </p:nvPr>
        </p:nvSpPr>
        <p:spPr>
          <a:xfrm>
            <a:off x="457200" y="-27384"/>
            <a:ext cx="8229600" cy="1143000"/>
          </a:xfrm>
        </p:spPr>
        <p:txBody>
          <a:bodyPr/>
          <a:lstStyle/>
          <a:p>
            <a:endParaRPr lang="fr-FR"/>
          </a:p>
        </p:txBody>
      </p:sp>
    </p:spTree>
    <p:extLst>
      <p:ext uri="{BB962C8B-B14F-4D97-AF65-F5344CB8AC3E}">
        <p14:creationId xmlns:p14="http://schemas.microsoft.com/office/powerpoint/2010/main" val="291883278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An array parameter can be declared like this:</a:t>
            </a:r>
            <a:endParaRPr lang="fr-FR" dirty="0"/>
          </a:p>
          <a:p>
            <a:r>
              <a:rPr lang="en-US" dirty="0"/>
              <a:t>void sort ( double a[ ], </a:t>
            </a:r>
            <a:r>
              <a:rPr lang="en-US" dirty="0" err="1"/>
              <a:t>int</a:t>
            </a:r>
            <a:r>
              <a:rPr lang="en-US" dirty="0"/>
              <a:t> size</a:t>
            </a:r>
            <a:r>
              <a:rPr lang="en-US" dirty="0" smtClean="0"/>
              <a:t>);</a:t>
            </a:r>
          </a:p>
          <a:p>
            <a:r>
              <a:rPr lang="en-US" dirty="0" smtClean="0"/>
              <a:t>It can also be declared like this:</a:t>
            </a:r>
          </a:p>
          <a:p>
            <a:r>
              <a:rPr lang="en-US" dirty="0"/>
              <a:t>v</a:t>
            </a:r>
            <a:r>
              <a:rPr lang="en-US" dirty="0" smtClean="0"/>
              <a:t>oid sort (double*a, </a:t>
            </a:r>
            <a:r>
              <a:rPr lang="en-US" dirty="0" err="1" smtClean="0"/>
              <a:t>int</a:t>
            </a:r>
            <a:r>
              <a:rPr lang="en-US" dirty="0" smtClean="0"/>
              <a:t> size);</a:t>
            </a:r>
            <a:endParaRPr lang="fr-FR" dirty="0"/>
          </a:p>
          <a:p>
            <a:r>
              <a:rPr lang="en-US" dirty="0"/>
              <a:t>The two forms are </a:t>
            </a:r>
            <a:r>
              <a:rPr lang="en-US" dirty="0" smtClean="0"/>
              <a:t>equivalent. </a:t>
            </a:r>
            <a:r>
              <a:rPr lang="en-US" dirty="0"/>
              <a:t>either way, the function is called by passing the array name as the argument, like this,</a:t>
            </a:r>
            <a:endParaRPr lang="fr-FR" dirty="0"/>
          </a:p>
          <a:p>
            <a:r>
              <a:rPr lang="en-US" dirty="0"/>
              <a:t>sort (a, 100);</a:t>
            </a:r>
            <a:endParaRPr lang="fr-FR" dirty="0"/>
          </a:p>
          <a:p>
            <a:endParaRPr lang="fr-FR" dirty="0"/>
          </a:p>
        </p:txBody>
      </p:sp>
      <p:sp>
        <p:nvSpPr>
          <p:cNvPr id="3" name="Title 2"/>
          <p:cNvSpPr>
            <a:spLocks noGrp="1"/>
          </p:cNvSpPr>
          <p:nvPr>
            <p:ph type="title"/>
          </p:nvPr>
        </p:nvSpPr>
        <p:spPr/>
        <p:txBody>
          <a:bodyPr>
            <a:normAutofit fontScale="90000"/>
          </a:bodyPr>
          <a:lstStyle/>
          <a:p>
            <a:r>
              <a:rPr lang="en-US" dirty="0" smtClean="0">
                <a:effectLst/>
              </a:rPr>
              <a:t/>
            </a:r>
            <a:br>
              <a:rPr lang="en-US" dirty="0" smtClean="0">
                <a:effectLst/>
              </a:rPr>
            </a:br>
            <a:r>
              <a:rPr lang="en-US" dirty="0" smtClean="0">
                <a:effectLst/>
              </a:rPr>
              <a:t>PASSING </a:t>
            </a:r>
            <a:r>
              <a:rPr lang="en-US" dirty="0">
                <a:effectLst/>
              </a:rPr>
              <a:t>AN ARRAY TO A FUNCTION</a:t>
            </a:r>
            <a:r>
              <a:rPr lang="fr-FR" dirty="0">
                <a:effectLst/>
              </a:rPr>
              <a:t/>
            </a:r>
            <a:br>
              <a:rPr lang="fr-FR" dirty="0">
                <a:effectLst/>
              </a:rPr>
            </a:br>
            <a:endParaRPr lang="fr-FR" dirty="0"/>
          </a:p>
        </p:txBody>
      </p:sp>
    </p:spTree>
    <p:extLst>
      <p:ext uri="{BB962C8B-B14F-4D97-AF65-F5344CB8AC3E}">
        <p14:creationId xmlns:p14="http://schemas.microsoft.com/office/powerpoint/2010/main" val="46456366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err="1" smtClean="0"/>
              <a:t>int</a:t>
            </a:r>
            <a:r>
              <a:rPr lang="en-US" dirty="0" smtClean="0"/>
              <a:t> </a:t>
            </a:r>
            <a:r>
              <a:rPr lang="en-US" dirty="0"/>
              <a:t>main ( )</a:t>
            </a:r>
            <a:endParaRPr lang="fr-FR" dirty="0"/>
          </a:p>
          <a:p>
            <a:r>
              <a:rPr lang="en-US" dirty="0"/>
              <a:t>{ </a:t>
            </a:r>
            <a:r>
              <a:rPr lang="en-US" dirty="0" err="1"/>
              <a:t>int</a:t>
            </a:r>
            <a:r>
              <a:rPr lang="en-US" dirty="0"/>
              <a:t> a[ ]= { 44, 77, 33, 66, 55, 88, 22};</a:t>
            </a:r>
            <a:endParaRPr lang="fr-FR" dirty="0"/>
          </a:p>
          <a:p>
            <a:r>
              <a:rPr lang="en-US" dirty="0" err="1"/>
              <a:t>cout</a:t>
            </a:r>
            <a:r>
              <a:rPr lang="en-US" dirty="0"/>
              <a:t> &lt;&lt; “ max (a, 7) = “&lt;&lt; max ( a,7) &lt;&lt; “\n”;</a:t>
            </a:r>
            <a:endParaRPr lang="fr-FR" dirty="0"/>
          </a:p>
          <a:p>
            <a:r>
              <a:rPr lang="en-US" dirty="0"/>
              <a:t>}</a:t>
            </a:r>
            <a:endParaRPr lang="fr-FR" dirty="0"/>
          </a:p>
          <a:p>
            <a:r>
              <a:rPr lang="en-US" dirty="0" err="1"/>
              <a:t>int</a:t>
            </a:r>
            <a:r>
              <a:rPr lang="en-US" dirty="0"/>
              <a:t> </a:t>
            </a:r>
            <a:r>
              <a:rPr lang="en-US" dirty="0" smtClean="0"/>
              <a:t>max( </a:t>
            </a:r>
            <a:r>
              <a:rPr lang="en-US" dirty="0" err="1"/>
              <a:t>int</a:t>
            </a:r>
            <a:r>
              <a:rPr lang="en-US" dirty="0"/>
              <a:t>*a, </a:t>
            </a:r>
            <a:r>
              <a:rPr lang="en-US" dirty="0" err="1"/>
              <a:t>int</a:t>
            </a:r>
            <a:r>
              <a:rPr lang="en-US" dirty="0"/>
              <a:t> n)</a:t>
            </a:r>
            <a:endParaRPr lang="fr-FR" dirty="0"/>
          </a:p>
          <a:p>
            <a:r>
              <a:rPr lang="en-US" dirty="0" smtClean="0"/>
              <a:t>{ </a:t>
            </a:r>
            <a:r>
              <a:rPr lang="en-US" dirty="0" err="1" smtClean="0"/>
              <a:t>int</a:t>
            </a:r>
            <a:r>
              <a:rPr lang="en-US" dirty="0" smtClean="0"/>
              <a:t> </a:t>
            </a:r>
            <a:r>
              <a:rPr lang="en-US" dirty="0"/>
              <a:t>m = a [ 0]</a:t>
            </a:r>
            <a:endParaRPr lang="fr-FR" dirty="0"/>
          </a:p>
          <a:p>
            <a:r>
              <a:rPr lang="en-US" dirty="0"/>
              <a:t>for ( </a:t>
            </a:r>
            <a:r>
              <a:rPr lang="en-US" dirty="0" err="1"/>
              <a:t>int</a:t>
            </a:r>
            <a:r>
              <a:rPr lang="en-US" dirty="0"/>
              <a:t> i = 1; i&lt;n; i++)</a:t>
            </a:r>
            <a:endParaRPr lang="fr-FR" dirty="0"/>
          </a:p>
          <a:p>
            <a:r>
              <a:rPr lang="en-US" dirty="0"/>
              <a:t>if (a [ i] &gt; m) m = a [i];</a:t>
            </a:r>
            <a:endParaRPr lang="fr-FR" dirty="0"/>
          </a:p>
          <a:p>
            <a:r>
              <a:rPr lang="en-US" dirty="0"/>
              <a:t>return m;</a:t>
            </a:r>
            <a:endParaRPr lang="fr-FR" dirty="0"/>
          </a:p>
          <a:p>
            <a:r>
              <a:rPr lang="en-US" dirty="0"/>
              <a:t>}</a:t>
            </a:r>
            <a:endParaRPr lang="fr-FR" dirty="0"/>
          </a:p>
          <a:p>
            <a:endParaRPr lang="fr-FR" dirty="0"/>
          </a:p>
        </p:txBody>
      </p:sp>
      <p:sp>
        <p:nvSpPr>
          <p:cNvPr id="3" name="Title 2"/>
          <p:cNvSpPr>
            <a:spLocks noGrp="1"/>
          </p:cNvSpPr>
          <p:nvPr>
            <p:ph type="title"/>
          </p:nvPr>
        </p:nvSpPr>
        <p:spPr/>
        <p:txBody>
          <a:bodyPr>
            <a:normAutofit fontScale="90000"/>
          </a:bodyPr>
          <a:lstStyle/>
          <a:p>
            <a:r>
              <a:rPr lang="en-US" dirty="0" smtClean="0"/>
              <a:t/>
            </a:r>
            <a:br>
              <a:rPr lang="en-US" dirty="0" smtClean="0"/>
            </a:br>
            <a:r>
              <a:rPr lang="en-US" dirty="0" smtClean="0"/>
              <a:t>Example</a:t>
            </a:r>
            <a:r>
              <a:rPr lang="en-US" dirty="0"/>
              <a:t>: finding the maximum element of an array</a:t>
            </a:r>
            <a:r>
              <a:rPr lang="fr-FR" dirty="0"/>
              <a:t/>
            </a:r>
            <a:br>
              <a:rPr lang="fr-FR" dirty="0"/>
            </a:br>
            <a:endParaRPr lang="fr-FR" dirty="0"/>
          </a:p>
        </p:txBody>
      </p:sp>
    </p:spTree>
    <p:extLst>
      <p:ext uri="{BB962C8B-B14F-4D97-AF65-F5344CB8AC3E}">
        <p14:creationId xmlns:p14="http://schemas.microsoft.com/office/powerpoint/2010/main" val="424464244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Arrays </a:t>
            </a:r>
            <a:r>
              <a:rPr lang="en-US" dirty="0"/>
              <a:t>can also be multidimensional </a:t>
            </a:r>
            <a:endParaRPr lang="en-US" dirty="0" smtClean="0"/>
          </a:p>
          <a:p>
            <a:r>
              <a:rPr lang="en-US" dirty="0" smtClean="0"/>
              <a:t>- </a:t>
            </a:r>
            <a:r>
              <a:rPr lang="en-US" dirty="0"/>
              <a:t>instead of accessing an element of a one-dimensional list, elements are accessed by two or more indices, as from a matrix or tensor.</a:t>
            </a:r>
            <a:endParaRPr lang="fr-FR" dirty="0"/>
          </a:p>
          <a:p>
            <a:r>
              <a:rPr lang="en-US" dirty="0"/>
              <a:t>Multidimensional arrays are as simple as our notebook </a:t>
            </a:r>
            <a:r>
              <a:rPr lang="en-US" dirty="0" smtClean="0"/>
              <a:t>example. </a:t>
            </a:r>
          </a:p>
          <a:p>
            <a:endParaRPr lang="en-US" dirty="0" smtClean="0"/>
          </a:p>
        </p:txBody>
      </p:sp>
      <p:sp>
        <p:nvSpPr>
          <p:cNvPr id="3" name="Title 2"/>
          <p:cNvSpPr>
            <a:spLocks noGrp="1"/>
          </p:cNvSpPr>
          <p:nvPr>
            <p:ph type="title"/>
          </p:nvPr>
        </p:nvSpPr>
        <p:spPr/>
        <p:txBody>
          <a:bodyPr>
            <a:normAutofit fontScale="90000"/>
          </a:bodyPr>
          <a:lstStyle/>
          <a:p>
            <a:r>
              <a:rPr lang="en-US" u="sng" dirty="0"/>
              <a:t>MULTI- DIMENSIONAL ARRAY</a:t>
            </a:r>
            <a:r>
              <a:rPr lang="fr-FR" dirty="0"/>
              <a:t/>
            </a:r>
            <a:br>
              <a:rPr lang="fr-FR" dirty="0"/>
            </a:br>
            <a:endParaRPr lang="fr-FR" dirty="0"/>
          </a:p>
        </p:txBody>
      </p:sp>
      <p:pic>
        <p:nvPicPr>
          <p:cNvPr id="1026" name="Picture 1" descr="Description: File:MultidimensionalArra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9992" y="4581128"/>
            <a:ext cx="1604963" cy="125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563760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To envision a multidimensional array, think of a calendar. Each page of the calendar, 1 through 12, is an element, representing a month.</a:t>
            </a:r>
          </a:p>
          <a:p>
            <a:r>
              <a:rPr lang="en-US" dirty="0"/>
              <a:t>Programmatically then, calendar (4,15) a two-dimensional array. </a:t>
            </a:r>
          </a:p>
          <a:p>
            <a:r>
              <a:rPr lang="en-US" dirty="0"/>
              <a:t>To envision a three-dimensional array, break each day up into 24 hours. Now calendar (4,15,9) would refer to 4th month, 15th day, 9th hour.</a:t>
            </a:r>
            <a:endParaRPr lang="fr-FR" dirty="0"/>
          </a:p>
          <a:p>
            <a:endParaRPr lang="fr-FR" dirty="0"/>
          </a:p>
        </p:txBody>
      </p:sp>
      <p:sp>
        <p:nvSpPr>
          <p:cNvPr id="3" name="Title 2"/>
          <p:cNvSpPr>
            <a:spLocks noGrp="1"/>
          </p:cNvSpPr>
          <p:nvPr>
            <p:ph type="title"/>
          </p:nvPr>
        </p:nvSpPr>
        <p:spPr/>
        <p:txBody>
          <a:bodyPr/>
          <a:lstStyle/>
          <a:p>
            <a:endParaRPr lang="fr-FR"/>
          </a:p>
        </p:txBody>
      </p:sp>
    </p:spTree>
    <p:extLst>
      <p:ext uri="{BB962C8B-B14F-4D97-AF65-F5344CB8AC3E}">
        <p14:creationId xmlns:p14="http://schemas.microsoft.com/office/powerpoint/2010/main" val="279366638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36712"/>
            <a:ext cx="8229600" cy="5170579"/>
          </a:xfrm>
        </p:spPr>
        <p:txBody>
          <a:bodyPr/>
          <a:lstStyle/>
          <a:p>
            <a:r>
              <a:rPr lang="en-US" dirty="0"/>
              <a:t>Multidimensional arrays are declared the same way as one-dimensional arrays:</a:t>
            </a:r>
            <a:endParaRPr lang="fr-FR" dirty="0"/>
          </a:p>
          <a:p>
            <a:r>
              <a:rPr lang="en-US" dirty="0"/>
              <a:t>double  m[5] [4] ;                   // a two dimensional array</a:t>
            </a:r>
            <a:endParaRPr lang="fr-FR" dirty="0"/>
          </a:p>
          <a:p>
            <a:r>
              <a:rPr lang="en-US" dirty="0" err="1"/>
              <a:t>int</a:t>
            </a:r>
            <a:r>
              <a:rPr lang="en-US" dirty="0"/>
              <a:t>  x[4] [2] [4] [3] [2];         // a five-dimensional array</a:t>
            </a:r>
            <a:endParaRPr lang="fr-FR" dirty="0"/>
          </a:p>
          <a:p>
            <a:r>
              <a:rPr lang="en-US" dirty="0"/>
              <a:t>they can also be initialized the same way:</a:t>
            </a:r>
            <a:endParaRPr lang="fr-FR" dirty="0"/>
          </a:p>
          <a:p>
            <a:r>
              <a:rPr lang="en-US" dirty="0" err="1"/>
              <a:t>int</a:t>
            </a:r>
            <a:r>
              <a:rPr lang="en-US" dirty="0"/>
              <a:t> c [2] [3] = { { 22,66, 88},    {55, 77, 44}  } ;</a:t>
            </a:r>
            <a:endParaRPr lang="fr-FR" dirty="0"/>
          </a:p>
          <a:p>
            <a:endParaRPr lang="fr-FR" dirty="0"/>
          </a:p>
        </p:txBody>
      </p:sp>
      <p:sp>
        <p:nvSpPr>
          <p:cNvPr id="3" name="Title 2"/>
          <p:cNvSpPr>
            <a:spLocks noGrp="1"/>
          </p:cNvSpPr>
          <p:nvPr>
            <p:ph type="title"/>
          </p:nvPr>
        </p:nvSpPr>
        <p:spPr>
          <a:xfrm>
            <a:off x="457200" y="274638"/>
            <a:ext cx="8229600" cy="58018"/>
          </a:xfrm>
        </p:spPr>
        <p:txBody>
          <a:bodyPr>
            <a:normAutofit fontScale="90000"/>
          </a:bodyPr>
          <a:lstStyle/>
          <a:p>
            <a:endParaRPr lang="fr-FR" dirty="0"/>
          </a:p>
        </p:txBody>
      </p:sp>
    </p:spTree>
    <p:extLst>
      <p:ext uri="{BB962C8B-B14F-4D97-AF65-F5344CB8AC3E}">
        <p14:creationId xmlns:p14="http://schemas.microsoft.com/office/powerpoint/2010/main" val="424260148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Notice</a:t>
            </a:r>
            <a:r>
              <a:rPr lang="en-US" dirty="0"/>
              <a:t> that a two-dimensional array can be regarded as an array of arrays.</a:t>
            </a:r>
            <a:endParaRPr lang="fr-FR" dirty="0"/>
          </a:p>
          <a:p>
            <a:r>
              <a:rPr lang="en-US" dirty="0"/>
              <a:t>When processing a dimensional array, it is usually helpful to use a </a:t>
            </a:r>
            <a:r>
              <a:rPr lang="en-US" dirty="0" err="1"/>
              <a:t>typedef</a:t>
            </a:r>
            <a:r>
              <a:rPr lang="en-US" dirty="0"/>
              <a:t> to define the array type, especially if it has to be passed by a function.</a:t>
            </a:r>
            <a:endParaRPr lang="fr-FR" dirty="0"/>
          </a:p>
          <a:p>
            <a:endParaRPr lang="fr-FR" dirty="0"/>
          </a:p>
        </p:txBody>
      </p:sp>
      <p:sp>
        <p:nvSpPr>
          <p:cNvPr id="3" name="Title 2"/>
          <p:cNvSpPr>
            <a:spLocks noGrp="1"/>
          </p:cNvSpPr>
          <p:nvPr>
            <p:ph type="title"/>
          </p:nvPr>
        </p:nvSpPr>
        <p:spPr/>
        <p:txBody>
          <a:bodyPr/>
          <a:lstStyle/>
          <a:p>
            <a:endParaRPr lang="fr-FR"/>
          </a:p>
        </p:txBody>
      </p:sp>
    </p:spTree>
    <p:extLst>
      <p:ext uri="{BB962C8B-B14F-4D97-AF65-F5344CB8AC3E}">
        <p14:creationId xmlns:p14="http://schemas.microsoft.com/office/powerpoint/2010/main" val="36390122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55000" lnSpcReduction="20000"/>
          </a:bodyPr>
          <a:lstStyle/>
          <a:p>
            <a:r>
              <a:rPr lang="x-none"/>
              <a:t>Data structures can be applied extensively in areas like</a:t>
            </a:r>
            <a:r>
              <a:rPr lang="x-none" smtClean="0"/>
              <a:t>:</a:t>
            </a:r>
            <a:endParaRPr lang="en-US" dirty="0" smtClean="0"/>
          </a:p>
          <a:p>
            <a:pPr>
              <a:buFont typeface="Wingdings" pitchFamily="2" charset="2"/>
              <a:buChar char="q"/>
            </a:pPr>
            <a:r>
              <a:rPr lang="x-none" smtClean="0"/>
              <a:t> DBMS</a:t>
            </a:r>
            <a:endParaRPr lang="en-US" dirty="0" smtClean="0"/>
          </a:p>
          <a:p>
            <a:pPr>
              <a:buFont typeface="Wingdings" pitchFamily="2" charset="2"/>
              <a:buChar char="q"/>
            </a:pPr>
            <a:r>
              <a:rPr lang="x-none" smtClean="0"/>
              <a:t> </a:t>
            </a:r>
            <a:r>
              <a:rPr lang="x-none"/>
              <a:t>operating </a:t>
            </a:r>
            <a:r>
              <a:rPr lang="x-none" smtClean="0"/>
              <a:t>system</a:t>
            </a:r>
            <a:endParaRPr lang="en-US" dirty="0" smtClean="0"/>
          </a:p>
          <a:p>
            <a:pPr>
              <a:buFont typeface="Wingdings" pitchFamily="2" charset="2"/>
              <a:buChar char="q"/>
            </a:pPr>
            <a:r>
              <a:rPr lang="x-none" smtClean="0"/>
              <a:t> </a:t>
            </a:r>
            <a:r>
              <a:rPr lang="x-none"/>
              <a:t>computer </a:t>
            </a:r>
            <a:r>
              <a:rPr lang="x-none" smtClean="0"/>
              <a:t>design</a:t>
            </a:r>
            <a:endParaRPr lang="en-US" dirty="0" smtClean="0"/>
          </a:p>
          <a:p>
            <a:pPr>
              <a:buFont typeface="Wingdings" pitchFamily="2" charset="2"/>
              <a:buChar char="q"/>
            </a:pPr>
            <a:r>
              <a:rPr lang="x-none" smtClean="0"/>
              <a:t> </a:t>
            </a:r>
            <a:r>
              <a:rPr lang="x-none"/>
              <a:t>statistical analysis </a:t>
            </a:r>
            <a:r>
              <a:rPr lang="x-none" smtClean="0"/>
              <a:t>package</a:t>
            </a:r>
            <a:endParaRPr lang="en-US" dirty="0" smtClean="0"/>
          </a:p>
          <a:p>
            <a:pPr>
              <a:buFont typeface="Wingdings" pitchFamily="2" charset="2"/>
              <a:buChar char="q"/>
            </a:pPr>
            <a:r>
              <a:rPr lang="x-none" smtClean="0"/>
              <a:t> </a:t>
            </a:r>
            <a:r>
              <a:rPr lang="x-none"/>
              <a:t>numerical </a:t>
            </a:r>
            <a:r>
              <a:rPr lang="x-none" smtClean="0"/>
              <a:t>analysis</a:t>
            </a:r>
            <a:endParaRPr lang="en-US" dirty="0" smtClean="0"/>
          </a:p>
          <a:p>
            <a:pPr>
              <a:buFont typeface="Wingdings" pitchFamily="2" charset="2"/>
              <a:buChar char="q"/>
            </a:pPr>
            <a:r>
              <a:rPr lang="x-none" smtClean="0"/>
              <a:t> </a:t>
            </a:r>
            <a:r>
              <a:rPr lang="x-none"/>
              <a:t>graphics, </a:t>
            </a:r>
            <a:endParaRPr lang="en-US" dirty="0" smtClean="0"/>
          </a:p>
          <a:p>
            <a:pPr>
              <a:buFont typeface="Wingdings" pitchFamily="2" charset="2"/>
              <a:buChar char="q"/>
            </a:pPr>
            <a:r>
              <a:rPr lang="x-none" smtClean="0"/>
              <a:t>artificial </a:t>
            </a:r>
            <a:r>
              <a:rPr lang="x-none"/>
              <a:t>intelligent </a:t>
            </a:r>
            <a:endParaRPr lang="en-US" dirty="0" smtClean="0"/>
          </a:p>
          <a:p>
            <a:pPr>
              <a:buFont typeface="Wingdings" pitchFamily="2" charset="2"/>
              <a:buChar char="q"/>
            </a:pPr>
            <a:r>
              <a:rPr lang="x-none" smtClean="0"/>
              <a:t>and </a:t>
            </a:r>
            <a:r>
              <a:rPr lang="x-none"/>
              <a:t>simulation etc. </a:t>
            </a:r>
            <a:endParaRPr lang="en-US" dirty="0" smtClean="0"/>
          </a:p>
          <a:p>
            <a:pPr marL="109728" indent="0">
              <a:buNone/>
            </a:pPr>
            <a:r>
              <a:rPr lang="en-US" dirty="0" smtClean="0"/>
              <a:t> </a:t>
            </a:r>
            <a:r>
              <a:rPr lang="x-none" smtClean="0"/>
              <a:t>Almost </a:t>
            </a:r>
            <a:r>
              <a:rPr lang="x-none"/>
              <a:t>every computer program, even a simple one, uses data structures and algorithms. For example, consider a program that prints address labels. The program might use an </a:t>
            </a:r>
            <a:r>
              <a:rPr lang="x-none" b="1" i="1"/>
              <a:t>array</a:t>
            </a:r>
            <a:r>
              <a:rPr lang="x-none"/>
              <a:t> </a:t>
            </a:r>
            <a:r>
              <a:rPr lang="en-US" dirty="0" smtClean="0"/>
              <a:t> </a:t>
            </a:r>
            <a:r>
              <a:rPr lang="x-none" smtClean="0"/>
              <a:t>containing </a:t>
            </a:r>
            <a:r>
              <a:rPr lang="x-none"/>
              <a:t>the addresses to be printed, and a simple for </a:t>
            </a:r>
            <a:r>
              <a:rPr lang="x-none" b="1" i="1"/>
              <a:t>loop</a:t>
            </a:r>
            <a:r>
              <a:rPr lang="x-none"/>
              <a:t> to step through the array, printing each address.</a:t>
            </a:r>
            <a:endParaRPr lang="fr-FR" dirty="0"/>
          </a:p>
          <a:p>
            <a:pPr marL="109728" indent="0">
              <a:buNone/>
            </a:pPr>
            <a:r>
              <a:rPr lang="en-US" dirty="0"/>
              <a:t>The array in this example is a data structure, and for loop, used for sequential access to the array, executes a simple algorithm. For uncomplicated programs with small amounts of data, such a simple approach might be all you need. However, for programs that handle even moderately large amounts of data or that solve problems that are slightly out of the ordinary, more sophisticated techniques are necessary. </a:t>
            </a:r>
            <a:endParaRPr lang="fr-FR" dirty="0"/>
          </a:p>
        </p:txBody>
      </p:sp>
      <p:sp>
        <p:nvSpPr>
          <p:cNvPr id="3" name="Title 2"/>
          <p:cNvSpPr>
            <a:spLocks noGrp="1"/>
          </p:cNvSpPr>
          <p:nvPr>
            <p:ph type="title"/>
          </p:nvPr>
        </p:nvSpPr>
        <p:spPr/>
        <p:txBody>
          <a:bodyPr/>
          <a:lstStyle/>
          <a:p>
            <a:endParaRPr lang="fr-FR"/>
          </a:p>
        </p:txBody>
      </p:sp>
    </p:spTree>
    <p:extLst>
      <p:ext uri="{BB962C8B-B14F-4D97-AF65-F5344CB8AC3E}">
        <p14:creationId xmlns:p14="http://schemas.microsoft.com/office/powerpoint/2010/main" val="203875994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507288" cy="4525963"/>
          </a:xfrm>
        </p:spPr>
        <p:txBody>
          <a:bodyPr>
            <a:normAutofit fontScale="92500" lnSpcReduction="20000"/>
          </a:bodyPr>
          <a:lstStyle/>
          <a:p>
            <a:r>
              <a:rPr lang="en-US" dirty="0" smtClean="0"/>
              <a:t>This </a:t>
            </a:r>
            <a:r>
              <a:rPr lang="en-US" dirty="0"/>
              <a:t>program test a function that swaps two columns of a 2x3 array of </a:t>
            </a:r>
            <a:r>
              <a:rPr lang="en-US" dirty="0" err="1"/>
              <a:t>int</a:t>
            </a:r>
            <a:r>
              <a:rPr lang="en-US" dirty="0"/>
              <a:t>:</a:t>
            </a:r>
            <a:endParaRPr lang="fr-FR" dirty="0"/>
          </a:p>
          <a:p>
            <a:r>
              <a:rPr lang="en-US" dirty="0"/>
              <a:t># include &lt;</a:t>
            </a:r>
            <a:r>
              <a:rPr lang="en-US" dirty="0" err="1"/>
              <a:t>iostream</a:t>
            </a:r>
            <a:r>
              <a:rPr lang="en-US" dirty="0"/>
              <a:t>&gt;</a:t>
            </a:r>
            <a:endParaRPr lang="fr-FR" dirty="0"/>
          </a:p>
          <a:p>
            <a:r>
              <a:rPr lang="en-US" dirty="0"/>
              <a:t>using namespace </a:t>
            </a:r>
            <a:r>
              <a:rPr lang="en-US" dirty="0" err="1"/>
              <a:t>std</a:t>
            </a:r>
            <a:r>
              <a:rPr lang="en-US" dirty="0"/>
              <a:t>;</a:t>
            </a:r>
            <a:endParaRPr lang="fr-FR" dirty="0"/>
          </a:p>
          <a:p>
            <a:r>
              <a:rPr lang="en-US" dirty="0" err="1"/>
              <a:t>const</a:t>
            </a:r>
            <a:r>
              <a:rPr lang="en-US" dirty="0"/>
              <a:t> </a:t>
            </a:r>
            <a:r>
              <a:rPr lang="en-US" dirty="0" err="1"/>
              <a:t>int</a:t>
            </a:r>
            <a:r>
              <a:rPr lang="en-US" dirty="0"/>
              <a:t> ROWS = 2;</a:t>
            </a:r>
            <a:endParaRPr lang="fr-FR" dirty="0"/>
          </a:p>
          <a:p>
            <a:r>
              <a:rPr lang="en-US" dirty="0" err="1"/>
              <a:t>const</a:t>
            </a:r>
            <a:r>
              <a:rPr lang="en-US" dirty="0"/>
              <a:t> </a:t>
            </a:r>
            <a:r>
              <a:rPr lang="en-US" dirty="0" err="1"/>
              <a:t>int</a:t>
            </a:r>
            <a:r>
              <a:rPr lang="en-US" dirty="0"/>
              <a:t> COLS = 3;</a:t>
            </a:r>
            <a:endParaRPr lang="fr-FR" dirty="0"/>
          </a:p>
          <a:p>
            <a:r>
              <a:rPr lang="en-US" dirty="0" err="1"/>
              <a:t>typedef</a:t>
            </a:r>
            <a:r>
              <a:rPr lang="en-US" dirty="0"/>
              <a:t> </a:t>
            </a:r>
            <a:r>
              <a:rPr lang="en-US" dirty="0" err="1"/>
              <a:t>int</a:t>
            </a:r>
            <a:r>
              <a:rPr lang="en-US" dirty="0"/>
              <a:t> Array [ROWS] [COLS] ;    </a:t>
            </a:r>
            <a:r>
              <a:rPr lang="en-US" dirty="0" smtClean="0"/>
              <a:t>// </a:t>
            </a:r>
            <a:r>
              <a:rPr lang="en-US" dirty="0"/>
              <a:t>defines the type array</a:t>
            </a:r>
            <a:endParaRPr lang="fr-FR" dirty="0"/>
          </a:p>
          <a:p>
            <a:r>
              <a:rPr lang="en-US" dirty="0"/>
              <a:t>void </a:t>
            </a:r>
            <a:r>
              <a:rPr lang="en-US" dirty="0" err="1" smtClean="0"/>
              <a:t>swapCols</a:t>
            </a:r>
            <a:r>
              <a:rPr lang="en-US" dirty="0" smtClean="0"/>
              <a:t> </a:t>
            </a:r>
            <a:r>
              <a:rPr lang="en-US" dirty="0"/>
              <a:t>(Array, </a:t>
            </a:r>
            <a:r>
              <a:rPr lang="en-US" dirty="0" err="1"/>
              <a:t>int</a:t>
            </a:r>
            <a:r>
              <a:rPr lang="en-US" dirty="0"/>
              <a:t>, </a:t>
            </a:r>
            <a:r>
              <a:rPr lang="en-US" dirty="0" err="1"/>
              <a:t>int</a:t>
            </a:r>
            <a:r>
              <a:rPr lang="en-US" dirty="0"/>
              <a:t> ) ;</a:t>
            </a:r>
            <a:endParaRPr lang="fr-FR" dirty="0"/>
          </a:p>
          <a:p>
            <a:r>
              <a:rPr lang="en-US" dirty="0"/>
              <a:t>void print (</a:t>
            </a:r>
            <a:r>
              <a:rPr lang="en-US" dirty="0" err="1"/>
              <a:t>const</a:t>
            </a:r>
            <a:r>
              <a:rPr lang="en-US" dirty="0"/>
              <a:t> Array ) ;</a:t>
            </a:r>
            <a:endParaRPr lang="fr-FR" dirty="0"/>
          </a:p>
          <a:p>
            <a:r>
              <a:rPr lang="en-US" dirty="0" err="1"/>
              <a:t>int</a:t>
            </a:r>
            <a:r>
              <a:rPr lang="en-US" dirty="0"/>
              <a:t> main ( )</a:t>
            </a:r>
            <a:endParaRPr lang="fr-FR" dirty="0"/>
          </a:p>
          <a:p>
            <a:r>
              <a:rPr lang="en-US" dirty="0"/>
              <a:t>{ Array a = { {11, 33, 55} , { 22, 44, 66 }  } ;</a:t>
            </a:r>
            <a:endParaRPr lang="fr-FR" dirty="0"/>
          </a:p>
          <a:p>
            <a:endParaRPr lang="fr-FR" dirty="0"/>
          </a:p>
        </p:txBody>
      </p:sp>
      <p:sp>
        <p:nvSpPr>
          <p:cNvPr id="3" name="Title 2"/>
          <p:cNvSpPr>
            <a:spLocks noGrp="1"/>
          </p:cNvSpPr>
          <p:nvPr>
            <p:ph type="title"/>
          </p:nvPr>
        </p:nvSpPr>
        <p:spPr/>
        <p:txBody>
          <a:bodyPr>
            <a:normAutofit fontScale="90000"/>
          </a:bodyPr>
          <a:lstStyle/>
          <a:p>
            <a:r>
              <a:rPr lang="en-US" dirty="0" smtClean="0"/>
              <a:t/>
            </a:r>
            <a:br>
              <a:rPr lang="en-US" dirty="0" smtClean="0"/>
            </a:br>
            <a:r>
              <a:rPr lang="en-US" dirty="0" smtClean="0"/>
              <a:t>Example </a:t>
            </a:r>
            <a:r>
              <a:rPr lang="en-US" dirty="0"/>
              <a:t>: processing a two dimensional array</a:t>
            </a:r>
            <a:r>
              <a:rPr lang="fr-FR" dirty="0"/>
              <a:t/>
            </a:r>
            <a:br>
              <a:rPr lang="fr-FR" dirty="0"/>
            </a:br>
            <a:endParaRPr lang="fr-FR" dirty="0"/>
          </a:p>
        </p:txBody>
      </p:sp>
    </p:spTree>
    <p:extLst>
      <p:ext uri="{BB962C8B-B14F-4D97-AF65-F5344CB8AC3E}">
        <p14:creationId xmlns:p14="http://schemas.microsoft.com/office/powerpoint/2010/main" val="135055188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55000" lnSpcReduction="20000"/>
          </a:bodyPr>
          <a:lstStyle/>
          <a:p>
            <a:r>
              <a:rPr lang="en-US" dirty="0"/>
              <a:t>print ( a);</a:t>
            </a:r>
            <a:endParaRPr lang="fr-FR" dirty="0"/>
          </a:p>
          <a:p>
            <a:r>
              <a:rPr lang="en-US" dirty="0" err="1"/>
              <a:t>swapCols</a:t>
            </a:r>
            <a:r>
              <a:rPr lang="en-US" dirty="0"/>
              <a:t> ( a, 1, 2 ) ;</a:t>
            </a:r>
            <a:endParaRPr lang="fr-FR" dirty="0"/>
          </a:p>
          <a:p>
            <a:r>
              <a:rPr lang="en-US" dirty="0"/>
              <a:t>print ( a ) ;</a:t>
            </a:r>
            <a:endParaRPr lang="fr-FR" dirty="0"/>
          </a:p>
          <a:p>
            <a:r>
              <a:rPr lang="en-US" dirty="0"/>
              <a:t>}</a:t>
            </a:r>
            <a:endParaRPr lang="fr-FR" dirty="0"/>
          </a:p>
          <a:p>
            <a:r>
              <a:rPr lang="en-US" dirty="0"/>
              <a:t>void  </a:t>
            </a:r>
            <a:r>
              <a:rPr lang="en-US" dirty="0" err="1"/>
              <a:t>swapCols</a:t>
            </a:r>
            <a:r>
              <a:rPr lang="en-US" dirty="0"/>
              <a:t> ( Array a, </a:t>
            </a:r>
            <a:r>
              <a:rPr lang="en-US" dirty="0" err="1"/>
              <a:t>int</a:t>
            </a:r>
            <a:r>
              <a:rPr lang="en-US" dirty="0"/>
              <a:t> </a:t>
            </a:r>
            <a:r>
              <a:rPr lang="en-US" dirty="0" smtClean="0"/>
              <a:t>c1, </a:t>
            </a:r>
            <a:r>
              <a:rPr lang="en-US" dirty="0" err="1"/>
              <a:t>int</a:t>
            </a:r>
            <a:r>
              <a:rPr lang="en-US" dirty="0"/>
              <a:t> c2)</a:t>
            </a:r>
            <a:endParaRPr lang="fr-FR" dirty="0"/>
          </a:p>
          <a:p>
            <a:r>
              <a:rPr lang="en-US" dirty="0"/>
              <a:t>{ for  ( </a:t>
            </a:r>
            <a:r>
              <a:rPr lang="en-US" dirty="0" err="1"/>
              <a:t>int</a:t>
            </a:r>
            <a:r>
              <a:rPr lang="en-US" dirty="0"/>
              <a:t> i = 0; i&lt; ROWS;  i++ )</a:t>
            </a:r>
            <a:endParaRPr lang="fr-FR" dirty="0"/>
          </a:p>
          <a:p>
            <a:r>
              <a:rPr lang="en-US" dirty="0"/>
              <a:t>{ </a:t>
            </a:r>
            <a:r>
              <a:rPr lang="en-US" dirty="0" err="1"/>
              <a:t>int</a:t>
            </a:r>
            <a:r>
              <a:rPr lang="en-US" dirty="0"/>
              <a:t> temp = a [i ] [c1];</a:t>
            </a:r>
            <a:endParaRPr lang="fr-FR" dirty="0"/>
          </a:p>
          <a:p>
            <a:r>
              <a:rPr lang="en-US" dirty="0"/>
              <a:t>A[ i] [ c1] = a [i ]  [ c2 ] ;</a:t>
            </a:r>
            <a:endParaRPr lang="fr-FR" dirty="0"/>
          </a:p>
          <a:p>
            <a:r>
              <a:rPr lang="en-US" dirty="0"/>
              <a:t>A[ i ] [ c2 ] = temp ;</a:t>
            </a:r>
            <a:endParaRPr lang="fr-FR" dirty="0"/>
          </a:p>
          <a:p>
            <a:r>
              <a:rPr lang="en-US" dirty="0"/>
              <a:t>}</a:t>
            </a:r>
            <a:endParaRPr lang="fr-FR" dirty="0"/>
          </a:p>
          <a:p>
            <a:r>
              <a:rPr lang="en-US" dirty="0"/>
              <a:t>}</a:t>
            </a:r>
            <a:endParaRPr lang="fr-FR" dirty="0"/>
          </a:p>
          <a:p>
            <a:r>
              <a:rPr lang="en-US" dirty="0"/>
              <a:t>void print( </a:t>
            </a:r>
            <a:r>
              <a:rPr lang="en-US" dirty="0" err="1"/>
              <a:t>const</a:t>
            </a:r>
            <a:r>
              <a:rPr lang="en-US" dirty="0"/>
              <a:t>  Array a)</a:t>
            </a:r>
            <a:endParaRPr lang="fr-FR" dirty="0"/>
          </a:p>
          <a:p>
            <a:r>
              <a:rPr lang="en-US" dirty="0"/>
              <a:t>{ for (</a:t>
            </a:r>
            <a:r>
              <a:rPr lang="en-US" dirty="0" err="1"/>
              <a:t>int</a:t>
            </a:r>
            <a:r>
              <a:rPr lang="en-US" dirty="0"/>
              <a:t> i = 0; i&lt; ROWS;  i++ )  </a:t>
            </a:r>
            <a:endParaRPr lang="fr-FR" dirty="0"/>
          </a:p>
          <a:p>
            <a:r>
              <a:rPr lang="en-US" dirty="0"/>
              <a:t>{ for (</a:t>
            </a:r>
            <a:r>
              <a:rPr lang="en-US" dirty="0" err="1"/>
              <a:t>int</a:t>
            </a:r>
            <a:r>
              <a:rPr lang="en-US" dirty="0"/>
              <a:t> j = 0; i&lt; COLS;  j++ )</a:t>
            </a:r>
            <a:endParaRPr lang="fr-FR" dirty="0"/>
          </a:p>
          <a:p>
            <a:r>
              <a:rPr lang="en-US" dirty="0" err="1"/>
              <a:t>cout</a:t>
            </a:r>
            <a:r>
              <a:rPr lang="en-US" dirty="0"/>
              <a:t> &lt;&lt; a[ i ] [ j] &lt;&lt; “   ” ;</a:t>
            </a:r>
            <a:endParaRPr lang="fr-FR" dirty="0"/>
          </a:p>
          <a:p>
            <a:r>
              <a:rPr lang="en-US" dirty="0" err="1"/>
              <a:t>cout</a:t>
            </a:r>
            <a:r>
              <a:rPr lang="en-US" dirty="0"/>
              <a:t> &lt;&lt; “ \n” ;</a:t>
            </a:r>
            <a:endParaRPr lang="fr-FR" dirty="0"/>
          </a:p>
          <a:p>
            <a:r>
              <a:rPr lang="en-US" dirty="0"/>
              <a:t>}</a:t>
            </a:r>
            <a:endParaRPr lang="fr-FR" dirty="0"/>
          </a:p>
          <a:p>
            <a:r>
              <a:rPr lang="en-US" dirty="0" err="1"/>
              <a:t>cout</a:t>
            </a:r>
            <a:r>
              <a:rPr lang="en-US" dirty="0"/>
              <a:t> &lt;&lt; “ \n” ;</a:t>
            </a:r>
            <a:endParaRPr lang="fr-FR" dirty="0"/>
          </a:p>
          <a:p>
            <a:r>
              <a:rPr lang="en-US" dirty="0"/>
              <a:t>} </a:t>
            </a:r>
            <a:endParaRPr lang="fr-FR" dirty="0"/>
          </a:p>
          <a:p>
            <a:endParaRPr lang="fr-FR" dirty="0"/>
          </a:p>
        </p:txBody>
      </p:sp>
      <p:sp>
        <p:nvSpPr>
          <p:cNvPr id="3" name="Title 2"/>
          <p:cNvSpPr>
            <a:spLocks noGrp="1"/>
          </p:cNvSpPr>
          <p:nvPr>
            <p:ph type="title"/>
          </p:nvPr>
        </p:nvSpPr>
        <p:spPr/>
        <p:txBody>
          <a:bodyPr/>
          <a:lstStyle/>
          <a:p>
            <a:endParaRPr lang="fr-FR"/>
          </a:p>
        </p:txBody>
      </p:sp>
    </p:spTree>
    <p:extLst>
      <p:ext uri="{BB962C8B-B14F-4D97-AF65-F5344CB8AC3E}">
        <p14:creationId xmlns:p14="http://schemas.microsoft.com/office/powerpoint/2010/main" val="87401950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92696"/>
            <a:ext cx="8229600" cy="5314595"/>
          </a:xfrm>
        </p:spPr>
        <p:txBody>
          <a:bodyPr>
            <a:noAutofit/>
          </a:bodyPr>
          <a:lstStyle/>
          <a:p>
            <a:r>
              <a:rPr lang="en-US" sz="2400" dirty="0" smtClean="0"/>
              <a:t>a </a:t>
            </a:r>
            <a:r>
              <a:rPr lang="en-US" sz="2400" b="1" dirty="0"/>
              <a:t>stack</a:t>
            </a:r>
            <a:r>
              <a:rPr lang="en-US" sz="2400" dirty="0"/>
              <a:t> is a particular kind of </a:t>
            </a:r>
            <a:r>
              <a:rPr lang="en-US" sz="2400" dirty="0">
                <a:hlinkClick r:id="rId2" tooltip="Abstract data type"/>
              </a:rPr>
              <a:t>abstract data type</a:t>
            </a:r>
            <a:r>
              <a:rPr lang="en-US" sz="2400" dirty="0"/>
              <a:t> or </a:t>
            </a:r>
            <a:r>
              <a:rPr lang="en-US" sz="2400" dirty="0">
                <a:hlinkClick r:id="rId3" tooltip="Collection (computing)"/>
              </a:rPr>
              <a:t>collection</a:t>
            </a:r>
            <a:r>
              <a:rPr lang="en-US" sz="2400" dirty="0"/>
              <a:t> in which the principal (or only) operations on the collection are the addition of an entity to the collection, known as </a:t>
            </a:r>
            <a:r>
              <a:rPr lang="en-US" sz="2400" i="1" dirty="0"/>
              <a:t>push</a:t>
            </a:r>
            <a:r>
              <a:rPr lang="en-US" sz="2400" dirty="0"/>
              <a:t> and removal of an entity, known as </a:t>
            </a:r>
            <a:r>
              <a:rPr lang="en-US" sz="2400" i="1" dirty="0"/>
              <a:t>pop</a:t>
            </a:r>
            <a:r>
              <a:rPr lang="en-US" sz="2400" dirty="0"/>
              <a:t>. </a:t>
            </a:r>
            <a:endParaRPr lang="en-US" sz="2400" dirty="0" smtClean="0"/>
          </a:p>
          <a:p>
            <a:r>
              <a:rPr lang="en-US" sz="2400" dirty="0" smtClean="0"/>
              <a:t>The </a:t>
            </a:r>
            <a:r>
              <a:rPr lang="en-US" sz="2400" dirty="0"/>
              <a:t>relation between the push and pop operations is such that the stack is a </a:t>
            </a:r>
            <a:r>
              <a:rPr lang="en-US" sz="2400" dirty="0">
                <a:hlinkClick r:id="rId4" tooltip="LIFO (computing)"/>
              </a:rPr>
              <a:t>Last-In-First-Out (LIFO) data structure</a:t>
            </a:r>
            <a:r>
              <a:rPr lang="en-US" sz="2400" dirty="0"/>
              <a:t>. </a:t>
            </a:r>
            <a:endParaRPr lang="en-US" sz="2400" dirty="0" smtClean="0"/>
          </a:p>
          <a:p>
            <a:r>
              <a:rPr lang="en-US" sz="2400" dirty="0" smtClean="0"/>
              <a:t>In </a:t>
            </a:r>
            <a:r>
              <a:rPr lang="en-US" sz="2400" dirty="0"/>
              <a:t>a LIFO data structure, the last element added to the structure must be the first one to be removed. </a:t>
            </a:r>
            <a:endParaRPr lang="en-US" sz="2400" dirty="0" smtClean="0"/>
          </a:p>
          <a:p>
            <a:r>
              <a:rPr lang="en-US" sz="2400" dirty="0" smtClean="0"/>
              <a:t>This </a:t>
            </a:r>
            <a:r>
              <a:rPr lang="en-US" sz="2400" dirty="0"/>
              <a:t>is equivalent to the requirement </a:t>
            </a:r>
            <a:r>
              <a:rPr lang="en-US" sz="2400" dirty="0" smtClean="0"/>
              <a:t>that is </a:t>
            </a:r>
            <a:r>
              <a:rPr lang="en-US" sz="2400" dirty="0"/>
              <a:t>considered as a </a:t>
            </a:r>
            <a:r>
              <a:rPr lang="en-US" sz="2400" dirty="0">
                <a:hlinkClick r:id="rId5" tooltip="Linear data structure"/>
              </a:rPr>
              <a:t>linear data structure</a:t>
            </a:r>
            <a:r>
              <a:rPr lang="en-US" sz="2400" dirty="0"/>
              <a:t>, or more abstractly a sequential collection, </a:t>
            </a:r>
            <a:endParaRPr lang="fr-FR" sz="2400" dirty="0"/>
          </a:p>
        </p:txBody>
      </p:sp>
      <p:sp>
        <p:nvSpPr>
          <p:cNvPr id="3" name="Title 2"/>
          <p:cNvSpPr>
            <a:spLocks noGrp="1"/>
          </p:cNvSpPr>
          <p:nvPr>
            <p:ph type="title"/>
          </p:nvPr>
        </p:nvSpPr>
        <p:spPr/>
        <p:txBody>
          <a:bodyPr>
            <a:normAutofit fontScale="90000"/>
          </a:bodyPr>
          <a:lstStyle/>
          <a:p>
            <a:r>
              <a:rPr lang="en-US" u="sng" dirty="0"/>
              <a:t>STACKS</a:t>
            </a:r>
            <a:r>
              <a:rPr lang="fr-FR" dirty="0"/>
              <a:t/>
            </a:r>
            <a:br>
              <a:rPr lang="fr-FR" dirty="0"/>
            </a:br>
            <a:endParaRPr lang="fr-FR" dirty="0"/>
          </a:p>
        </p:txBody>
      </p:sp>
    </p:spTree>
    <p:extLst>
      <p:ext uri="{BB962C8B-B14F-4D97-AF65-F5344CB8AC3E}">
        <p14:creationId xmlns:p14="http://schemas.microsoft.com/office/powerpoint/2010/main" val="48828259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a:t>the push and pop operations occur only at one end of the structure, referred to as the </a:t>
            </a:r>
            <a:r>
              <a:rPr lang="en-US" sz="2800" i="1" dirty="0"/>
              <a:t>top</a:t>
            </a:r>
            <a:r>
              <a:rPr lang="en-US" sz="2800" dirty="0"/>
              <a:t> of the stack. </a:t>
            </a:r>
            <a:endParaRPr lang="en-US" sz="2800" dirty="0" smtClean="0"/>
          </a:p>
          <a:p>
            <a:r>
              <a:rPr lang="en-US" sz="2800" dirty="0" smtClean="0"/>
              <a:t>Often </a:t>
            </a:r>
            <a:r>
              <a:rPr lang="en-US" sz="2800" dirty="0"/>
              <a:t>a </a:t>
            </a:r>
            <a:r>
              <a:rPr lang="en-US" sz="2800" i="1" dirty="0">
                <a:hlinkClick r:id="rId2" tooltip="Peek (data type operation)"/>
              </a:rPr>
              <a:t>peek</a:t>
            </a:r>
            <a:r>
              <a:rPr lang="en-US" sz="2800" dirty="0"/>
              <a:t> or </a:t>
            </a:r>
            <a:r>
              <a:rPr lang="en-US" sz="2800" i="1" dirty="0"/>
              <a:t>top</a:t>
            </a:r>
            <a:r>
              <a:rPr lang="en-US" sz="2800" dirty="0"/>
              <a:t> operation is also implemented, returning the value of the top element without removing it. </a:t>
            </a:r>
            <a:endParaRPr lang="en-US" sz="2800" dirty="0" smtClean="0"/>
          </a:p>
          <a:p>
            <a:r>
              <a:rPr lang="en-US" sz="2800" dirty="0" smtClean="0"/>
              <a:t>A </a:t>
            </a:r>
            <a:r>
              <a:rPr lang="en-US" sz="2800" dirty="0"/>
              <a:t>stack of books is a good analogy</a:t>
            </a:r>
            <a:r>
              <a:rPr lang="en-US" sz="2800" dirty="0" smtClean="0"/>
              <a:t>:</a:t>
            </a:r>
            <a:endParaRPr lang="fr-FR" sz="2800" dirty="0"/>
          </a:p>
          <a:p>
            <a:endParaRPr lang="fr-FR" dirty="0"/>
          </a:p>
        </p:txBody>
      </p:sp>
      <p:sp>
        <p:nvSpPr>
          <p:cNvPr id="3" name="Title 2"/>
          <p:cNvSpPr>
            <a:spLocks noGrp="1"/>
          </p:cNvSpPr>
          <p:nvPr>
            <p:ph type="title"/>
          </p:nvPr>
        </p:nvSpPr>
        <p:spPr/>
        <p:txBody>
          <a:bodyPr/>
          <a:lstStyle/>
          <a:p>
            <a:endParaRPr lang="fr-FR"/>
          </a:p>
        </p:txBody>
      </p:sp>
    </p:spTree>
    <p:extLst>
      <p:ext uri="{BB962C8B-B14F-4D97-AF65-F5344CB8AC3E}">
        <p14:creationId xmlns:p14="http://schemas.microsoft.com/office/powerpoint/2010/main" val="29479595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stack may be implemented to have a bounded capacity. </a:t>
            </a:r>
            <a:endParaRPr lang="en-US" dirty="0" smtClean="0"/>
          </a:p>
          <a:p>
            <a:r>
              <a:rPr lang="en-US" dirty="0" smtClean="0"/>
              <a:t>If </a:t>
            </a:r>
            <a:r>
              <a:rPr lang="en-US" dirty="0"/>
              <a:t>the stack is full and does not contain enough space to accept an entity to be pushed, </a:t>
            </a:r>
            <a:endParaRPr lang="en-US" dirty="0" smtClean="0"/>
          </a:p>
          <a:p>
            <a:r>
              <a:rPr lang="en-US" dirty="0" smtClean="0"/>
              <a:t>the </a:t>
            </a:r>
            <a:r>
              <a:rPr lang="en-US" dirty="0"/>
              <a:t>stack is then considered to be in an </a:t>
            </a:r>
            <a:r>
              <a:rPr lang="en-US" dirty="0">
                <a:hlinkClick r:id="rId2" tooltip="Stack overflow"/>
              </a:rPr>
              <a:t>overflow</a:t>
            </a:r>
            <a:r>
              <a:rPr lang="en-US" dirty="0"/>
              <a:t> state. </a:t>
            </a:r>
            <a:endParaRPr lang="en-US" dirty="0" smtClean="0"/>
          </a:p>
          <a:p>
            <a:r>
              <a:rPr lang="en-US" dirty="0"/>
              <a:t>The pop operation removes an item from the top of the stack. </a:t>
            </a:r>
            <a:endParaRPr lang="fr-FR" dirty="0"/>
          </a:p>
        </p:txBody>
      </p:sp>
      <p:sp>
        <p:nvSpPr>
          <p:cNvPr id="3" name="Title 2"/>
          <p:cNvSpPr>
            <a:spLocks noGrp="1"/>
          </p:cNvSpPr>
          <p:nvPr>
            <p:ph type="title"/>
          </p:nvPr>
        </p:nvSpPr>
        <p:spPr/>
        <p:txBody>
          <a:bodyPr/>
          <a:lstStyle/>
          <a:p>
            <a:endParaRPr lang="fr-FR"/>
          </a:p>
        </p:txBody>
      </p:sp>
    </p:spTree>
    <p:extLst>
      <p:ext uri="{BB962C8B-B14F-4D97-AF65-F5344CB8AC3E}">
        <p14:creationId xmlns:p14="http://schemas.microsoft.com/office/powerpoint/2010/main" val="181090472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pop either reveals previously concealed items or results in an empty </a:t>
            </a:r>
            <a:r>
              <a:rPr lang="en-US" dirty="0" smtClean="0"/>
              <a:t>stack. </a:t>
            </a:r>
          </a:p>
          <a:p>
            <a:r>
              <a:rPr lang="en-US" dirty="0" smtClean="0"/>
              <a:t>but</a:t>
            </a:r>
            <a:r>
              <a:rPr lang="en-US" dirty="0"/>
              <a:t>, if the stack is empty, it goes into underflow </a:t>
            </a:r>
            <a:r>
              <a:rPr lang="en-US" dirty="0" smtClean="0"/>
              <a:t>state.</a:t>
            </a:r>
          </a:p>
          <a:p>
            <a:r>
              <a:rPr lang="en-US" dirty="0" smtClean="0"/>
              <a:t> means </a:t>
            </a:r>
            <a:r>
              <a:rPr lang="en-US" dirty="0"/>
              <a:t>no items are present in stack to be removed.</a:t>
            </a:r>
            <a:endParaRPr lang="fr-FR" dirty="0"/>
          </a:p>
        </p:txBody>
      </p:sp>
      <p:sp>
        <p:nvSpPr>
          <p:cNvPr id="3" name="Title 2"/>
          <p:cNvSpPr>
            <a:spLocks noGrp="1"/>
          </p:cNvSpPr>
          <p:nvPr>
            <p:ph type="title"/>
          </p:nvPr>
        </p:nvSpPr>
        <p:spPr/>
        <p:txBody>
          <a:bodyPr/>
          <a:lstStyle/>
          <a:p>
            <a:endParaRPr lang="fr-FR"/>
          </a:p>
        </p:txBody>
      </p:sp>
    </p:spTree>
    <p:extLst>
      <p:ext uri="{BB962C8B-B14F-4D97-AF65-F5344CB8AC3E}">
        <p14:creationId xmlns:p14="http://schemas.microsoft.com/office/powerpoint/2010/main" val="242630354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stack is a </a:t>
            </a:r>
            <a:r>
              <a:rPr lang="en-US" i="1" dirty="0"/>
              <a:t>restricted data structure</a:t>
            </a:r>
            <a:r>
              <a:rPr lang="en-US" dirty="0"/>
              <a:t>, </a:t>
            </a:r>
            <a:endParaRPr lang="en-US" dirty="0" smtClean="0"/>
          </a:p>
          <a:p>
            <a:r>
              <a:rPr lang="en-US" dirty="0" smtClean="0"/>
              <a:t>because </a:t>
            </a:r>
            <a:r>
              <a:rPr lang="en-US" dirty="0"/>
              <a:t>only a small number of operations are performed on it. </a:t>
            </a:r>
            <a:endParaRPr lang="en-US" dirty="0" smtClean="0"/>
          </a:p>
          <a:p>
            <a:r>
              <a:rPr lang="en-US" dirty="0" smtClean="0"/>
              <a:t>The </a:t>
            </a:r>
            <a:r>
              <a:rPr lang="en-US" dirty="0"/>
              <a:t>nature of the pop and push operations also mean that stack elements have a natural order. </a:t>
            </a:r>
            <a:endParaRPr lang="en-US" dirty="0" smtClean="0"/>
          </a:p>
          <a:p>
            <a:r>
              <a:rPr lang="en-US" dirty="0" smtClean="0"/>
              <a:t>Elements </a:t>
            </a:r>
            <a:r>
              <a:rPr lang="en-US" dirty="0"/>
              <a:t>are removed from the stack in the reverse order to the order of their addition. </a:t>
            </a:r>
            <a:endParaRPr lang="en-US" dirty="0" smtClean="0"/>
          </a:p>
          <a:p>
            <a:r>
              <a:rPr lang="en-US" dirty="0" smtClean="0"/>
              <a:t>Therefore</a:t>
            </a:r>
            <a:r>
              <a:rPr lang="en-US" dirty="0"/>
              <a:t>, the lower elements are those that have been on the stack the longest.         </a:t>
            </a:r>
            <a:endParaRPr lang="fr-FR" dirty="0"/>
          </a:p>
        </p:txBody>
      </p:sp>
      <p:sp>
        <p:nvSpPr>
          <p:cNvPr id="3" name="Title 2"/>
          <p:cNvSpPr>
            <a:spLocks noGrp="1"/>
          </p:cNvSpPr>
          <p:nvPr>
            <p:ph type="title"/>
          </p:nvPr>
        </p:nvSpPr>
        <p:spPr/>
        <p:txBody>
          <a:bodyPr/>
          <a:lstStyle/>
          <a:p>
            <a:endParaRPr lang="fr-FR"/>
          </a:p>
        </p:txBody>
      </p:sp>
    </p:spTree>
    <p:extLst>
      <p:ext uri="{BB962C8B-B14F-4D97-AF65-F5344CB8AC3E}">
        <p14:creationId xmlns:p14="http://schemas.microsoft.com/office/powerpoint/2010/main" val="250911775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 </a:t>
            </a:r>
            <a:r>
              <a:rPr lang="en-US" dirty="0"/>
              <a:t>most </a:t>
            </a:r>
            <a:r>
              <a:rPr lang="en-US" dirty="0">
                <a:hlinkClick r:id="rId2" tooltip="High level language"/>
              </a:rPr>
              <a:t>high level languages</a:t>
            </a:r>
            <a:r>
              <a:rPr lang="en-US" dirty="0"/>
              <a:t>, a stack can be easily implemented either through an </a:t>
            </a:r>
            <a:r>
              <a:rPr lang="en-US" dirty="0">
                <a:hlinkClick r:id="rId3" tooltip="Array data structure"/>
              </a:rPr>
              <a:t>array</a:t>
            </a:r>
            <a:r>
              <a:rPr lang="en-US" dirty="0"/>
              <a:t> or a </a:t>
            </a:r>
            <a:r>
              <a:rPr lang="en-US" dirty="0">
                <a:hlinkClick r:id="rId4" tooltip="Linked list"/>
              </a:rPr>
              <a:t>linked list</a:t>
            </a:r>
            <a:r>
              <a:rPr lang="en-US" dirty="0"/>
              <a:t>. </a:t>
            </a:r>
            <a:endParaRPr lang="en-US" dirty="0" smtClean="0"/>
          </a:p>
          <a:p>
            <a:r>
              <a:rPr lang="en-US" dirty="0" smtClean="0"/>
              <a:t>What </a:t>
            </a:r>
            <a:r>
              <a:rPr lang="en-US" dirty="0"/>
              <a:t>identifies the data structure as a stack in either case is not the implementation but the interface: </a:t>
            </a:r>
            <a:endParaRPr lang="en-US" dirty="0" smtClean="0"/>
          </a:p>
          <a:p>
            <a:r>
              <a:rPr lang="en-US" dirty="0" smtClean="0"/>
              <a:t>the </a:t>
            </a:r>
            <a:r>
              <a:rPr lang="en-US" dirty="0"/>
              <a:t>user is only allowed to pop or push items onto the array or linked list, with few other helper operations. </a:t>
            </a:r>
            <a:endParaRPr lang="fr-FR" dirty="0"/>
          </a:p>
          <a:p>
            <a:endParaRPr lang="fr-FR" dirty="0"/>
          </a:p>
        </p:txBody>
      </p:sp>
      <p:sp>
        <p:nvSpPr>
          <p:cNvPr id="3" name="Title 2"/>
          <p:cNvSpPr>
            <a:spLocks noGrp="1"/>
          </p:cNvSpPr>
          <p:nvPr>
            <p:ph type="title"/>
          </p:nvPr>
        </p:nvSpPr>
        <p:spPr/>
        <p:txBody>
          <a:bodyPr>
            <a:normAutofit fontScale="90000"/>
          </a:bodyPr>
          <a:lstStyle/>
          <a:p>
            <a:r>
              <a:rPr lang="en-US" dirty="0" smtClean="0"/>
              <a:t/>
            </a:r>
            <a:br>
              <a:rPr lang="en-US" dirty="0" smtClean="0"/>
            </a:br>
            <a:r>
              <a:rPr lang="en-US" dirty="0" smtClean="0"/>
              <a:t>STACK </a:t>
            </a:r>
            <a:r>
              <a:rPr lang="en-US" dirty="0"/>
              <a:t>IMPLEMENTATION	</a:t>
            </a:r>
            <a:r>
              <a:rPr lang="fr-FR" dirty="0"/>
              <a:t/>
            </a:r>
            <a:br>
              <a:rPr lang="fr-FR" dirty="0"/>
            </a:br>
            <a:endParaRPr lang="fr-FR" dirty="0"/>
          </a:p>
        </p:txBody>
      </p:sp>
    </p:spTree>
    <p:extLst>
      <p:ext uri="{BB962C8B-B14F-4D97-AF65-F5344CB8AC3E}">
        <p14:creationId xmlns:p14="http://schemas.microsoft.com/office/powerpoint/2010/main" val="356228400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8229600" cy="5616624"/>
          </a:xfrm>
        </p:spPr>
        <p:txBody>
          <a:bodyPr>
            <a:normAutofit fontScale="62500" lnSpcReduction="20000"/>
          </a:bodyPr>
          <a:lstStyle/>
          <a:p>
            <a:r>
              <a:rPr lang="en-US" dirty="0" smtClean="0"/>
              <a:t>Here </a:t>
            </a:r>
            <a:r>
              <a:rPr lang="en-US" dirty="0"/>
              <a:t>are the essential members of standard </a:t>
            </a:r>
            <a:r>
              <a:rPr lang="en-US" dirty="0" err="1"/>
              <a:t>c++</a:t>
            </a:r>
            <a:r>
              <a:rPr lang="en-US" dirty="0"/>
              <a:t> stack container class template:</a:t>
            </a:r>
            <a:endParaRPr lang="fr-FR" dirty="0"/>
          </a:p>
          <a:p>
            <a:r>
              <a:rPr lang="en-US" dirty="0"/>
              <a:t>template &lt;class T&gt; class stack</a:t>
            </a:r>
            <a:endParaRPr lang="fr-FR" dirty="0"/>
          </a:p>
          <a:p>
            <a:r>
              <a:rPr lang="en-US" dirty="0"/>
              <a:t>{ public:</a:t>
            </a:r>
            <a:endParaRPr lang="fr-FR" dirty="0"/>
          </a:p>
          <a:p>
            <a:r>
              <a:rPr lang="en-US" dirty="0"/>
              <a:t>stack ( ) ;                                                       // default constructor</a:t>
            </a:r>
            <a:endParaRPr lang="fr-FR" dirty="0"/>
          </a:p>
          <a:p>
            <a:r>
              <a:rPr lang="en-US" dirty="0"/>
              <a:t>stack ( </a:t>
            </a:r>
            <a:r>
              <a:rPr lang="en-US" dirty="0" err="1"/>
              <a:t>const</a:t>
            </a:r>
            <a:r>
              <a:rPr lang="en-US" dirty="0"/>
              <a:t> stack&amp; ) ;                         // copy constructor</a:t>
            </a:r>
            <a:endParaRPr lang="fr-FR" dirty="0"/>
          </a:p>
          <a:p>
            <a:r>
              <a:rPr lang="en-US" dirty="0"/>
              <a:t>~stack ( ) ;                                                      // destructor </a:t>
            </a:r>
            <a:endParaRPr lang="fr-FR" dirty="0"/>
          </a:p>
          <a:p>
            <a:r>
              <a:rPr lang="en-US" dirty="0"/>
              <a:t>stack&amp; operator = ( </a:t>
            </a:r>
            <a:r>
              <a:rPr lang="en-US" dirty="0" err="1"/>
              <a:t>const</a:t>
            </a:r>
            <a:r>
              <a:rPr lang="en-US" dirty="0"/>
              <a:t> stack&amp; ) ;              // assignment operator</a:t>
            </a:r>
            <a:endParaRPr lang="fr-FR" dirty="0"/>
          </a:p>
          <a:p>
            <a:r>
              <a:rPr lang="en-US" dirty="0" err="1"/>
              <a:t>int</a:t>
            </a:r>
            <a:r>
              <a:rPr lang="en-US" dirty="0"/>
              <a:t> size ( ) </a:t>
            </a:r>
            <a:r>
              <a:rPr lang="en-US" dirty="0" err="1"/>
              <a:t>const</a:t>
            </a:r>
            <a:r>
              <a:rPr lang="en-US" dirty="0"/>
              <a:t> ;                                    </a:t>
            </a:r>
            <a:r>
              <a:rPr lang="en-US" dirty="0" smtClean="0"/>
              <a:t>//  </a:t>
            </a:r>
            <a:r>
              <a:rPr lang="en-US" dirty="0"/>
              <a:t>returns number of elements</a:t>
            </a:r>
            <a:endParaRPr lang="fr-FR" dirty="0"/>
          </a:p>
          <a:p>
            <a:r>
              <a:rPr lang="en-US" dirty="0" err="1"/>
              <a:t>bool</a:t>
            </a:r>
            <a:r>
              <a:rPr lang="en-US" dirty="0"/>
              <a:t> empty ( ) </a:t>
            </a:r>
            <a:r>
              <a:rPr lang="en-US" dirty="0" err="1"/>
              <a:t>const</a:t>
            </a:r>
            <a:r>
              <a:rPr lang="en-US" dirty="0"/>
              <a:t>;                                       // return true </a:t>
            </a:r>
            <a:r>
              <a:rPr lang="en-US" dirty="0" err="1"/>
              <a:t>iff</a:t>
            </a:r>
            <a:r>
              <a:rPr lang="en-US" dirty="0"/>
              <a:t>  empty</a:t>
            </a:r>
            <a:endParaRPr lang="fr-FR" dirty="0"/>
          </a:p>
          <a:p>
            <a:r>
              <a:rPr lang="en-US" dirty="0"/>
              <a:t>T&amp; top ( ) ;                                                      // return the top element</a:t>
            </a:r>
            <a:endParaRPr lang="fr-FR" dirty="0"/>
          </a:p>
          <a:p>
            <a:r>
              <a:rPr lang="en-US" dirty="0"/>
              <a:t>void push ( </a:t>
            </a:r>
            <a:r>
              <a:rPr lang="en-US" dirty="0" err="1"/>
              <a:t>const</a:t>
            </a:r>
            <a:r>
              <a:rPr lang="en-US" dirty="0"/>
              <a:t> T&amp;) ;                           </a:t>
            </a:r>
            <a:r>
              <a:rPr lang="en-US" dirty="0" smtClean="0"/>
              <a:t> </a:t>
            </a:r>
            <a:r>
              <a:rPr lang="en-US" dirty="0"/>
              <a:t>// inserts given element on top</a:t>
            </a:r>
            <a:endParaRPr lang="fr-FR" dirty="0"/>
          </a:p>
          <a:p>
            <a:r>
              <a:rPr lang="en-US" dirty="0"/>
              <a:t>void pop ( ) ;                                                // removes top element</a:t>
            </a:r>
            <a:endParaRPr lang="fr-FR" dirty="0"/>
          </a:p>
          <a:p>
            <a:r>
              <a:rPr lang="en-US" dirty="0"/>
              <a:t>// …</a:t>
            </a:r>
            <a:endParaRPr lang="fr-FR" dirty="0"/>
          </a:p>
          <a:p>
            <a:r>
              <a:rPr lang="en-US" dirty="0"/>
              <a:t>} ;</a:t>
            </a:r>
            <a:endParaRPr lang="fr-FR" dirty="0"/>
          </a:p>
          <a:p>
            <a:r>
              <a:rPr lang="en-US" dirty="0"/>
              <a:t>This class is defined in the standard &lt; stack &gt; header.             </a:t>
            </a:r>
            <a:endParaRPr lang="fr-FR" dirty="0"/>
          </a:p>
          <a:p>
            <a:endParaRPr lang="fr-FR" dirty="0"/>
          </a:p>
        </p:txBody>
      </p:sp>
      <p:sp>
        <p:nvSpPr>
          <p:cNvPr id="3" name="Title 2"/>
          <p:cNvSpPr>
            <a:spLocks noGrp="1"/>
          </p:cNvSpPr>
          <p:nvPr>
            <p:ph type="title"/>
          </p:nvPr>
        </p:nvSpPr>
        <p:spPr>
          <a:xfrm>
            <a:off x="457200" y="274638"/>
            <a:ext cx="8229600" cy="850106"/>
          </a:xfrm>
        </p:spPr>
        <p:txBody>
          <a:bodyPr>
            <a:normAutofit fontScale="90000"/>
          </a:bodyPr>
          <a:lstStyle/>
          <a:p>
            <a:r>
              <a:rPr lang="en-US" dirty="0"/>
              <a:t>THE stack INTERFACE</a:t>
            </a:r>
            <a:r>
              <a:rPr lang="fr-FR" dirty="0"/>
              <a:t/>
            </a:r>
            <a:br>
              <a:rPr lang="fr-FR" dirty="0"/>
            </a:br>
            <a:endParaRPr lang="fr-FR" dirty="0"/>
          </a:p>
        </p:txBody>
      </p:sp>
    </p:spTree>
    <p:extLst>
      <p:ext uri="{BB962C8B-B14F-4D97-AF65-F5344CB8AC3E}">
        <p14:creationId xmlns:p14="http://schemas.microsoft.com/office/powerpoint/2010/main" val="211168241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smtClean="0"/>
              <a:t>As </a:t>
            </a:r>
            <a:r>
              <a:rPr lang="en-US" dirty="0"/>
              <a:t>a template, the interface given above can be used only by specifying the type of object that is to be stored in its instances. For example:</a:t>
            </a:r>
            <a:endParaRPr lang="fr-FR" dirty="0"/>
          </a:p>
          <a:p>
            <a:r>
              <a:rPr lang="en-US" dirty="0"/>
              <a:t>stack&lt;</a:t>
            </a:r>
            <a:r>
              <a:rPr lang="en-US" dirty="0" err="1"/>
              <a:t>int</a:t>
            </a:r>
            <a:r>
              <a:rPr lang="en-US" dirty="0"/>
              <a:t>&gt; s1              </a:t>
            </a:r>
            <a:r>
              <a:rPr lang="en-US" dirty="0" smtClean="0"/>
              <a:t>// </a:t>
            </a:r>
            <a:r>
              <a:rPr lang="en-US" dirty="0"/>
              <a:t>s1 is a stack of integers</a:t>
            </a:r>
            <a:endParaRPr lang="fr-FR" dirty="0"/>
          </a:p>
          <a:p>
            <a:r>
              <a:rPr lang="en-US" dirty="0"/>
              <a:t>stack&lt;double&gt; s2           </a:t>
            </a:r>
            <a:r>
              <a:rPr lang="en-US" dirty="0" smtClean="0"/>
              <a:t>// </a:t>
            </a:r>
            <a:r>
              <a:rPr lang="en-US" dirty="0"/>
              <a:t>s1 is a stack of double precision numbers</a:t>
            </a:r>
            <a:endParaRPr lang="fr-FR" dirty="0"/>
          </a:p>
          <a:p>
            <a:r>
              <a:rPr lang="en-US" dirty="0"/>
              <a:t>stack&lt;string&gt; s3           </a:t>
            </a:r>
            <a:r>
              <a:rPr lang="en-US" dirty="0" smtClean="0"/>
              <a:t>// </a:t>
            </a:r>
            <a:r>
              <a:rPr lang="en-US" dirty="0"/>
              <a:t>s3 is a stack of strings</a:t>
            </a:r>
            <a:endParaRPr lang="fr-FR" dirty="0"/>
          </a:p>
          <a:p>
            <a:r>
              <a:rPr lang="en-US" dirty="0"/>
              <a:t>stack&lt;card&gt; s4              </a:t>
            </a:r>
            <a:r>
              <a:rPr lang="en-US" dirty="0" smtClean="0"/>
              <a:t>// </a:t>
            </a:r>
            <a:r>
              <a:rPr lang="en-US" dirty="0"/>
              <a:t>s4 is a stack of cards</a:t>
            </a:r>
            <a:endParaRPr lang="fr-FR" dirty="0"/>
          </a:p>
          <a:p>
            <a:endParaRPr lang="fr-FR" dirty="0"/>
          </a:p>
        </p:txBody>
      </p:sp>
      <p:sp>
        <p:nvSpPr>
          <p:cNvPr id="3" name="Title 2"/>
          <p:cNvSpPr>
            <a:spLocks noGrp="1"/>
          </p:cNvSpPr>
          <p:nvPr>
            <p:ph type="title"/>
          </p:nvPr>
        </p:nvSpPr>
        <p:spPr/>
        <p:txBody>
          <a:bodyPr>
            <a:normAutofit fontScale="90000"/>
          </a:bodyPr>
          <a:lstStyle/>
          <a:p>
            <a:r>
              <a:rPr lang="en-US" dirty="0"/>
              <a:t>USING stack OBJECTS</a:t>
            </a:r>
            <a:r>
              <a:rPr lang="fr-FR" dirty="0"/>
              <a:t/>
            </a:r>
            <a:br>
              <a:rPr lang="fr-FR" dirty="0"/>
            </a:br>
            <a:endParaRPr lang="fr-FR" dirty="0"/>
          </a:p>
        </p:txBody>
      </p:sp>
    </p:spTree>
    <p:extLst>
      <p:ext uri="{BB962C8B-B14F-4D97-AF65-F5344CB8AC3E}">
        <p14:creationId xmlns:p14="http://schemas.microsoft.com/office/powerpoint/2010/main" val="6116447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pPr algn="just"/>
            <a:r>
              <a:rPr lang="en-US" dirty="0"/>
              <a:t>Different kind of data structures are suited to different kinds of applications, and some are highly specialized to specific tasks. For example, B-trees are particularly well suited </a:t>
            </a:r>
            <a:endParaRPr lang="fr-FR" dirty="0"/>
          </a:p>
          <a:p>
            <a:pPr marL="109728" indent="0" algn="just">
              <a:buNone/>
            </a:pPr>
            <a:r>
              <a:rPr lang="en-US" dirty="0" smtClean="0"/>
              <a:t>  for </a:t>
            </a:r>
            <a:r>
              <a:rPr lang="en-US" dirty="0"/>
              <a:t>implementation of databases, while </a:t>
            </a:r>
            <a:r>
              <a:rPr lang="en-US" dirty="0" smtClean="0"/>
              <a:t>      compiler </a:t>
            </a:r>
            <a:r>
              <a:rPr lang="en-US" dirty="0"/>
              <a:t>implementations usually use harsh tables to look up identifiers.</a:t>
            </a:r>
            <a:endParaRPr lang="fr-FR" dirty="0"/>
          </a:p>
          <a:p>
            <a:endParaRPr lang="fr-FR" dirty="0"/>
          </a:p>
        </p:txBody>
      </p:sp>
      <p:sp>
        <p:nvSpPr>
          <p:cNvPr id="3" name="Title 2"/>
          <p:cNvSpPr>
            <a:spLocks noGrp="1"/>
          </p:cNvSpPr>
          <p:nvPr>
            <p:ph type="title"/>
          </p:nvPr>
        </p:nvSpPr>
        <p:spPr/>
        <p:txBody>
          <a:bodyPr/>
          <a:lstStyle/>
          <a:p>
            <a:endParaRPr lang="fr-FR"/>
          </a:p>
        </p:txBody>
      </p:sp>
    </p:spTree>
    <p:extLst>
      <p:ext uri="{BB962C8B-B14F-4D97-AF65-F5344CB8AC3E}">
        <p14:creationId xmlns:p14="http://schemas.microsoft.com/office/powerpoint/2010/main" val="398834588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620688"/>
            <a:ext cx="8496944" cy="5544616"/>
          </a:xfrm>
        </p:spPr>
        <p:txBody>
          <a:bodyPr>
            <a:normAutofit fontScale="77500" lnSpcReduction="20000"/>
          </a:bodyPr>
          <a:lstStyle/>
          <a:p>
            <a:r>
              <a:rPr lang="en-US" dirty="0" smtClean="0"/>
              <a:t>This </a:t>
            </a:r>
            <a:r>
              <a:rPr lang="en-US" dirty="0"/>
              <a:t>illustrate the push ( ), pop ( ), size ( ), empty ( ), and top ( ) functions.</a:t>
            </a:r>
            <a:endParaRPr lang="fr-FR" dirty="0"/>
          </a:p>
          <a:p>
            <a:r>
              <a:rPr lang="en-US" dirty="0"/>
              <a:t># include &lt; </a:t>
            </a:r>
            <a:r>
              <a:rPr lang="en-US" dirty="0" err="1"/>
              <a:t>iostream</a:t>
            </a:r>
            <a:r>
              <a:rPr lang="en-US" dirty="0"/>
              <a:t>&gt;</a:t>
            </a:r>
            <a:endParaRPr lang="fr-FR" dirty="0"/>
          </a:p>
          <a:p>
            <a:r>
              <a:rPr lang="en-US" dirty="0"/>
              <a:t># include &lt;stack&gt;               </a:t>
            </a:r>
            <a:r>
              <a:rPr lang="en-US" dirty="0" smtClean="0"/>
              <a:t>// </a:t>
            </a:r>
            <a:r>
              <a:rPr lang="en-US" dirty="0"/>
              <a:t>defines the stack &lt;T&gt; class template  s is a stack of strings</a:t>
            </a:r>
            <a:endParaRPr lang="fr-FR" dirty="0"/>
          </a:p>
          <a:p>
            <a:r>
              <a:rPr lang="en-US" dirty="0"/>
              <a:t>using namespace </a:t>
            </a:r>
            <a:r>
              <a:rPr lang="en-US" dirty="0" err="1"/>
              <a:t>std</a:t>
            </a:r>
            <a:r>
              <a:rPr lang="en-US" dirty="0"/>
              <a:t>;</a:t>
            </a:r>
            <a:endParaRPr lang="fr-FR" dirty="0"/>
          </a:p>
          <a:p>
            <a:r>
              <a:rPr lang="en-US" dirty="0" err="1"/>
              <a:t>int</a:t>
            </a:r>
            <a:r>
              <a:rPr lang="en-US" dirty="0"/>
              <a:t> main ( )</a:t>
            </a:r>
            <a:endParaRPr lang="fr-FR" dirty="0"/>
          </a:p>
          <a:p>
            <a:r>
              <a:rPr lang="en-US" dirty="0"/>
              <a:t>{ </a:t>
            </a:r>
            <a:r>
              <a:rPr lang="en-US" dirty="0" err="1"/>
              <a:t>s.push</a:t>
            </a:r>
            <a:r>
              <a:rPr lang="en-US" dirty="0"/>
              <a:t> (“first”) ;</a:t>
            </a:r>
            <a:endParaRPr lang="fr-FR" dirty="0"/>
          </a:p>
          <a:p>
            <a:r>
              <a:rPr lang="en-US" dirty="0"/>
              <a:t>   </a:t>
            </a:r>
            <a:r>
              <a:rPr lang="en-US" dirty="0" err="1"/>
              <a:t>s.push</a:t>
            </a:r>
            <a:r>
              <a:rPr lang="en-US" dirty="0"/>
              <a:t> (“second”) ;</a:t>
            </a:r>
            <a:endParaRPr lang="fr-FR" dirty="0"/>
          </a:p>
          <a:p>
            <a:r>
              <a:rPr lang="en-US" dirty="0"/>
              <a:t>   </a:t>
            </a:r>
            <a:r>
              <a:rPr lang="en-US" dirty="0" err="1"/>
              <a:t>s.push</a:t>
            </a:r>
            <a:r>
              <a:rPr lang="en-US" dirty="0"/>
              <a:t> (“ third ”) ;</a:t>
            </a:r>
            <a:endParaRPr lang="fr-FR" dirty="0"/>
          </a:p>
          <a:p>
            <a:r>
              <a:rPr lang="en-US" dirty="0"/>
              <a:t>   </a:t>
            </a:r>
            <a:r>
              <a:rPr lang="en-US" dirty="0" err="1"/>
              <a:t>s.push</a:t>
            </a:r>
            <a:r>
              <a:rPr lang="en-US" dirty="0"/>
              <a:t> ( “fourth”) ;</a:t>
            </a:r>
            <a:endParaRPr lang="fr-FR" dirty="0"/>
          </a:p>
          <a:p>
            <a:r>
              <a:rPr lang="en-US" dirty="0"/>
              <a:t>    </a:t>
            </a:r>
            <a:r>
              <a:rPr lang="en-US" dirty="0" err="1"/>
              <a:t>cout</a:t>
            </a:r>
            <a:r>
              <a:rPr lang="en-US" dirty="0"/>
              <a:t> &lt;&lt; “</a:t>
            </a:r>
            <a:r>
              <a:rPr lang="en-US" dirty="0" err="1"/>
              <a:t>s.size</a:t>
            </a:r>
            <a:r>
              <a:rPr lang="en-US" dirty="0"/>
              <a:t> ( ) = “ &lt;&lt; </a:t>
            </a:r>
            <a:r>
              <a:rPr lang="en-US" dirty="0" err="1"/>
              <a:t>s.size</a:t>
            </a:r>
            <a:r>
              <a:rPr lang="en-US" dirty="0"/>
              <a:t> ( ) &lt;&lt; “ \n”;</a:t>
            </a:r>
            <a:endParaRPr lang="fr-FR" dirty="0"/>
          </a:p>
          <a:p>
            <a:r>
              <a:rPr lang="en-US" dirty="0"/>
              <a:t>    while ( !</a:t>
            </a:r>
            <a:r>
              <a:rPr lang="en-US" dirty="0" err="1"/>
              <a:t>s.empty</a:t>
            </a:r>
            <a:r>
              <a:rPr lang="en-US" dirty="0"/>
              <a:t> ( ) )</a:t>
            </a:r>
            <a:endParaRPr lang="fr-FR" dirty="0"/>
          </a:p>
          <a:p>
            <a:r>
              <a:rPr lang="en-US" dirty="0"/>
              <a:t>    { </a:t>
            </a:r>
            <a:r>
              <a:rPr lang="en-US" dirty="0" err="1"/>
              <a:t>cout</a:t>
            </a:r>
            <a:r>
              <a:rPr lang="en-US" dirty="0"/>
              <a:t> &lt;&lt;”</a:t>
            </a:r>
            <a:r>
              <a:rPr lang="en-US" dirty="0" err="1"/>
              <a:t>s.top</a:t>
            </a:r>
            <a:r>
              <a:rPr lang="en-US" dirty="0"/>
              <a:t> ( ) = “ &lt;&lt; </a:t>
            </a:r>
            <a:r>
              <a:rPr lang="en-US" dirty="0" err="1"/>
              <a:t>s.top</a:t>
            </a:r>
            <a:r>
              <a:rPr lang="en-US" dirty="0"/>
              <a:t> ( ) &lt;&lt; “ \n”;</a:t>
            </a:r>
            <a:endParaRPr lang="fr-FR" dirty="0"/>
          </a:p>
          <a:p>
            <a:r>
              <a:rPr lang="en-US" dirty="0"/>
              <a:t>        </a:t>
            </a:r>
            <a:r>
              <a:rPr lang="en-US" dirty="0" err="1"/>
              <a:t>s.pop</a:t>
            </a:r>
            <a:r>
              <a:rPr lang="en-US" dirty="0"/>
              <a:t> ( ) ;</a:t>
            </a:r>
            <a:endParaRPr lang="fr-FR" dirty="0"/>
          </a:p>
          <a:p>
            <a:r>
              <a:rPr lang="en-US" dirty="0"/>
              <a:t>   }</a:t>
            </a:r>
            <a:endParaRPr lang="fr-FR" dirty="0"/>
          </a:p>
          <a:p>
            <a:r>
              <a:rPr lang="en-US" dirty="0" err="1"/>
              <a:t>cout</a:t>
            </a:r>
            <a:r>
              <a:rPr lang="en-US" dirty="0"/>
              <a:t> &lt;&lt; “ </a:t>
            </a:r>
            <a:r>
              <a:rPr lang="en-US" dirty="0" err="1"/>
              <a:t>s.size</a:t>
            </a:r>
            <a:r>
              <a:rPr lang="en-US" dirty="0"/>
              <a:t> ( ) = “ &lt;&lt; </a:t>
            </a:r>
            <a:r>
              <a:rPr lang="en-US" dirty="0" err="1"/>
              <a:t>s.size</a:t>
            </a:r>
            <a:r>
              <a:rPr lang="en-US" dirty="0"/>
              <a:t> ( ) &lt;&lt; “\n” ;</a:t>
            </a:r>
            <a:endParaRPr lang="fr-FR" dirty="0"/>
          </a:p>
          <a:p>
            <a:r>
              <a:rPr lang="en-US" dirty="0"/>
              <a:t>}</a:t>
            </a:r>
            <a:endParaRPr lang="fr-FR" dirty="0"/>
          </a:p>
          <a:p>
            <a:endParaRPr lang="fr-FR" dirty="0"/>
          </a:p>
        </p:txBody>
      </p:sp>
      <p:sp>
        <p:nvSpPr>
          <p:cNvPr id="3" name="Title 2"/>
          <p:cNvSpPr>
            <a:spLocks noGrp="1"/>
          </p:cNvSpPr>
          <p:nvPr>
            <p:ph type="title"/>
          </p:nvPr>
        </p:nvSpPr>
        <p:spPr>
          <a:xfrm>
            <a:off x="457200" y="274638"/>
            <a:ext cx="8229600" cy="634082"/>
          </a:xfrm>
        </p:spPr>
        <p:txBody>
          <a:bodyPr>
            <a:normAutofit fontScale="90000"/>
          </a:bodyPr>
          <a:lstStyle/>
          <a:p>
            <a:r>
              <a:rPr lang="en-US" dirty="0"/>
              <a:t>Example: using a stack of strings</a:t>
            </a:r>
            <a:r>
              <a:rPr lang="fr-FR" dirty="0"/>
              <a:t/>
            </a:r>
            <a:br>
              <a:rPr lang="fr-FR" dirty="0"/>
            </a:br>
            <a:endParaRPr lang="fr-FR" dirty="0"/>
          </a:p>
        </p:txBody>
      </p:sp>
    </p:spTree>
    <p:extLst>
      <p:ext uri="{BB962C8B-B14F-4D97-AF65-F5344CB8AC3E}">
        <p14:creationId xmlns:p14="http://schemas.microsoft.com/office/powerpoint/2010/main" val="361366486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36712"/>
            <a:ext cx="8229600" cy="5472608"/>
          </a:xfrm>
        </p:spPr>
        <p:txBody>
          <a:bodyPr>
            <a:normAutofit lnSpcReduction="10000"/>
          </a:bodyPr>
          <a:lstStyle/>
          <a:p>
            <a:r>
              <a:rPr lang="en-US" b="1" dirty="0"/>
              <a:t>Output</a:t>
            </a:r>
            <a:endParaRPr lang="fr-FR" dirty="0"/>
          </a:p>
          <a:p>
            <a:r>
              <a:rPr lang="en-US" dirty="0" err="1"/>
              <a:t>s.size</a:t>
            </a:r>
            <a:r>
              <a:rPr lang="en-US" dirty="0"/>
              <a:t> ( ) = 4</a:t>
            </a:r>
            <a:endParaRPr lang="fr-FR" dirty="0"/>
          </a:p>
          <a:p>
            <a:r>
              <a:rPr lang="en-US" dirty="0" err="1"/>
              <a:t>s.top</a:t>
            </a:r>
            <a:r>
              <a:rPr lang="en-US" dirty="0"/>
              <a:t> ( ) = fourth</a:t>
            </a:r>
            <a:endParaRPr lang="fr-FR" dirty="0"/>
          </a:p>
          <a:p>
            <a:r>
              <a:rPr lang="en-US" dirty="0" err="1"/>
              <a:t>s.top</a:t>
            </a:r>
            <a:r>
              <a:rPr lang="en-US" dirty="0"/>
              <a:t> ( ) = third</a:t>
            </a:r>
            <a:endParaRPr lang="fr-FR" dirty="0"/>
          </a:p>
          <a:p>
            <a:r>
              <a:rPr lang="en-US" dirty="0" err="1"/>
              <a:t>s.top</a:t>
            </a:r>
            <a:r>
              <a:rPr lang="en-US" dirty="0"/>
              <a:t> ( ) =second</a:t>
            </a:r>
            <a:endParaRPr lang="fr-FR" dirty="0"/>
          </a:p>
          <a:p>
            <a:r>
              <a:rPr lang="en-US" dirty="0" err="1"/>
              <a:t>s.top</a:t>
            </a:r>
            <a:r>
              <a:rPr lang="en-US" dirty="0"/>
              <a:t> ( ) = first</a:t>
            </a:r>
            <a:endParaRPr lang="fr-FR" dirty="0"/>
          </a:p>
          <a:p>
            <a:r>
              <a:rPr lang="en-US" dirty="0" err="1"/>
              <a:t>s.size</a:t>
            </a:r>
            <a:r>
              <a:rPr lang="en-US" dirty="0"/>
              <a:t> ( ) = 0</a:t>
            </a:r>
            <a:endParaRPr lang="fr-FR" dirty="0"/>
          </a:p>
          <a:p>
            <a:r>
              <a:rPr lang="en-US" dirty="0"/>
              <a:t>The program pushes four strings on the stack s. then after the size of the stack, it uses a while loop to pop them off the stack. Note that the elements of a stack are always removed in the reverse order from which they were inserted.</a:t>
            </a:r>
            <a:endParaRPr lang="fr-FR" dirty="0"/>
          </a:p>
        </p:txBody>
      </p:sp>
      <p:sp>
        <p:nvSpPr>
          <p:cNvPr id="3" name="Title 2"/>
          <p:cNvSpPr>
            <a:spLocks noGrp="1"/>
          </p:cNvSpPr>
          <p:nvPr>
            <p:ph type="title"/>
          </p:nvPr>
        </p:nvSpPr>
        <p:spPr>
          <a:xfrm>
            <a:off x="457200" y="274638"/>
            <a:ext cx="8229600" cy="202034"/>
          </a:xfrm>
        </p:spPr>
        <p:txBody>
          <a:bodyPr>
            <a:normAutofit fontScale="90000"/>
          </a:bodyPr>
          <a:lstStyle/>
          <a:p>
            <a:endParaRPr lang="fr-FR" dirty="0"/>
          </a:p>
        </p:txBody>
      </p:sp>
    </p:spTree>
    <p:extLst>
      <p:ext uri="{BB962C8B-B14F-4D97-AF65-F5344CB8AC3E}">
        <p14:creationId xmlns:p14="http://schemas.microsoft.com/office/powerpoint/2010/main" val="194177669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64704"/>
            <a:ext cx="8229600" cy="5242587"/>
          </a:xfrm>
        </p:spPr>
        <p:txBody>
          <a:bodyPr>
            <a:normAutofit lnSpcReduction="10000"/>
          </a:bodyPr>
          <a:lstStyle/>
          <a:p>
            <a:r>
              <a:rPr lang="en-US" dirty="0"/>
              <a:t>Note that in this implementation, the top ( ) and pop ( ) functions are independent. </a:t>
            </a:r>
            <a:endParaRPr lang="en-US" dirty="0" smtClean="0"/>
          </a:p>
          <a:p>
            <a:endParaRPr lang="en-US" dirty="0"/>
          </a:p>
          <a:p>
            <a:r>
              <a:rPr lang="en-US" dirty="0" smtClean="0"/>
              <a:t>Some </a:t>
            </a:r>
            <a:r>
              <a:rPr lang="en-US" dirty="0"/>
              <a:t>authors define the pop ( ) function to return the removed element</a:t>
            </a:r>
            <a:r>
              <a:rPr lang="en-US" dirty="0" smtClean="0"/>
              <a:t>.</a:t>
            </a:r>
          </a:p>
          <a:p>
            <a:endParaRPr lang="en-US" dirty="0" smtClean="0"/>
          </a:p>
          <a:p>
            <a:r>
              <a:rPr lang="en-US" dirty="0" smtClean="0"/>
              <a:t> </a:t>
            </a:r>
            <a:r>
              <a:rPr lang="en-US" dirty="0"/>
              <a:t>But this standard C++ implementation does not: pop ( ) is a void function, returning nothing. </a:t>
            </a:r>
            <a:endParaRPr lang="en-US" dirty="0" smtClean="0"/>
          </a:p>
          <a:p>
            <a:endParaRPr lang="en-US" dirty="0" smtClean="0"/>
          </a:p>
          <a:p>
            <a:r>
              <a:rPr lang="en-US" dirty="0" smtClean="0"/>
              <a:t>To </a:t>
            </a:r>
            <a:r>
              <a:rPr lang="en-US" dirty="0"/>
              <a:t>access the removed element, one must call the top ( ) function before calling the pop ( ) function.</a:t>
            </a:r>
            <a:endParaRPr lang="fr-FR" dirty="0"/>
          </a:p>
          <a:p>
            <a:endParaRPr lang="fr-FR" dirty="0"/>
          </a:p>
        </p:txBody>
      </p:sp>
      <p:sp>
        <p:nvSpPr>
          <p:cNvPr id="3" name="Title 2"/>
          <p:cNvSpPr>
            <a:spLocks noGrp="1"/>
          </p:cNvSpPr>
          <p:nvPr>
            <p:ph type="title"/>
          </p:nvPr>
        </p:nvSpPr>
        <p:spPr>
          <a:xfrm>
            <a:off x="457200" y="274638"/>
            <a:ext cx="8229600" cy="274042"/>
          </a:xfrm>
        </p:spPr>
        <p:txBody>
          <a:bodyPr>
            <a:normAutofit fontScale="90000"/>
          </a:bodyPr>
          <a:lstStyle/>
          <a:p>
            <a:endParaRPr lang="fr-FR" dirty="0"/>
          </a:p>
        </p:txBody>
      </p:sp>
    </p:spTree>
    <p:extLst>
      <p:ext uri="{BB962C8B-B14F-4D97-AF65-F5344CB8AC3E}">
        <p14:creationId xmlns:p14="http://schemas.microsoft.com/office/powerpoint/2010/main" val="24901950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Expression </a:t>
            </a:r>
            <a:r>
              <a:rPr lang="en-US" dirty="0"/>
              <a:t>evaluation </a:t>
            </a:r>
            <a:endParaRPr lang="fr-FR" dirty="0"/>
          </a:p>
          <a:p>
            <a:pPr lvl="0"/>
            <a:r>
              <a:rPr lang="en-US" dirty="0"/>
              <a:t>Backtracking (game playing, finding paths, exhaustive searching) </a:t>
            </a:r>
            <a:endParaRPr lang="fr-FR" dirty="0"/>
          </a:p>
          <a:p>
            <a:pPr lvl="0"/>
            <a:r>
              <a:rPr lang="en-US" dirty="0"/>
              <a:t>Memory management, run-time environment for nested language features. </a:t>
            </a:r>
            <a:endParaRPr lang="fr-FR" dirty="0"/>
          </a:p>
          <a:p>
            <a:endParaRPr lang="fr-FR" dirty="0"/>
          </a:p>
        </p:txBody>
      </p:sp>
      <p:sp>
        <p:nvSpPr>
          <p:cNvPr id="3" name="Title 2"/>
          <p:cNvSpPr>
            <a:spLocks noGrp="1"/>
          </p:cNvSpPr>
          <p:nvPr>
            <p:ph type="title"/>
          </p:nvPr>
        </p:nvSpPr>
        <p:spPr/>
        <p:txBody>
          <a:bodyPr>
            <a:normAutofit fontScale="90000"/>
          </a:bodyPr>
          <a:lstStyle/>
          <a:p>
            <a:r>
              <a:rPr lang="en-US" dirty="0" smtClean="0"/>
              <a:t/>
            </a:r>
            <a:br>
              <a:rPr lang="en-US" dirty="0" smtClean="0"/>
            </a:br>
            <a:r>
              <a:rPr lang="en-US" dirty="0" smtClean="0"/>
              <a:t>APPLICATION </a:t>
            </a:r>
            <a:r>
              <a:rPr lang="en-US" dirty="0"/>
              <a:t>OF STACKS</a:t>
            </a:r>
            <a:r>
              <a:rPr lang="fr-FR" dirty="0"/>
              <a:t/>
            </a:r>
            <a:br>
              <a:rPr lang="fr-FR" dirty="0"/>
            </a:br>
            <a:endParaRPr lang="fr-FR" dirty="0"/>
          </a:p>
        </p:txBody>
      </p:sp>
    </p:spTree>
    <p:extLst>
      <p:ext uri="{BB962C8B-B14F-4D97-AF65-F5344CB8AC3E}">
        <p14:creationId xmlns:p14="http://schemas.microsoft.com/office/powerpoint/2010/main" val="225809435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fr-FR" dirty="0" smtClean="0"/>
              <a:t>A </a:t>
            </a:r>
            <a:r>
              <a:rPr lang="fr-FR" dirty="0"/>
              <a:t>queue </a:t>
            </a:r>
            <a:r>
              <a:rPr lang="fr-FR" dirty="0" err="1"/>
              <a:t>is</a:t>
            </a:r>
            <a:r>
              <a:rPr lang="fr-FR" dirty="0"/>
              <a:t> a basic data structure </a:t>
            </a:r>
            <a:r>
              <a:rPr lang="fr-FR" dirty="0" err="1"/>
              <a:t>that</a:t>
            </a:r>
            <a:r>
              <a:rPr lang="fr-FR" dirty="0"/>
              <a:t> </a:t>
            </a:r>
            <a:r>
              <a:rPr lang="fr-FR" dirty="0" err="1"/>
              <a:t>is</a:t>
            </a:r>
            <a:r>
              <a:rPr lang="fr-FR" dirty="0"/>
              <a:t> </a:t>
            </a:r>
            <a:r>
              <a:rPr lang="fr-FR" dirty="0" err="1"/>
              <a:t>used</a:t>
            </a:r>
            <a:r>
              <a:rPr lang="fr-FR" dirty="0"/>
              <a:t> </a:t>
            </a:r>
            <a:r>
              <a:rPr lang="fr-FR" dirty="0" err="1"/>
              <a:t>throughout</a:t>
            </a:r>
            <a:r>
              <a:rPr lang="fr-FR" dirty="0"/>
              <a:t> </a:t>
            </a:r>
            <a:r>
              <a:rPr lang="fr-FR" dirty="0" err="1"/>
              <a:t>programming</a:t>
            </a:r>
            <a:r>
              <a:rPr lang="fr-FR" dirty="0" smtClean="0"/>
              <a:t>.</a:t>
            </a:r>
          </a:p>
          <a:p>
            <a:endParaRPr lang="fr-FR" dirty="0" smtClean="0"/>
          </a:p>
          <a:p>
            <a:r>
              <a:rPr lang="fr-FR" dirty="0" smtClean="0"/>
              <a:t> </a:t>
            </a:r>
            <a:r>
              <a:rPr lang="fr-FR" dirty="0"/>
              <a:t>It </a:t>
            </a:r>
            <a:r>
              <a:rPr lang="fr-FR" dirty="0" err="1"/>
              <a:t>is</a:t>
            </a:r>
            <a:r>
              <a:rPr lang="fr-FR" dirty="0"/>
              <a:t> a container </a:t>
            </a:r>
            <a:r>
              <a:rPr lang="fr-FR" dirty="0" err="1"/>
              <a:t>that</a:t>
            </a:r>
            <a:r>
              <a:rPr lang="fr-FR" dirty="0"/>
              <a:t> </a:t>
            </a:r>
            <a:r>
              <a:rPr lang="fr-FR" dirty="0" err="1"/>
              <a:t>implements</a:t>
            </a:r>
            <a:r>
              <a:rPr lang="fr-FR" dirty="0"/>
              <a:t> the first-in-first-out (FIFO) </a:t>
            </a:r>
            <a:r>
              <a:rPr lang="fr-FR" dirty="0" err="1"/>
              <a:t>protocol</a:t>
            </a:r>
            <a:r>
              <a:rPr lang="fr-FR" dirty="0"/>
              <a:t>. </a:t>
            </a:r>
            <a:endParaRPr lang="fr-FR" dirty="0" smtClean="0"/>
          </a:p>
          <a:p>
            <a:endParaRPr lang="fr-FR" dirty="0" smtClean="0"/>
          </a:p>
          <a:p>
            <a:r>
              <a:rPr lang="fr-FR" dirty="0" smtClean="0"/>
              <a:t>A </a:t>
            </a:r>
            <a:r>
              <a:rPr lang="fr-FR" dirty="0"/>
              <a:t>good </a:t>
            </a:r>
            <a:r>
              <a:rPr lang="fr-FR" dirty="0" err="1"/>
              <a:t>example</a:t>
            </a:r>
            <a:r>
              <a:rPr lang="fr-FR" dirty="0"/>
              <a:t> </a:t>
            </a:r>
            <a:r>
              <a:rPr lang="fr-FR" dirty="0" err="1"/>
              <a:t>is</a:t>
            </a:r>
            <a:r>
              <a:rPr lang="fr-FR" dirty="0"/>
              <a:t> a line in a </a:t>
            </a:r>
            <a:r>
              <a:rPr lang="fr-FR" dirty="0" err="1"/>
              <a:t>grocery</a:t>
            </a:r>
            <a:r>
              <a:rPr lang="fr-FR" dirty="0"/>
              <a:t> store. </a:t>
            </a:r>
            <a:r>
              <a:rPr lang="en-US" dirty="0" smtClean="0"/>
              <a:t>Queue </a:t>
            </a:r>
            <a:r>
              <a:rPr lang="en-US" dirty="0"/>
              <a:t>is a first-in, first-out (FIFO) data structure</a:t>
            </a:r>
            <a:r>
              <a:rPr lang="en-US" dirty="0" smtClean="0"/>
              <a:t>.</a:t>
            </a:r>
          </a:p>
          <a:p>
            <a:r>
              <a:rPr lang="en-US" dirty="0" smtClean="0"/>
              <a:t> </a:t>
            </a:r>
            <a:r>
              <a:rPr lang="en-US" dirty="0"/>
              <a:t>i.e. the element added first to the queue will be the one to be removed first.</a:t>
            </a:r>
            <a:endParaRPr lang="fr-FR" dirty="0"/>
          </a:p>
          <a:p>
            <a:endParaRPr lang="fr-FR" dirty="0"/>
          </a:p>
        </p:txBody>
      </p:sp>
      <p:sp>
        <p:nvSpPr>
          <p:cNvPr id="3" name="Title 2"/>
          <p:cNvSpPr>
            <a:spLocks noGrp="1"/>
          </p:cNvSpPr>
          <p:nvPr>
            <p:ph type="title"/>
          </p:nvPr>
        </p:nvSpPr>
        <p:spPr/>
        <p:txBody>
          <a:bodyPr>
            <a:normAutofit fontScale="90000"/>
          </a:bodyPr>
          <a:lstStyle/>
          <a:p>
            <a:r>
              <a:rPr lang="en-US" u="sng" dirty="0" smtClean="0"/>
              <a:t/>
            </a:r>
            <a:br>
              <a:rPr lang="en-US" u="sng" dirty="0" smtClean="0"/>
            </a:br>
            <a:r>
              <a:rPr lang="en-US" u="sng" dirty="0"/>
              <a:t> </a:t>
            </a:r>
            <a:r>
              <a:rPr lang="en-US" u="sng" dirty="0" smtClean="0"/>
              <a:t> QUEUES</a:t>
            </a:r>
            <a:r>
              <a:rPr lang="fr-FR" dirty="0"/>
              <a:t/>
            </a:r>
            <a:br>
              <a:rPr lang="fr-FR" dirty="0"/>
            </a:br>
            <a:endParaRPr lang="fr-FR" dirty="0"/>
          </a:p>
        </p:txBody>
      </p:sp>
    </p:spTree>
    <p:extLst>
      <p:ext uri="{BB962C8B-B14F-4D97-AF65-F5344CB8AC3E}">
        <p14:creationId xmlns:p14="http://schemas.microsoft.com/office/powerpoint/2010/main" val="402104738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900000"/>
          </a:xfrm>
        </p:spPr>
        <p:txBody>
          <a:bodyPr>
            <a:normAutofit fontScale="77500" lnSpcReduction="20000"/>
          </a:bodyPr>
          <a:lstStyle/>
          <a:p>
            <a:r>
              <a:rPr lang="en-US" dirty="0"/>
              <a:t>Elements are always added to the back of the queue and removed from the front of the queue</a:t>
            </a:r>
            <a:r>
              <a:rPr lang="en-US" dirty="0" smtClean="0"/>
              <a:t>.</a:t>
            </a:r>
          </a:p>
          <a:p>
            <a:endParaRPr lang="fr-FR" dirty="0"/>
          </a:p>
          <a:p>
            <a:r>
              <a:rPr lang="en-US" dirty="0"/>
              <a:t>Typical use cases of queues include:- (1) In Inter-Process Communication (IPC) message queues is a common mechanism for communication between processes</a:t>
            </a:r>
            <a:r>
              <a:rPr lang="en-US" dirty="0" smtClean="0"/>
              <a:t>.</a:t>
            </a:r>
          </a:p>
          <a:p>
            <a:endParaRPr lang="fr-FR" dirty="0"/>
          </a:p>
          <a:p>
            <a:r>
              <a:rPr lang="en-US" dirty="0"/>
              <a:t>Some of the common terminology associated with queues </a:t>
            </a:r>
            <a:r>
              <a:rPr lang="en-US" dirty="0" smtClean="0"/>
              <a:t>include </a:t>
            </a:r>
            <a:r>
              <a:rPr lang="en-US" dirty="0"/>
              <a:t>ADD/ PUSH and DELETE/ POP of elements to the queue</a:t>
            </a:r>
            <a:r>
              <a:rPr lang="en-US" dirty="0" smtClean="0"/>
              <a:t>.</a:t>
            </a:r>
          </a:p>
          <a:p>
            <a:endParaRPr lang="fr-FR" dirty="0"/>
          </a:p>
          <a:p>
            <a:r>
              <a:rPr lang="en-US" dirty="0"/>
              <a:t>ADD/ PUSH refers to adding an element to the queue</a:t>
            </a:r>
            <a:r>
              <a:rPr lang="en-US" dirty="0" smtClean="0"/>
              <a:t>.</a:t>
            </a:r>
          </a:p>
          <a:p>
            <a:endParaRPr lang="fr-FR" dirty="0"/>
          </a:p>
          <a:p>
            <a:r>
              <a:rPr lang="en-US" dirty="0"/>
              <a:t>DELETE/ POP refers to removing an element from the queue.</a:t>
            </a:r>
            <a:endParaRPr lang="fr-FR" dirty="0"/>
          </a:p>
          <a:p>
            <a:endParaRPr lang="fr-FR" dirty="0"/>
          </a:p>
        </p:txBody>
      </p:sp>
      <p:sp>
        <p:nvSpPr>
          <p:cNvPr id="3" name="Title 2"/>
          <p:cNvSpPr>
            <a:spLocks noGrp="1"/>
          </p:cNvSpPr>
          <p:nvPr>
            <p:ph type="title"/>
          </p:nvPr>
        </p:nvSpPr>
        <p:spPr/>
        <p:txBody>
          <a:bodyPr/>
          <a:lstStyle/>
          <a:p>
            <a:endParaRPr lang="fr-FR"/>
          </a:p>
        </p:txBody>
      </p:sp>
    </p:spTree>
    <p:extLst>
      <p:ext uri="{BB962C8B-B14F-4D97-AF65-F5344CB8AC3E}">
        <p14:creationId xmlns:p14="http://schemas.microsoft.com/office/powerpoint/2010/main" val="418737997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Operations on queue are: Create Queue, insert items , remove items, display etc.</a:t>
            </a:r>
            <a:endParaRPr lang="fr-FR" dirty="0"/>
          </a:p>
          <a:p>
            <a:endParaRPr lang="fr-FR" dirty="0"/>
          </a:p>
        </p:txBody>
      </p:sp>
      <p:sp>
        <p:nvSpPr>
          <p:cNvPr id="3" name="Title 2"/>
          <p:cNvSpPr>
            <a:spLocks noGrp="1"/>
          </p:cNvSpPr>
          <p:nvPr>
            <p:ph type="title"/>
          </p:nvPr>
        </p:nvSpPr>
        <p:spPr/>
        <p:txBody>
          <a:bodyPr/>
          <a:lstStyle/>
          <a:p>
            <a:endParaRPr lang="fr-FR"/>
          </a:p>
        </p:txBody>
      </p:sp>
    </p:spTree>
    <p:extLst>
      <p:ext uri="{BB962C8B-B14F-4D97-AF65-F5344CB8AC3E}">
        <p14:creationId xmlns:p14="http://schemas.microsoft.com/office/powerpoint/2010/main" val="132667447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fr-FR" b="1" dirty="0"/>
              <a:t>THE QUEUE INTERFACE </a:t>
            </a:r>
            <a:endParaRPr lang="fr-FR" dirty="0"/>
          </a:p>
          <a:p>
            <a:r>
              <a:rPr lang="fr-FR" dirty="0" err="1"/>
              <a:t>Here</a:t>
            </a:r>
            <a:r>
              <a:rPr lang="fr-FR" dirty="0"/>
              <a:t> are the essential </a:t>
            </a:r>
            <a:r>
              <a:rPr lang="fr-FR" dirty="0" err="1"/>
              <a:t>members</a:t>
            </a:r>
            <a:r>
              <a:rPr lang="fr-FR" dirty="0"/>
              <a:t> of the standard C++ queue </a:t>
            </a:r>
            <a:r>
              <a:rPr lang="fr-FR" dirty="0" err="1"/>
              <a:t>cointainer</a:t>
            </a:r>
            <a:r>
              <a:rPr lang="fr-FR" dirty="0"/>
              <a:t> class </a:t>
            </a:r>
            <a:r>
              <a:rPr lang="fr-FR" dirty="0" err="1"/>
              <a:t>template</a:t>
            </a:r>
            <a:r>
              <a:rPr lang="fr-FR" dirty="0"/>
              <a:t>:</a:t>
            </a:r>
          </a:p>
          <a:p>
            <a:r>
              <a:rPr lang="fr-FR" dirty="0"/>
              <a:t>Template &lt; class T&gt; class queue</a:t>
            </a:r>
          </a:p>
          <a:p>
            <a:r>
              <a:rPr lang="fr-FR" dirty="0"/>
              <a:t>{ public:</a:t>
            </a:r>
          </a:p>
          <a:p>
            <a:r>
              <a:rPr lang="fr-FR" dirty="0"/>
              <a:t> </a:t>
            </a:r>
            <a:r>
              <a:rPr lang="fr-FR" dirty="0" smtClean="0"/>
              <a:t>  queue </a:t>
            </a:r>
            <a:r>
              <a:rPr lang="fr-FR" dirty="0"/>
              <a:t>( );       </a:t>
            </a:r>
            <a:r>
              <a:rPr lang="fr-FR" dirty="0" smtClean="0"/>
              <a:t>            </a:t>
            </a:r>
            <a:r>
              <a:rPr lang="fr-FR" dirty="0"/>
              <a:t>// default </a:t>
            </a:r>
            <a:r>
              <a:rPr lang="fr-FR" dirty="0" err="1" smtClean="0"/>
              <a:t>constructor</a:t>
            </a:r>
            <a:endParaRPr lang="fr-FR" dirty="0" smtClean="0"/>
          </a:p>
          <a:p>
            <a:endParaRPr lang="fr-FR" dirty="0"/>
          </a:p>
          <a:p>
            <a:r>
              <a:rPr lang="fr-FR" dirty="0"/>
              <a:t>   </a:t>
            </a:r>
            <a:r>
              <a:rPr lang="fr-FR" dirty="0" smtClean="0"/>
              <a:t>queue </a:t>
            </a:r>
            <a:r>
              <a:rPr lang="fr-FR" dirty="0"/>
              <a:t>( </a:t>
            </a:r>
            <a:r>
              <a:rPr lang="fr-FR" dirty="0" err="1"/>
              <a:t>const</a:t>
            </a:r>
            <a:r>
              <a:rPr lang="fr-FR" dirty="0"/>
              <a:t>   queue&amp;); </a:t>
            </a:r>
            <a:r>
              <a:rPr lang="fr-FR" dirty="0" smtClean="0"/>
              <a:t>    </a:t>
            </a:r>
            <a:r>
              <a:rPr lang="fr-FR" dirty="0"/>
              <a:t>// copy </a:t>
            </a:r>
            <a:r>
              <a:rPr lang="fr-FR" dirty="0" err="1" smtClean="0"/>
              <a:t>constructor</a:t>
            </a:r>
            <a:endParaRPr lang="fr-FR" dirty="0" smtClean="0"/>
          </a:p>
          <a:p>
            <a:endParaRPr lang="fr-FR" dirty="0"/>
          </a:p>
          <a:p>
            <a:r>
              <a:rPr lang="fr-FR" dirty="0"/>
              <a:t>  </a:t>
            </a:r>
            <a:r>
              <a:rPr lang="fr-FR" dirty="0" smtClean="0"/>
              <a:t> </a:t>
            </a:r>
            <a:r>
              <a:rPr lang="fr-FR" dirty="0"/>
              <a:t>~ </a:t>
            </a:r>
            <a:r>
              <a:rPr lang="fr-FR" dirty="0" smtClean="0"/>
              <a:t>queue                     </a:t>
            </a:r>
            <a:r>
              <a:rPr lang="fr-FR" dirty="0"/>
              <a:t>//  </a:t>
            </a:r>
            <a:r>
              <a:rPr lang="fr-FR" dirty="0" err="1" smtClean="0"/>
              <a:t>destructor</a:t>
            </a:r>
            <a:endParaRPr lang="fr-FR" dirty="0" smtClean="0"/>
          </a:p>
          <a:p>
            <a:endParaRPr lang="fr-FR" dirty="0"/>
          </a:p>
          <a:p>
            <a:pPr marL="109728" indent="0">
              <a:buNone/>
            </a:pPr>
            <a:r>
              <a:rPr lang="fr-FR" dirty="0" smtClean="0"/>
              <a:t>queue </a:t>
            </a:r>
            <a:r>
              <a:rPr lang="fr-FR" dirty="0" err="1"/>
              <a:t>operator</a:t>
            </a:r>
            <a:r>
              <a:rPr lang="fr-FR" dirty="0"/>
              <a:t> = (</a:t>
            </a:r>
            <a:r>
              <a:rPr lang="fr-FR" dirty="0" err="1"/>
              <a:t>const</a:t>
            </a:r>
            <a:r>
              <a:rPr lang="fr-FR" dirty="0"/>
              <a:t>  queue&amp;);  </a:t>
            </a:r>
            <a:r>
              <a:rPr lang="fr-FR" dirty="0" smtClean="0"/>
              <a:t>//</a:t>
            </a:r>
            <a:r>
              <a:rPr lang="fr-FR" dirty="0" err="1"/>
              <a:t>assignment</a:t>
            </a:r>
            <a:r>
              <a:rPr lang="fr-FR" dirty="0"/>
              <a:t> </a:t>
            </a:r>
            <a:r>
              <a:rPr lang="fr-FR" dirty="0" smtClean="0"/>
              <a:t>   </a:t>
            </a:r>
          </a:p>
          <a:p>
            <a:pPr marL="109728" indent="0">
              <a:buNone/>
            </a:pPr>
            <a:r>
              <a:rPr lang="fr-FR" dirty="0"/>
              <a:t> </a:t>
            </a:r>
            <a:r>
              <a:rPr lang="fr-FR" dirty="0" smtClean="0"/>
              <a:t>                 </a:t>
            </a:r>
            <a:r>
              <a:rPr lang="fr-FR" dirty="0" err="1" smtClean="0"/>
              <a:t>operator</a:t>
            </a:r>
            <a:endParaRPr lang="fr-FR" dirty="0"/>
          </a:p>
          <a:p>
            <a:r>
              <a:rPr lang="fr-FR" dirty="0"/>
              <a:t>        </a:t>
            </a:r>
          </a:p>
        </p:txBody>
      </p:sp>
      <p:sp>
        <p:nvSpPr>
          <p:cNvPr id="3" name="Title 2"/>
          <p:cNvSpPr>
            <a:spLocks noGrp="1"/>
          </p:cNvSpPr>
          <p:nvPr>
            <p:ph type="title"/>
          </p:nvPr>
        </p:nvSpPr>
        <p:spPr/>
        <p:txBody>
          <a:bodyPr/>
          <a:lstStyle/>
          <a:p>
            <a:endParaRPr lang="fr-FR"/>
          </a:p>
        </p:txBody>
      </p:sp>
    </p:spTree>
    <p:extLst>
      <p:ext uri="{BB962C8B-B14F-4D97-AF65-F5344CB8AC3E}">
        <p14:creationId xmlns:p14="http://schemas.microsoft.com/office/powerpoint/2010/main" val="25131909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620688"/>
            <a:ext cx="8964488" cy="5386603"/>
          </a:xfrm>
        </p:spPr>
        <p:txBody>
          <a:bodyPr>
            <a:normAutofit fontScale="92500" lnSpcReduction="10000"/>
          </a:bodyPr>
          <a:lstStyle/>
          <a:p>
            <a:r>
              <a:rPr lang="fr-FR" dirty="0" err="1"/>
              <a:t>int</a:t>
            </a:r>
            <a:r>
              <a:rPr lang="fr-FR" dirty="0"/>
              <a:t>  size ( )  </a:t>
            </a:r>
            <a:r>
              <a:rPr lang="fr-FR" dirty="0" err="1"/>
              <a:t>const</a:t>
            </a:r>
            <a:r>
              <a:rPr lang="fr-FR" dirty="0"/>
              <a:t>;    </a:t>
            </a:r>
            <a:r>
              <a:rPr lang="fr-FR" dirty="0" smtClean="0"/>
              <a:t>// </a:t>
            </a:r>
            <a:r>
              <a:rPr lang="fr-FR" dirty="0"/>
              <a:t>return </a:t>
            </a:r>
            <a:r>
              <a:rPr lang="fr-FR" dirty="0" err="1"/>
              <a:t>number</a:t>
            </a:r>
            <a:r>
              <a:rPr lang="fr-FR" dirty="0"/>
              <a:t> </a:t>
            </a:r>
            <a:r>
              <a:rPr lang="fr-FR" dirty="0" smtClean="0"/>
              <a:t>of </a:t>
            </a:r>
            <a:r>
              <a:rPr lang="fr-FR" dirty="0" err="1" smtClean="0"/>
              <a:t>element</a:t>
            </a:r>
            <a:endParaRPr lang="fr-FR" dirty="0"/>
          </a:p>
          <a:p>
            <a:r>
              <a:rPr lang="fr-FR" dirty="0" err="1" smtClean="0"/>
              <a:t>bool</a:t>
            </a:r>
            <a:r>
              <a:rPr lang="fr-FR" dirty="0" smtClean="0"/>
              <a:t> </a:t>
            </a:r>
            <a:r>
              <a:rPr lang="fr-FR" dirty="0" err="1"/>
              <a:t>empty</a:t>
            </a:r>
            <a:r>
              <a:rPr lang="fr-FR" dirty="0"/>
              <a:t> ( )  </a:t>
            </a:r>
            <a:r>
              <a:rPr lang="fr-FR" dirty="0" err="1"/>
              <a:t>const</a:t>
            </a:r>
            <a:r>
              <a:rPr lang="fr-FR" dirty="0"/>
              <a:t>;      </a:t>
            </a:r>
            <a:r>
              <a:rPr lang="fr-FR" dirty="0" smtClean="0"/>
              <a:t>// </a:t>
            </a:r>
            <a:r>
              <a:rPr lang="fr-FR" dirty="0"/>
              <a:t>return </a:t>
            </a:r>
            <a:r>
              <a:rPr lang="fr-FR" dirty="0" err="1"/>
              <a:t>true</a:t>
            </a:r>
            <a:r>
              <a:rPr lang="fr-FR" dirty="0"/>
              <a:t> </a:t>
            </a:r>
            <a:r>
              <a:rPr lang="fr-FR" dirty="0" err="1"/>
              <a:t>iff</a:t>
            </a:r>
            <a:r>
              <a:rPr lang="fr-FR" dirty="0"/>
              <a:t> </a:t>
            </a:r>
            <a:r>
              <a:rPr lang="fr-FR" dirty="0" err="1" smtClean="0"/>
              <a:t>empty</a:t>
            </a:r>
            <a:endParaRPr lang="fr-FR" dirty="0" smtClean="0"/>
          </a:p>
          <a:p>
            <a:endParaRPr lang="fr-FR" dirty="0"/>
          </a:p>
          <a:p>
            <a:r>
              <a:rPr lang="fr-FR" dirty="0" smtClean="0"/>
              <a:t>T&amp; </a:t>
            </a:r>
            <a:r>
              <a:rPr lang="fr-FR" dirty="0"/>
              <a:t>front ( ) ;            </a:t>
            </a:r>
            <a:r>
              <a:rPr lang="fr-FR" dirty="0" smtClean="0"/>
              <a:t>// </a:t>
            </a:r>
            <a:r>
              <a:rPr lang="fr-FR" dirty="0"/>
              <a:t>return the </a:t>
            </a:r>
            <a:r>
              <a:rPr lang="fr-FR" dirty="0" err="1"/>
              <a:t>element</a:t>
            </a:r>
            <a:r>
              <a:rPr lang="fr-FR" dirty="0"/>
              <a:t> in </a:t>
            </a:r>
            <a:r>
              <a:rPr lang="fr-FR" dirty="0" smtClean="0"/>
              <a:t>front</a:t>
            </a:r>
          </a:p>
          <a:p>
            <a:endParaRPr lang="fr-FR" dirty="0"/>
          </a:p>
          <a:p>
            <a:r>
              <a:rPr lang="fr-FR" dirty="0" smtClean="0"/>
              <a:t>T</a:t>
            </a:r>
            <a:r>
              <a:rPr lang="fr-FR" dirty="0"/>
              <a:t>&amp; back ( ) ;           </a:t>
            </a:r>
            <a:r>
              <a:rPr lang="fr-FR" dirty="0" smtClean="0"/>
              <a:t>// </a:t>
            </a:r>
            <a:r>
              <a:rPr lang="fr-FR" dirty="0" err="1"/>
              <a:t>returns</a:t>
            </a:r>
            <a:r>
              <a:rPr lang="fr-FR" dirty="0"/>
              <a:t> the </a:t>
            </a:r>
            <a:r>
              <a:rPr lang="fr-FR" dirty="0" err="1"/>
              <a:t>element</a:t>
            </a:r>
            <a:r>
              <a:rPr lang="fr-FR" dirty="0"/>
              <a:t> in </a:t>
            </a:r>
            <a:r>
              <a:rPr lang="fr-FR" dirty="0" smtClean="0"/>
              <a:t>back</a:t>
            </a:r>
          </a:p>
          <a:p>
            <a:endParaRPr lang="fr-FR" dirty="0"/>
          </a:p>
          <a:p>
            <a:r>
              <a:rPr lang="fr-FR" dirty="0" err="1" smtClean="0"/>
              <a:t>void</a:t>
            </a:r>
            <a:r>
              <a:rPr lang="fr-FR" dirty="0" smtClean="0"/>
              <a:t> </a:t>
            </a:r>
            <a:r>
              <a:rPr lang="fr-FR" dirty="0"/>
              <a:t>push ( </a:t>
            </a:r>
            <a:r>
              <a:rPr lang="fr-FR" dirty="0" err="1"/>
              <a:t>const</a:t>
            </a:r>
            <a:r>
              <a:rPr lang="fr-FR" dirty="0"/>
              <a:t> T</a:t>
            </a:r>
            <a:r>
              <a:rPr lang="fr-FR" dirty="0" smtClean="0"/>
              <a:t>&amp;);  //insert </a:t>
            </a:r>
            <a:r>
              <a:rPr lang="fr-FR" dirty="0" err="1"/>
              <a:t>given</a:t>
            </a:r>
            <a:r>
              <a:rPr lang="fr-FR" dirty="0"/>
              <a:t> </a:t>
            </a:r>
            <a:r>
              <a:rPr lang="fr-FR" dirty="0" err="1"/>
              <a:t>elelment</a:t>
            </a:r>
            <a:r>
              <a:rPr lang="fr-FR" dirty="0"/>
              <a:t> </a:t>
            </a:r>
            <a:r>
              <a:rPr lang="fr-FR" dirty="0" err="1"/>
              <a:t>at</a:t>
            </a:r>
            <a:r>
              <a:rPr lang="fr-FR" dirty="0"/>
              <a:t> </a:t>
            </a:r>
            <a:r>
              <a:rPr lang="fr-FR" dirty="0" smtClean="0"/>
              <a:t>back</a:t>
            </a:r>
          </a:p>
          <a:p>
            <a:endParaRPr lang="fr-FR" dirty="0"/>
          </a:p>
          <a:p>
            <a:r>
              <a:rPr lang="fr-FR" dirty="0" err="1" smtClean="0"/>
              <a:t>void</a:t>
            </a:r>
            <a:r>
              <a:rPr lang="fr-FR" dirty="0" smtClean="0"/>
              <a:t> </a:t>
            </a:r>
            <a:r>
              <a:rPr lang="fr-FR" dirty="0"/>
              <a:t>pop  ( </a:t>
            </a:r>
            <a:r>
              <a:rPr lang="fr-FR" dirty="0" smtClean="0"/>
              <a:t>);         </a:t>
            </a:r>
            <a:r>
              <a:rPr lang="fr-FR" dirty="0"/>
              <a:t>// </a:t>
            </a:r>
            <a:r>
              <a:rPr lang="fr-FR" dirty="0" err="1"/>
              <a:t>removes</a:t>
            </a:r>
            <a:r>
              <a:rPr lang="fr-FR" dirty="0"/>
              <a:t> </a:t>
            </a:r>
            <a:r>
              <a:rPr lang="fr-FR" dirty="0" err="1"/>
              <a:t>element</a:t>
            </a:r>
            <a:r>
              <a:rPr lang="fr-FR" dirty="0"/>
              <a:t> </a:t>
            </a:r>
            <a:r>
              <a:rPr lang="fr-FR" dirty="0" err="1"/>
              <a:t>from</a:t>
            </a:r>
            <a:r>
              <a:rPr lang="fr-FR" dirty="0"/>
              <a:t> </a:t>
            </a:r>
            <a:r>
              <a:rPr lang="fr-FR" dirty="0" smtClean="0"/>
              <a:t>front</a:t>
            </a:r>
          </a:p>
          <a:p>
            <a:endParaRPr lang="fr-FR" dirty="0"/>
          </a:p>
          <a:p>
            <a:r>
              <a:rPr lang="fr-FR" dirty="0"/>
              <a:t>   // …</a:t>
            </a:r>
          </a:p>
          <a:p>
            <a:r>
              <a:rPr lang="fr-FR" dirty="0"/>
              <a:t>};          </a:t>
            </a:r>
          </a:p>
          <a:p>
            <a:endParaRPr lang="fr-FR" dirty="0"/>
          </a:p>
        </p:txBody>
      </p:sp>
      <p:sp>
        <p:nvSpPr>
          <p:cNvPr id="3" name="Title 2"/>
          <p:cNvSpPr>
            <a:spLocks noGrp="1"/>
          </p:cNvSpPr>
          <p:nvPr>
            <p:ph type="title"/>
          </p:nvPr>
        </p:nvSpPr>
        <p:spPr>
          <a:xfrm>
            <a:off x="457200" y="274638"/>
            <a:ext cx="8229600" cy="130026"/>
          </a:xfrm>
        </p:spPr>
        <p:txBody>
          <a:bodyPr>
            <a:normAutofit fontScale="90000"/>
          </a:bodyPr>
          <a:lstStyle/>
          <a:p>
            <a:endParaRPr lang="fr-FR" dirty="0"/>
          </a:p>
        </p:txBody>
      </p:sp>
    </p:spTree>
    <p:extLst>
      <p:ext uri="{BB962C8B-B14F-4D97-AF65-F5344CB8AC3E}">
        <p14:creationId xmlns:p14="http://schemas.microsoft.com/office/powerpoint/2010/main" val="166481497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fr-FR" b="1" dirty="0"/>
              <a:t>USING QUEUE OBJECTS</a:t>
            </a:r>
            <a:endParaRPr lang="fr-FR" dirty="0"/>
          </a:p>
          <a:p>
            <a:r>
              <a:rPr lang="fr-FR" dirty="0"/>
              <a:t>As a </a:t>
            </a:r>
            <a:r>
              <a:rPr lang="fr-FR" dirty="0" err="1"/>
              <a:t>template</a:t>
            </a:r>
            <a:r>
              <a:rPr lang="fr-FR" dirty="0"/>
              <a:t>, the interface </a:t>
            </a:r>
            <a:r>
              <a:rPr lang="fr-FR" dirty="0" err="1"/>
              <a:t>given</a:t>
            </a:r>
            <a:r>
              <a:rPr lang="fr-FR" dirty="0"/>
              <a:t> </a:t>
            </a:r>
            <a:r>
              <a:rPr lang="fr-FR" dirty="0" err="1"/>
              <a:t>above</a:t>
            </a:r>
            <a:r>
              <a:rPr lang="fr-FR" dirty="0"/>
              <a:t> </a:t>
            </a:r>
            <a:r>
              <a:rPr lang="fr-FR" dirty="0" err="1"/>
              <a:t>can</a:t>
            </a:r>
            <a:r>
              <a:rPr lang="fr-FR" dirty="0"/>
              <a:t> </a:t>
            </a:r>
            <a:r>
              <a:rPr lang="fr-FR" dirty="0" err="1"/>
              <a:t>be</a:t>
            </a:r>
            <a:r>
              <a:rPr lang="fr-FR" dirty="0"/>
              <a:t> </a:t>
            </a:r>
            <a:r>
              <a:rPr lang="fr-FR" dirty="0" err="1"/>
              <a:t>used</a:t>
            </a:r>
            <a:r>
              <a:rPr lang="fr-FR" dirty="0"/>
              <a:t> </a:t>
            </a:r>
            <a:r>
              <a:rPr lang="fr-FR" dirty="0" err="1"/>
              <a:t>only</a:t>
            </a:r>
            <a:r>
              <a:rPr lang="fr-FR" dirty="0"/>
              <a:t> by </a:t>
            </a:r>
            <a:r>
              <a:rPr lang="fr-FR" dirty="0" err="1"/>
              <a:t>specifying</a:t>
            </a:r>
            <a:r>
              <a:rPr lang="fr-FR" dirty="0"/>
              <a:t> the type of </a:t>
            </a:r>
            <a:r>
              <a:rPr lang="fr-FR" dirty="0" err="1"/>
              <a:t>object</a:t>
            </a:r>
            <a:r>
              <a:rPr lang="fr-FR" dirty="0"/>
              <a:t> </a:t>
            </a:r>
            <a:r>
              <a:rPr lang="fr-FR" dirty="0" err="1"/>
              <a:t>that</a:t>
            </a:r>
            <a:r>
              <a:rPr lang="fr-FR" dirty="0"/>
              <a:t> </a:t>
            </a:r>
            <a:r>
              <a:rPr lang="fr-FR" dirty="0" err="1"/>
              <a:t>is</a:t>
            </a:r>
            <a:r>
              <a:rPr lang="fr-FR" dirty="0"/>
              <a:t> to </a:t>
            </a:r>
            <a:r>
              <a:rPr lang="fr-FR" dirty="0" err="1"/>
              <a:t>be</a:t>
            </a:r>
            <a:r>
              <a:rPr lang="fr-FR" dirty="0"/>
              <a:t> </a:t>
            </a:r>
            <a:r>
              <a:rPr lang="fr-FR" dirty="0" err="1"/>
              <a:t>stored</a:t>
            </a:r>
            <a:r>
              <a:rPr lang="fr-FR" dirty="0"/>
              <a:t> in </a:t>
            </a:r>
            <a:r>
              <a:rPr lang="fr-FR" dirty="0" err="1"/>
              <a:t>its</a:t>
            </a:r>
            <a:r>
              <a:rPr lang="fr-FR" dirty="0"/>
              <a:t> instances. For </a:t>
            </a:r>
            <a:r>
              <a:rPr lang="fr-FR" dirty="0" err="1"/>
              <a:t>example</a:t>
            </a:r>
            <a:r>
              <a:rPr lang="fr-FR" dirty="0"/>
              <a:t>:</a:t>
            </a:r>
          </a:p>
          <a:p>
            <a:r>
              <a:rPr lang="fr-FR" dirty="0"/>
              <a:t>Queue &lt;</a:t>
            </a:r>
            <a:r>
              <a:rPr lang="fr-FR" dirty="0" err="1"/>
              <a:t>int</a:t>
            </a:r>
            <a:r>
              <a:rPr lang="fr-FR" dirty="0"/>
              <a:t>&gt; q1;                              //q1 </a:t>
            </a:r>
            <a:r>
              <a:rPr lang="fr-FR" dirty="0" err="1"/>
              <a:t>is</a:t>
            </a:r>
            <a:r>
              <a:rPr lang="fr-FR" dirty="0"/>
              <a:t> a queue of </a:t>
            </a:r>
            <a:r>
              <a:rPr lang="fr-FR" dirty="0" err="1"/>
              <a:t>integers</a:t>
            </a:r>
            <a:endParaRPr lang="fr-FR" dirty="0"/>
          </a:p>
          <a:p>
            <a:r>
              <a:rPr lang="fr-FR" dirty="0"/>
              <a:t>Queue &lt; string&gt; q2                            //q2 </a:t>
            </a:r>
            <a:r>
              <a:rPr lang="fr-FR" dirty="0" err="1"/>
              <a:t>is</a:t>
            </a:r>
            <a:r>
              <a:rPr lang="fr-FR" dirty="0"/>
              <a:t> a queue of strings</a:t>
            </a:r>
          </a:p>
          <a:p>
            <a:r>
              <a:rPr lang="fr-FR" dirty="0"/>
              <a:t>Queue &lt;</a:t>
            </a:r>
            <a:r>
              <a:rPr lang="fr-FR" dirty="0" err="1"/>
              <a:t>person</a:t>
            </a:r>
            <a:r>
              <a:rPr lang="fr-FR" dirty="0"/>
              <a:t>&gt; q3;                           //q3 </a:t>
            </a:r>
            <a:r>
              <a:rPr lang="fr-FR" dirty="0" err="1"/>
              <a:t>is</a:t>
            </a:r>
            <a:r>
              <a:rPr lang="fr-FR" dirty="0"/>
              <a:t> a queue of </a:t>
            </a:r>
            <a:r>
              <a:rPr lang="fr-FR" dirty="0" err="1"/>
              <a:t>persons</a:t>
            </a:r>
            <a:r>
              <a:rPr lang="fr-FR" dirty="0"/>
              <a:t> </a:t>
            </a:r>
            <a:r>
              <a:rPr lang="fr-FR" dirty="0" err="1"/>
              <a:t>objects</a:t>
            </a:r>
            <a:endParaRPr lang="fr-FR" dirty="0"/>
          </a:p>
          <a:p>
            <a:r>
              <a:rPr lang="fr-FR" dirty="0"/>
              <a:t>Queue &lt;</a:t>
            </a:r>
            <a:r>
              <a:rPr lang="fr-FR" dirty="0" err="1"/>
              <a:t>stack</a:t>
            </a:r>
            <a:r>
              <a:rPr lang="fr-FR" dirty="0"/>
              <a:t>&lt; </a:t>
            </a:r>
            <a:r>
              <a:rPr lang="fr-FR" dirty="0" err="1"/>
              <a:t>int</a:t>
            </a:r>
            <a:r>
              <a:rPr lang="fr-FR" dirty="0"/>
              <a:t>&gt; &gt; q4;                   //q4 </a:t>
            </a:r>
            <a:r>
              <a:rPr lang="fr-FR" dirty="0" err="1"/>
              <a:t>is</a:t>
            </a:r>
            <a:r>
              <a:rPr lang="fr-FR" dirty="0"/>
              <a:t> a queue of </a:t>
            </a:r>
            <a:r>
              <a:rPr lang="fr-FR" dirty="0" err="1"/>
              <a:t>integer</a:t>
            </a:r>
            <a:r>
              <a:rPr lang="fr-FR" dirty="0"/>
              <a:t> </a:t>
            </a:r>
            <a:r>
              <a:rPr lang="fr-FR" dirty="0" err="1"/>
              <a:t>stacks</a:t>
            </a:r>
            <a:endParaRPr lang="fr-FR" dirty="0"/>
          </a:p>
          <a:p>
            <a:endParaRPr lang="fr-FR" dirty="0"/>
          </a:p>
        </p:txBody>
      </p:sp>
      <p:sp>
        <p:nvSpPr>
          <p:cNvPr id="3" name="Title 2"/>
          <p:cNvSpPr>
            <a:spLocks noGrp="1"/>
          </p:cNvSpPr>
          <p:nvPr>
            <p:ph type="title"/>
          </p:nvPr>
        </p:nvSpPr>
        <p:spPr/>
        <p:txBody>
          <a:bodyPr/>
          <a:lstStyle/>
          <a:p>
            <a:endParaRPr lang="fr-FR"/>
          </a:p>
        </p:txBody>
      </p:sp>
    </p:spTree>
    <p:extLst>
      <p:ext uri="{BB962C8B-B14F-4D97-AF65-F5344CB8AC3E}">
        <p14:creationId xmlns:p14="http://schemas.microsoft.com/office/powerpoint/2010/main" val="23957929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Data structure provides means to manage large amount of data efficiently, such as large databases and internet indexing services. Usually efficient data structures are a key to designing efficient algorithms. Some formal design methods and programming languages emphasize data structures, rather than algorithms, as the key organizing factor in software design. Storing and retrieving can be carried out on data stored in both memory and in secondary memory. </a:t>
            </a:r>
            <a:endParaRPr lang="fr-FR" dirty="0"/>
          </a:p>
          <a:p>
            <a:endParaRPr lang="fr-FR" dirty="0"/>
          </a:p>
        </p:txBody>
      </p:sp>
      <p:sp>
        <p:nvSpPr>
          <p:cNvPr id="3" name="Title 2"/>
          <p:cNvSpPr>
            <a:spLocks noGrp="1"/>
          </p:cNvSpPr>
          <p:nvPr>
            <p:ph type="title"/>
          </p:nvPr>
        </p:nvSpPr>
        <p:spPr/>
        <p:txBody>
          <a:bodyPr/>
          <a:lstStyle/>
          <a:p>
            <a:endParaRPr lang="fr-FR"/>
          </a:p>
        </p:txBody>
      </p:sp>
    </p:spTree>
    <p:extLst>
      <p:ext uri="{BB962C8B-B14F-4D97-AF65-F5344CB8AC3E}">
        <p14:creationId xmlns:p14="http://schemas.microsoft.com/office/powerpoint/2010/main" val="313751104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52736"/>
            <a:ext cx="8229600" cy="4954555"/>
          </a:xfrm>
        </p:spPr>
        <p:txBody>
          <a:bodyPr>
            <a:normAutofit fontScale="92500" lnSpcReduction="10000"/>
          </a:bodyPr>
          <a:lstStyle/>
          <a:p>
            <a:r>
              <a:rPr lang="en-US" dirty="0" smtClean="0"/>
              <a:t>An </a:t>
            </a:r>
            <a:r>
              <a:rPr lang="en-US" dirty="0"/>
              <a:t>array is a very useful data structure provided in programming languages. </a:t>
            </a:r>
            <a:endParaRPr lang="en-US" dirty="0" smtClean="0"/>
          </a:p>
          <a:p>
            <a:r>
              <a:rPr lang="en-US" dirty="0" smtClean="0"/>
              <a:t>However</a:t>
            </a:r>
            <a:r>
              <a:rPr lang="en-US" dirty="0"/>
              <a:t>, </a:t>
            </a:r>
            <a:r>
              <a:rPr lang="en-US" dirty="0" smtClean="0"/>
              <a:t>it </a:t>
            </a:r>
            <a:r>
              <a:rPr lang="en-US" dirty="0"/>
              <a:t>has at least two limitations: </a:t>
            </a:r>
            <a:endParaRPr lang="en-US" dirty="0" smtClean="0"/>
          </a:p>
          <a:p>
            <a:endParaRPr lang="fr-FR" dirty="0"/>
          </a:p>
          <a:p>
            <a:r>
              <a:rPr lang="en-US" dirty="0"/>
              <a:t>(1)  its size has to be known at compilation time </a:t>
            </a:r>
          </a:p>
          <a:p>
            <a:endParaRPr lang="fr-FR" dirty="0"/>
          </a:p>
          <a:p>
            <a:r>
              <a:rPr lang="en-US" dirty="0"/>
              <a:t>(2) the data in the array are separated in computer memory by the same distance, which means inserting an item inside the array requires shifting other data in this array. </a:t>
            </a:r>
            <a:endParaRPr lang="en-US" dirty="0" smtClean="0"/>
          </a:p>
          <a:p>
            <a:pPr marL="109728" indent="0">
              <a:buNone/>
            </a:pPr>
            <a:endParaRPr lang="en-US" dirty="0" smtClean="0"/>
          </a:p>
          <a:p>
            <a:r>
              <a:rPr lang="en-US" dirty="0" smtClean="0"/>
              <a:t>This </a:t>
            </a:r>
            <a:r>
              <a:rPr lang="en-US" dirty="0"/>
              <a:t>limitation can be overcome by using linked structures.</a:t>
            </a:r>
            <a:endParaRPr lang="fr-FR" dirty="0"/>
          </a:p>
        </p:txBody>
      </p:sp>
      <p:sp>
        <p:nvSpPr>
          <p:cNvPr id="3" name="Title 2"/>
          <p:cNvSpPr>
            <a:spLocks noGrp="1"/>
          </p:cNvSpPr>
          <p:nvPr>
            <p:ph type="title"/>
          </p:nvPr>
        </p:nvSpPr>
        <p:spPr/>
        <p:txBody>
          <a:bodyPr>
            <a:normAutofit fontScale="90000"/>
          </a:bodyPr>
          <a:lstStyle/>
          <a:p>
            <a:r>
              <a:rPr lang="en-US" dirty="0"/>
              <a:t>LINKED- LIST</a:t>
            </a:r>
            <a:r>
              <a:rPr lang="fr-FR" dirty="0"/>
              <a:t/>
            </a:r>
            <a:br>
              <a:rPr lang="fr-FR" dirty="0"/>
            </a:br>
            <a:endParaRPr lang="fr-FR" dirty="0"/>
          </a:p>
        </p:txBody>
      </p:sp>
    </p:spTree>
    <p:extLst>
      <p:ext uri="{BB962C8B-B14F-4D97-AF65-F5344CB8AC3E}">
        <p14:creationId xmlns:p14="http://schemas.microsoft.com/office/powerpoint/2010/main" val="382434306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dirty="0"/>
              <a:t>A linked structure is a collection of nodes storing data and links to other nodes. </a:t>
            </a:r>
            <a:endParaRPr lang="en-US" dirty="0" smtClean="0"/>
          </a:p>
          <a:p>
            <a:endParaRPr lang="en-US" dirty="0" smtClean="0"/>
          </a:p>
          <a:p>
            <a:r>
              <a:rPr lang="en-US" dirty="0" smtClean="0"/>
              <a:t>In </a:t>
            </a:r>
            <a:r>
              <a:rPr lang="en-US" dirty="0"/>
              <a:t>this way, nodes can be located anywhere in memory, and passing from one node of the linked structure to another is accomplished by storing the addresses of other nodes in the linked structure. </a:t>
            </a:r>
            <a:endParaRPr lang="en-US" dirty="0" smtClean="0"/>
          </a:p>
          <a:p>
            <a:endParaRPr lang="en-US" dirty="0" smtClean="0"/>
          </a:p>
          <a:p>
            <a:r>
              <a:rPr lang="en-US" dirty="0" smtClean="0"/>
              <a:t>Although </a:t>
            </a:r>
            <a:r>
              <a:rPr lang="en-US" dirty="0"/>
              <a:t>linked structure can be implemented in a variety of ways</a:t>
            </a:r>
            <a:r>
              <a:rPr lang="en-US" dirty="0" smtClean="0"/>
              <a:t>,</a:t>
            </a:r>
          </a:p>
          <a:p>
            <a:endParaRPr lang="en-US" dirty="0" smtClean="0"/>
          </a:p>
          <a:p>
            <a:r>
              <a:rPr lang="en-US" dirty="0" smtClean="0"/>
              <a:t> </a:t>
            </a:r>
            <a:r>
              <a:rPr lang="en-US" dirty="0"/>
              <a:t>the most flexible implementation is by using pointers. </a:t>
            </a:r>
            <a:endParaRPr lang="fr-FR" dirty="0"/>
          </a:p>
          <a:p>
            <a:endParaRPr lang="fr-FR" dirty="0"/>
          </a:p>
        </p:txBody>
      </p:sp>
      <p:sp>
        <p:nvSpPr>
          <p:cNvPr id="3" name="Title 2"/>
          <p:cNvSpPr>
            <a:spLocks noGrp="1"/>
          </p:cNvSpPr>
          <p:nvPr>
            <p:ph type="title"/>
          </p:nvPr>
        </p:nvSpPr>
        <p:spPr/>
        <p:txBody>
          <a:bodyPr/>
          <a:lstStyle/>
          <a:p>
            <a:endParaRPr lang="fr-FR"/>
          </a:p>
        </p:txBody>
      </p:sp>
    </p:spTree>
    <p:extLst>
      <p:ext uri="{BB962C8B-B14F-4D97-AF65-F5344CB8AC3E}">
        <p14:creationId xmlns:p14="http://schemas.microsoft.com/office/powerpoint/2010/main" val="116742645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b="1" dirty="0"/>
              <a:t>SINGLY- LINKED LISTS</a:t>
            </a:r>
            <a:endParaRPr lang="fr-FR" dirty="0"/>
          </a:p>
          <a:p>
            <a:r>
              <a:rPr lang="en-US" dirty="0"/>
              <a:t>This is a collection of sequence of nodes. Each node is linked to only its successor node in the list using reference to the successor node. </a:t>
            </a:r>
            <a:endParaRPr lang="en-US" dirty="0" smtClean="0"/>
          </a:p>
          <a:p>
            <a:r>
              <a:rPr lang="en-US" dirty="0" smtClean="0"/>
              <a:t>A </a:t>
            </a:r>
            <a:r>
              <a:rPr lang="en-US" dirty="0"/>
              <a:t>node consists of a field for storing data and the field for the node reference. </a:t>
            </a:r>
            <a:endParaRPr lang="en-US" dirty="0" smtClean="0"/>
          </a:p>
          <a:p>
            <a:r>
              <a:rPr lang="en-US" dirty="0" smtClean="0"/>
              <a:t>The </a:t>
            </a:r>
            <a:r>
              <a:rPr lang="en-US" dirty="0"/>
              <a:t>reference to another node is called a link</a:t>
            </a:r>
            <a:r>
              <a:rPr lang="en-US" dirty="0" smtClean="0"/>
              <a:t>.</a:t>
            </a:r>
          </a:p>
          <a:p>
            <a:r>
              <a:rPr lang="en-US" dirty="0" smtClean="0"/>
              <a:t> </a:t>
            </a:r>
            <a:r>
              <a:rPr lang="en-US" dirty="0"/>
              <a:t>An example of  linked list is shown in the figure below.</a:t>
            </a:r>
            <a:endParaRPr lang="fr-FR" dirty="0"/>
          </a:p>
          <a:p>
            <a:endParaRPr lang="fr-FR" dirty="0"/>
          </a:p>
        </p:txBody>
      </p:sp>
      <p:sp>
        <p:nvSpPr>
          <p:cNvPr id="3" name="Title 2"/>
          <p:cNvSpPr>
            <a:spLocks noGrp="1"/>
          </p:cNvSpPr>
          <p:nvPr>
            <p:ph type="title"/>
          </p:nvPr>
        </p:nvSpPr>
        <p:spPr/>
        <p:txBody>
          <a:bodyPr/>
          <a:lstStyle/>
          <a:p>
            <a:endParaRPr lang="fr-FR"/>
          </a:p>
        </p:txBody>
      </p:sp>
    </p:spTree>
    <p:extLst>
      <p:ext uri="{BB962C8B-B14F-4D97-AF65-F5344CB8AC3E}">
        <p14:creationId xmlns:p14="http://schemas.microsoft.com/office/powerpoint/2010/main" val="178148566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 Header     </a:t>
            </a:r>
            <a:r>
              <a:rPr lang="en-US" dirty="0" smtClean="0"/>
              <a:t>Milk    </a:t>
            </a:r>
            <a:r>
              <a:rPr lang="en-US" dirty="0"/>
              <a:t>Bread      </a:t>
            </a:r>
            <a:r>
              <a:rPr lang="en-US" dirty="0" smtClean="0"/>
              <a:t>Sugar        Null</a:t>
            </a:r>
            <a:endParaRPr lang="fr-FR" dirty="0"/>
          </a:p>
          <a:p>
            <a:r>
              <a:rPr lang="en-US" dirty="0"/>
              <a:t>                    </a:t>
            </a:r>
            <a:endParaRPr lang="en-US" dirty="0" smtClean="0"/>
          </a:p>
          <a:p>
            <a:r>
              <a:rPr lang="en-US" dirty="0" smtClean="0"/>
              <a:t>Singly </a:t>
            </a:r>
            <a:r>
              <a:rPr lang="en-US" dirty="0"/>
              <a:t>linked list:</a:t>
            </a:r>
            <a:endParaRPr lang="fr-FR" dirty="0"/>
          </a:p>
        </p:txBody>
      </p:sp>
      <p:sp>
        <p:nvSpPr>
          <p:cNvPr id="3" name="Title 2"/>
          <p:cNvSpPr>
            <a:spLocks noGrp="1"/>
          </p:cNvSpPr>
          <p:nvPr>
            <p:ph type="title"/>
          </p:nvPr>
        </p:nvSpPr>
        <p:spPr/>
        <p:txBody>
          <a:bodyPr/>
          <a:lstStyle/>
          <a:p>
            <a:endParaRPr lang="fr-FR"/>
          </a:p>
        </p:txBody>
      </p:sp>
    </p:spTree>
    <p:extLst>
      <p:ext uri="{BB962C8B-B14F-4D97-AF65-F5344CB8AC3E}">
        <p14:creationId xmlns:p14="http://schemas.microsoft.com/office/powerpoint/2010/main" val="288498355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a:t>A major difference between an array and a linked list is that whereas the elements in an array are referenced by position (the index), </a:t>
            </a:r>
            <a:endParaRPr lang="en-US" dirty="0" smtClean="0"/>
          </a:p>
          <a:p>
            <a:r>
              <a:rPr lang="en-US" dirty="0" smtClean="0"/>
              <a:t>the </a:t>
            </a:r>
            <a:r>
              <a:rPr lang="en-US" dirty="0"/>
              <a:t>elements of a linked list are referenced by their relationship to the other elements of the array. </a:t>
            </a:r>
            <a:endParaRPr lang="en-US" dirty="0" smtClean="0"/>
          </a:p>
          <a:p>
            <a:endParaRPr lang="en-US" dirty="0"/>
          </a:p>
          <a:p>
            <a:r>
              <a:rPr lang="en-US" dirty="0" smtClean="0"/>
              <a:t>In </a:t>
            </a:r>
            <a:r>
              <a:rPr lang="en-US" dirty="0"/>
              <a:t>the example we say that “Bread” follows “Milk,” not that “Bread” is in the second position. </a:t>
            </a:r>
            <a:endParaRPr lang="en-US" dirty="0" smtClean="0"/>
          </a:p>
          <a:p>
            <a:endParaRPr lang="en-US" dirty="0"/>
          </a:p>
          <a:p>
            <a:r>
              <a:rPr lang="en-US" dirty="0" smtClean="0"/>
              <a:t>Moving </a:t>
            </a:r>
            <a:r>
              <a:rPr lang="en-US" dirty="0"/>
              <a:t>through a linked list involves following the links from the beginning node to the ending node.</a:t>
            </a:r>
            <a:endParaRPr lang="fr-FR" dirty="0"/>
          </a:p>
          <a:p>
            <a:endParaRPr lang="fr-FR" dirty="0"/>
          </a:p>
        </p:txBody>
      </p:sp>
      <p:sp>
        <p:nvSpPr>
          <p:cNvPr id="3" name="Title 2"/>
          <p:cNvSpPr>
            <a:spLocks noGrp="1"/>
          </p:cNvSpPr>
          <p:nvPr>
            <p:ph type="title"/>
          </p:nvPr>
        </p:nvSpPr>
        <p:spPr/>
        <p:txBody>
          <a:bodyPr/>
          <a:lstStyle/>
          <a:p>
            <a:endParaRPr lang="fr-FR"/>
          </a:p>
        </p:txBody>
      </p:sp>
    </p:spTree>
    <p:extLst>
      <p:ext uri="{BB962C8B-B14F-4D97-AF65-F5344CB8AC3E}">
        <p14:creationId xmlns:p14="http://schemas.microsoft.com/office/powerpoint/2010/main" val="138711571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Another thing to notice in the Figure is that we mark the end of a linked List by pointing to the special value Null. </a:t>
            </a:r>
            <a:endParaRPr lang="en-US" dirty="0" smtClean="0"/>
          </a:p>
          <a:p>
            <a:endParaRPr lang="en-US" dirty="0"/>
          </a:p>
          <a:p>
            <a:r>
              <a:rPr lang="en-US" dirty="0" smtClean="0"/>
              <a:t>Since </a:t>
            </a:r>
            <a:r>
              <a:rPr lang="en-US" dirty="0"/>
              <a:t>we are working with class Objects in memory, we use the equivalent of a null object, Null, to denote the end of the list.</a:t>
            </a:r>
            <a:endParaRPr lang="fr-FR" dirty="0"/>
          </a:p>
          <a:p>
            <a:endParaRPr lang="fr-FR" dirty="0"/>
          </a:p>
        </p:txBody>
      </p:sp>
      <p:sp>
        <p:nvSpPr>
          <p:cNvPr id="3" name="Title 2"/>
          <p:cNvSpPr>
            <a:spLocks noGrp="1"/>
          </p:cNvSpPr>
          <p:nvPr>
            <p:ph type="title"/>
          </p:nvPr>
        </p:nvSpPr>
        <p:spPr/>
        <p:txBody>
          <a:bodyPr/>
          <a:lstStyle/>
          <a:p>
            <a:endParaRPr lang="fr-FR"/>
          </a:p>
        </p:txBody>
      </p:sp>
    </p:spTree>
    <p:extLst>
      <p:ext uri="{BB962C8B-B14F-4D97-AF65-F5344CB8AC3E}">
        <p14:creationId xmlns:p14="http://schemas.microsoft.com/office/powerpoint/2010/main" val="381195176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Marking the beginning of a list can be problematic in some cases. </a:t>
            </a:r>
            <a:endParaRPr lang="en-US" dirty="0" smtClean="0"/>
          </a:p>
          <a:p>
            <a:endParaRPr lang="en-US" dirty="0"/>
          </a:p>
          <a:p>
            <a:r>
              <a:rPr lang="en-US" dirty="0" smtClean="0"/>
              <a:t>Many </a:t>
            </a:r>
            <a:r>
              <a:rPr lang="en-US" dirty="0"/>
              <a:t>linked-list implementations commonly include a special node, called the “header, ”to denote the beginning of a linked list.</a:t>
            </a:r>
            <a:endParaRPr lang="fr-FR" dirty="0"/>
          </a:p>
          <a:p>
            <a:endParaRPr lang="fr-FR" dirty="0"/>
          </a:p>
        </p:txBody>
      </p:sp>
      <p:sp>
        <p:nvSpPr>
          <p:cNvPr id="3" name="Title 2"/>
          <p:cNvSpPr>
            <a:spLocks noGrp="1"/>
          </p:cNvSpPr>
          <p:nvPr>
            <p:ph type="title"/>
          </p:nvPr>
        </p:nvSpPr>
        <p:spPr/>
        <p:txBody>
          <a:bodyPr/>
          <a:lstStyle/>
          <a:p>
            <a:endParaRPr lang="fr-FR"/>
          </a:p>
        </p:txBody>
      </p:sp>
    </p:spTree>
    <p:extLst>
      <p:ext uri="{BB962C8B-B14F-4D97-AF65-F5344CB8AC3E}">
        <p14:creationId xmlns:p14="http://schemas.microsoft.com/office/powerpoint/2010/main" val="206198291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List Creation</a:t>
            </a:r>
            <a:endParaRPr lang="fr-FR" dirty="0"/>
          </a:p>
          <a:p>
            <a:r>
              <a:rPr lang="en-US" dirty="0"/>
              <a:t>An empty list can be created as follows; supposing we are to create three node linked list containing numbers 20, 8, 40. </a:t>
            </a:r>
            <a:endParaRPr lang="en-US" dirty="0" smtClean="0"/>
          </a:p>
          <a:p>
            <a:endParaRPr lang="en-US" dirty="0"/>
          </a:p>
          <a:p>
            <a:r>
              <a:rPr lang="en-US" dirty="0" smtClean="0"/>
              <a:t>One </a:t>
            </a:r>
            <a:r>
              <a:rPr lang="en-US" dirty="0"/>
              <a:t>way to create this three node linked list is to first generate the node containing 20, then the node containing 8, and finally the node containing 40.</a:t>
            </a:r>
            <a:endParaRPr lang="fr-FR" dirty="0"/>
          </a:p>
          <a:p>
            <a:endParaRPr lang="fr-FR" dirty="0"/>
          </a:p>
        </p:txBody>
      </p:sp>
      <p:sp>
        <p:nvSpPr>
          <p:cNvPr id="3" name="Title 2"/>
          <p:cNvSpPr>
            <a:spLocks noGrp="1"/>
          </p:cNvSpPr>
          <p:nvPr>
            <p:ph type="title"/>
          </p:nvPr>
        </p:nvSpPr>
        <p:spPr/>
        <p:txBody>
          <a:bodyPr/>
          <a:lstStyle/>
          <a:p>
            <a:endParaRPr lang="fr-FR"/>
          </a:p>
        </p:txBody>
      </p:sp>
    </p:spTree>
    <p:extLst>
      <p:ext uri="{BB962C8B-B14F-4D97-AF65-F5344CB8AC3E}">
        <p14:creationId xmlns:p14="http://schemas.microsoft.com/office/powerpoint/2010/main" val="22398897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First , we create  execute the declaration and assignment</a:t>
            </a:r>
            <a:endParaRPr lang="fr-FR" dirty="0"/>
          </a:p>
          <a:p>
            <a:r>
              <a:rPr lang="en-US" dirty="0"/>
              <a:t>           </a:t>
            </a:r>
            <a:r>
              <a:rPr lang="en-US" dirty="0" err="1"/>
              <a:t>IntNode</a:t>
            </a:r>
            <a:r>
              <a:rPr lang="en-US" dirty="0"/>
              <a:t>*p = new </a:t>
            </a:r>
            <a:r>
              <a:rPr lang="en-US" dirty="0" err="1"/>
              <a:t>IntNode</a:t>
            </a:r>
            <a:r>
              <a:rPr lang="en-US" dirty="0"/>
              <a:t> (20)</a:t>
            </a:r>
            <a:endParaRPr lang="fr-FR" dirty="0"/>
          </a:p>
          <a:p>
            <a:endParaRPr lang="en-US" dirty="0" smtClean="0"/>
          </a:p>
          <a:p>
            <a:r>
              <a:rPr lang="en-US" dirty="0" smtClean="0"/>
              <a:t>which </a:t>
            </a:r>
            <a:r>
              <a:rPr lang="en-US" dirty="0"/>
              <a:t>create the first node on the list and makes the variable p (header) pointer to this node.</a:t>
            </a:r>
            <a:endParaRPr lang="fr-FR" dirty="0"/>
          </a:p>
          <a:p>
            <a:endParaRPr lang="fr-FR" dirty="0"/>
          </a:p>
        </p:txBody>
      </p:sp>
      <p:sp>
        <p:nvSpPr>
          <p:cNvPr id="3" name="Title 2"/>
          <p:cNvSpPr>
            <a:spLocks noGrp="1"/>
          </p:cNvSpPr>
          <p:nvPr>
            <p:ph type="title"/>
          </p:nvPr>
        </p:nvSpPr>
        <p:spPr/>
        <p:txBody>
          <a:bodyPr/>
          <a:lstStyle/>
          <a:p>
            <a:endParaRPr lang="fr-FR"/>
          </a:p>
        </p:txBody>
      </p:sp>
    </p:spTree>
    <p:extLst>
      <p:ext uri="{BB962C8B-B14F-4D97-AF65-F5344CB8AC3E}">
        <p14:creationId xmlns:p14="http://schemas.microsoft.com/office/powerpoint/2010/main" val="172049099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a:t>The second node is created with the </a:t>
            </a:r>
            <a:r>
              <a:rPr lang="en-US" dirty="0" smtClean="0"/>
              <a:t>assignment</a:t>
            </a:r>
          </a:p>
          <a:p>
            <a:endParaRPr lang="fr-FR" dirty="0"/>
          </a:p>
          <a:p>
            <a:r>
              <a:rPr lang="en-US" dirty="0"/>
              <a:t>p-&gt; next = new </a:t>
            </a:r>
            <a:r>
              <a:rPr lang="en-US" dirty="0" err="1"/>
              <a:t>IntNode</a:t>
            </a:r>
            <a:r>
              <a:rPr lang="en-US" dirty="0"/>
              <a:t> (8</a:t>
            </a:r>
            <a:r>
              <a:rPr lang="en-US" dirty="0" smtClean="0"/>
              <a:t>);</a:t>
            </a:r>
          </a:p>
          <a:p>
            <a:endParaRPr lang="fr-FR" dirty="0"/>
          </a:p>
          <a:p>
            <a:r>
              <a:rPr lang="en-US" dirty="0"/>
              <a:t>where p-&gt;next is the next member of  the node pointing by p</a:t>
            </a:r>
            <a:r>
              <a:rPr lang="en-US" dirty="0" smtClean="0"/>
              <a:t>.</a:t>
            </a:r>
          </a:p>
          <a:p>
            <a:endParaRPr lang="fr-FR" dirty="0"/>
          </a:p>
          <a:p>
            <a:r>
              <a:rPr lang="en-US" dirty="0"/>
              <a:t>the linked list now add the third node with the assignment</a:t>
            </a:r>
            <a:r>
              <a:rPr lang="en-US" dirty="0" smtClean="0"/>
              <a:t>.</a:t>
            </a:r>
          </a:p>
          <a:p>
            <a:endParaRPr lang="fr-FR" dirty="0"/>
          </a:p>
          <a:p>
            <a:r>
              <a:rPr lang="en-US" dirty="0"/>
              <a:t>P -&gt; next -&gt;next=new </a:t>
            </a:r>
            <a:r>
              <a:rPr lang="en-US" dirty="0" err="1"/>
              <a:t>IntNode</a:t>
            </a:r>
            <a:r>
              <a:rPr lang="en-US" dirty="0"/>
              <a:t> (40); </a:t>
            </a:r>
            <a:endParaRPr lang="fr-FR" dirty="0"/>
          </a:p>
          <a:p>
            <a:endParaRPr lang="fr-FR" dirty="0"/>
          </a:p>
        </p:txBody>
      </p:sp>
      <p:sp>
        <p:nvSpPr>
          <p:cNvPr id="3" name="Title 2"/>
          <p:cNvSpPr>
            <a:spLocks noGrp="1"/>
          </p:cNvSpPr>
          <p:nvPr>
            <p:ph type="title"/>
          </p:nvPr>
        </p:nvSpPr>
        <p:spPr/>
        <p:txBody>
          <a:bodyPr/>
          <a:lstStyle/>
          <a:p>
            <a:endParaRPr lang="fr-FR"/>
          </a:p>
        </p:txBody>
      </p:sp>
    </p:spTree>
    <p:extLst>
      <p:ext uri="{BB962C8B-B14F-4D97-AF65-F5344CB8AC3E}">
        <p14:creationId xmlns:p14="http://schemas.microsoft.com/office/powerpoint/2010/main" val="32477252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dirty="0"/>
              <a:t>As earlier said, an algorithm can be thought of as the detailed instructions for carrying out some operation. </a:t>
            </a:r>
            <a:endParaRPr lang="fr-FR" dirty="0"/>
          </a:p>
          <a:p>
            <a:pPr marL="109728" indent="0">
              <a:buNone/>
            </a:pPr>
            <a:r>
              <a:rPr lang="en-US" dirty="0" smtClean="0"/>
              <a:t>   In </a:t>
            </a:r>
            <a:r>
              <a:rPr lang="en-US" dirty="0"/>
              <a:t>a computer program these instructions take the form of </a:t>
            </a:r>
            <a:r>
              <a:rPr lang="en-US" dirty="0" smtClean="0"/>
              <a:t>  program </a:t>
            </a:r>
            <a:r>
              <a:rPr lang="en-US" dirty="0"/>
              <a:t>statements.</a:t>
            </a:r>
            <a:endParaRPr lang="fr-FR" dirty="0"/>
          </a:p>
          <a:p>
            <a:r>
              <a:rPr lang="en-US" dirty="0"/>
              <a:t>Many of the algorithms we’ll discuss apply directly to specific data structures. For most data structures, you must know how to do the following:</a:t>
            </a:r>
            <a:endParaRPr lang="fr-FR" dirty="0"/>
          </a:p>
          <a:p>
            <a:pPr marL="109728" indent="0">
              <a:buNone/>
            </a:pPr>
            <a:r>
              <a:rPr lang="en-US" dirty="0" smtClean="0"/>
              <a:t>   ● </a:t>
            </a:r>
            <a:r>
              <a:rPr lang="en-US" dirty="0"/>
              <a:t>Insert a new data item.</a:t>
            </a:r>
            <a:endParaRPr lang="fr-FR" dirty="0"/>
          </a:p>
          <a:p>
            <a:pPr marL="109728" indent="0">
              <a:buNone/>
            </a:pPr>
            <a:r>
              <a:rPr lang="en-US" dirty="0" smtClean="0"/>
              <a:t>   ● </a:t>
            </a:r>
            <a:r>
              <a:rPr lang="en-US" dirty="0"/>
              <a:t>Search for a specified item.</a:t>
            </a:r>
            <a:endParaRPr lang="fr-FR" dirty="0"/>
          </a:p>
          <a:p>
            <a:pPr marL="109728" indent="0">
              <a:buNone/>
            </a:pPr>
            <a:r>
              <a:rPr lang="en-US" dirty="0" smtClean="0"/>
              <a:t>   ● </a:t>
            </a:r>
            <a:r>
              <a:rPr lang="en-US" dirty="0"/>
              <a:t>Delete a specified item.</a:t>
            </a:r>
            <a:endParaRPr lang="fr-FR" dirty="0"/>
          </a:p>
          <a:p>
            <a:r>
              <a:rPr lang="en-US" dirty="0"/>
              <a:t>Another important algorithm category is sorting. There are many ways to </a:t>
            </a:r>
            <a:r>
              <a:rPr lang="en-US" dirty="0" smtClean="0"/>
              <a:t>sort</a:t>
            </a:r>
            <a:r>
              <a:rPr lang="fr-FR" dirty="0"/>
              <a:t> </a:t>
            </a:r>
            <a:r>
              <a:rPr lang="en-US" dirty="0" smtClean="0"/>
              <a:t>data</a:t>
            </a:r>
            <a:r>
              <a:rPr lang="en-US" dirty="0"/>
              <a:t>, and as such we will look at them in the process.</a:t>
            </a:r>
            <a:endParaRPr lang="fr-FR" dirty="0"/>
          </a:p>
          <a:p>
            <a:r>
              <a:rPr lang="en-US" dirty="0"/>
              <a:t>The concept of recursion is important in designing certain algorithms. </a:t>
            </a:r>
            <a:r>
              <a:rPr lang="en-US" dirty="0" smtClean="0"/>
              <a:t>Recursion</a:t>
            </a:r>
            <a:r>
              <a:rPr lang="fr-FR" dirty="0"/>
              <a:t> </a:t>
            </a:r>
            <a:r>
              <a:rPr lang="en-US" dirty="0" smtClean="0"/>
              <a:t>involves </a:t>
            </a:r>
            <a:r>
              <a:rPr lang="en-US" dirty="0"/>
              <a:t>a function calling itself. We’ll also look at recursion.</a:t>
            </a:r>
            <a:endParaRPr lang="fr-FR" dirty="0"/>
          </a:p>
          <a:p>
            <a:endParaRPr lang="fr-FR" dirty="0"/>
          </a:p>
        </p:txBody>
      </p:sp>
      <p:sp>
        <p:nvSpPr>
          <p:cNvPr id="3" name="Title 2"/>
          <p:cNvSpPr>
            <a:spLocks noGrp="1"/>
          </p:cNvSpPr>
          <p:nvPr>
            <p:ph type="title"/>
          </p:nvPr>
        </p:nvSpPr>
        <p:spPr/>
        <p:txBody>
          <a:bodyPr/>
          <a:lstStyle/>
          <a:p>
            <a:endParaRPr lang="fr-FR"/>
          </a:p>
        </p:txBody>
      </p:sp>
    </p:spTree>
    <p:extLst>
      <p:ext uri="{BB962C8B-B14F-4D97-AF65-F5344CB8AC3E}">
        <p14:creationId xmlns:p14="http://schemas.microsoft.com/office/powerpoint/2010/main" val="307145405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Where p- &gt;next - &gt;next is the next member of the second node. </a:t>
            </a:r>
            <a:endParaRPr lang="en-US" dirty="0" smtClean="0"/>
          </a:p>
          <a:p>
            <a:endParaRPr lang="en-US" dirty="0"/>
          </a:p>
          <a:p>
            <a:r>
              <a:rPr lang="en-US" dirty="0" smtClean="0"/>
              <a:t>This </a:t>
            </a:r>
            <a:r>
              <a:rPr lang="en-US" dirty="0"/>
              <a:t>cumbersome notation has to be used because the list is accessible only through the variable p</a:t>
            </a:r>
            <a:r>
              <a:rPr lang="en-US" dirty="0" smtClean="0"/>
              <a:t>.</a:t>
            </a:r>
          </a:p>
          <a:p>
            <a:endParaRPr lang="fr-FR" dirty="0"/>
          </a:p>
          <a:p>
            <a:r>
              <a:rPr lang="en-US" dirty="0"/>
              <a:t>We should note that the longer the linked list the longer the chain of </a:t>
            </a:r>
            <a:r>
              <a:rPr lang="en-US" dirty="0" err="1"/>
              <a:t>nexts</a:t>
            </a:r>
            <a:r>
              <a:rPr lang="en-US" dirty="0"/>
              <a:t> to access the node at the end of the list.</a:t>
            </a:r>
            <a:endParaRPr lang="fr-FR" dirty="0"/>
          </a:p>
          <a:p>
            <a:endParaRPr lang="fr-FR" dirty="0"/>
          </a:p>
        </p:txBody>
      </p:sp>
      <p:sp>
        <p:nvSpPr>
          <p:cNvPr id="3" name="Title 2"/>
          <p:cNvSpPr>
            <a:spLocks noGrp="1"/>
          </p:cNvSpPr>
          <p:nvPr>
            <p:ph type="title"/>
          </p:nvPr>
        </p:nvSpPr>
        <p:spPr/>
        <p:txBody>
          <a:bodyPr/>
          <a:lstStyle/>
          <a:p>
            <a:endParaRPr lang="fr-FR"/>
          </a:p>
        </p:txBody>
      </p:sp>
    </p:spTree>
    <p:extLst>
      <p:ext uri="{BB962C8B-B14F-4D97-AF65-F5344CB8AC3E}">
        <p14:creationId xmlns:p14="http://schemas.microsoft.com/office/powerpoint/2010/main" val="55214408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INSERTION</a:t>
            </a:r>
            <a:endParaRPr lang="fr-FR" dirty="0"/>
          </a:p>
          <a:p>
            <a:r>
              <a:rPr lang="en-US" dirty="0"/>
              <a:t>Insertion becomes a very efficient task when using a linked list. </a:t>
            </a:r>
            <a:endParaRPr lang="en-US" dirty="0" smtClean="0"/>
          </a:p>
          <a:p>
            <a:endParaRPr lang="en-US" dirty="0"/>
          </a:p>
          <a:p>
            <a:r>
              <a:rPr lang="en-US" dirty="0" smtClean="0"/>
              <a:t>All </a:t>
            </a:r>
            <a:r>
              <a:rPr lang="en-US" dirty="0"/>
              <a:t>that is involved is changing the link of the node previous to the inserted node to point to the inserted node, and setting the link of the new node to point to the node the previous node pointed to before the insertion.</a:t>
            </a:r>
            <a:endParaRPr lang="fr-FR" dirty="0"/>
          </a:p>
          <a:p>
            <a:endParaRPr lang="fr-FR" dirty="0"/>
          </a:p>
        </p:txBody>
      </p:sp>
      <p:sp>
        <p:nvSpPr>
          <p:cNvPr id="3" name="Title 2"/>
          <p:cNvSpPr>
            <a:spLocks noGrp="1"/>
          </p:cNvSpPr>
          <p:nvPr>
            <p:ph type="title"/>
          </p:nvPr>
        </p:nvSpPr>
        <p:spPr/>
        <p:txBody>
          <a:bodyPr/>
          <a:lstStyle/>
          <a:p>
            <a:endParaRPr lang="fr-FR"/>
          </a:p>
        </p:txBody>
      </p:sp>
    </p:spTree>
    <p:extLst>
      <p:ext uri="{BB962C8B-B14F-4D97-AF65-F5344CB8AC3E}">
        <p14:creationId xmlns:p14="http://schemas.microsoft.com/office/powerpoint/2010/main" val="204191640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b="1" dirty="0"/>
              <a:t>Adding a node at the beginning of the list </a:t>
            </a:r>
            <a:endParaRPr lang="fr-FR" dirty="0"/>
          </a:p>
          <a:p>
            <a:r>
              <a:rPr lang="en-US" dirty="0"/>
              <a:t>Adding a node at the beginning of a linked list is performed in four steps</a:t>
            </a:r>
            <a:r>
              <a:rPr lang="en-US" dirty="0" smtClean="0"/>
              <a:t>.</a:t>
            </a:r>
          </a:p>
          <a:p>
            <a:endParaRPr lang="fr-FR" dirty="0"/>
          </a:p>
          <a:p>
            <a:r>
              <a:rPr lang="en-US" dirty="0"/>
              <a:t>1. An empty node is created in the sense that the program performing insertion does assign any values to the data members of the node</a:t>
            </a:r>
            <a:r>
              <a:rPr lang="en-US" dirty="0" smtClean="0"/>
              <a:t>.</a:t>
            </a:r>
          </a:p>
          <a:p>
            <a:endParaRPr lang="fr-FR" dirty="0"/>
          </a:p>
          <a:p>
            <a:r>
              <a:rPr lang="en-US" dirty="0"/>
              <a:t>2. the node’s info member is initialize to a particular integer</a:t>
            </a:r>
            <a:endParaRPr lang="fr-FR" dirty="0"/>
          </a:p>
          <a:p>
            <a:endParaRPr lang="fr-FR" dirty="0"/>
          </a:p>
        </p:txBody>
      </p:sp>
      <p:sp>
        <p:nvSpPr>
          <p:cNvPr id="3" name="Title 2"/>
          <p:cNvSpPr>
            <a:spLocks noGrp="1"/>
          </p:cNvSpPr>
          <p:nvPr>
            <p:ph type="title"/>
          </p:nvPr>
        </p:nvSpPr>
        <p:spPr/>
        <p:txBody>
          <a:bodyPr/>
          <a:lstStyle/>
          <a:p>
            <a:endParaRPr lang="fr-FR"/>
          </a:p>
        </p:txBody>
      </p:sp>
    </p:spTree>
    <p:extLst>
      <p:ext uri="{BB962C8B-B14F-4D97-AF65-F5344CB8AC3E}">
        <p14:creationId xmlns:p14="http://schemas.microsoft.com/office/powerpoint/2010/main" val="11972742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a:t>3. because the node is being included  at the front of the list, the next member becomes a pointer to the first node on the list, that is the current value of  head</a:t>
            </a:r>
            <a:r>
              <a:rPr lang="en-US" dirty="0" smtClean="0"/>
              <a:t>.</a:t>
            </a:r>
          </a:p>
          <a:p>
            <a:endParaRPr lang="fr-FR" dirty="0"/>
          </a:p>
          <a:p>
            <a:r>
              <a:rPr lang="en-US" dirty="0"/>
              <a:t>4. the new node precede all the nodes on the list, but this fact has to be reflected in the value of head;  </a:t>
            </a:r>
            <a:endParaRPr lang="en-US" dirty="0" smtClean="0"/>
          </a:p>
          <a:p>
            <a:endParaRPr lang="en-US" dirty="0"/>
          </a:p>
          <a:p>
            <a:r>
              <a:rPr lang="en-US" dirty="0" smtClean="0"/>
              <a:t>otherwise</a:t>
            </a:r>
            <a:r>
              <a:rPr lang="en-US" dirty="0"/>
              <a:t>, the new node is not accessible. Therefore, head is updated to become the pointer to the new node.   </a:t>
            </a:r>
            <a:endParaRPr lang="fr-FR" dirty="0"/>
          </a:p>
          <a:p>
            <a:endParaRPr lang="fr-FR" dirty="0"/>
          </a:p>
        </p:txBody>
      </p:sp>
      <p:sp>
        <p:nvSpPr>
          <p:cNvPr id="3" name="Title 2"/>
          <p:cNvSpPr>
            <a:spLocks noGrp="1"/>
          </p:cNvSpPr>
          <p:nvPr>
            <p:ph type="title"/>
          </p:nvPr>
        </p:nvSpPr>
        <p:spPr/>
        <p:txBody>
          <a:bodyPr/>
          <a:lstStyle/>
          <a:p>
            <a:endParaRPr lang="fr-FR"/>
          </a:p>
        </p:txBody>
      </p:sp>
    </p:spTree>
    <p:extLst>
      <p:ext uri="{BB962C8B-B14F-4D97-AF65-F5344CB8AC3E}">
        <p14:creationId xmlns:p14="http://schemas.microsoft.com/office/powerpoint/2010/main" val="356316567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Adding a node at the end of the list</a:t>
            </a:r>
            <a:endParaRPr lang="fr-FR" dirty="0"/>
          </a:p>
          <a:p>
            <a:r>
              <a:rPr lang="en-US" dirty="0"/>
              <a:t>Adding a node at the end of the list has five </a:t>
            </a:r>
            <a:r>
              <a:rPr lang="en-US" dirty="0" smtClean="0"/>
              <a:t>steps</a:t>
            </a:r>
          </a:p>
          <a:p>
            <a:endParaRPr lang="fr-FR" dirty="0"/>
          </a:p>
          <a:p>
            <a:r>
              <a:rPr lang="en-US" b="1" dirty="0"/>
              <a:t>1. an empty node is created as said earlier in creating a new node</a:t>
            </a:r>
            <a:r>
              <a:rPr lang="en-US" b="1" dirty="0" smtClean="0"/>
              <a:t>.</a:t>
            </a:r>
          </a:p>
          <a:p>
            <a:endParaRPr lang="fr-FR" dirty="0"/>
          </a:p>
          <a:p>
            <a:r>
              <a:rPr lang="en-US" b="1" dirty="0"/>
              <a:t>2. the node is being initialize to an integer</a:t>
            </a:r>
            <a:endParaRPr lang="fr-FR" dirty="0"/>
          </a:p>
          <a:p>
            <a:endParaRPr lang="fr-FR" dirty="0"/>
          </a:p>
        </p:txBody>
      </p:sp>
      <p:sp>
        <p:nvSpPr>
          <p:cNvPr id="3" name="Title 2"/>
          <p:cNvSpPr>
            <a:spLocks noGrp="1"/>
          </p:cNvSpPr>
          <p:nvPr>
            <p:ph type="title"/>
          </p:nvPr>
        </p:nvSpPr>
        <p:spPr/>
        <p:txBody>
          <a:bodyPr/>
          <a:lstStyle/>
          <a:p>
            <a:endParaRPr lang="fr-FR"/>
          </a:p>
        </p:txBody>
      </p:sp>
    </p:spTree>
    <p:extLst>
      <p:ext uri="{BB962C8B-B14F-4D97-AF65-F5344CB8AC3E}">
        <p14:creationId xmlns:p14="http://schemas.microsoft.com/office/powerpoint/2010/main" val="139201244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b="1" dirty="0"/>
              <a:t>3. because the node is being included at the end of the list, the next member is set to </a:t>
            </a:r>
            <a:r>
              <a:rPr lang="en-US" b="1" dirty="0" smtClean="0"/>
              <a:t>null</a:t>
            </a:r>
          </a:p>
          <a:p>
            <a:endParaRPr lang="fr-FR" dirty="0"/>
          </a:p>
          <a:p>
            <a:r>
              <a:rPr lang="en-US" b="1" dirty="0"/>
              <a:t>4. the node is now included in the list by making the next member of the  last node of the list a pointer to the newly created node</a:t>
            </a:r>
            <a:r>
              <a:rPr lang="en-US" b="1" dirty="0" smtClean="0"/>
              <a:t>.</a:t>
            </a:r>
          </a:p>
          <a:p>
            <a:endParaRPr lang="fr-FR" dirty="0"/>
          </a:p>
          <a:p>
            <a:r>
              <a:rPr lang="en-US" b="1" dirty="0"/>
              <a:t>5. the new node follows all the node of the list, but this fact has to be reflected in the value of the tail, which now becomes the pointer to the new node.</a:t>
            </a:r>
            <a:endParaRPr lang="fr-FR" dirty="0"/>
          </a:p>
          <a:p>
            <a:endParaRPr lang="fr-FR" dirty="0"/>
          </a:p>
        </p:txBody>
      </p:sp>
      <p:sp>
        <p:nvSpPr>
          <p:cNvPr id="3" name="Title 2"/>
          <p:cNvSpPr>
            <a:spLocks noGrp="1"/>
          </p:cNvSpPr>
          <p:nvPr>
            <p:ph type="title"/>
          </p:nvPr>
        </p:nvSpPr>
        <p:spPr/>
        <p:txBody>
          <a:bodyPr/>
          <a:lstStyle/>
          <a:p>
            <a:endParaRPr lang="fr-FR"/>
          </a:p>
        </p:txBody>
      </p:sp>
    </p:spTree>
    <p:extLst>
      <p:ext uri="{BB962C8B-B14F-4D97-AF65-F5344CB8AC3E}">
        <p14:creationId xmlns:p14="http://schemas.microsoft.com/office/powerpoint/2010/main" val="233745074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b="1" dirty="0"/>
              <a:t>All these steps are executed in the if clause of </a:t>
            </a:r>
            <a:r>
              <a:rPr lang="en-US" b="1" dirty="0" err="1"/>
              <a:t>addtotail</a:t>
            </a:r>
            <a:r>
              <a:rPr lang="en-US" b="1" dirty="0"/>
              <a:t> ( ) the clause of this function is executed only if the linked is empty. </a:t>
            </a:r>
            <a:endParaRPr lang="en-US" b="1" dirty="0" smtClean="0"/>
          </a:p>
          <a:p>
            <a:endParaRPr lang="en-US" b="1" dirty="0"/>
          </a:p>
          <a:p>
            <a:r>
              <a:rPr lang="en-US" b="1" dirty="0" smtClean="0"/>
              <a:t>If </a:t>
            </a:r>
            <a:r>
              <a:rPr lang="en-US" b="1" dirty="0"/>
              <a:t>this case were not included, the program may crash, because in the  if clause we make an assignment to the next member of the node referred by tail. </a:t>
            </a:r>
            <a:endParaRPr lang="en-US" b="1" dirty="0" smtClean="0"/>
          </a:p>
          <a:p>
            <a:endParaRPr lang="en-US" b="1" dirty="0"/>
          </a:p>
          <a:p>
            <a:r>
              <a:rPr lang="en-US" b="1" dirty="0" smtClean="0"/>
              <a:t>In </a:t>
            </a:r>
            <a:r>
              <a:rPr lang="en-US" b="1" dirty="0"/>
              <a:t>the case of an empty linked list, it is a pointer to a non existing data member of a  none existing node. </a:t>
            </a:r>
            <a:endParaRPr lang="fr-FR" dirty="0"/>
          </a:p>
        </p:txBody>
      </p:sp>
      <p:sp>
        <p:nvSpPr>
          <p:cNvPr id="3" name="Title 2"/>
          <p:cNvSpPr>
            <a:spLocks noGrp="1"/>
          </p:cNvSpPr>
          <p:nvPr>
            <p:ph type="title"/>
          </p:nvPr>
        </p:nvSpPr>
        <p:spPr/>
        <p:txBody>
          <a:bodyPr/>
          <a:lstStyle/>
          <a:p>
            <a:endParaRPr lang="fr-FR"/>
          </a:p>
        </p:txBody>
      </p:sp>
    </p:spTree>
    <p:extLst>
      <p:ext uri="{BB962C8B-B14F-4D97-AF65-F5344CB8AC3E}">
        <p14:creationId xmlns:p14="http://schemas.microsoft.com/office/powerpoint/2010/main" val="167093530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Deletion</a:t>
            </a:r>
            <a:endParaRPr lang="fr-FR" dirty="0"/>
          </a:p>
          <a:p>
            <a:r>
              <a:rPr lang="en-US" dirty="0"/>
              <a:t>To remove an item from a linked list we simply redirect the link of the node before the deleted node to point to the node the deleted node points to and set the deleted node’s link to Nothing. </a:t>
            </a:r>
            <a:endParaRPr lang="en-US" dirty="0" smtClean="0"/>
          </a:p>
          <a:p>
            <a:endParaRPr lang="en-US" dirty="0"/>
          </a:p>
          <a:p>
            <a:r>
              <a:rPr lang="en-US" dirty="0" smtClean="0"/>
              <a:t>The </a:t>
            </a:r>
            <a:r>
              <a:rPr lang="en-US" dirty="0"/>
              <a:t>diagram of this operation is shown below, where we remove “sugar” from the linked list.</a:t>
            </a:r>
            <a:endParaRPr lang="fr-FR" dirty="0"/>
          </a:p>
          <a:p>
            <a:endParaRPr lang="fr-FR" dirty="0"/>
          </a:p>
        </p:txBody>
      </p:sp>
      <p:sp>
        <p:nvSpPr>
          <p:cNvPr id="3" name="Title 2"/>
          <p:cNvSpPr>
            <a:spLocks noGrp="1"/>
          </p:cNvSpPr>
          <p:nvPr>
            <p:ph type="title"/>
          </p:nvPr>
        </p:nvSpPr>
        <p:spPr/>
        <p:txBody>
          <a:bodyPr/>
          <a:lstStyle/>
          <a:p>
            <a:endParaRPr lang="fr-FR"/>
          </a:p>
        </p:txBody>
      </p:sp>
    </p:spTree>
    <p:extLst>
      <p:ext uri="{BB962C8B-B14F-4D97-AF65-F5344CB8AC3E}">
        <p14:creationId xmlns:p14="http://schemas.microsoft.com/office/powerpoint/2010/main" val="213926538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109728" indent="0">
              <a:buNone/>
            </a:pPr>
            <a:r>
              <a:rPr lang="en-US" dirty="0"/>
              <a:t>Header            </a:t>
            </a:r>
            <a:r>
              <a:rPr lang="en-US" dirty="0" smtClean="0"/>
              <a:t>Milk     Bread  Sugar      Null</a:t>
            </a:r>
            <a:endParaRPr lang="fr-FR" dirty="0"/>
          </a:p>
          <a:p>
            <a:endParaRPr lang="en-US" dirty="0" smtClean="0"/>
          </a:p>
          <a:p>
            <a:r>
              <a:rPr lang="en-US" b="1" dirty="0"/>
              <a:t>DOUBLY LINKED LIST</a:t>
            </a:r>
            <a:endParaRPr lang="fr-FR" dirty="0"/>
          </a:p>
          <a:p>
            <a:r>
              <a:rPr lang="en-US" dirty="0"/>
              <a:t>In a doubly linked list, each link contains a pointer to the previous link as well as to the</a:t>
            </a:r>
            <a:endParaRPr lang="fr-FR" dirty="0"/>
          </a:p>
          <a:p>
            <a:r>
              <a:rPr lang="en-US" dirty="0"/>
              <a:t>next link. </a:t>
            </a:r>
            <a:endParaRPr lang="en-US" dirty="0" smtClean="0"/>
          </a:p>
          <a:p>
            <a:endParaRPr lang="en-US" dirty="0"/>
          </a:p>
          <a:p>
            <a:r>
              <a:rPr lang="en-US" dirty="0" smtClean="0"/>
              <a:t>In </a:t>
            </a:r>
            <a:r>
              <a:rPr lang="en-US" dirty="0"/>
              <a:t>other word, in a doubly linked list, each node contains, besides the next-node link, a second link field pointing to the </a:t>
            </a:r>
            <a:r>
              <a:rPr lang="en-US" i="1" dirty="0"/>
              <a:t>previous</a:t>
            </a:r>
            <a:r>
              <a:rPr lang="en-US" dirty="0"/>
              <a:t> node in the sequence</a:t>
            </a:r>
            <a:r>
              <a:rPr lang="en-US" dirty="0" smtClean="0"/>
              <a:t>.</a:t>
            </a:r>
          </a:p>
          <a:p>
            <a:endParaRPr lang="en-US" dirty="0"/>
          </a:p>
          <a:p>
            <a:r>
              <a:rPr lang="en-US" dirty="0" smtClean="0"/>
              <a:t> </a:t>
            </a:r>
            <a:r>
              <a:rPr lang="en-US" dirty="0"/>
              <a:t>The two links may be called </a:t>
            </a:r>
            <a:r>
              <a:rPr lang="en-US" b="1" dirty="0"/>
              <a:t>forward</a:t>
            </a:r>
            <a:r>
              <a:rPr lang="en-US" dirty="0"/>
              <a:t>(</a:t>
            </a:r>
            <a:r>
              <a:rPr lang="en-US" b="1" dirty="0"/>
              <a:t>s</a:t>
            </a:r>
            <a:r>
              <a:rPr lang="en-US" dirty="0"/>
              <a:t>) and </a:t>
            </a:r>
            <a:r>
              <a:rPr lang="en-US" b="1" dirty="0"/>
              <a:t>backwards</a:t>
            </a:r>
            <a:r>
              <a:rPr lang="en-US" dirty="0"/>
              <a:t>, or </a:t>
            </a:r>
            <a:r>
              <a:rPr lang="en-US" b="1" dirty="0"/>
              <a:t>next</a:t>
            </a:r>
            <a:r>
              <a:rPr lang="en-US" dirty="0"/>
              <a:t> and </a:t>
            </a:r>
            <a:r>
              <a:rPr lang="en-US" b="1" dirty="0"/>
              <a:t>previous</a:t>
            </a:r>
            <a:r>
              <a:rPr lang="en-US" dirty="0"/>
              <a:t>.</a:t>
            </a:r>
            <a:endParaRPr lang="fr-FR" dirty="0"/>
          </a:p>
          <a:p>
            <a:endParaRPr lang="fr-FR" dirty="0"/>
          </a:p>
        </p:txBody>
      </p:sp>
      <p:sp>
        <p:nvSpPr>
          <p:cNvPr id="3" name="Title 2"/>
          <p:cNvSpPr>
            <a:spLocks noGrp="1"/>
          </p:cNvSpPr>
          <p:nvPr>
            <p:ph type="title"/>
          </p:nvPr>
        </p:nvSpPr>
        <p:spPr/>
        <p:txBody>
          <a:bodyPr/>
          <a:lstStyle/>
          <a:p>
            <a:endParaRPr lang="fr-FR"/>
          </a:p>
        </p:txBody>
      </p:sp>
    </p:spTree>
    <p:extLst>
      <p:ext uri="{BB962C8B-B14F-4D97-AF65-F5344CB8AC3E}">
        <p14:creationId xmlns:p14="http://schemas.microsoft.com/office/powerpoint/2010/main" val="237734094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The Problem with Singly Linked Lists</a:t>
            </a:r>
            <a:endParaRPr lang="fr-FR" dirty="0"/>
          </a:p>
          <a:p>
            <a:r>
              <a:rPr lang="en-US" dirty="0"/>
              <a:t>A potential problem with ordinary singly linked lists is that it’s difficult to traverse backward along the list. </a:t>
            </a:r>
            <a:endParaRPr lang="en-US" dirty="0" smtClean="0"/>
          </a:p>
          <a:p>
            <a:endParaRPr lang="en-US" dirty="0"/>
          </a:p>
          <a:p>
            <a:r>
              <a:rPr lang="en-US" dirty="0" smtClean="0"/>
              <a:t>Consider </a:t>
            </a:r>
            <a:r>
              <a:rPr lang="en-US" dirty="0"/>
              <a:t>the following statement</a:t>
            </a:r>
            <a:r>
              <a:rPr lang="en-US" dirty="0" smtClean="0"/>
              <a:t>:</a:t>
            </a:r>
          </a:p>
          <a:p>
            <a:endParaRPr lang="fr-FR" dirty="0"/>
          </a:p>
          <a:p>
            <a:r>
              <a:rPr lang="en-US" dirty="0" err="1"/>
              <a:t>pCurrent</a:t>
            </a:r>
            <a:r>
              <a:rPr lang="en-US" dirty="0"/>
              <a:t> = </a:t>
            </a:r>
            <a:r>
              <a:rPr lang="en-US" dirty="0" err="1"/>
              <a:t>pCurrent</a:t>
            </a:r>
            <a:r>
              <a:rPr lang="en-US" dirty="0"/>
              <a:t>-&gt;</a:t>
            </a:r>
            <a:r>
              <a:rPr lang="en-US" dirty="0" err="1"/>
              <a:t>pNext</a:t>
            </a:r>
            <a:r>
              <a:rPr lang="en-US" dirty="0"/>
              <a:t>;</a:t>
            </a:r>
            <a:endParaRPr lang="fr-FR" dirty="0"/>
          </a:p>
          <a:p>
            <a:endParaRPr lang="fr-FR" dirty="0"/>
          </a:p>
        </p:txBody>
      </p:sp>
      <p:sp>
        <p:nvSpPr>
          <p:cNvPr id="3" name="Title 2"/>
          <p:cNvSpPr>
            <a:spLocks noGrp="1"/>
          </p:cNvSpPr>
          <p:nvPr>
            <p:ph type="title"/>
          </p:nvPr>
        </p:nvSpPr>
        <p:spPr/>
        <p:txBody>
          <a:bodyPr/>
          <a:lstStyle/>
          <a:p>
            <a:endParaRPr lang="fr-FR"/>
          </a:p>
        </p:txBody>
      </p:sp>
    </p:spTree>
    <p:extLst>
      <p:ext uri="{BB962C8B-B14F-4D97-AF65-F5344CB8AC3E}">
        <p14:creationId xmlns:p14="http://schemas.microsoft.com/office/powerpoint/2010/main" val="18158186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376672"/>
          </a:xfrm>
        </p:spPr>
        <p:txBody>
          <a:bodyPr>
            <a:normAutofit/>
          </a:bodyPr>
          <a:lstStyle/>
          <a:p>
            <a:r>
              <a:rPr lang="en-US" dirty="0"/>
              <a:t>We can also say that an algorithm is a sequence of unambiguous instructions for solving a problem, </a:t>
            </a:r>
            <a:r>
              <a:rPr lang="en-US" dirty="0" err="1"/>
              <a:t>i.e</a:t>
            </a:r>
            <a:r>
              <a:rPr lang="en-US" dirty="0"/>
              <a:t> obtaining a required output for any legitimate input in a finite amount of time. </a:t>
            </a:r>
            <a:endParaRPr lang="fr-FR" dirty="0"/>
          </a:p>
          <a:p>
            <a:r>
              <a:rPr lang="en-US" dirty="0"/>
              <a:t>The definition can be illustrated in a simple diagram below.</a:t>
            </a:r>
            <a:endParaRPr lang="fr-FR" dirty="0"/>
          </a:p>
          <a:p>
            <a:endParaRPr lang="fr-FR" dirty="0"/>
          </a:p>
        </p:txBody>
      </p:sp>
      <p:sp>
        <p:nvSpPr>
          <p:cNvPr id="3" name="Title 2"/>
          <p:cNvSpPr>
            <a:spLocks noGrp="1"/>
          </p:cNvSpPr>
          <p:nvPr>
            <p:ph type="title"/>
          </p:nvPr>
        </p:nvSpPr>
        <p:spPr/>
        <p:txBody>
          <a:bodyPr/>
          <a:lstStyle/>
          <a:p>
            <a:endParaRPr lang="fr-FR"/>
          </a:p>
        </p:txBody>
      </p:sp>
    </p:spTree>
    <p:extLst>
      <p:ext uri="{BB962C8B-B14F-4D97-AF65-F5344CB8AC3E}">
        <p14:creationId xmlns:p14="http://schemas.microsoft.com/office/powerpoint/2010/main" val="187075992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a:t>This statement causes the program to step to the next link, but in a singly linked list there’s no corresponding way to step to the previous link</a:t>
            </a:r>
            <a:r>
              <a:rPr lang="en-US" dirty="0" smtClean="0"/>
              <a:t>.</a:t>
            </a:r>
          </a:p>
          <a:p>
            <a:endParaRPr lang="en-US" dirty="0"/>
          </a:p>
          <a:p>
            <a:r>
              <a:rPr lang="en-US" dirty="0" smtClean="0"/>
              <a:t> </a:t>
            </a:r>
            <a:r>
              <a:rPr lang="en-US" dirty="0"/>
              <a:t>Depending on the application, this could pose problems. For example, imagine a text editor in which a linked list is used to store the text. </a:t>
            </a:r>
            <a:endParaRPr lang="en-US" dirty="0" smtClean="0"/>
          </a:p>
          <a:p>
            <a:endParaRPr lang="en-US" dirty="0"/>
          </a:p>
          <a:p>
            <a:r>
              <a:rPr lang="en-US" dirty="0" smtClean="0"/>
              <a:t>Each </a:t>
            </a:r>
            <a:r>
              <a:rPr lang="en-US" dirty="0"/>
              <a:t>text line on the screen is stored as a string object embedded in a link. </a:t>
            </a:r>
            <a:endParaRPr lang="en-US" dirty="0" smtClean="0"/>
          </a:p>
          <a:p>
            <a:endParaRPr lang="en-US" dirty="0"/>
          </a:p>
          <a:p>
            <a:r>
              <a:rPr lang="en-US" dirty="0" smtClean="0"/>
              <a:t>When </a:t>
            </a:r>
            <a:r>
              <a:rPr lang="en-US" dirty="0"/>
              <a:t>the editor’s user moves the cursor downward on the screen, the program steps to the next link to manipulate or display the new line. </a:t>
            </a:r>
            <a:endParaRPr lang="fr-FR" dirty="0"/>
          </a:p>
        </p:txBody>
      </p:sp>
      <p:sp>
        <p:nvSpPr>
          <p:cNvPr id="3" name="Title 2"/>
          <p:cNvSpPr>
            <a:spLocks noGrp="1"/>
          </p:cNvSpPr>
          <p:nvPr>
            <p:ph type="title"/>
          </p:nvPr>
        </p:nvSpPr>
        <p:spPr/>
        <p:txBody>
          <a:bodyPr/>
          <a:lstStyle/>
          <a:p>
            <a:endParaRPr lang="fr-FR"/>
          </a:p>
        </p:txBody>
      </p:sp>
    </p:spTree>
    <p:extLst>
      <p:ext uri="{BB962C8B-B14F-4D97-AF65-F5344CB8AC3E}">
        <p14:creationId xmlns:p14="http://schemas.microsoft.com/office/powerpoint/2010/main" val="236763663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b="1" dirty="0"/>
              <a:t>Implementing a Doubly Linked List</a:t>
            </a:r>
            <a:endParaRPr lang="fr-FR" dirty="0"/>
          </a:p>
          <a:p>
            <a:r>
              <a:rPr lang="en-US" dirty="0"/>
              <a:t>The doubly linked list provides the capability to traverse backward as well as forward</a:t>
            </a:r>
            <a:endParaRPr lang="fr-FR" dirty="0"/>
          </a:p>
          <a:p>
            <a:r>
              <a:rPr lang="en-US" dirty="0"/>
              <a:t>through the list. </a:t>
            </a:r>
            <a:endParaRPr lang="en-US" dirty="0" smtClean="0"/>
          </a:p>
          <a:p>
            <a:endParaRPr lang="en-US" dirty="0"/>
          </a:p>
          <a:p>
            <a:r>
              <a:rPr lang="en-US" dirty="0" smtClean="0"/>
              <a:t>The </a:t>
            </a:r>
            <a:r>
              <a:rPr lang="en-US" dirty="0"/>
              <a:t>secret is that each link has two pointers to other links instead of one</a:t>
            </a:r>
            <a:r>
              <a:rPr lang="en-US" dirty="0" smtClean="0"/>
              <a:t>.</a:t>
            </a:r>
          </a:p>
          <a:p>
            <a:endParaRPr lang="fr-FR" dirty="0"/>
          </a:p>
          <a:p>
            <a:r>
              <a:rPr lang="en-US" dirty="0"/>
              <a:t>The first pointer is to the next link, as in ordinary lists. </a:t>
            </a:r>
            <a:endParaRPr lang="en-US" dirty="0" smtClean="0"/>
          </a:p>
          <a:p>
            <a:endParaRPr lang="en-US" dirty="0"/>
          </a:p>
          <a:p>
            <a:r>
              <a:rPr lang="en-US" dirty="0" smtClean="0"/>
              <a:t>The </a:t>
            </a:r>
            <a:r>
              <a:rPr lang="en-US" dirty="0"/>
              <a:t>second is to the previous</a:t>
            </a:r>
            <a:endParaRPr lang="fr-FR" dirty="0"/>
          </a:p>
          <a:p>
            <a:r>
              <a:rPr lang="en-US" dirty="0"/>
              <a:t>link. This is shown in the Figure below.</a:t>
            </a:r>
            <a:endParaRPr lang="fr-FR" dirty="0"/>
          </a:p>
          <a:p>
            <a:endParaRPr lang="fr-FR" dirty="0"/>
          </a:p>
        </p:txBody>
      </p:sp>
      <p:sp>
        <p:nvSpPr>
          <p:cNvPr id="3" name="Title 2"/>
          <p:cNvSpPr>
            <a:spLocks noGrp="1"/>
          </p:cNvSpPr>
          <p:nvPr>
            <p:ph type="title"/>
          </p:nvPr>
        </p:nvSpPr>
        <p:spPr/>
        <p:txBody>
          <a:bodyPr/>
          <a:lstStyle/>
          <a:p>
            <a:endParaRPr lang="fr-FR"/>
          </a:p>
        </p:txBody>
      </p:sp>
    </p:spTree>
    <p:extLst>
      <p:ext uri="{BB962C8B-B14F-4D97-AF65-F5344CB8AC3E}">
        <p14:creationId xmlns:p14="http://schemas.microsoft.com/office/powerpoint/2010/main" val="121492538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 Header    </a:t>
            </a:r>
            <a:r>
              <a:rPr lang="en-US" dirty="0" smtClean="0"/>
              <a:t>B                              </a:t>
            </a:r>
            <a:r>
              <a:rPr lang="en-US" dirty="0"/>
              <a:t>C                           D                         Nothing</a:t>
            </a:r>
            <a:endParaRPr lang="fr-FR" dirty="0"/>
          </a:p>
          <a:p>
            <a:r>
              <a:rPr lang="en-US" dirty="0"/>
              <a:t>                     </a:t>
            </a:r>
            <a:endParaRPr lang="fr-FR" dirty="0"/>
          </a:p>
          <a:p>
            <a:r>
              <a:rPr lang="en-US" dirty="0"/>
              <a:t>                         Doubly linked list</a:t>
            </a:r>
            <a:endParaRPr lang="fr-FR" dirty="0"/>
          </a:p>
        </p:txBody>
      </p:sp>
      <p:sp>
        <p:nvSpPr>
          <p:cNvPr id="3" name="Title 2"/>
          <p:cNvSpPr>
            <a:spLocks noGrp="1"/>
          </p:cNvSpPr>
          <p:nvPr>
            <p:ph type="title"/>
          </p:nvPr>
        </p:nvSpPr>
        <p:spPr/>
        <p:txBody>
          <a:bodyPr/>
          <a:lstStyle/>
          <a:p>
            <a:endParaRPr lang="fr-FR"/>
          </a:p>
        </p:txBody>
      </p:sp>
    </p:spTree>
    <p:extLst>
      <p:ext uri="{BB962C8B-B14F-4D97-AF65-F5344CB8AC3E}">
        <p14:creationId xmlns:p14="http://schemas.microsoft.com/office/powerpoint/2010/main" val="198829793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The beginning of the specification for the Link class in a doubly linked list looks like</a:t>
            </a:r>
            <a:endParaRPr lang="fr-FR" dirty="0"/>
          </a:p>
          <a:p>
            <a:r>
              <a:rPr lang="en-US" dirty="0"/>
              <a:t>this:</a:t>
            </a:r>
            <a:endParaRPr lang="fr-FR" dirty="0"/>
          </a:p>
          <a:p>
            <a:r>
              <a:rPr lang="en-US" dirty="0"/>
              <a:t>class Link</a:t>
            </a:r>
            <a:endParaRPr lang="fr-FR" dirty="0"/>
          </a:p>
          <a:p>
            <a:r>
              <a:rPr lang="en-US" dirty="0"/>
              <a:t>{</a:t>
            </a:r>
            <a:endParaRPr lang="fr-FR" dirty="0"/>
          </a:p>
          <a:p>
            <a:r>
              <a:rPr lang="en-US" dirty="0"/>
              <a:t>public:</a:t>
            </a:r>
            <a:endParaRPr lang="fr-FR" dirty="0"/>
          </a:p>
          <a:p>
            <a:r>
              <a:rPr lang="en-US" dirty="0"/>
              <a:t>double </a:t>
            </a:r>
            <a:r>
              <a:rPr lang="en-US" dirty="0" err="1"/>
              <a:t>dData</a:t>
            </a:r>
            <a:r>
              <a:rPr lang="en-US" dirty="0"/>
              <a:t>; //data item</a:t>
            </a:r>
            <a:endParaRPr lang="fr-FR" dirty="0"/>
          </a:p>
          <a:p>
            <a:r>
              <a:rPr lang="en-US" dirty="0"/>
              <a:t>Link* </a:t>
            </a:r>
            <a:r>
              <a:rPr lang="en-US" dirty="0" err="1"/>
              <a:t>pNext</a:t>
            </a:r>
            <a:r>
              <a:rPr lang="en-US" dirty="0"/>
              <a:t>; //next link in list</a:t>
            </a:r>
            <a:endParaRPr lang="fr-FR" dirty="0"/>
          </a:p>
          <a:p>
            <a:r>
              <a:rPr lang="en-US" dirty="0"/>
              <a:t>Link* </a:t>
            </a:r>
            <a:r>
              <a:rPr lang="en-US" dirty="0" err="1"/>
              <a:t>pPrevious</a:t>
            </a:r>
            <a:r>
              <a:rPr lang="en-US" dirty="0"/>
              <a:t>; //previous link in list</a:t>
            </a:r>
            <a:endParaRPr lang="fr-FR" dirty="0"/>
          </a:p>
          <a:p>
            <a:r>
              <a:rPr lang="en-US" dirty="0"/>
              <a:t>};</a:t>
            </a:r>
            <a:endParaRPr lang="fr-FR" dirty="0"/>
          </a:p>
          <a:p>
            <a:endParaRPr lang="fr-FR" dirty="0"/>
          </a:p>
        </p:txBody>
      </p:sp>
      <p:sp>
        <p:nvSpPr>
          <p:cNvPr id="3" name="Title 2"/>
          <p:cNvSpPr>
            <a:spLocks noGrp="1"/>
          </p:cNvSpPr>
          <p:nvPr>
            <p:ph type="title"/>
          </p:nvPr>
        </p:nvSpPr>
        <p:spPr/>
        <p:txBody>
          <a:bodyPr/>
          <a:lstStyle/>
          <a:p>
            <a:endParaRPr lang="fr-FR"/>
          </a:p>
        </p:txBody>
      </p:sp>
    </p:spTree>
    <p:extLst>
      <p:ext uri="{BB962C8B-B14F-4D97-AF65-F5344CB8AC3E}">
        <p14:creationId xmlns:p14="http://schemas.microsoft.com/office/powerpoint/2010/main" val="213479709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Now we have a pointer, </a:t>
            </a:r>
            <a:r>
              <a:rPr lang="en-US" dirty="0" err="1"/>
              <a:t>pPrevious</a:t>
            </a:r>
            <a:r>
              <a:rPr lang="en-US" dirty="0"/>
              <a:t>, to the previous link as well as to the next link</a:t>
            </a:r>
            <a:r>
              <a:rPr lang="en-US" dirty="0" smtClean="0"/>
              <a:t>.</a:t>
            </a:r>
          </a:p>
          <a:p>
            <a:endParaRPr lang="en-US" dirty="0"/>
          </a:p>
          <a:p>
            <a:r>
              <a:rPr lang="en-US" dirty="0" smtClean="0"/>
              <a:t>The </a:t>
            </a:r>
            <a:r>
              <a:rPr lang="en-US" dirty="0"/>
              <a:t>downside of doubly linked lists is that every time you insert or delete a link you must deal with four links instead of two: two attachments to the previous link and two attachments to the following one. </a:t>
            </a:r>
            <a:endParaRPr lang="en-US" dirty="0" smtClean="0"/>
          </a:p>
          <a:p>
            <a:endParaRPr lang="en-US" dirty="0"/>
          </a:p>
          <a:p>
            <a:r>
              <a:rPr lang="en-US" dirty="0" smtClean="0"/>
              <a:t>Also</a:t>
            </a:r>
            <a:r>
              <a:rPr lang="en-US" dirty="0"/>
              <a:t>, of course, each link is a little bigger because of the extra pointer.</a:t>
            </a:r>
            <a:endParaRPr lang="fr-FR" dirty="0"/>
          </a:p>
          <a:p>
            <a:endParaRPr lang="fr-FR" dirty="0"/>
          </a:p>
        </p:txBody>
      </p:sp>
      <p:sp>
        <p:nvSpPr>
          <p:cNvPr id="3" name="Title 2"/>
          <p:cNvSpPr>
            <a:spLocks noGrp="1"/>
          </p:cNvSpPr>
          <p:nvPr>
            <p:ph type="title"/>
          </p:nvPr>
        </p:nvSpPr>
        <p:spPr/>
        <p:txBody>
          <a:bodyPr/>
          <a:lstStyle/>
          <a:p>
            <a:endParaRPr lang="fr-FR"/>
          </a:p>
        </p:txBody>
      </p:sp>
    </p:spTree>
    <p:extLst>
      <p:ext uri="{BB962C8B-B14F-4D97-AF65-F5344CB8AC3E}">
        <p14:creationId xmlns:p14="http://schemas.microsoft.com/office/powerpoint/2010/main" val="307293918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a:t>A doubly linked list doesn’t necessarily need to be a double-ended list (including a pointer to the last element on the list as well as the first) but doing so is useful</a:t>
            </a:r>
            <a:r>
              <a:rPr lang="en-US" dirty="0" smtClean="0"/>
              <a:t>.</a:t>
            </a:r>
          </a:p>
          <a:p>
            <a:endParaRPr lang="fr-FR" dirty="0"/>
          </a:p>
          <a:p>
            <a:r>
              <a:rPr lang="en-US" b="1" dirty="0"/>
              <a:t>Displaying the List</a:t>
            </a:r>
            <a:endParaRPr lang="fr-FR" dirty="0"/>
          </a:p>
          <a:p>
            <a:r>
              <a:rPr lang="en-US" dirty="0"/>
              <a:t>Two display member functions demonstrate traversal of a doubly linked list. </a:t>
            </a:r>
            <a:endParaRPr lang="en-US" dirty="0" smtClean="0"/>
          </a:p>
          <a:p>
            <a:endParaRPr lang="en-US" dirty="0"/>
          </a:p>
          <a:p>
            <a:r>
              <a:rPr lang="en-US" dirty="0" smtClean="0"/>
              <a:t>We </a:t>
            </a:r>
            <a:r>
              <a:rPr lang="en-US" dirty="0"/>
              <a:t>use</a:t>
            </a:r>
            <a:endParaRPr lang="fr-FR" dirty="0"/>
          </a:p>
          <a:p>
            <a:r>
              <a:rPr lang="en-US" dirty="0"/>
              <a:t>Display Forward ( ) member function which is the same as the </a:t>
            </a:r>
            <a:r>
              <a:rPr lang="en-US" dirty="0" err="1"/>
              <a:t>displayList</a:t>
            </a:r>
            <a:r>
              <a:rPr lang="en-US" dirty="0"/>
              <a:t>(  ) member function linked lists. </a:t>
            </a:r>
            <a:endParaRPr lang="fr-FR" dirty="0"/>
          </a:p>
        </p:txBody>
      </p:sp>
      <p:sp>
        <p:nvSpPr>
          <p:cNvPr id="3" name="Title 2"/>
          <p:cNvSpPr>
            <a:spLocks noGrp="1"/>
          </p:cNvSpPr>
          <p:nvPr>
            <p:ph type="title"/>
          </p:nvPr>
        </p:nvSpPr>
        <p:spPr/>
        <p:txBody>
          <a:bodyPr/>
          <a:lstStyle/>
          <a:p>
            <a:endParaRPr lang="fr-FR"/>
          </a:p>
        </p:txBody>
      </p:sp>
    </p:spTree>
    <p:extLst>
      <p:ext uri="{BB962C8B-B14F-4D97-AF65-F5344CB8AC3E}">
        <p14:creationId xmlns:p14="http://schemas.microsoft.com/office/powerpoint/2010/main" val="213837805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a:t>The </a:t>
            </a:r>
            <a:r>
              <a:rPr lang="en-US" dirty="0" err="1"/>
              <a:t>displayBackward</a:t>
            </a:r>
            <a:r>
              <a:rPr lang="en-US" dirty="0"/>
              <a:t> ( ) member function is similar, but starts at the last element in the list and proceeds toward the start of the list, going to each element’s </a:t>
            </a:r>
            <a:r>
              <a:rPr lang="en-US" dirty="0" err="1"/>
              <a:t>pPrevious</a:t>
            </a:r>
            <a:r>
              <a:rPr lang="en-US" dirty="0"/>
              <a:t> data member. </a:t>
            </a:r>
            <a:endParaRPr lang="en-US" dirty="0" smtClean="0"/>
          </a:p>
          <a:p>
            <a:endParaRPr lang="en-US" dirty="0"/>
          </a:p>
          <a:p>
            <a:r>
              <a:rPr lang="en-US" dirty="0" smtClean="0"/>
              <a:t>This </a:t>
            </a:r>
            <a:r>
              <a:rPr lang="en-US" dirty="0"/>
              <a:t>code fragment shows how this works</a:t>
            </a:r>
            <a:r>
              <a:rPr lang="en-US" dirty="0" smtClean="0"/>
              <a:t>:</a:t>
            </a:r>
          </a:p>
          <a:p>
            <a:endParaRPr lang="fr-FR" dirty="0"/>
          </a:p>
          <a:p>
            <a:r>
              <a:rPr lang="en-US" dirty="0"/>
              <a:t>Link* </a:t>
            </a:r>
            <a:r>
              <a:rPr lang="en-US" dirty="0" err="1"/>
              <a:t>pCurrent</a:t>
            </a:r>
            <a:r>
              <a:rPr lang="en-US" dirty="0"/>
              <a:t> = </a:t>
            </a:r>
            <a:r>
              <a:rPr lang="en-US" dirty="0" err="1"/>
              <a:t>pLast</a:t>
            </a:r>
            <a:r>
              <a:rPr lang="en-US" dirty="0"/>
              <a:t>; //start at </a:t>
            </a:r>
            <a:r>
              <a:rPr lang="en-US" dirty="0" smtClean="0"/>
              <a:t>end</a:t>
            </a:r>
          </a:p>
          <a:p>
            <a:endParaRPr lang="fr-FR" dirty="0"/>
          </a:p>
          <a:p>
            <a:r>
              <a:rPr lang="en-US" dirty="0"/>
              <a:t>While (</a:t>
            </a:r>
            <a:r>
              <a:rPr lang="en-US" dirty="0" err="1"/>
              <a:t>pCurrent</a:t>
            </a:r>
            <a:r>
              <a:rPr lang="en-US" dirty="0"/>
              <a:t> != NULL) //until start of list</a:t>
            </a:r>
            <a:r>
              <a:rPr lang="en-US" dirty="0" smtClean="0"/>
              <a:t>,</a:t>
            </a:r>
          </a:p>
          <a:p>
            <a:endParaRPr lang="fr-FR" dirty="0"/>
          </a:p>
          <a:p>
            <a:r>
              <a:rPr lang="en-US" dirty="0" err="1"/>
              <a:t>pCurrent</a:t>
            </a:r>
            <a:r>
              <a:rPr lang="en-US" dirty="0"/>
              <a:t> = </a:t>
            </a:r>
            <a:r>
              <a:rPr lang="en-US" dirty="0" err="1"/>
              <a:t>pCurrent</a:t>
            </a:r>
            <a:r>
              <a:rPr lang="en-US" dirty="0"/>
              <a:t>-&gt;</a:t>
            </a:r>
            <a:r>
              <a:rPr lang="en-US" dirty="0" err="1"/>
              <a:t>pPrevious</a:t>
            </a:r>
            <a:r>
              <a:rPr lang="en-US" dirty="0"/>
              <a:t>; //move to previous link</a:t>
            </a:r>
            <a:endParaRPr lang="fr-FR" dirty="0"/>
          </a:p>
          <a:p>
            <a:endParaRPr lang="fr-FR" dirty="0"/>
          </a:p>
        </p:txBody>
      </p:sp>
      <p:sp>
        <p:nvSpPr>
          <p:cNvPr id="3" name="Title 2"/>
          <p:cNvSpPr>
            <a:spLocks noGrp="1"/>
          </p:cNvSpPr>
          <p:nvPr>
            <p:ph type="title"/>
          </p:nvPr>
        </p:nvSpPr>
        <p:spPr/>
        <p:txBody>
          <a:bodyPr/>
          <a:lstStyle/>
          <a:p>
            <a:endParaRPr lang="fr-FR"/>
          </a:p>
        </p:txBody>
      </p:sp>
    </p:spTree>
    <p:extLst>
      <p:ext uri="{BB962C8B-B14F-4D97-AF65-F5344CB8AC3E}">
        <p14:creationId xmlns:p14="http://schemas.microsoft.com/office/powerpoint/2010/main" val="3947198179"/>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b="1" u="sng" dirty="0"/>
              <a:t>TREE</a:t>
            </a:r>
            <a:endParaRPr lang="fr-FR" dirty="0"/>
          </a:p>
          <a:p>
            <a:r>
              <a:rPr lang="en-US" dirty="0"/>
              <a:t>A tree is a nonlinear container that models a </a:t>
            </a:r>
            <a:r>
              <a:rPr lang="en-US" dirty="0" err="1"/>
              <a:t>hierachical</a:t>
            </a:r>
            <a:r>
              <a:rPr lang="en-US" dirty="0"/>
              <a:t> relationship in which all but one element has a unique predecessor (parent) but may have many successors (children). </a:t>
            </a:r>
            <a:endParaRPr lang="en-US" dirty="0" smtClean="0"/>
          </a:p>
          <a:p>
            <a:endParaRPr lang="en-US" dirty="0"/>
          </a:p>
          <a:p>
            <a:r>
              <a:rPr lang="en-US" dirty="0" smtClean="0"/>
              <a:t>The </a:t>
            </a:r>
            <a:r>
              <a:rPr lang="en-US" dirty="0"/>
              <a:t>unique parentless is called </a:t>
            </a:r>
            <a:r>
              <a:rPr lang="en-US" i="1" dirty="0"/>
              <a:t>the root of the tree</a:t>
            </a:r>
            <a:r>
              <a:rPr lang="en-US" i="1" dirty="0" smtClean="0"/>
              <a:t>.</a:t>
            </a:r>
          </a:p>
          <a:p>
            <a:endParaRPr lang="fr-FR" dirty="0"/>
          </a:p>
          <a:p>
            <a:r>
              <a:rPr lang="en-US" dirty="0"/>
              <a:t>Computer file structures like the  one in the computer directory is called tree. </a:t>
            </a:r>
            <a:endParaRPr lang="en-US" dirty="0" smtClean="0"/>
          </a:p>
          <a:p>
            <a:endParaRPr lang="en-US" dirty="0"/>
          </a:p>
          <a:p>
            <a:r>
              <a:rPr lang="en-US" dirty="0" smtClean="0"/>
              <a:t>The </a:t>
            </a:r>
            <a:r>
              <a:rPr lang="en-US" dirty="0"/>
              <a:t>desktop is the root with children.</a:t>
            </a:r>
            <a:endParaRPr lang="fr-FR" dirty="0"/>
          </a:p>
          <a:p>
            <a:endParaRPr lang="fr-FR" dirty="0"/>
          </a:p>
        </p:txBody>
      </p:sp>
      <p:sp>
        <p:nvSpPr>
          <p:cNvPr id="3" name="Title 2"/>
          <p:cNvSpPr>
            <a:spLocks noGrp="1"/>
          </p:cNvSpPr>
          <p:nvPr>
            <p:ph type="title"/>
          </p:nvPr>
        </p:nvSpPr>
        <p:spPr/>
        <p:txBody>
          <a:bodyPr/>
          <a:lstStyle/>
          <a:p>
            <a:endParaRPr lang="fr-FR"/>
          </a:p>
        </p:txBody>
      </p:sp>
    </p:spTree>
    <p:extLst>
      <p:ext uri="{BB962C8B-B14F-4D97-AF65-F5344CB8AC3E}">
        <p14:creationId xmlns:p14="http://schemas.microsoft.com/office/powerpoint/2010/main" val="251221382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b="1" dirty="0"/>
              <a:t>TREE TERMINOLOGY </a:t>
            </a:r>
            <a:endParaRPr lang="fr-FR" dirty="0"/>
          </a:p>
          <a:p>
            <a:r>
              <a:rPr lang="en-US" dirty="0"/>
              <a:t>The elements of a tree are called </a:t>
            </a:r>
            <a:r>
              <a:rPr lang="en-US" b="1" i="1" dirty="0"/>
              <a:t>nodes. </a:t>
            </a:r>
            <a:endParaRPr lang="en-US" b="1" i="1" dirty="0" smtClean="0"/>
          </a:p>
          <a:p>
            <a:endParaRPr lang="en-US" b="1" i="1" dirty="0"/>
          </a:p>
          <a:p>
            <a:r>
              <a:rPr lang="en-US" dirty="0" smtClean="0"/>
              <a:t>Every </a:t>
            </a:r>
            <a:r>
              <a:rPr lang="en-US" dirty="0"/>
              <a:t>node has a unique path connecting it to the root of the tree. </a:t>
            </a:r>
            <a:endParaRPr lang="en-US" dirty="0" smtClean="0"/>
          </a:p>
          <a:p>
            <a:endParaRPr lang="en-US" b="1" u="sng" dirty="0"/>
          </a:p>
          <a:p>
            <a:r>
              <a:rPr lang="en-US" b="1" u="sng" dirty="0" smtClean="0"/>
              <a:t>A </a:t>
            </a:r>
            <a:r>
              <a:rPr lang="en-US" b="1" i="1" u="sng" dirty="0"/>
              <a:t>path</a:t>
            </a:r>
            <a:r>
              <a:rPr lang="en-US" b="1" u="sng" dirty="0"/>
              <a:t> is a sequence of adjacent elements</a:t>
            </a:r>
            <a:r>
              <a:rPr lang="en-US" dirty="0"/>
              <a:t>. </a:t>
            </a:r>
            <a:endParaRPr lang="en-US" dirty="0" smtClean="0"/>
          </a:p>
          <a:p>
            <a:endParaRPr lang="en-US" dirty="0"/>
          </a:p>
          <a:p>
            <a:r>
              <a:rPr lang="en-US" dirty="0" smtClean="0"/>
              <a:t>The </a:t>
            </a:r>
            <a:r>
              <a:rPr lang="en-US" dirty="0"/>
              <a:t>length </a:t>
            </a:r>
            <a:r>
              <a:rPr lang="en-US" dirty="0" smtClean="0"/>
              <a:t>of a </a:t>
            </a:r>
            <a:r>
              <a:rPr lang="en-US" dirty="0"/>
              <a:t>path is the number of its adjacent </a:t>
            </a:r>
            <a:r>
              <a:rPr lang="en-US" dirty="0" err="1"/>
              <a:t>connections,which</a:t>
            </a:r>
            <a:r>
              <a:rPr lang="en-US" dirty="0"/>
              <a:t> is one </a:t>
            </a:r>
            <a:r>
              <a:rPr lang="en-US" dirty="0" err="1"/>
              <a:t>lessthan</a:t>
            </a:r>
            <a:r>
              <a:rPr lang="en-US" dirty="0"/>
              <a:t> the number of nodes that it connects. </a:t>
            </a:r>
            <a:endParaRPr lang="en-US" dirty="0" smtClean="0"/>
          </a:p>
          <a:p>
            <a:endParaRPr lang="en-US" dirty="0" smtClean="0"/>
          </a:p>
          <a:p>
            <a:r>
              <a:rPr lang="en-US" dirty="0" smtClean="0"/>
              <a:t>In the diagram </a:t>
            </a:r>
            <a:r>
              <a:rPr lang="en-US" dirty="0"/>
              <a:t>shown below, the path (O, H,C,A) connecting node O to the root A has length 3.                                                                   </a:t>
            </a:r>
            <a:endParaRPr lang="fr-FR" dirty="0"/>
          </a:p>
          <a:p>
            <a:endParaRPr lang="fr-FR" dirty="0"/>
          </a:p>
        </p:txBody>
      </p:sp>
      <p:sp>
        <p:nvSpPr>
          <p:cNvPr id="3" name="Title 2"/>
          <p:cNvSpPr>
            <a:spLocks noGrp="1"/>
          </p:cNvSpPr>
          <p:nvPr>
            <p:ph type="title"/>
          </p:nvPr>
        </p:nvSpPr>
        <p:spPr/>
        <p:txBody>
          <a:bodyPr/>
          <a:lstStyle/>
          <a:p>
            <a:endParaRPr lang="fr-FR"/>
          </a:p>
        </p:txBody>
      </p:sp>
    </p:spTree>
    <p:extLst>
      <p:ext uri="{BB962C8B-B14F-4D97-AF65-F5344CB8AC3E}">
        <p14:creationId xmlns:p14="http://schemas.microsoft.com/office/powerpoint/2010/main" val="386074262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484784" y="-1683568"/>
            <a:ext cx="8229600" cy="4525963"/>
          </a:xfrm>
        </p:spPr>
        <p:txBody>
          <a:bodyPr/>
          <a:lstStyle/>
          <a:p>
            <a:r>
              <a:rPr lang="en-US" dirty="0"/>
              <a:t> A</a:t>
            </a:r>
            <a:endParaRPr lang="fr-FR" dirty="0"/>
          </a:p>
          <a:p>
            <a:r>
              <a:rPr lang="en-US" dirty="0"/>
              <a:t>                                                             B                              C                                   D          </a:t>
            </a:r>
            <a:endParaRPr lang="fr-FR" dirty="0"/>
          </a:p>
          <a:p>
            <a:r>
              <a:rPr lang="en-US" dirty="0"/>
              <a:t>                                                                       </a:t>
            </a:r>
            <a:endParaRPr lang="fr-FR" dirty="0"/>
          </a:p>
          <a:p>
            <a:pPr lvl="8"/>
            <a:r>
              <a:rPr lang="en-US" dirty="0"/>
              <a:t>                                                </a:t>
            </a:r>
            <a:endParaRPr lang="fr-FR" dirty="0"/>
          </a:p>
          <a:p>
            <a:r>
              <a:rPr lang="en-US" dirty="0"/>
              <a:t>                                                      E                     F                    G                                 H     </a:t>
            </a:r>
            <a:endParaRPr lang="fr-FR" dirty="0"/>
          </a:p>
          <a:p>
            <a:r>
              <a:rPr lang="en-US" dirty="0"/>
              <a:t>                               </a:t>
            </a:r>
            <a:endParaRPr lang="fr-FR" dirty="0"/>
          </a:p>
          <a:p>
            <a:r>
              <a:rPr lang="en-US" dirty="0"/>
              <a:t>                                      I                         J          K                    L                  M            N </a:t>
            </a:r>
            <a:endParaRPr lang="fr-FR" dirty="0"/>
          </a:p>
        </p:txBody>
      </p:sp>
      <p:sp>
        <p:nvSpPr>
          <p:cNvPr id="3" name="Title 2"/>
          <p:cNvSpPr>
            <a:spLocks noGrp="1"/>
          </p:cNvSpPr>
          <p:nvPr>
            <p:ph type="title"/>
          </p:nvPr>
        </p:nvSpPr>
        <p:spPr/>
        <p:txBody>
          <a:bodyPr/>
          <a:lstStyle/>
          <a:p>
            <a:endParaRPr lang="fr-FR"/>
          </a:p>
        </p:txBody>
      </p:sp>
    </p:spTree>
    <p:extLst>
      <p:ext uri="{BB962C8B-B14F-4D97-AF65-F5344CB8AC3E}">
        <p14:creationId xmlns:p14="http://schemas.microsoft.com/office/powerpoint/2010/main" val="16088390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23579</TotalTime>
  <Words>10038</Words>
  <Application>Microsoft Office PowerPoint</Application>
  <PresentationFormat>On-screen Show (4:3)</PresentationFormat>
  <Paragraphs>921</Paragraphs>
  <Slides>136</Slides>
  <Notes>0</Notes>
  <HiddenSlides>0</HiddenSlides>
  <MMClips>0</MMClips>
  <ScaleCrop>false</ScaleCrop>
  <HeadingPairs>
    <vt:vector size="4" baseType="variant">
      <vt:variant>
        <vt:lpstr>Theme</vt:lpstr>
      </vt:variant>
      <vt:variant>
        <vt:i4>1</vt:i4>
      </vt:variant>
      <vt:variant>
        <vt:lpstr>Slide Titles</vt:lpstr>
      </vt:variant>
      <vt:variant>
        <vt:i4>136</vt:i4>
      </vt:variant>
    </vt:vector>
  </HeadingPairs>
  <TitlesOfParts>
    <vt:vector size="137" baseType="lpstr">
      <vt:lpstr>Concourse</vt:lpstr>
      <vt:lpstr>CMP 211</vt:lpstr>
      <vt:lpstr>  FUNDAMENTAL DATA STRUCTURES AND ALGORITHMS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 FUNDAMENTAL OF ALGORITHMIC PROBLEM SOLVING </vt:lpstr>
      <vt:lpstr>                Sequence of steps in designing and analyzing an algorithm   1. Understanding the problem 2. Ascertaining the capabilities of a computational device 3. Choosing between exact and approximate problem solving 4. Deciding on appropriate data structures 5. Algorithm design techniques     </vt:lpstr>
      <vt:lpstr>     6. Proving an algorithm’s correctness 7. Analyzing an algorithm 8. Coding an algorithm     </vt:lpstr>
      <vt:lpstr>DEFINITIONS OF TERMS </vt:lpstr>
      <vt:lpstr>PowerPoint Presentation</vt:lpstr>
      <vt:lpstr>PowerPoint Presentation</vt:lpstr>
      <vt:lpstr>TYPES OF DATA STRUCTURE </vt:lpstr>
      <vt:lpstr>PowerPoint Presentation</vt:lpstr>
      <vt:lpstr>    Data structure can be homogenous or non-homogenous    </vt:lpstr>
      <vt:lpstr> Data structures can also be dynamic and Static. </vt:lpstr>
      <vt:lpstr> Types of data structure can also be Primitive and Non-Primitive data Structures </vt:lpstr>
      <vt:lpstr>ABSTRACT DATA TYPE </vt:lpstr>
      <vt:lpstr>            POINTER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ARRAYS </vt:lpstr>
      <vt:lpstr>PowerPoint Presentation</vt:lpstr>
      <vt:lpstr>PowerPoint Presentation</vt:lpstr>
      <vt:lpstr>Operation Performed On Array </vt:lpstr>
      <vt:lpstr>PowerPoint Presentation</vt:lpstr>
      <vt:lpstr>PowerPoint Presentation</vt:lpstr>
      <vt:lpstr>PowerPoint Presentation</vt:lpstr>
      <vt:lpstr>PowerPoint Presentation</vt:lpstr>
      <vt:lpstr> PASSING AN ARRAY TO A FUNCTION </vt:lpstr>
      <vt:lpstr> Example: finding the maximum element of an array </vt:lpstr>
      <vt:lpstr>MULTI- DIMENSIONAL ARRAY </vt:lpstr>
      <vt:lpstr>PowerPoint Presentation</vt:lpstr>
      <vt:lpstr>PowerPoint Presentation</vt:lpstr>
      <vt:lpstr>PowerPoint Presentation</vt:lpstr>
      <vt:lpstr> Example : processing a two dimensional array </vt:lpstr>
      <vt:lpstr>PowerPoint Presentation</vt:lpstr>
      <vt:lpstr>STACKS </vt:lpstr>
      <vt:lpstr>PowerPoint Presentation</vt:lpstr>
      <vt:lpstr>PowerPoint Presentation</vt:lpstr>
      <vt:lpstr>PowerPoint Presentation</vt:lpstr>
      <vt:lpstr>PowerPoint Presentation</vt:lpstr>
      <vt:lpstr> STACK IMPLEMENTATION  </vt:lpstr>
      <vt:lpstr>THE stack INTERFACE </vt:lpstr>
      <vt:lpstr>USING stack OBJECTS </vt:lpstr>
      <vt:lpstr>Example: using a stack of strings </vt:lpstr>
      <vt:lpstr>PowerPoint Presentation</vt:lpstr>
      <vt:lpstr>PowerPoint Presentation</vt:lpstr>
      <vt:lpstr> APPLICATION OF STACKS </vt:lpstr>
      <vt:lpstr>   QUEUES </vt:lpstr>
      <vt:lpstr>PowerPoint Presentation</vt:lpstr>
      <vt:lpstr>PowerPoint Presentation</vt:lpstr>
      <vt:lpstr>PowerPoint Presentation</vt:lpstr>
      <vt:lpstr>PowerPoint Presentation</vt:lpstr>
      <vt:lpstr>PowerPoint Presentation</vt:lpstr>
      <vt:lpstr>LINKED- LIST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TREE TRAVERSAL ALGORITHMS </vt:lpstr>
      <vt:lpstr>PowerPoint Presentation</vt:lpstr>
      <vt:lpstr>PowerPoint Presentation</vt:lpstr>
      <vt:lpstr>2. Preorder traversal</vt:lpstr>
      <vt:lpstr>3. postorder traversal</vt:lpstr>
      <vt:lpstr>PowerPoint Presentation</vt:lpstr>
      <vt:lpstr>BINARY TREES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TREE TRAVERSALS </vt:lpstr>
      <vt:lpstr> a) Algorithm :The preorder traversal of a binary tree </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CMP 211:</dc:title>
  <dc:creator>LAWAL HARUNA</dc:creator>
  <cp:lastModifiedBy>LAWAL HARUNA</cp:lastModifiedBy>
  <cp:revision>37</cp:revision>
  <dcterms:created xsi:type="dcterms:W3CDTF">2016-02-03T07:38:10Z</dcterms:created>
  <dcterms:modified xsi:type="dcterms:W3CDTF">2016-11-16T09:05:25Z</dcterms:modified>
</cp:coreProperties>
</file>