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Lst>
  <p:sldSz cy="5143500" cx="9144000"/>
  <p:notesSz cx="6858000" cy="9144000"/>
  <p:embeddedFontLst>
    <p:embeddedFont>
      <p:font typeface="Roboto"/>
      <p:regular r:id="rId120"/>
      <p:bold r:id="rId121"/>
      <p:italic r:id="rId122"/>
      <p:boldItalic r:id="rId123"/>
    </p:embeddedFont>
    <p:embeddedFont>
      <p:font typeface="Helvetica Neue"/>
      <p:regular r:id="rId124"/>
      <p:bold r:id="rId125"/>
      <p:italic r:id="rId126"/>
      <p:boldItalic r:id="rId127"/>
    </p:embeddedFont>
    <p:embeddedFont>
      <p:font typeface="Helvetica Neue Light"/>
      <p:regular r:id="rId128"/>
      <p:bold r:id="rId129"/>
      <p:italic r:id="rId130"/>
      <p:boldItalic r:id="rId1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font" Target="fonts/HelveticaNeueLight-bold.fntdata"/><Relationship Id="rId128" Type="http://schemas.openxmlformats.org/officeDocument/2006/relationships/font" Target="fonts/HelveticaNeueLight-regular.fntdata"/><Relationship Id="rId127" Type="http://schemas.openxmlformats.org/officeDocument/2006/relationships/font" Target="fonts/HelveticaNeue-boldItalic.fntdata"/><Relationship Id="rId126" Type="http://schemas.openxmlformats.org/officeDocument/2006/relationships/font" Target="fonts/HelveticaNeue-italic.fntdata"/><Relationship Id="rId26" Type="http://schemas.openxmlformats.org/officeDocument/2006/relationships/slide" Target="slides/slide21.xml"/><Relationship Id="rId121" Type="http://schemas.openxmlformats.org/officeDocument/2006/relationships/font" Target="fonts/Roboto-bold.fntdata"/><Relationship Id="rId25" Type="http://schemas.openxmlformats.org/officeDocument/2006/relationships/slide" Target="slides/slide20.xml"/><Relationship Id="rId120" Type="http://schemas.openxmlformats.org/officeDocument/2006/relationships/font" Target="fonts/Roboto-regular.fntdata"/><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font" Target="fonts/HelveticaNeue-bold.fntdata"/><Relationship Id="rId29" Type="http://schemas.openxmlformats.org/officeDocument/2006/relationships/slide" Target="slides/slide24.xml"/><Relationship Id="rId124" Type="http://schemas.openxmlformats.org/officeDocument/2006/relationships/font" Target="fonts/HelveticaNeue-regular.fntdata"/><Relationship Id="rId123" Type="http://schemas.openxmlformats.org/officeDocument/2006/relationships/font" Target="fonts/Roboto-boldItalic.fntdata"/><Relationship Id="rId122" Type="http://schemas.openxmlformats.org/officeDocument/2006/relationships/font" Target="fonts/Roboto-italic.fntdata"/><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1" Type="http://schemas.openxmlformats.org/officeDocument/2006/relationships/font" Target="fonts/HelveticaNeueLight-boldItalic.fntdata"/><Relationship Id="rId130" Type="http://schemas.openxmlformats.org/officeDocument/2006/relationships/font" Target="fonts/HelveticaNeueLight-italic.fntdata"/><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erraform.io/docs/configuration/resources.html#depends_on-explicit-resource-dependencies" TargetMode="External"/><Relationship Id="rId3" Type="http://schemas.openxmlformats.org/officeDocument/2006/relationships/hyperlink" Target="https://www.terraform.io/docs/configuration/resources.html#depends_on-explicit-resource-dependencies" TargetMode="External"/><Relationship Id="rId4" Type="http://schemas.openxmlformats.org/officeDocument/2006/relationships/hyperlink" Target="https://www.terraform.io/docs/configuration/resources.html#depends_on-explicit-resource-dependencies" TargetMode="Externa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b3aa44456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5b3aa44456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1" name="Shape 801"/>
        <p:cNvGrpSpPr/>
        <p:nvPr/>
      </p:nvGrpSpPr>
      <p:grpSpPr>
        <a:xfrm>
          <a:off x="0" y="0"/>
          <a:ext cx="0" cy="0"/>
          <a:chOff x="0" y="0"/>
          <a:chExt cx="0" cy="0"/>
        </a:xfrm>
      </p:grpSpPr>
      <p:sp>
        <p:nvSpPr>
          <p:cNvPr id="802" name="Google Shape;802;g64851289f4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3" name="Google Shape;803;g64851289f4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1" name="Shape 811"/>
        <p:cNvGrpSpPr/>
        <p:nvPr/>
      </p:nvGrpSpPr>
      <p:grpSpPr>
        <a:xfrm>
          <a:off x="0" y="0"/>
          <a:ext cx="0" cy="0"/>
          <a:chOff x="0" y="0"/>
          <a:chExt cx="0" cy="0"/>
        </a:xfrm>
      </p:grpSpPr>
      <p:sp>
        <p:nvSpPr>
          <p:cNvPr id="812" name="Google Shape;812;g64851289f4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3" name="Google Shape;813;g64851289f4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g64851289f4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5" name="Google Shape;825;g64851289f4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Google Shape;832;g64851289f4_0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3" name="Google Shape;833;g64851289f4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8" name="Shape 838"/>
        <p:cNvGrpSpPr/>
        <p:nvPr/>
      </p:nvGrpSpPr>
      <p:grpSpPr>
        <a:xfrm>
          <a:off x="0" y="0"/>
          <a:ext cx="0" cy="0"/>
          <a:chOff x="0" y="0"/>
          <a:chExt cx="0" cy="0"/>
        </a:xfrm>
      </p:grpSpPr>
      <p:sp>
        <p:nvSpPr>
          <p:cNvPr id="839" name="Google Shape;839;g64851289f4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0" name="Google Shape;840;g64851289f4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g64851289f4_0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9" name="Google Shape;849;g64851289f4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4" name="Shape 854"/>
        <p:cNvGrpSpPr/>
        <p:nvPr/>
      </p:nvGrpSpPr>
      <p:grpSpPr>
        <a:xfrm>
          <a:off x="0" y="0"/>
          <a:ext cx="0" cy="0"/>
          <a:chOff x="0" y="0"/>
          <a:chExt cx="0" cy="0"/>
        </a:xfrm>
      </p:grpSpPr>
      <p:sp>
        <p:nvSpPr>
          <p:cNvPr id="855" name="Google Shape;855;g5b3aa44456_0_5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6" name="Google Shape;856;g5b3aa44456_0_5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Google Shape;862;g5c22c4691e_1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3" name="Google Shape;863;g5c22c4691e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8" name="Shape 868"/>
        <p:cNvGrpSpPr/>
        <p:nvPr/>
      </p:nvGrpSpPr>
      <p:grpSpPr>
        <a:xfrm>
          <a:off x="0" y="0"/>
          <a:ext cx="0" cy="0"/>
          <a:chOff x="0" y="0"/>
          <a:chExt cx="0" cy="0"/>
        </a:xfrm>
      </p:grpSpPr>
      <p:sp>
        <p:nvSpPr>
          <p:cNvPr id="869" name="Google Shape;869;g5b3aa44456_0_5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0" name="Google Shape;870;g5b3aa44456_0_5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Google Shape;876;g5c22c4691e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7" name="Google Shape;877;g5c22c4691e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b3aa44456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5b3aa44456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2" name="Shape 882"/>
        <p:cNvGrpSpPr/>
        <p:nvPr/>
      </p:nvGrpSpPr>
      <p:grpSpPr>
        <a:xfrm>
          <a:off x="0" y="0"/>
          <a:ext cx="0" cy="0"/>
          <a:chOff x="0" y="0"/>
          <a:chExt cx="0" cy="0"/>
        </a:xfrm>
      </p:grpSpPr>
      <p:sp>
        <p:nvSpPr>
          <p:cNvPr id="883" name="Google Shape;883;g638ec01289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4" name="Google Shape;884;g638ec01289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9" name="Shape 889"/>
        <p:cNvGrpSpPr/>
        <p:nvPr/>
      </p:nvGrpSpPr>
      <p:grpSpPr>
        <a:xfrm>
          <a:off x="0" y="0"/>
          <a:ext cx="0" cy="0"/>
          <a:chOff x="0" y="0"/>
          <a:chExt cx="0" cy="0"/>
        </a:xfrm>
      </p:grpSpPr>
      <p:sp>
        <p:nvSpPr>
          <p:cNvPr id="890" name="Google Shape;890;g815d43a0a3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1" name="Google Shape;891;g815d43a0a3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6" name="Shape 896"/>
        <p:cNvGrpSpPr/>
        <p:nvPr/>
      </p:nvGrpSpPr>
      <p:grpSpPr>
        <a:xfrm>
          <a:off x="0" y="0"/>
          <a:ext cx="0" cy="0"/>
          <a:chOff x="0" y="0"/>
          <a:chExt cx="0" cy="0"/>
        </a:xfrm>
      </p:grpSpPr>
      <p:sp>
        <p:nvSpPr>
          <p:cNvPr id="897" name="Google Shape;897;g5b3aa44456_0_5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8" name="Google Shape;898;g5b3aa44456_0_5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1" name="Shape 901"/>
        <p:cNvGrpSpPr/>
        <p:nvPr/>
      </p:nvGrpSpPr>
      <p:grpSpPr>
        <a:xfrm>
          <a:off x="0" y="0"/>
          <a:ext cx="0" cy="0"/>
          <a:chOff x="0" y="0"/>
          <a:chExt cx="0" cy="0"/>
        </a:xfrm>
      </p:grpSpPr>
      <p:sp>
        <p:nvSpPr>
          <p:cNvPr id="902" name="Google Shape;902;g5b3aa44456_0_5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3" name="Google Shape;903;g5b3aa44456_0_5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8" name="Shape 908"/>
        <p:cNvGrpSpPr/>
        <p:nvPr/>
      </p:nvGrpSpPr>
      <p:grpSpPr>
        <a:xfrm>
          <a:off x="0" y="0"/>
          <a:ext cx="0" cy="0"/>
          <a:chOff x="0" y="0"/>
          <a:chExt cx="0" cy="0"/>
        </a:xfrm>
      </p:grpSpPr>
      <p:sp>
        <p:nvSpPr>
          <p:cNvPr id="909" name="Google Shape;909;g63b3113393_2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0" name="Google Shape;910;g63b3113393_2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c22c4691e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c22c4691e_1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5c22c4691e_1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38ebfd2d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638ebfd2d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b3aa44456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5b3aa44456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4851289f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64851289f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01d7c10b4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701d7c10b4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b3aa44456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5b3aa44456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b3aa44456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5b3aa44456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b3aa44456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5b3aa44456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b3aa44456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5b3aa44456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b3aa44456_0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5b3aa44456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b3aa44456_0_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457200" rtl="0" algn="l">
              <a:lnSpc>
                <a:spcPct val="90000"/>
              </a:lnSpc>
              <a:spcBef>
                <a:spcPts val="0"/>
              </a:spcBef>
              <a:spcAft>
                <a:spcPts val="0"/>
              </a:spcAft>
              <a:buNone/>
            </a:pPr>
            <a:r>
              <a:t/>
            </a:r>
            <a:endParaRPr/>
          </a:p>
        </p:txBody>
      </p:sp>
      <p:sp>
        <p:nvSpPr>
          <p:cNvPr id="249" name="Google Shape;249;g5b3aa44456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4851289f4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64851289f4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b3aa44456_0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5b3aa44456_0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638ec0128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638ec01289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638ec01289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b3aa44456_0_1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5b3aa44456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b3aa44456_0_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5b3aa44456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b3aa44456_0_1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5b3aa44456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b3aa44456_0_1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5b3aa44456_0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b3aa44456_0_1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5b3aa44456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b3aa44456_0_1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5b3aa44456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5b3aa44456_0_1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5b3aa44456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b3aa44456_0_1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AMI = Amazon Machine Image</a:t>
            </a:r>
            <a:endParaRPr/>
          </a:p>
          <a:p>
            <a:pPr indent="0" lvl="0" marL="0" rtl="0" algn="l">
              <a:spcBef>
                <a:spcPts val="0"/>
              </a:spcBef>
              <a:spcAft>
                <a:spcPts val="0"/>
              </a:spcAft>
              <a:buNone/>
            </a:pPr>
            <a:r>
              <a:rPr lang="en-US"/>
              <a:t>ARN = Amazon Resource Name</a:t>
            </a:r>
            <a:endParaRPr/>
          </a:p>
          <a:p>
            <a:pPr indent="0" lvl="0" marL="0" rtl="0" algn="l">
              <a:spcBef>
                <a:spcPts val="0"/>
              </a:spcBef>
              <a:spcAft>
                <a:spcPts val="0"/>
              </a:spcAft>
              <a:buNone/>
            </a:pPr>
            <a:r>
              <a:rPr lang="en-US"/>
              <a:t>CIDR = Classless Internet Domain Routing</a:t>
            </a:r>
            <a:endParaRPr/>
          </a:p>
        </p:txBody>
      </p:sp>
      <p:sp>
        <p:nvSpPr>
          <p:cNvPr id="329" name="Google Shape;329;g5b3aa44456_0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b3aa44456_0_1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HVM = hardware virtual machine (cf. xen)</a:t>
            </a:r>
            <a:endParaRPr/>
          </a:p>
        </p:txBody>
      </p:sp>
      <p:sp>
        <p:nvSpPr>
          <p:cNvPr id="336" name="Google Shape;336;g5b3aa44456_0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b3aa44456_0_1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WinRM = Window Remote Management</a:t>
            </a:r>
            <a:endParaRPr/>
          </a:p>
        </p:txBody>
      </p:sp>
      <p:sp>
        <p:nvSpPr>
          <p:cNvPr id="343" name="Google Shape;343;g5b3aa44456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b3aa44456_0_2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5b3aa44456_0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815d43a0a3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815d43a0a3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b3aa44456_0_2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Ask students–Why only on first run?</a:t>
            </a:r>
            <a:endParaRPr/>
          </a:p>
          <a:p>
            <a:pPr indent="0" lvl="0" marL="0" rtl="0" algn="l">
              <a:spcBef>
                <a:spcPts val="0"/>
              </a:spcBef>
              <a:spcAft>
                <a:spcPts val="0"/>
              </a:spcAft>
              <a:buNone/>
            </a:pPr>
            <a:r>
              <a:t/>
            </a:r>
            <a:endParaRPr/>
          </a:p>
        </p:txBody>
      </p:sp>
      <p:sp>
        <p:nvSpPr>
          <p:cNvPr id="364" name="Google Shape;364;g5b3aa44456_0_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b3aa44456_0_2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5b3aa44456_0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664aa0a29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5664aa0a29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5b3aa44456_0_2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g5b3aa44456_0_2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b3aa44456_0_2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g5b3aa44456_0_2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81545b714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Swift = objecy/blob store</a:t>
            </a:r>
            <a:endParaRPr/>
          </a:p>
        </p:txBody>
      </p:sp>
      <p:sp>
        <p:nvSpPr>
          <p:cNvPr id="392" name="Google Shape;392;g81545b714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81545b7147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Swift = objecy/blob store</a:t>
            </a:r>
            <a:endParaRPr/>
          </a:p>
        </p:txBody>
      </p:sp>
      <p:sp>
        <p:nvSpPr>
          <p:cNvPr id="399" name="Google Shape;399;g81545b7147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5b3aa44456_0_2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g5b3aa44456_0_2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5b3aa44456_0_2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5b3aa44456_0_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5b3aa44456_0_2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g5b3aa44456_0_2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5b3aa44456_0_2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g5b3aa44456_0_2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5b3aa44456_0_2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g5b3aa44456_0_2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5b3aa44456_0_2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g5b3aa44456_0_2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5b3aa44456_0_2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g5b3aa44456_0_2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5b3aa44456_0_2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5b3aa44456_0_2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5b3aa44456_0_2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5b3aa44456_0_2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5b3aa44456_0_3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g5b3aa44456_0_3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5b3aa44456_0_3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g5b3aa44456_0_3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5b3aa44456_0_3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g5b3aa44456_0_3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5b3aa44456_0_3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g5b3aa44456_0_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64851289f4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g64851289f4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815d43a0a3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g815d43a0a3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5b3aa44456_0_3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g5b3aa44456_0_3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b3aa44456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5b3aa44456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81927675ad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g81927675ad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81927675ad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g81927675ad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5b3aa44456_0_3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g5b3aa44456_0_3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5b3aa44456_0_3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g5b3aa44456_0_3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5b3aa44456_0_3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g5b3aa44456_0_3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5b3aa44456_0_3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g5b3aa44456_0_3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815d43a0a3_0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g815d43a0a3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5b3aa44456_0_5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g5b3aa44456_0_5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5b3aa44456_0_3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g5b3aa44456_0_3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5b3aa44456_0_3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g5b3aa44456_0_3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1927675a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81927675a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5b3aa44456_0_3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g5b3aa44456_0_3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5b3aa44456_0_3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g5b3aa44456_0_3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g5b3aa44456_0_4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g5b3aa44456_0_4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g5b3aa44456_0_4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g5b3aa44456_0_4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g5b3aa44456_0_4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g5b3aa44456_0_4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815d43a0a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300">
                <a:solidFill>
                  <a:srgbClr val="1D1E23"/>
                </a:solidFill>
                <a:highlight>
                  <a:srgbClr val="FFFFFF"/>
                </a:highlight>
                <a:latin typeface="Roboto"/>
                <a:ea typeface="Roboto"/>
                <a:cs typeface="Roboto"/>
                <a:sym typeface="Roboto"/>
              </a:rPr>
              <a:t>depends_on = if Terraform must manage access control policies </a:t>
            </a:r>
            <a:r>
              <a:rPr i="1" lang="en-US" sz="1300">
                <a:solidFill>
                  <a:srgbClr val="1D1E23"/>
                </a:solidFill>
                <a:highlight>
                  <a:srgbClr val="FFFFFF"/>
                </a:highlight>
                <a:latin typeface="Roboto"/>
                <a:ea typeface="Roboto"/>
                <a:cs typeface="Roboto"/>
                <a:sym typeface="Roboto"/>
              </a:rPr>
              <a:t>and</a:t>
            </a:r>
            <a:r>
              <a:rPr lang="en-US" sz="1300">
                <a:solidFill>
                  <a:srgbClr val="1D1E23"/>
                </a:solidFill>
                <a:highlight>
                  <a:srgbClr val="FFFFFF"/>
                </a:highlight>
                <a:latin typeface="Roboto"/>
                <a:ea typeface="Roboto"/>
                <a:cs typeface="Roboto"/>
                <a:sym typeface="Roboto"/>
              </a:rPr>
              <a:t> take actions that require those policies to be present, there is a hidden dependency between the access policy and a resource whose creation depends on it. In these rare cases, </a:t>
            </a:r>
            <a:r>
              <a:rPr lang="en-US" sz="1300">
                <a:solidFill>
                  <a:srgbClr val="623CE4"/>
                </a:solidFill>
                <a:highlight>
                  <a:srgbClr val="FFFFFF"/>
                </a:highlight>
                <a:uFill>
                  <a:noFill/>
                </a:uFill>
                <a:latin typeface="Roboto"/>
                <a:ea typeface="Roboto"/>
                <a:cs typeface="Roboto"/>
                <a:sym typeface="Roboto"/>
                <a:hlinkClick r:id="rId2"/>
              </a:rPr>
              <a:t>the </a:t>
            </a:r>
            <a:r>
              <a:rPr lang="en-US" sz="1300">
                <a:solidFill>
                  <a:srgbClr val="623CE4"/>
                </a:solidFill>
                <a:highlight>
                  <a:srgbClr val="F5F3FF"/>
                </a:highlight>
                <a:uFill>
                  <a:noFill/>
                </a:uFill>
                <a:latin typeface="Courier New"/>
                <a:ea typeface="Courier New"/>
                <a:cs typeface="Courier New"/>
                <a:sym typeface="Courier New"/>
                <a:hlinkClick r:id="rId3"/>
              </a:rPr>
              <a:t>depends_on</a:t>
            </a:r>
            <a:r>
              <a:rPr lang="en-US" sz="1300">
                <a:solidFill>
                  <a:srgbClr val="623CE4"/>
                </a:solidFill>
                <a:highlight>
                  <a:srgbClr val="FFFFFF"/>
                </a:highlight>
                <a:uFill>
                  <a:noFill/>
                </a:uFill>
                <a:latin typeface="Roboto"/>
                <a:ea typeface="Roboto"/>
                <a:cs typeface="Roboto"/>
                <a:sym typeface="Roboto"/>
                <a:hlinkClick r:id="rId4"/>
              </a:rPr>
              <a:t> meta-argument</a:t>
            </a:r>
            <a:r>
              <a:rPr lang="en-US" sz="1300">
                <a:solidFill>
                  <a:srgbClr val="1D1E23"/>
                </a:solidFill>
                <a:highlight>
                  <a:srgbClr val="FFFFFF"/>
                </a:highlight>
                <a:latin typeface="Roboto"/>
                <a:ea typeface="Roboto"/>
                <a:cs typeface="Roboto"/>
                <a:sym typeface="Roboto"/>
              </a:rPr>
              <a:t> can explicitly specify a dependency.</a:t>
            </a:r>
            <a:endParaRPr/>
          </a:p>
        </p:txBody>
      </p:sp>
      <p:sp>
        <p:nvSpPr>
          <p:cNvPr id="625" name="Google Shape;625;g815d43a0a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g5b3aa44456_0_4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g5b3aa44456_0_4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g5b3aa44456_0_4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g5b3aa44456_0_4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Google Shape;645;g5b3aa44456_0_4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g5b3aa44456_0_4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g5b3aa44456_0_5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g5b3aa44456_0_5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g5b3aa44456_0_4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g5b3aa44456_0_4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Google Shape;666;g5b3aa44456_0_4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g5b3aa44456_0_4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g5b3aa44456_0_4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g5b3aa44456_0_4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Google Shape;680;g5b3aa44456_0_4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g5b3aa44456_0_4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Google Shape;687;g5c18b4d38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g5c18b4d38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Google Shape;694;g81545b7147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g81545b7147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Google Shape;701;g5b3aa44456_0_5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2" name="Google Shape;702;g5b3aa44456_0_5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g5b3aa44456_0_4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g5b3aa44456_0_4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g815d43a0a3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g815d43a0a3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g5b3aa44456_0_4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g5b3aa44456_0_4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b3aa44456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5b3aa44456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g815d43a0a3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g815d43a0a3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g5b3aa44456_0_4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8" name="Google Shape;738;g5b3aa44456_0_4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3" name="Shape 743"/>
        <p:cNvGrpSpPr/>
        <p:nvPr/>
      </p:nvGrpSpPr>
      <p:grpSpPr>
        <a:xfrm>
          <a:off x="0" y="0"/>
          <a:ext cx="0" cy="0"/>
          <a:chOff x="0" y="0"/>
          <a:chExt cx="0" cy="0"/>
        </a:xfrm>
      </p:grpSpPr>
      <p:sp>
        <p:nvSpPr>
          <p:cNvPr id="744" name="Google Shape;744;g5b3aa44456_0_5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5" name="Google Shape;745;g5b3aa44456_0_5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Google Shape;751;g5b3aa44456_0_4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-detailed-exitcode</a:t>
            </a:r>
            <a:endParaRPr/>
          </a:p>
        </p:txBody>
      </p:sp>
      <p:sp>
        <p:nvSpPr>
          <p:cNvPr id="752" name="Google Shape;752;g5b3aa44456_0_4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g5b3aa44456_0_5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9" name="Google Shape;759;g5b3aa44456_0_5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Google Shape;765;g638ec01289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638ec01289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7" name="Google Shape;767;g638ec01289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2" name="Shape 772"/>
        <p:cNvGrpSpPr/>
        <p:nvPr/>
      </p:nvGrpSpPr>
      <p:grpSpPr>
        <a:xfrm>
          <a:off x="0" y="0"/>
          <a:ext cx="0" cy="0"/>
          <a:chOff x="0" y="0"/>
          <a:chExt cx="0" cy="0"/>
        </a:xfrm>
      </p:grpSpPr>
      <p:sp>
        <p:nvSpPr>
          <p:cNvPr id="773" name="Google Shape;773;g5b3aa44456_0_5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4" name="Google Shape;774;g5b3aa44456_0_5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g64851289f4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1" name="Google Shape;781;g64851289f4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6" name="Shape 786"/>
        <p:cNvGrpSpPr/>
        <p:nvPr/>
      </p:nvGrpSpPr>
      <p:grpSpPr>
        <a:xfrm>
          <a:off x="0" y="0"/>
          <a:ext cx="0" cy="0"/>
          <a:chOff x="0" y="0"/>
          <a:chExt cx="0" cy="0"/>
        </a:xfrm>
      </p:grpSpPr>
      <p:sp>
        <p:nvSpPr>
          <p:cNvPr id="787" name="Google Shape;787;g815d43a0a3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8" name="Google Shape;788;g815d43a0a3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3" name="Shape 793"/>
        <p:cNvGrpSpPr/>
        <p:nvPr/>
      </p:nvGrpSpPr>
      <p:grpSpPr>
        <a:xfrm>
          <a:off x="0" y="0"/>
          <a:ext cx="0" cy="0"/>
          <a:chOff x="0" y="0"/>
          <a:chExt cx="0" cy="0"/>
        </a:xfrm>
      </p:grpSpPr>
      <p:sp>
        <p:nvSpPr>
          <p:cNvPr id="794" name="Google Shape;794;g64851289f4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5" name="Google Shape;795;g64851289f4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2"/>
          <p:cNvSpPr txBox="1"/>
          <p:nvPr>
            <p:ph type="ctrTitle"/>
          </p:nvPr>
        </p:nvSpPr>
        <p:spPr>
          <a:xfrm>
            <a:off x="3664745" y="3101571"/>
            <a:ext cx="5479200" cy="714300"/>
          </a:xfrm>
          <a:prstGeom prst="rect">
            <a:avLst/>
          </a:prstGeom>
          <a:noFill/>
          <a:ln>
            <a:noFill/>
          </a:ln>
        </p:spPr>
        <p:txBody>
          <a:bodyPr anchorCtr="0" anchor="ctr" bIns="27000" lIns="0" spcFirstLastPara="1" rIns="68575" wrap="square" tIns="0">
            <a:noAutofit/>
          </a:bodyPr>
          <a:lstStyle>
            <a:lvl1pPr lvl="0" algn="ctr">
              <a:lnSpc>
                <a:spcPct val="100000"/>
              </a:lnSpc>
              <a:spcBef>
                <a:spcPts val="0"/>
              </a:spcBef>
              <a:spcAft>
                <a:spcPts val="0"/>
              </a:spcAft>
              <a:buClr>
                <a:srgbClr val="233445"/>
              </a:buClr>
              <a:buSzPts val="2700"/>
              <a:buFont typeface="Helvetica Neue Light"/>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 name="Google Shape;15;p2"/>
          <p:cNvSpPr txBox="1"/>
          <p:nvPr>
            <p:ph idx="1" type="subTitle"/>
          </p:nvPr>
        </p:nvSpPr>
        <p:spPr>
          <a:xfrm>
            <a:off x="3879055" y="3927870"/>
            <a:ext cx="5265000" cy="572700"/>
          </a:xfrm>
          <a:prstGeom prst="rect">
            <a:avLst/>
          </a:prstGeom>
          <a:noFill/>
          <a:ln>
            <a:noFill/>
          </a:ln>
        </p:spPr>
        <p:txBody>
          <a:bodyPr anchorCtr="0" anchor="t" bIns="34275" lIns="67500" spcFirstLastPara="1" rIns="68575" wrap="square" tIns="35100">
            <a:noAutofit/>
          </a:bodyPr>
          <a:lstStyle>
            <a:lvl1pPr lvl="0" algn="ctr">
              <a:lnSpc>
                <a:spcPct val="90000"/>
              </a:lnSpc>
              <a:spcBef>
                <a:spcPts val="800"/>
              </a:spcBef>
              <a:spcAft>
                <a:spcPts val="0"/>
              </a:spcAft>
              <a:buClr>
                <a:srgbClr val="F17F3A"/>
              </a:buClr>
              <a:buSzPts val="2100"/>
              <a:buFont typeface="Helvetica Neue Light"/>
              <a:buNone/>
              <a:defRPr sz="2100">
                <a:solidFill>
                  <a:srgbClr val="F17F3A"/>
                </a:solidFill>
              </a:defRPr>
            </a:lvl1pPr>
            <a:lvl2pPr lvl="1" algn="ctr">
              <a:lnSpc>
                <a:spcPct val="90000"/>
              </a:lnSpc>
              <a:spcBef>
                <a:spcPts val="400"/>
              </a:spcBef>
              <a:spcAft>
                <a:spcPts val="0"/>
              </a:spcAft>
              <a:buClr>
                <a:srgbClr val="3F3F3F"/>
              </a:buClr>
              <a:buSzPts val="1500"/>
              <a:buFont typeface="Helvetica Neue Light"/>
              <a:buNone/>
              <a:defRPr sz="1500"/>
            </a:lvl2pPr>
            <a:lvl3pPr lvl="2" algn="ctr">
              <a:lnSpc>
                <a:spcPct val="90000"/>
              </a:lnSpc>
              <a:spcBef>
                <a:spcPts val="400"/>
              </a:spcBef>
              <a:spcAft>
                <a:spcPts val="0"/>
              </a:spcAft>
              <a:buClr>
                <a:srgbClr val="3F3F3F"/>
              </a:buClr>
              <a:buSzPts val="1400"/>
              <a:buFont typeface="Helvetica Neue Light"/>
              <a:buNone/>
              <a:defRPr sz="1400"/>
            </a:lvl3pPr>
            <a:lvl4pPr lvl="3" algn="ctr">
              <a:lnSpc>
                <a:spcPct val="90000"/>
              </a:lnSpc>
              <a:spcBef>
                <a:spcPts val="400"/>
              </a:spcBef>
              <a:spcAft>
                <a:spcPts val="0"/>
              </a:spcAft>
              <a:buClr>
                <a:srgbClr val="3F3F3F"/>
              </a:buClr>
              <a:buSzPts val="1200"/>
              <a:buFont typeface="Helvetica Neue Light"/>
              <a:buNone/>
              <a:defRPr sz="1200"/>
            </a:lvl4pPr>
            <a:lvl5pPr lvl="4" algn="ctr">
              <a:lnSpc>
                <a:spcPct val="90000"/>
              </a:lnSpc>
              <a:spcBef>
                <a:spcPts val="400"/>
              </a:spcBef>
              <a:spcAft>
                <a:spcPts val="0"/>
              </a:spcAft>
              <a:buClr>
                <a:srgbClr val="3F3F3F"/>
              </a:buClr>
              <a:buSzPts val="1200"/>
              <a:buFont typeface="Helvetica Neue Light"/>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6" name="Google Shape;16;p2"/>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0" name="Shape 50"/>
        <p:cNvGrpSpPr/>
        <p:nvPr/>
      </p:nvGrpSpPr>
      <p:grpSpPr>
        <a:xfrm>
          <a:off x="0" y="0"/>
          <a:ext cx="0" cy="0"/>
          <a:chOff x="0" y="0"/>
          <a:chExt cx="0" cy="0"/>
        </a:xfrm>
      </p:grpSpPr>
      <p:sp>
        <p:nvSpPr>
          <p:cNvPr id="51" name="Google Shape;51;p11"/>
          <p:cNvSpPr txBox="1"/>
          <p:nvPr>
            <p:ph type="title"/>
          </p:nvPr>
        </p:nvSpPr>
        <p:spPr>
          <a:xfrm>
            <a:off x="715500" y="243000"/>
            <a:ext cx="8424000" cy="6804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233445"/>
              </a:buClr>
              <a:buSzPts val="2400"/>
              <a:buFont typeface="Helvetica Neue Light"/>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2" name="Google Shape;52;p11"/>
          <p:cNvSpPr/>
          <p:nvPr>
            <p:ph idx="2" type="pic"/>
          </p:nvPr>
        </p:nvSpPr>
        <p:spPr>
          <a:xfrm>
            <a:off x="3812379" y="1099297"/>
            <a:ext cx="4629000" cy="3583200"/>
          </a:xfrm>
          <a:prstGeom prst="rect">
            <a:avLst/>
          </a:prstGeom>
          <a:noFill/>
          <a:ln>
            <a:noFill/>
          </a:ln>
        </p:spPr>
        <p:txBody>
          <a:bodyPr anchorCtr="0" anchor="t" bIns="34275" lIns="67500" spcFirstLastPara="1" rIns="68575" wrap="square" tIns="35100">
            <a:noAutofit/>
          </a:bodyPr>
          <a:lstStyle>
            <a:lvl1pPr lvl="0" marR="0" rtl="0" algn="l">
              <a:lnSpc>
                <a:spcPct val="90000"/>
              </a:lnSpc>
              <a:spcBef>
                <a:spcPts val="800"/>
              </a:spcBef>
              <a:spcAft>
                <a:spcPts val="0"/>
              </a:spcAft>
              <a:buClr>
                <a:srgbClr val="3F3F3F"/>
              </a:buClr>
              <a:buSzPts val="2400"/>
              <a:buFont typeface="Helvetica Neue Light"/>
              <a:buNone/>
              <a:defRPr b="0" i="0" sz="2400" u="none" cap="none" strike="noStrike">
                <a:solidFill>
                  <a:srgbClr val="3F3F3F"/>
                </a:solidFill>
                <a:latin typeface="Helvetica Neue Light"/>
                <a:ea typeface="Helvetica Neue Light"/>
                <a:cs typeface="Helvetica Neue Light"/>
                <a:sym typeface="Helvetica Neue Light"/>
              </a:defRPr>
            </a:lvl1pPr>
            <a:lvl2pPr lvl="1" marR="0" rtl="0" algn="l">
              <a:lnSpc>
                <a:spcPct val="90000"/>
              </a:lnSpc>
              <a:spcBef>
                <a:spcPts val="400"/>
              </a:spcBef>
              <a:spcAft>
                <a:spcPts val="0"/>
              </a:spcAft>
              <a:buClr>
                <a:srgbClr val="3F3F3F"/>
              </a:buClr>
              <a:buSzPts val="2100"/>
              <a:buFont typeface="Helvetica Neue Light"/>
              <a:buNone/>
              <a:defRPr b="0" i="0" sz="2100" u="none" cap="none" strike="noStrike">
                <a:solidFill>
                  <a:srgbClr val="3F3F3F"/>
                </a:solidFill>
                <a:latin typeface="Helvetica Neue Light"/>
                <a:ea typeface="Helvetica Neue Light"/>
                <a:cs typeface="Helvetica Neue Light"/>
                <a:sym typeface="Helvetica Neue Light"/>
              </a:defRPr>
            </a:lvl2pPr>
            <a:lvl3pPr lvl="2" marR="0" rtl="0" algn="l">
              <a:lnSpc>
                <a:spcPct val="90000"/>
              </a:lnSpc>
              <a:spcBef>
                <a:spcPts val="400"/>
              </a:spcBef>
              <a:spcAft>
                <a:spcPts val="0"/>
              </a:spcAft>
              <a:buClr>
                <a:srgbClr val="3F3F3F"/>
              </a:buClr>
              <a:buSzPts val="1800"/>
              <a:buFont typeface="Helvetica Neue Light"/>
              <a:buNone/>
              <a:defRPr b="0" i="0" sz="1800" u="none" cap="none" strike="noStrike">
                <a:solidFill>
                  <a:srgbClr val="3F3F3F"/>
                </a:solidFill>
                <a:latin typeface="Helvetica Neue Light"/>
                <a:ea typeface="Helvetica Neue Light"/>
                <a:cs typeface="Helvetica Neue Light"/>
                <a:sym typeface="Helvetica Neue Light"/>
              </a:defRPr>
            </a:lvl3pPr>
            <a:lvl4pPr lvl="3" marR="0" rtl="0" algn="l">
              <a:lnSpc>
                <a:spcPct val="90000"/>
              </a:lnSpc>
              <a:spcBef>
                <a:spcPts val="400"/>
              </a:spcBef>
              <a:spcAft>
                <a:spcPts val="0"/>
              </a:spcAft>
              <a:buClr>
                <a:srgbClr val="3F3F3F"/>
              </a:buClr>
              <a:buSzPts val="1500"/>
              <a:buFont typeface="Helvetica Neue Light"/>
              <a:buNone/>
              <a:defRPr b="0" i="0" sz="1500" u="none" cap="none" strike="noStrike">
                <a:solidFill>
                  <a:srgbClr val="3F3F3F"/>
                </a:solidFill>
                <a:latin typeface="Helvetica Neue Light"/>
                <a:ea typeface="Helvetica Neue Light"/>
                <a:cs typeface="Helvetica Neue Light"/>
                <a:sym typeface="Helvetica Neue Light"/>
              </a:defRPr>
            </a:lvl4pPr>
            <a:lvl5pPr lvl="4" marR="0" rtl="0" algn="l">
              <a:lnSpc>
                <a:spcPct val="90000"/>
              </a:lnSpc>
              <a:spcBef>
                <a:spcPts val="400"/>
              </a:spcBef>
              <a:spcAft>
                <a:spcPts val="0"/>
              </a:spcAft>
              <a:buClr>
                <a:srgbClr val="3F3F3F"/>
              </a:buClr>
              <a:buSzPts val="1500"/>
              <a:buFont typeface="Helvetica Neue Light"/>
              <a:buNone/>
              <a:defRPr b="0" i="0" sz="1500" u="none" cap="none" strike="noStrike">
                <a:solidFill>
                  <a:srgbClr val="3F3F3F"/>
                </a:solidFill>
                <a:latin typeface="Helvetica Neue Light"/>
                <a:ea typeface="Helvetica Neue Light"/>
                <a:cs typeface="Helvetica Neue Light"/>
                <a:sym typeface="Helvetica Neue Light"/>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53" name="Google Shape;53;p11"/>
          <p:cNvSpPr txBox="1"/>
          <p:nvPr>
            <p:ph idx="1" type="body"/>
          </p:nvPr>
        </p:nvSpPr>
        <p:spPr>
          <a:xfrm>
            <a:off x="730447" y="1099297"/>
            <a:ext cx="2923500" cy="3583200"/>
          </a:xfrm>
          <a:prstGeom prst="rect">
            <a:avLst/>
          </a:prstGeom>
          <a:noFill/>
          <a:ln>
            <a:noFill/>
          </a:ln>
        </p:spPr>
        <p:txBody>
          <a:bodyPr anchorCtr="0" anchor="t" bIns="34275" lIns="67500" spcFirstLastPara="1" rIns="68575" wrap="square" tIns="35100">
            <a:noAutofit/>
          </a:bodyPr>
          <a:lstStyle>
            <a:lvl1pPr indent="-228600" lvl="0" marL="457200" algn="l">
              <a:lnSpc>
                <a:spcPct val="90000"/>
              </a:lnSpc>
              <a:spcBef>
                <a:spcPts val="800"/>
              </a:spcBef>
              <a:spcAft>
                <a:spcPts val="0"/>
              </a:spcAft>
              <a:buClr>
                <a:srgbClr val="3F3F3F"/>
              </a:buClr>
              <a:buSzPts val="1200"/>
              <a:buFont typeface="Helvetica Neue Light"/>
              <a:buNone/>
              <a:defRPr sz="1200"/>
            </a:lvl1pPr>
            <a:lvl2pPr indent="-228600" lvl="1" marL="914400" algn="l">
              <a:lnSpc>
                <a:spcPct val="90000"/>
              </a:lnSpc>
              <a:spcBef>
                <a:spcPts val="400"/>
              </a:spcBef>
              <a:spcAft>
                <a:spcPts val="0"/>
              </a:spcAft>
              <a:buClr>
                <a:srgbClr val="3F3F3F"/>
              </a:buClr>
              <a:buSzPts val="1100"/>
              <a:buFont typeface="Helvetica Neue Light"/>
              <a:buNone/>
              <a:defRPr sz="1100"/>
            </a:lvl2pPr>
            <a:lvl3pPr indent="-228600" lvl="2" marL="1371600" algn="l">
              <a:lnSpc>
                <a:spcPct val="90000"/>
              </a:lnSpc>
              <a:spcBef>
                <a:spcPts val="400"/>
              </a:spcBef>
              <a:spcAft>
                <a:spcPts val="0"/>
              </a:spcAft>
              <a:buClr>
                <a:srgbClr val="3F3F3F"/>
              </a:buClr>
              <a:buSzPts val="900"/>
              <a:buFont typeface="Helvetica Neue Light"/>
              <a:buNone/>
              <a:defRPr sz="900"/>
            </a:lvl3pPr>
            <a:lvl4pPr indent="-228600" lvl="3" marL="1828800" algn="l">
              <a:lnSpc>
                <a:spcPct val="90000"/>
              </a:lnSpc>
              <a:spcBef>
                <a:spcPts val="400"/>
              </a:spcBef>
              <a:spcAft>
                <a:spcPts val="0"/>
              </a:spcAft>
              <a:buClr>
                <a:srgbClr val="3F3F3F"/>
              </a:buClr>
              <a:buSzPts val="800"/>
              <a:buFont typeface="Helvetica Neue Light"/>
              <a:buNone/>
              <a:defRPr sz="800"/>
            </a:lvl4pPr>
            <a:lvl5pPr indent="-228600" lvl="4" marL="2286000" algn="l">
              <a:lnSpc>
                <a:spcPct val="90000"/>
              </a:lnSpc>
              <a:spcBef>
                <a:spcPts val="400"/>
              </a:spcBef>
              <a:spcAft>
                <a:spcPts val="0"/>
              </a:spcAft>
              <a:buClr>
                <a:srgbClr val="3F3F3F"/>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4" name="Google Shape;54;p11"/>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5" name="Shape 55"/>
        <p:cNvGrpSpPr/>
        <p:nvPr/>
      </p:nvGrpSpPr>
      <p:grpSpPr>
        <a:xfrm>
          <a:off x="0" y="0"/>
          <a:ext cx="0" cy="0"/>
          <a:chOff x="0" y="0"/>
          <a:chExt cx="0" cy="0"/>
        </a:xfrm>
      </p:grpSpPr>
      <p:sp>
        <p:nvSpPr>
          <p:cNvPr id="56" name="Google Shape;56;p12"/>
          <p:cNvSpPr txBox="1"/>
          <p:nvPr>
            <p:ph type="title"/>
          </p:nvPr>
        </p:nvSpPr>
        <p:spPr>
          <a:xfrm>
            <a:off x="714373" y="243000"/>
            <a:ext cx="8424000" cy="6810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233445"/>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7" name="Google Shape;57;p12"/>
          <p:cNvSpPr txBox="1"/>
          <p:nvPr>
            <p:ph idx="1" type="body"/>
          </p:nvPr>
        </p:nvSpPr>
        <p:spPr>
          <a:xfrm rot="5400000">
            <a:off x="2808000" y="-1053000"/>
            <a:ext cx="3510000" cy="7884000"/>
          </a:xfrm>
          <a:prstGeom prst="rect">
            <a:avLst/>
          </a:prstGeom>
          <a:noFill/>
          <a:ln>
            <a:noFill/>
          </a:ln>
        </p:spPr>
        <p:txBody>
          <a:bodyPr anchorCtr="0" anchor="t" bIns="34275" lIns="67500" spcFirstLastPara="1" rIns="68575" wrap="square" tIns="3510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400"/>
              </a:spcBef>
              <a:spcAft>
                <a:spcPts val="0"/>
              </a:spcAft>
              <a:buClr>
                <a:srgbClr val="3F3F3F"/>
              </a:buClr>
              <a:buSzPts val="1400"/>
              <a:buChar char="•"/>
              <a:defRPr/>
            </a:lvl2pPr>
            <a:lvl3pPr indent="-317500" lvl="2" marL="1371600" algn="l">
              <a:lnSpc>
                <a:spcPct val="90000"/>
              </a:lnSpc>
              <a:spcBef>
                <a:spcPts val="400"/>
              </a:spcBef>
              <a:spcAft>
                <a:spcPts val="0"/>
              </a:spcAft>
              <a:buClr>
                <a:srgbClr val="3F3F3F"/>
              </a:buClr>
              <a:buSzPts val="1400"/>
              <a:buChar char="•"/>
              <a:defRPr/>
            </a:lvl3pPr>
            <a:lvl4pPr indent="-317500" lvl="3" marL="1828800" algn="l">
              <a:lnSpc>
                <a:spcPct val="90000"/>
              </a:lnSpc>
              <a:spcBef>
                <a:spcPts val="400"/>
              </a:spcBef>
              <a:spcAft>
                <a:spcPts val="0"/>
              </a:spcAft>
              <a:buClr>
                <a:srgbClr val="3F3F3F"/>
              </a:buClr>
              <a:buSzPts val="1400"/>
              <a:buChar char="•"/>
              <a:defRPr/>
            </a:lvl4pPr>
            <a:lvl5pPr indent="-317500" lvl="4" marL="2286000" algn="l">
              <a:lnSpc>
                <a:spcPct val="90000"/>
              </a:lnSpc>
              <a:spcBef>
                <a:spcPts val="4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8" name="Google Shape;58;p12"/>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59" name="Shape 59"/>
        <p:cNvGrpSpPr/>
        <p:nvPr/>
      </p:nvGrpSpPr>
      <p:grpSpPr>
        <a:xfrm>
          <a:off x="0" y="0"/>
          <a:ext cx="0" cy="0"/>
          <a:chOff x="0" y="0"/>
          <a:chExt cx="0" cy="0"/>
        </a:xfrm>
      </p:grpSpPr>
      <p:sp>
        <p:nvSpPr>
          <p:cNvPr id="60" name="Google Shape;60;p13"/>
          <p:cNvSpPr txBox="1"/>
          <p:nvPr>
            <p:ph type="title"/>
          </p:nvPr>
        </p:nvSpPr>
        <p:spPr>
          <a:xfrm rot="5400000">
            <a:off x="5637756" y="1928540"/>
            <a:ext cx="3590700" cy="19716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233445"/>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1" name="Google Shape;61;p13"/>
          <p:cNvSpPr txBox="1"/>
          <p:nvPr>
            <p:ph idx="1" type="body"/>
          </p:nvPr>
        </p:nvSpPr>
        <p:spPr>
          <a:xfrm rot="5400000">
            <a:off x="1730467" y="96168"/>
            <a:ext cx="3600600" cy="5647200"/>
          </a:xfrm>
          <a:prstGeom prst="rect">
            <a:avLst/>
          </a:prstGeom>
          <a:noFill/>
          <a:ln>
            <a:noFill/>
          </a:ln>
        </p:spPr>
        <p:txBody>
          <a:bodyPr anchorCtr="0" anchor="t" bIns="34275" lIns="67500" spcFirstLastPara="1" rIns="68575" wrap="square" tIns="3510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400"/>
              </a:spcBef>
              <a:spcAft>
                <a:spcPts val="0"/>
              </a:spcAft>
              <a:buClr>
                <a:srgbClr val="3F3F3F"/>
              </a:buClr>
              <a:buSzPts val="1400"/>
              <a:buChar char="•"/>
              <a:defRPr/>
            </a:lvl2pPr>
            <a:lvl3pPr indent="-317500" lvl="2" marL="1371600" algn="l">
              <a:lnSpc>
                <a:spcPct val="90000"/>
              </a:lnSpc>
              <a:spcBef>
                <a:spcPts val="400"/>
              </a:spcBef>
              <a:spcAft>
                <a:spcPts val="0"/>
              </a:spcAft>
              <a:buClr>
                <a:srgbClr val="3F3F3F"/>
              </a:buClr>
              <a:buSzPts val="1400"/>
              <a:buChar char="•"/>
              <a:defRPr/>
            </a:lvl3pPr>
            <a:lvl4pPr indent="-317500" lvl="3" marL="1828800" algn="l">
              <a:lnSpc>
                <a:spcPct val="90000"/>
              </a:lnSpc>
              <a:spcBef>
                <a:spcPts val="400"/>
              </a:spcBef>
              <a:spcAft>
                <a:spcPts val="0"/>
              </a:spcAft>
              <a:buClr>
                <a:srgbClr val="3F3F3F"/>
              </a:buClr>
              <a:buSzPts val="1400"/>
              <a:buChar char="•"/>
              <a:defRPr/>
            </a:lvl4pPr>
            <a:lvl5pPr indent="-317500" lvl="4" marL="2286000" algn="l">
              <a:lnSpc>
                <a:spcPct val="90000"/>
              </a:lnSpc>
              <a:spcBef>
                <a:spcPts val="4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2" name="Google Shape;62;p13"/>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ent with Caption">
  <p:cSld name="1_Content with Caption">
    <p:bg>
      <p:bgPr>
        <a:solidFill>
          <a:schemeClr val="lt1"/>
        </a:solidFill>
      </p:bgPr>
    </p:bg>
    <p:spTree>
      <p:nvGrpSpPr>
        <p:cNvPr id="63" name="Shape 63"/>
        <p:cNvGrpSpPr/>
        <p:nvPr/>
      </p:nvGrpSpPr>
      <p:grpSpPr>
        <a:xfrm>
          <a:off x="0" y="0"/>
          <a:ext cx="0" cy="0"/>
          <a:chOff x="0" y="0"/>
          <a:chExt cx="0" cy="0"/>
        </a:xfrm>
      </p:grpSpPr>
      <p:sp>
        <p:nvSpPr>
          <p:cNvPr id="64" name="Google Shape;64;p14"/>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p:cSld name="1_Blank">
    <p:bg>
      <p:bgPr>
        <a:blipFill>
          <a:blip r:embed="rId2">
            <a:alphaModFix/>
          </a:blip>
          <a:stretch>
            <a:fillRect/>
          </a:stretch>
        </a:blipFill>
      </p:bgPr>
    </p:bg>
    <p:spTree>
      <p:nvGrpSpPr>
        <p:cNvPr id="65" name="Shape 6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 name="Shape 17"/>
        <p:cNvGrpSpPr/>
        <p:nvPr/>
      </p:nvGrpSpPr>
      <p:grpSpPr>
        <a:xfrm>
          <a:off x="0" y="0"/>
          <a:ext cx="0" cy="0"/>
          <a:chOff x="0" y="0"/>
          <a:chExt cx="0" cy="0"/>
        </a:xfrm>
      </p:grpSpPr>
      <p:sp>
        <p:nvSpPr>
          <p:cNvPr id="18" name="Google Shape;18;p3"/>
          <p:cNvSpPr txBox="1"/>
          <p:nvPr>
            <p:ph type="title"/>
          </p:nvPr>
        </p:nvSpPr>
        <p:spPr>
          <a:xfrm>
            <a:off x="714373" y="243000"/>
            <a:ext cx="8424000" cy="6810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233445"/>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 name="Google Shape;19;p3"/>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sp>
        <p:nvSpPr>
          <p:cNvPr id="21" name="Google Shape;21;p4"/>
          <p:cNvSpPr txBox="1"/>
          <p:nvPr>
            <p:ph type="title"/>
          </p:nvPr>
        </p:nvSpPr>
        <p:spPr>
          <a:xfrm>
            <a:off x="714373" y="243000"/>
            <a:ext cx="8424000" cy="6810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233445"/>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 name="Google Shape;22;p4"/>
          <p:cNvSpPr txBox="1"/>
          <p:nvPr>
            <p:ph idx="1" type="body"/>
          </p:nvPr>
        </p:nvSpPr>
        <p:spPr>
          <a:xfrm>
            <a:off x="621000" y="1134000"/>
            <a:ext cx="7884000" cy="3510000"/>
          </a:xfrm>
          <a:prstGeom prst="rect">
            <a:avLst/>
          </a:prstGeom>
          <a:noFill/>
          <a:ln>
            <a:noFill/>
          </a:ln>
        </p:spPr>
        <p:txBody>
          <a:bodyPr anchorCtr="0" anchor="t" bIns="34275" lIns="67500" spcFirstLastPara="1" rIns="68575" wrap="square" tIns="35100">
            <a:noAutofit/>
          </a:bodyPr>
          <a:lstStyle>
            <a:lvl1pPr indent="-342900" lvl="0" marL="457200" algn="l">
              <a:lnSpc>
                <a:spcPct val="90000"/>
              </a:lnSpc>
              <a:spcBef>
                <a:spcPts val="800"/>
              </a:spcBef>
              <a:spcAft>
                <a:spcPts val="0"/>
              </a:spcAft>
              <a:buClr>
                <a:srgbClr val="3F3F3F"/>
              </a:buClr>
              <a:buSzPts val="1800"/>
              <a:buFont typeface="Helvetica Neue Light"/>
              <a:buChar char="•"/>
              <a:defRPr sz="1800"/>
            </a:lvl1pPr>
            <a:lvl2pPr indent="-336550" lvl="1" marL="914400" algn="l">
              <a:lnSpc>
                <a:spcPct val="90000"/>
              </a:lnSpc>
              <a:spcBef>
                <a:spcPts val="400"/>
              </a:spcBef>
              <a:spcAft>
                <a:spcPts val="0"/>
              </a:spcAft>
              <a:buClr>
                <a:srgbClr val="3F3F3F"/>
              </a:buClr>
              <a:buSzPts val="1700"/>
              <a:buFont typeface="Helvetica Neue Light"/>
              <a:buChar char="•"/>
              <a:defRPr sz="1700"/>
            </a:lvl2pPr>
            <a:lvl3pPr indent="-317500" lvl="2" marL="1371600" algn="l">
              <a:lnSpc>
                <a:spcPct val="90000"/>
              </a:lnSpc>
              <a:spcBef>
                <a:spcPts val="400"/>
              </a:spcBef>
              <a:spcAft>
                <a:spcPts val="0"/>
              </a:spcAft>
              <a:buClr>
                <a:srgbClr val="3F3F3F"/>
              </a:buClr>
              <a:buSzPts val="1400"/>
              <a:buChar char="•"/>
              <a:defRPr/>
            </a:lvl3pPr>
            <a:lvl4pPr indent="-317500" lvl="3" marL="1828800" algn="l">
              <a:lnSpc>
                <a:spcPct val="90000"/>
              </a:lnSpc>
              <a:spcBef>
                <a:spcPts val="400"/>
              </a:spcBef>
              <a:spcAft>
                <a:spcPts val="0"/>
              </a:spcAft>
              <a:buClr>
                <a:srgbClr val="3F3F3F"/>
              </a:buClr>
              <a:buSzPts val="1400"/>
              <a:buChar char="•"/>
              <a:defRPr/>
            </a:lvl4pPr>
            <a:lvl5pPr indent="-317500" lvl="4" marL="2286000" algn="l">
              <a:lnSpc>
                <a:spcPct val="90000"/>
              </a:lnSpc>
              <a:spcBef>
                <a:spcPts val="4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 name="Google Shape;23;p4"/>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section">
  <p:cSld name="new section">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5"/>
          <p:cNvSpPr txBox="1"/>
          <p:nvPr>
            <p:ph type="title"/>
          </p:nvPr>
        </p:nvSpPr>
        <p:spPr>
          <a:xfrm>
            <a:off x="621906" y="289234"/>
            <a:ext cx="6598200" cy="6810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233445"/>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 name="Google Shape;26;p5"/>
          <p:cNvSpPr txBox="1"/>
          <p:nvPr>
            <p:ph idx="1" type="body"/>
          </p:nvPr>
        </p:nvSpPr>
        <p:spPr>
          <a:xfrm>
            <a:off x="1479947" y="3567113"/>
            <a:ext cx="3092100" cy="1002600"/>
          </a:xfrm>
          <a:prstGeom prst="rect">
            <a:avLst/>
          </a:prstGeom>
          <a:noFill/>
          <a:ln>
            <a:noFill/>
          </a:ln>
        </p:spPr>
        <p:txBody>
          <a:bodyPr anchorCtr="0" anchor="t" bIns="34275" lIns="67500" spcFirstLastPara="1" rIns="68575" wrap="square" tIns="35100">
            <a:noAutofit/>
          </a:bodyPr>
          <a:lstStyle>
            <a:lvl1pPr indent="-228600" lvl="0" marL="457200" algn="l">
              <a:lnSpc>
                <a:spcPct val="90000"/>
              </a:lnSpc>
              <a:spcBef>
                <a:spcPts val="800"/>
              </a:spcBef>
              <a:spcAft>
                <a:spcPts val="0"/>
              </a:spcAft>
              <a:buClr>
                <a:srgbClr val="3F3F3F"/>
              </a:buClr>
              <a:buSzPts val="1800"/>
              <a:buFont typeface="Helvetica Neue Light"/>
              <a:buNone/>
              <a:defRPr/>
            </a:lvl1pPr>
            <a:lvl2pPr indent="-317500" lvl="1" marL="914400" algn="l">
              <a:lnSpc>
                <a:spcPct val="90000"/>
              </a:lnSpc>
              <a:spcBef>
                <a:spcPts val="400"/>
              </a:spcBef>
              <a:spcAft>
                <a:spcPts val="0"/>
              </a:spcAft>
              <a:buClr>
                <a:srgbClr val="3F3F3F"/>
              </a:buClr>
              <a:buSzPts val="1400"/>
              <a:buChar char="•"/>
              <a:defRPr/>
            </a:lvl2pPr>
            <a:lvl3pPr indent="-317500" lvl="2" marL="1371600" algn="l">
              <a:lnSpc>
                <a:spcPct val="90000"/>
              </a:lnSpc>
              <a:spcBef>
                <a:spcPts val="400"/>
              </a:spcBef>
              <a:spcAft>
                <a:spcPts val="0"/>
              </a:spcAft>
              <a:buClr>
                <a:srgbClr val="3F3F3F"/>
              </a:buClr>
              <a:buSzPts val="1400"/>
              <a:buChar char="•"/>
              <a:defRPr/>
            </a:lvl3pPr>
            <a:lvl4pPr indent="-317500" lvl="3" marL="1828800" algn="l">
              <a:lnSpc>
                <a:spcPct val="90000"/>
              </a:lnSpc>
              <a:spcBef>
                <a:spcPts val="400"/>
              </a:spcBef>
              <a:spcAft>
                <a:spcPts val="0"/>
              </a:spcAft>
              <a:buClr>
                <a:srgbClr val="3F3F3F"/>
              </a:buClr>
              <a:buSzPts val="1400"/>
              <a:buChar char="•"/>
              <a:defRPr/>
            </a:lvl4pPr>
            <a:lvl5pPr indent="-317500" lvl="4" marL="2286000" algn="l">
              <a:lnSpc>
                <a:spcPct val="90000"/>
              </a:lnSpc>
              <a:spcBef>
                <a:spcPts val="4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714653" y="243000"/>
            <a:ext cx="8424000" cy="6804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233445"/>
              </a:buClr>
              <a:buSzPts val="2400"/>
              <a:buFont typeface="Helvetica Neue Light"/>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 name="Google Shape;29;p6"/>
          <p:cNvSpPr txBox="1"/>
          <p:nvPr>
            <p:ph idx="1" type="body"/>
          </p:nvPr>
        </p:nvSpPr>
        <p:spPr>
          <a:xfrm>
            <a:off x="621000" y="1146229"/>
            <a:ext cx="7884000" cy="3510000"/>
          </a:xfrm>
          <a:prstGeom prst="rect">
            <a:avLst/>
          </a:prstGeom>
          <a:noFill/>
          <a:ln>
            <a:noFill/>
          </a:ln>
        </p:spPr>
        <p:txBody>
          <a:bodyPr anchorCtr="0" anchor="t" bIns="34275" lIns="67500" spcFirstLastPara="1" rIns="68575" wrap="square" tIns="35100">
            <a:noAutofit/>
          </a:bodyPr>
          <a:lstStyle>
            <a:lvl1pPr indent="-228600" lvl="0" marL="457200" algn="l">
              <a:lnSpc>
                <a:spcPct val="90000"/>
              </a:lnSpc>
              <a:spcBef>
                <a:spcPts val="800"/>
              </a:spcBef>
              <a:spcAft>
                <a:spcPts val="0"/>
              </a:spcAft>
              <a:buClr>
                <a:srgbClr val="888888"/>
              </a:buClr>
              <a:buSzPts val="1400"/>
              <a:buFont typeface="Helvetica Neue Light"/>
              <a:buNone/>
              <a:defRPr sz="1400">
                <a:solidFill>
                  <a:srgbClr val="888888"/>
                </a:solidFill>
              </a:defRPr>
            </a:lvl1pPr>
            <a:lvl2pPr indent="-228600" lvl="1" marL="914400" algn="l">
              <a:lnSpc>
                <a:spcPct val="90000"/>
              </a:lnSpc>
              <a:spcBef>
                <a:spcPts val="400"/>
              </a:spcBef>
              <a:spcAft>
                <a:spcPts val="0"/>
              </a:spcAft>
              <a:buClr>
                <a:srgbClr val="888888"/>
              </a:buClr>
              <a:buSzPts val="1500"/>
              <a:buFont typeface="Helvetica Neue Light"/>
              <a:buNone/>
              <a:defRPr sz="1500">
                <a:solidFill>
                  <a:srgbClr val="888888"/>
                </a:solidFill>
              </a:defRPr>
            </a:lvl2pPr>
            <a:lvl3pPr indent="-228600" lvl="2" marL="1371600" algn="l">
              <a:lnSpc>
                <a:spcPct val="90000"/>
              </a:lnSpc>
              <a:spcBef>
                <a:spcPts val="400"/>
              </a:spcBef>
              <a:spcAft>
                <a:spcPts val="0"/>
              </a:spcAft>
              <a:buClr>
                <a:srgbClr val="888888"/>
              </a:buClr>
              <a:buSzPts val="1400"/>
              <a:buFont typeface="Helvetica Neue Light"/>
              <a:buNone/>
              <a:defRPr sz="1400">
                <a:solidFill>
                  <a:srgbClr val="888888"/>
                </a:solidFill>
              </a:defRPr>
            </a:lvl3pPr>
            <a:lvl4pPr indent="-228600" lvl="3" marL="1828800" algn="l">
              <a:lnSpc>
                <a:spcPct val="90000"/>
              </a:lnSpc>
              <a:spcBef>
                <a:spcPts val="400"/>
              </a:spcBef>
              <a:spcAft>
                <a:spcPts val="0"/>
              </a:spcAft>
              <a:buClr>
                <a:srgbClr val="888888"/>
              </a:buClr>
              <a:buSzPts val="1200"/>
              <a:buFont typeface="Helvetica Neue Light"/>
              <a:buNone/>
              <a:defRPr sz="1200">
                <a:solidFill>
                  <a:srgbClr val="888888"/>
                </a:solidFill>
              </a:defRPr>
            </a:lvl4pPr>
            <a:lvl5pPr indent="-228600" lvl="4" marL="2286000" algn="l">
              <a:lnSpc>
                <a:spcPct val="90000"/>
              </a:lnSpc>
              <a:spcBef>
                <a:spcPts val="400"/>
              </a:spcBef>
              <a:spcAft>
                <a:spcPts val="0"/>
              </a:spcAft>
              <a:buClr>
                <a:srgbClr val="888888"/>
              </a:buClr>
              <a:buSzPts val="1200"/>
              <a:buFont typeface="Helvetica Neue Light"/>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0" name="Google Shape;30;p6"/>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1" name="Shape 31"/>
        <p:cNvGrpSpPr/>
        <p:nvPr/>
      </p:nvGrpSpPr>
      <p:grpSpPr>
        <a:xfrm>
          <a:off x="0" y="0"/>
          <a:ext cx="0" cy="0"/>
          <a:chOff x="0" y="0"/>
          <a:chExt cx="0" cy="0"/>
        </a:xfrm>
      </p:grpSpPr>
      <p:sp>
        <p:nvSpPr>
          <p:cNvPr id="32" name="Google Shape;32;p7"/>
          <p:cNvSpPr txBox="1"/>
          <p:nvPr>
            <p:ph idx="1" type="body"/>
          </p:nvPr>
        </p:nvSpPr>
        <p:spPr>
          <a:xfrm>
            <a:off x="628650" y="1134000"/>
            <a:ext cx="3886200" cy="3585900"/>
          </a:xfrm>
          <a:prstGeom prst="rect">
            <a:avLst/>
          </a:prstGeom>
          <a:noFill/>
          <a:ln>
            <a:noFill/>
          </a:ln>
        </p:spPr>
        <p:txBody>
          <a:bodyPr anchorCtr="0" anchor="t" bIns="34275" lIns="67500" spcFirstLastPara="1" rIns="68575" wrap="square" tIns="3510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400"/>
              </a:spcBef>
              <a:spcAft>
                <a:spcPts val="0"/>
              </a:spcAft>
              <a:buClr>
                <a:srgbClr val="3F3F3F"/>
              </a:buClr>
              <a:buSzPts val="1400"/>
              <a:buChar char="•"/>
              <a:defRPr/>
            </a:lvl2pPr>
            <a:lvl3pPr indent="-317500" lvl="2" marL="1371600" algn="l">
              <a:lnSpc>
                <a:spcPct val="90000"/>
              </a:lnSpc>
              <a:spcBef>
                <a:spcPts val="400"/>
              </a:spcBef>
              <a:spcAft>
                <a:spcPts val="0"/>
              </a:spcAft>
              <a:buClr>
                <a:srgbClr val="3F3F3F"/>
              </a:buClr>
              <a:buSzPts val="1400"/>
              <a:buChar char="•"/>
              <a:defRPr/>
            </a:lvl3pPr>
            <a:lvl4pPr indent="-317500" lvl="3" marL="1828800" algn="l">
              <a:lnSpc>
                <a:spcPct val="90000"/>
              </a:lnSpc>
              <a:spcBef>
                <a:spcPts val="400"/>
              </a:spcBef>
              <a:spcAft>
                <a:spcPts val="0"/>
              </a:spcAft>
              <a:buClr>
                <a:srgbClr val="3F3F3F"/>
              </a:buClr>
              <a:buSzPts val="1400"/>
              <a:buChar char="•"/>
              <a:defRPr/>
            </a:lvl4pPr>
            <a:lvl5pPr indent="-317500" lvl="4" marL="2286000" algn="l">
              <a:lnSpc>
                <a:spcPct val="90000"/>
              </a:lnSpc>
              <a:spcBef>
                <a:spcPts val="4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p7"/>
          <p:cNvSpPr txBox="1"/>
          <p:nvPr>
            <p:ph idx="2" type="body"/>
          </p:nvPr>
        </p:nvSpPr>
        <p:spPr>
          <a:xfrm>
            <a:off x="4629150" y="1134000"/>
            <a:ext cx="3886200" cy="3585900"/>
          </a:xfrm>
          <a:prstGeom prst="rect">
            <a:avLst/>
          </a:prstGeom>
          <a:noFill/>
          <a:ln>
            <a:noFill/>
          </a:ln>
        </p:spPr>
        <p:txBody>
          <a:bodyPr anchorCtr="0" anchor="t" bIns="34275" lIns="67500" spcFirstLastPara="1" rIns="68575" wrap="square" tIns="35100">
            <a:no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400"/>
              </a:spcBef>
              <a:spcAft>
                <a:spcPts val="0"/>
              </a:spcAft>
              <a:buClr>
                <a:srgbClr val="3F3F3F"/>
              </a:buClr>
              <a:buSzPts val="1400"/>
              <a:buChar char="•"/>
              <a:defRPr/>
            </a:lvl2pPr>
            <a:lvl3pPr indent="-317500" lvl="2" marL="1371600" algn="l">
              <a:lnSpc>
                <a:spcPct val="90000"/>
              </a:lnSpc>
              <a:spcBef>
                <a:spcPts val="400"/>
              </a:spcBef>
              <a:spcAft>
                <a:spcPts val="0"/>
              </a:spcAft>
              <a:buClr>
                <a:srgbClr val="3F3F3F"/>
              </a:buClr>
              <a:buSzPts val="1400"/>
              <a:buChar char="•"/>
              <a:defRPr/>
            </a:lvl3pPr>
            <a:lvl4pPr indent="-317500" lvl="3" marL="1828800" algn="l">
              <a:lnSpc>
                <a:spcPct val="90000"/>
              </a:lnSpc>
              <a:spcBef>
                <a:spcPts val="400"/>
              </a:spcBef>
              <a:spcAft>
                <a:spcPts val="0"/>
              </a:spcAft>
              <a:buClr>
                <a:srgbClr val="3F3F3F"/>
              </a:buClr>
              <a:buSzPts val="1400"/>
              <a:buChar char="•"/>
              <a:defRPr/>
            </a:lvl4pPr>
            <a:lvl5pPr indent="-317500" lvl="4" marL="2286000" algn="l">
              <a:lnSpc>
                <a:spcPct val="90000"/>
              </a:lnSpc>
              <a:spcBef>
                <a:spcPts val="400"/>
              </a:spcBef>
              <a:spcAft>
                <a:spcPts val="0"/>
              </a:spcAft>
              <a:buClr>
                <a:srgbClr val="3F3F3F"/>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 name="Google Shape;34;p7"/>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5" name="Google Shape;35;p7"/>
          <p:cNvSpPr txBox="1"/>
          <p:nvPr>
            <p:ph type="title"/>
          </p:nvPr>
        </p:nvSpPr>
        <p:spPr>
          <a:xfrm>
            <a:off x="716200" y="241696"/>
            <a:ext cx="8424000" cy="6804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233445"/>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716200" y="241696"/>
            <a:ext cx="8424000" cy="6804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233445"/>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8" name="Google Shape;38;p8"/>
          <p:cNvSpPr txBox="1"/>
          <p:nvPr>
            <p:ph idx="1" type="body"/>
          </p:nvPr>
        </p:nvSpPr>
        <p:spPr>
          <a:xfrm>
            <a:off x="629841" y="1134000"/>
            <a:ext cx="3868200" cy="618000"/>
          </a:xfrm>
          <a:prstGeom prst="rect">
            <a:avLst/>
          </a:prstGeom>
          <a:noFill/>
          <a:ln>
            <a:noFill/>
          </a:ln>
        </p:spPr>
        <p:txBody>
          <a:bodyPr anchorCtr="0" anchor="ctr" bIns="34275" lIns="67500" spcFirstLastPara="1" rIns="68575" wrap="square" tIns="35100">
            <a:noAutofit/>
          </a:bodyPr>
          <a:lstStyle>
            <a:lvl1pPr indent="-228600" lvl="0" marL="457200" algn="l">
              <a:lnSpc>
                <a:spcPct val="90000"/>
              </a:lnSpc>
              <a:spcBef>
                <a:spcPts val="800"/>
              </a:spcBef>
              <a:spcAft>
                <a:spcPts val="0"/>
              </a:spcAft>
              <a:buClr>
                <a:srgbClr val="F17E3A"/>
              </a:buClr>
              <a:buSzPts val="1800"/>
              <a:buFont typeface="Helvetica Neue Light"/>
              <a:buNone/>
              <a:defRPr b="0" sz="1800">
                <a:solidFill>
                  <a:srgbClr val="F17E3A"/>
                </a:solidFill>
              </a:defRPr>
            </a:lvl1pPr>
            <a:lvl2pPr indent="-228600" lvl="1" marL="914400" algn="l">
              <a:lnSpc>
                <a:spcPct val="90000"/>
              </a:lnSpc>
              <a:spcBef>
                <a:spcPts val="400"/>
              </a:spcBef>
              <a:spcAft>
                <a:spcPts val="0"/>
              </a:spcAft>
              <a:buClr>
                <a:srgbClr val="3F3F3F"/>
              </a:buClr>
              <a:buSzPts val="1500"/>
              <a:buFont typeface="Helvetica Neue Light"/>
              <a:buNone/>
              <a:defRPr b="1" sz="1500"/>
            </a:lvl2pPr>
            <a:lvl3pPr indent="-228600" lvl="2" marL="1371600" algn="l">
              <a:lnSpc>
                <a:spcPct val="90000"/>
              </a:lnSpc>
              <a:spcBef>
                <a:spcPts val="400"/>
              </a:spcBef>
              <a:spcAft>
                <a:spcPts val="0"/>
              </a:spcAft>
              <a:buClr>
                <a:srgbClr val="3F3F3F"/>
              </a:buClr>
              <a:buSzPts val="1400"/>
              <a:buFont typeface="Helvetica Neue Light"/>
              <a:buNone/>
              <a:defRPr b="1" sz="1400"/>
            </a:lvl3pPr>
            <a:lvl4pPr indent="-228600" lvl="3" marL="1828800" algn="l">
              <a:lnSpc>
                <a:spcPct val="90000"/>
              </a:lnSpc>
              <a:spcBef>
                <a:spcPts val="400"/>
              </a:spcBef>
              <a:spcAft>
                <a:spcPts val="0"/>
              </a:spcAft>
              <a:buClr>
                <a:srgbClr val="3F3F3F"/>
              </a:buClr>
              <a:buSzPts val="1200"/>
              <a:buFont typeface="Helvetica Neue Light"/>
              <a:buNone/>
              <a:defRPr b="1" sz="1200"/>
            </a:lvl4pPr>
            <a:lvl5pPr indent="-228600" lvl="4" marL="2286000" algn="l">
              <a:lnSpc>
                <a:spcPct val="90000"/>
              </a:lnSpc>
              <a:spcBef>
                <a:spcPts val="400"/>
              </a:spcBef>
              <a:spcAft>
                <a:spcPts val="0"/>
              </a:spcAft>
              <a:buClr>
                <a:srgbClr val="3F3F3F"/>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9" name="Google Shape;39;p8"/>
          <p:cNvSpPr txBox="1"/>
          <p:nvPr>
            <p:ph idx="2" type="body"/>
          </p:nvPr>
        </p:nvSpPr>
        <p:spPr>
          <a:xfrm>
            <a:off x="629841" y="1892675"/>
            <a:ext cx="3868200" cy="2825400"/>
          </a:xfrm>
          <a:prstGeom prst="rect">
            <a:avLst/>
          </a:prstGeom>
          <a:noFill/>
          <a:ln>
            <a:noFill/>
          </a:ln>
        </p:spPr>
        <p:txBody>
          <a:bodyPr anchorCtr="0" anchor="t" bIns="34275" lIns="67500" spcFirstLastPara="1" rIns="68575" wrap="square" tIns="35100">
            <a:noAutofit/>
          </a:bodyPr>
          <a:lstStyle>
            <a:lvl1pPr indent="-342900" lvl="0" marL="457200" algn="l">
              <a:lnSpc>
                <a:spcPct val="90000"/>
              </a:lnSpc>
              <a:spcBef>
                <a:spcPts val="800"/>
              </a:spcBef>
              <a:spcAft>
                <a:spcPts val="0"/>
              </a:spcAft>
              <a:buClr>
                <a:srgbClr val="3F3F3F"/>
              </a:buClr>
              <a:buSzPts val="1800"/>
              <a:buFont typeface="Helvetica Neue Light"/>
              <a:buChar char="•"/>
              <a:defRPr>
                <a:solidFill>
                  <a:srgbClr val="3F3F3F"/>
                </a:solidFill>
              </a:defRPr>
            </a:lvl1pPr>
            <a:lvl2pPr indent="-336550" lvl="1" marL="914400" algn="l">
              <a:lnSpc>
                <a:spcPct val="90000"/>
              </a:lnSpc>
              <a:spcBef>
                <a:spcPts val="400"/>
              </a:spcBef>
              <a:spcAft>
                <a:spcPts val="0"/>
              </a:spcAft>
              <a:buClr>
                <a:srgbClr val="3F3F3F"/>
              </a:buClr>
              <a:buSzPts val="1700"/>
              <a:buFont typeface="Helvetica Neue Light"/>
              <a:buChar char="•"/>
              <a:defRPr>
                <a:solidFill>
                  <a:srgbClr val="3F3F3F"/>
                </a:solidFill>
              </a:defRPr>
            </a:lvl2pPr>
            <a:lvl3pPr indent="-323850" lvl="2" marL="1371600" algn="l">
              <a:lnSpc>
                <a:spcPct val="90000"/>
              </a:lnSpc>
              <a:spcBef>
                <a:spcPts val="400"/>
              </a:spcBef>
              <a:spcAft>
                <a:spcPts val="0"/>
              </a:spcAft>
              <a:buClr>
                <a:srgbClr val="3F3F3F"/>
              </a:buClr>
              <a:buSzPts val="1500"/>
              <a:buFont typeface="Helvetica Neue Light"/>
              <a:buChar char="•"/>
              <a:defRPr>
                <a:solidFill>
                  <a:srgbClr val="3F3F3F"/>
                </a:solidFill>
              </a:defRPr>
            </a:lvl3pPr>
            <a:lvl4pPr indent="-317500" lvl="3" marL="1828800" algn="l">
              <a:lnSpc>
                <a:spcPct val="90000"/>
              </a:lnSpc>
              <a:spcBef>
                <a:spcPts val="400"/>
              </a:spcBef>
              <a:spcAft>
                <a:spcPts val="0"/>
              </a:spcAft>
              <a:buClr>
                <a:srgbClr val="3F3F3F"/>
              </a:buClr>
              <a:buSzPts val="1400"/>
              <a:buFont typeface="Helvetica Neue Light"/>
              <a:buChar char="•"/>
              <a:defRPr>
                <a:solidFill>
                  <a:srgbClr val="3F3F3F"/>
                </a:solidFill>
              </a:defRPr>
            </a:lvl4pPr>
            <a:lvl5pPr indent="-304800" lvl="4" marL="2286000" algn="l">
              <a:lnSpc>
                <a:spcPct val="90000"/>
              </a:lnSpc>
              <a:spcBef>
                <a:spcPts val="400"/>
              </a:spcBef>
              <a:spcAft>
                <a:spcPts val="0"/>
              </a:spcAft>
              <a:buClr>
                <a:srgbClr val="3F3F3F"/>
              </a:buClr>
              <a:buSzPts val="1200"/>
              <a:buFont typeface="Helvetica Neue Light"/>
              <a:buChar char="•"/>
              <a:defRPr>
                <a:solidFill>
                  <a:srgbClr val="3F3F3F"/>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 name="Google Shape;40;p8"/>
          <p:cNvSpPr txBox="1"/>
          <p:nvPr>
            <p:ph idx="3" type="body"/>
          </p:nvPr>
        </p:nvSpPr>
        <p:spPr>
          <a:xfrm>
            <a:off x="4629150" y="1134000"/>
            <a:ext cx="3887400" cy="618000"/>
          </a:xfrm>
          <a:prstGeom prst="rect">
            <a:avLst/>
          </a:prstGeom>
          <a:noFill/>
          <a:ln>
            <a:noFill/>
          </a:ln>
        </p:spPr>
        <p:txBody>
          <a:bodyPr anchorCtr="0" anchor="ctr" bIns="34275" lIns="67500" spcFirstLastPara="1" rIns="68575" wrap="square" tIns="35100">
            <a:noAutofit/>
          </a:bodyPr>
          <a:lstStyle>
            <a:lvl1pPr indent="-228600" lvl="0" marL="457200" algn="l">
              <a:lnSpc>
                <a:spcPct val="90000"/>
              </a:lnSpc>
              <a:spcBef>
                <a:spcPts val="800"/>
              </a:spcBef>
              <a:spcAft>
                <a:spcPts val="0"/>
              </a:spcAft>
              <a:buClr>
                <a:srgbClr val="F17E3A"/>
              </a:buClr>
              <a:buSzPts val="1800"/>
              <a:buFont typeface="Helvetica Neue Light"/>
              <a:buNone/>
              <a:defRPr b="0" sz="1800">
                <a:solidFill>
                  <a:srgbClr val="F17E3A"/>
                </a:solidFill>
              </a:defRPr>
            </a:lvl1pPr>
            <a:lvl2pPr indent="-228600" lvl="1" marL="914400" algn="l">
              <a:lnSpc>
                <a:spcPct val="90000"/>
              </a:lnSpc>
              <a:spcBef>
                <a:spcPts val="400"/>
              </a:spcBef>
              <a:spcAft>
                <a:spcPts val="0"/>
              </a:spcAft>
              <a:buClr>
                <a:srgbClr val="3F3F3F"/>
              </a:buClr>
              <a:buSzPts val="1500"/>
              <a:buFont typeface="Helvetica Neue Light"/>
              <a:buNone/>
              <a:defRPr b="1" sz="1500"/>
            </a:lvl2pPr>
            <a:lvl3pPr indent="-228600" lvl="2" marL="1371600" algn="l">
              <a:lnSpc>
                <a:spcPct val="90000"/>
              </a:lnSpc>
              <a:spcBef>
                <a:spcPts val="400"/>
              </a:spcBef>
              <a:spcAft>
                <a:spcPts val="0"/>
              </a:spcAft>
              <a:buClr>
                <a:srgbClr val="3F3F3F"/>
              </a:buClr>
              <a:buSzPts val="1400"/>
              <a:buFont typeface="Helvetica Neue Light"/>
              <a:buNone/>
              <a:defRPr b="1" sz="1400"/>
            </a:lvl3pPr>
            <a:lvl4pPr indent="-228600" lvl="3" marL="1828800" algn="l">
              <a:lnSpc>
                <a:spcPct val="90000"/>
              </a:lnSpc>
              <a:spcBef>
                <a:spcPts val="400"/>
              </a:spcBef>
              <a:spcAft>
                <a:spcPts val="0"/>
              </a:spcAft>
              <a:buClr>
                <a:srgbClr val="3F3F3F"/>
              </a:buClr>
              <a:buSzPts val="1200"/>
              <a:buFont typeface="Helvetica Neue Light"/>
              <a:buNone/>
              <a:defRPr b="1" sz="1200"/>
            </a:lvl4pPr>
            <a:lvl5pPr indent="-228600" lvl="4" marL="2286000" algn="l">
              <a:lnSpc>
                <a:spcPct val="90000"/>
              </a:lnSpc>
              <a:spcBef>
                <a:spcPts val="400"/>
              </a:spcBef>
              <a:spcAft>
                <a:spcPts val="0"/>
              </a:spcAft>
              <a:buClr>
                <a:srgbClr val="3F3F3F"/>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 name="Google Shape;41;p8"/>
          <p:cNvSpPr txBox="1"/>
          <p:nvPr>
            <p:ph idx="4" type="body"/>
          </p:nvPr>
        </p:nvSpPr>
        <p:spPr>
          <a:xfrm>
            <a:off x="4629150" y="1892674"/>
            <a:ext cx="3887400" cy="2825400"/>
          </a:xfrm>
          <a:prstGeom prst="rect">
            <a:avLst/>
          </a:prstGeom>
          <a:noFill/>
          <a:ln>
            <a:noFill/>
          </a:ln>
        </p:spPr>
        <p:txBody>
          <a:bodyPr anchorCtr="0" anchor="t" bIns="34275" lIns="67500" spcFirstLastPara="1" rIns="68575" wrap="square" tIns="35100">
            <a:noAutofit/>
          </a:bodyPr>
          <a:lstStyle>
            <a:lvl1pPr indent="-342900" lvl="0" marL="457200" algn="l">
              <a:lnSpc>
                <a:spcPct val="90000"/>
              </a:lnSpc>
              <a:spcBef>
                <a:spcPts val="800"/>
              </a:spcBef>
              <a:spcAft>
                <a:spcPts val="0"/>
              </a:spcAft>
              <a:buClr>
                <a:srgbClr val="3F3F3F"/>
              </a:buClr>
              <a:buSzPts val="1800"/>
              <a:buFont typeface="Helvetica Neue Light"/>
              <a:buChar char="•"/>
              <a:defRPr>
                <a:solidFill>
                  <a:srgbClr val="3F3F3F"/>
                </a:solidFill>
              </a:defRPr>
            </a:lvl1pPr>
            <a:lvl2pPr indent="-336550" lvl="1" marL="914400" algn="l">
              <a:lnSpc>
                <a:spcPct val="90000"/>
              </a:lnSpc>
              <a:spcBef>
                <a:spcPts val="400"/>
              </a:spcBef>
              <a:spcAft>
                <a:spcPts val="0"/>
              </a:spcAft>
              <a:buClr>
                <a:srgbClr val="3F3F3F"/>
              </a:buClr>
              <a:buSzPts val="1700"/>
              <a:buFont typeface="Helvetica Neue Light"/>
              <a:buChar char="•"/>
              <a:defRPr>
                <a:solidFill>
                  <a:srgbClr val="3F3F3F"/>
                </a:solidFill>
              </a:defRPr>
            </a:lvl2pPr>
            <a:lvl3pPr indent="-323850" lvl="2" marL="1371600" algn="l">
              <a:lnSpc>
                <a:spcPct val="90000"/>
              </a:lnSpc>
              <a:spcBef>
                <a:spcPts val="400"/>
              </a:spcBef>
              <a:spcAft>
                <a:spcPts val="0"/>
              </a:spcAft>
              <a:buClr>
                <a:srgbClr val="3F3F3F"/>
              </a:buClr>
              <a:buSzPts val="1500"/>
              <a:buFont typeface="Helvetica Neue Light"/>
              <a:buChar char="•"/>
              <a:defRPr>
                <a:solidFill>
                  <a:srgbClr val="3F3F3F"/>
                </a:solidFill>
              </a:defRPr>
            </a:lvl3pPr>
            <a:lvl4pPr indent="-317500" lvl="3" marL="1828800" algn="l">
              <a:lnSpc>
                <a:spcPct val="90000"/>
              </a:lnSpc>
              <a:spcBef>
                <a:spcPts val="400"/>
              </a:spcBef>
              <a:spcAft>
                <a:spcPts val="0"/>
              </a:spcAft>
              <a:buClr>
                <a:srgbClr val="3F3F3F"/>
              </a:buClr>
              <a:buSzPts val="1400"/>
              <a:buFont typeface="Helvetica Neue Light"/>
              <a:buChar char="•"/>
              <a:defRPr>
                <a:solidFill>
                  <a:srgbClr val="3F3F3F"/>
                </a:solidFill>
              </a:defRPr>
            </a:lvl4pPr>
            <a:lvl5pPr indent="-304800" lvl="4" marL="2286000" algn="l">
              <a:lnSpc>
                <a:spcPct val="90000"/>
              </a:lnSpc>
              <a:spcBef>
                <a:spcPts val="400"/>
              </a:spcBef>
              <a:spcAft>
                <a:spcPts val="0"/>
              </a:spcAft>
              <a:buClr>
                <a:srgbClr val="3F3F3F"/>
              </a:buClr>
              <a:buSzPts val="1200"/>
              <a:buFont typeface="Helvetica Neue Light"/>
              <a:buChar char="•"/>
              <a:defRPr>
                <a:solidFill>
                  <a:srgbClr val="3F3F3F"/>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8"/>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lt1"/>
        </a:solidFill>
      </p:bgPr>
    </p:bg>
    <p:spTree>
      <p:nvGrpSpPr>
        <p:cNvPr id="43" name="Shape 43"/>
        <p:cNvGrpSpPr/>
        <p:nvPr/>
      </p:nvGrpSpPr>
      <p:grpSpPr>
        <a:xfrm>
          <a:off x="0" y="0"/>
          <a:ext cx="0" cy="0"/>
          <a:chOff x="0" y="0"/>
          <a:chExt cx="0" cy="0"/>
        </a:xfrm>
      </p:grpSpPr>
      <p:sp>
        <p:nvSpPr>
          <p:cNvPr id="44" name="Google Shape;44;p9"/>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5" name="Shape 45"/>
        <p:cNvGrpSpPr/>
        <p:nvPr/>
      </p:nvGrpSpPr>
      <p:grpSpPr>
        <a:xfrm>
          <a:off x="0" y="0"/>
          <a:ext cx="0" cy="0"/>
          <a:chOff x="0" y="0"/>
          <a:chExt cx="0" cy="0"/>
        </a:xfrm>
      </p:grpSpPr>
      <p:sp>
        <p:nvSpPr>
          <p:cNvPr id="46" name="Google Shape;46;p10"/>
          <p:cNvSpPr txBox="1"/>
          <p:nvPr>
            <p:ph type="title"/>
          </p:nvPr>
        </p:nvSpPr>
        <p:spPr>
          <a:xfrm>
            <a:off x="715500" y="243000"/>
            <a:ext cx="8424000" cy="680400"/>
          </a:xfrm>
          <a:prstGeom prst="rect">
            <a:avLst/>
          </a:prstGeom>
          <a:noFill/>
          <a:ln>
            <a:noFill/>
          </a:ln>
        </p:spPr>
        <p:txBody>
          <a:bodyPr anchorCtr="0" anchor="ctr" bIns="35100" lIns="68575" spcFirstLastPara="1" rIns="68575" wrap="square" tIns="35100">
            <a:noAutofit/>
          </a:bodyPr>
          <a:lstStyle>
            <a:lvl1pPr lvl="0" algn="l">
              <a:lnSpc>
                <a:spcPct val="90000"/>
              </a:lnSpc>
              <a:spcBef>
                <a:spcPts val="0"/>
              </a:spcBef>
              <a:spcAft>
                <a:spcPts val="0"/>
              </a:spcAft>
              <a:buClr>
                <a:srgbClr val="233445"/>
              </a:buClr>
              <a:buSzPts val="2400"/>
              <a:buFont typeface="Helvetica Neue Light"/>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7" name="Google Shape;47;p10"/>
          <p:cNvSpPr txBox="1"/>
          <p:nvPr>
            <p:ph idx="1" type="body"/>
          </p:nvPr>
        </p:nvSpPr>
        <p:spPr>
          <a:xfrm>
            <a:off x="3885009" y="1134000"/>
            <a:ext cx="4629000" cy="3610500"/>
          </a:xfrm>
          <a:prstGeom prst="rect">
            <a:avLst/>
          </a:prstGeom>
          <a:noFill/>
          <a:ln>
            <a:noFill/>
          </a:ln>
        </p:spPr>
        <p:txBody>
          <a:bodyPr anchorCtr="0" anchor="t" bIns="34275" lIns="67500" spcFirstLastPara="1" rIns="68575" wrap="square" tIns="35100">
            <a:noAutofit/>
          </a:bodyPr>
          <a:lstStyle>
            <a:lvl1pPr indent="-342900" lvl="0" marL="457200" algn="l">
              <a:lnSpc>
                <a:spcPct val="90000"/>
              </a:lnSpc>
              <a:spcBef>
                <a:spcPts val="800"/>
              </a:spcBef>
              <a:spcAft>
                <a:spcPts val="0"/>
              </a:spcAft>
              <a:buClr>
                <a:srgbClr val="3F3F3F"/>
              </a:buClr>
              <a:buSzPts val="1800"/>
              <a:buFont typeface="Helvetica Neue Light"/>
              <a:buChar char="•"/>
              <a:defRPr sz="1800"/>
            </a:lvl1pPr>
            <a:lvl2pPr indent="-336550" lvl="1" marL="914400" algn="l">
              <a:lnSpc>
                <a:spcPct val="90000"/>
              </a:lnSpc>
              <a:spcBef>
                <a:spcPts val="400"/>
              </a:spcBef>
              <a:spcAft>
                <a:spcPts val="0"/>
              </a:spcAft>
              <a:buClr>
                <a:srgbClr val="3F3F3F"/>
              </a:buClr>
              <a:buSzPts val="1700"/>
              <a:buFont typeface="Helvetica Neue Light"/>
              <a:buChar char="•"/>
              <a:defRPr sz="1700"/>
            </a:lvl2pPr>
            <a:lvl3pPr indent="-323850" lvl="2" marL="1371600" algn="l">
              <a:lnSpc>
                <a:spcPct val="90000"/>
              </a:lnSpc>
              <a:spcBef>
                <a:spcPts val="400"/>
              </a:spcBef>
              <a:spcAft>
                <a:spcPts val="0"/>
              </a:spcAft>
              <a:buClr>
                <a:srgbClr val="3F3F3F"/>
              </a:buClr>
              <a:buSzPts val="1500"/>
              <a:buFont typeface="Helvetica Neue Light"/>
              <a:buChar char="•"/>
              <a:defRPr sz="1500"/>
            </a:lvl3pPr>
            <a:lvl4pPr indent="-317500" lvl="3" marL="1828800" algn="l">
              <a:lnSpc>
                <a:spcPct val="90000"/>
              </a:lnSpc>
              <a:spcBef>
                <a:spcPts val="400"/>
              </a:spcBef>
              <a:spcAft>
                <a:spcPts val="0"/>
              </a:spcAft>
              <a:buClr>
                <a:srgbClr val="3F3F3F"/>
              </a:buClr>
              <a:buSzPts val="1400"/>
              <a:buFont typeface="Helvetica Neue Light"/>
              <a:buChar char="•"/>
              <a:defRPr sz="1400"/>
            </a:lvl4pPr>
            <a:lvl5pPr indent="-304800" lvl="4" marL="2286000" algn="l">
              <a:lnSpc>
                <a:spcPct val="90000"/>
              </a:lnSpc>
              <a:spcBef>
                <a:spcPts val="400"/>
              </a:spcBef>
              <a:spcAft>
                <a:spcPts val="0"/>
              </a:spcAft>
              <a:buClr>
                <a:srgbClr val="3F3F3F"/>
              </a:buClr>
              <a:buSzPts val="1200"/>
              <a:buFont typeface="Helvetica Neue Light"/>
              <a:buChar char="•"/>
              <a:defRPr sz="12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48" name="Google Shape;48;p10"/>
          <p:cNvSpPr txBox="1"/>
          <p:nvPr>
            <p:ph idx="2" type="body"/>
          </p:nvPr>
        </p:nvSpPr>
        <p:spPr>
          <a:xfrm>
            <a:off x="718540" y="1134000"/>
            <a:ext cx="2949300" cy="3610500"/>
          </a:xfrm>
          <a:prstGeom prst="rect">
            <a:avLst/>
          </a:prstGeom>
          <a:noFill/>
          <a:ln>
            <a:noFill/>
          </a:ln>
        </p:spPr>
        <p:txBody>
          <a:bodyPr anchorCtr="0" anchor="t" bIns="34275" lIns="67500" spcFirstLastPara="1" rIns="68575" wrap="square" tIns="35100">
            <a:noAutofit/>
          </a:bodyPr>
          <a:lstStyle>
            <a:lvl1pPr indent="-228600" lvl="0" marL="457200" algn="l">
              <a:lnSpc>
                <a:spcPct val="90000"/>
              </a:lnSpc>
              <a:spcBef>
                <a:spcPts val="800"/>
              </a:spcBef>
              <a:spcAft>
                <a:spcPts val="0"/>
              </a:spcAft>
              <a:buClr>
                <a:srgbClr val="3F3F3F"/>
              </a:buClr>
              <a:buSzPts val="1200"/>
              <a:buFont typeface="Helvetica Neue Light"/>
              <a:buNone/>
              <a:defRPr sz="1200"/>
            </a:lvl1pPr>
            <a:lvl2pPr indent="-228600" lvl="1" marL="914400" algn="l">
              <a:lnSpc>
                <a:spcPct val="90000"/>
              </a:lnSpc>
              <a:spcBef>
                <a:spcPts val="400"/>
              </a:spcBef>
              <a:spcAft>
                <a:spcPts val="0"/>
              </a:spcAft>
              <a:buClr>
                <a:srgbClr val="3F3F3F"/>
              </a:buClr>
              <a:buSzPts val="1100"/>
              <a:buFont typeface="Helvetica Neue Light"/>
              <a:buNone/>
              <a:defRPr sz="1100"/>
            </a:lvl2pPr>
            <a:lvl3pPr indent="-228600" lvl="2" marL="1371600" algn="l">
              <a:lnSpc>
                <a:spcPct val="90000"/>
              </a:lnSpc>
              <a:spcBef>
                <a:spcPts val="400"/>
              </a:spcBef>
              <a:spcAft>
                <a:spcPts val="0"/>
              </a:spcAft>
              <a:buClr>
                <a:srgbClr val="3F3F3F"/>
              </a:buClr>
              <a:buSzPts val="900"/>
              <a:buFont typeface="Helvetica Neue Light"/>
              <a:buNone/>
              <a:defRPr sz="900"/>
            </a:lvl3pPr>
            <a:lvl4pPr indent="-228600" lvl="3" marL="1828800" algn="l">
              <a:lnSpc>
                <a:spcPct val="90000"/>
              </a:lnSpc>
              <a:spcBef>
                <a:spcPts val="400"/>
              </a:spcBef>
              <a:spcAft>
                <a:spcPts val="0"/>
              </a:spcAft>
              <a:buClr>
                <a:srgbClr val="3F3F3F"/>
              </a:buClr>
              <a:buSzPts val="800"/>
              <a:buFont typeface="Helvetica Neue Light"/>
              <a:buNone/>
              <a:defRPr sz="800"/>
            </a:lvl4pPr>
            <a:lvl5pPr indent="-228600" lvl="4" marL="2286000" algn="l">
              <a:lnSpc>
                <a:spcPct val="90000"/>
              </a:lnSpc>
              <a:spcBef>
                <a:spcPts val="400"/>
              </a:spcBef>
              <a:spcAft>
                <a:spcPts val="0"/>
              </a:spcAft>
              <a:buClr>
                <a:srgbClr val="3F3F3F"/>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49" name="Google Shape;49;p10"/>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14373" y="243000"/>
            <a:ext cx="8424000" cy="6810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233445"/>
              </a:buClr>
              <a:buSzPts val="2400"/>
              <a:buFont typeface="Helvetica Neue Light"/>
              <a:buNone/>
              <a:defRPr b="0" i="0" sz="2400" u="none" cap="none" strike="noStrike">
                <a:solidFill>
                  <a:srgbClr val="233445"/>
                </a:solidFill>
                <a:latin typeface="Helvetica Neue Light"/>
                <a:ea typeface="Helvetica Neue Light"/>
                <a:cs typeface="Helvetica Neue Light"/>
                <a:sym typeface="Helvetica Neue Ligh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1" name="Google Shape;11;p1"/>
          <p:cNvSpPr txBox="1"/>
          <p:nvPr>
            <p:ph idx="1" type="body"/>
          </p:nvPr>
        </p:nvSpPr>
        <p:spPr>
          <a:xfrm>
            <a:off x="621000" y="1134000"/>
            <a:ext cx="7884000" cy="3510000"/>
          </a:xfrm>
          <a:prstGeom prst="rect">
            <a:avLst/>
          </a:prstGeom>
          <a:noFill/>
          <a:ln>
            <a:noFill/>
          </a:ln>
        </p:spPr>
        <p:txBody>
          <a:bodyPr anchorCtr="0" anchor="t" bIns="34275" lIns="67500" spcFirstLastPara="1" rIns="68575" wrap="square" tIns="35100">
            <a:noAutofit/>
          </a:bodyPr>
          <a:lstStyle>
            <a:lvl1pPr indent="-342900" lvl="0" marL="457200" marR="0" rtl="0" algn="l">
              <a:lnSpc>
                <a:spcPct val="90000"/>
              </a:lnSpc>
              <a:spcBef>
                <a:spcPts val="800"/>
              </a:spcBef>
              <a:spcAft>
                <a:spcPts val="0"/>
              </a:spcAft>
              <a:buClr>
                <a:srgbClr val="3F3F3F"/>
              </a:buClr>
              <a:buSzPts val="1800"/>
              <a:buFont typeface="Helvetica Neue Light"/>
              <a:buChar char="•"/>
              <a:defRPr b="0" i="0" sz="1800" u="none" cap="none" strike="noStrike">
                <a:solidFill>
                  <a:srgbClr val="3F3F3F"/>
                </a:solidFill>
                <a:latin typeface="Helvetica Neue Light"/>
                <a:ea typeface="Helvetica Neue Light"/>
                <a:cs typeface="Helvetica Neue Light"/>
                <a:sym typeface="Helvetica Neue Light"/>
              </a:defRPr>
            </a:lvl1pPr>
            <a:lvl2pPr indent="-336550" lvl="1" marL="914400" marR="0" rtl="0" algn="l">
              <a:lnSpc>
                <a:spcPct val="90000"/>
              </a:lnSpc>
              <a:spcBef>
                <a:spcPts val="400"/>
              </a:spcBef>
              <a:spcAft>
                <a:spcPts val="0"/>
              </a:spcAft>
              <a:buClr>
                <a:srgbClr val="3F3F3F"/>
              </a:buClr>
              <a:buSzPts val="1700"/>
              <a:buFont typeface="Helvetica Neue Light"/>
              <a:buChar char="•"/>
              <a:defRPr b="0" i="0" sz="1700" u="none" cap="none" strike="noStrike">
                <a:solidFill>
                  <a:srgbClr val="3F3F3F"/>
                </a:solidFill>
                <a:latin typeface="Helvetica Neue Light"/>
                <a:ea typeface="Helvetica Neue Light"/>
                <a:cs typeface="Helvetica Neue Light"/>
                <a:sym typeface="Helvetica Neue Light"/>
              </a:defRPr>
            </a:lvl2pPr>
            <a:lvl3pPr indent="-323850" lvl="2" marL="1371600" marR="0" rtl="0" algn="l">
              <a:lnSpc>
                <a:spcPct val="90000"/>
              </a:lnSpc>
              <a:spcBef>
                <a:spcPts val="400"/>
              </a:spcBef>
              <a:spcAft>
                <a:spcPts val="0"/>
              </a:spcAft>
              <a:buClr>
                <a:srgbClr val="3F3F3F"/>
              </a:buClr>
              <a:buSzPts val="1500"/>
              <a:buFont typeface="Helvetica Neue Light"/>
              <a:buChar char="•"/>
              <a:defRPr b="0" i="0" sz="1500" u="none" cap="none" strike="noStrike">
                <a:solidFill>
                  <a:srgbClr val="3F3F3F"/>
                </a:solidFill>
                <a:latin typeface="Helvetica Neue Light"/>
                <a:ea typeface="Helvetica Neue Light"/>
                <a:cs typeface="Helvetica Neue Light"/>
                <a:sym typeface="Helvetica Neue Light"/>
              </a:defRPr>
            </a:lvl3pPr>
            <a:lvl4pPr indent="-317500" lvl="3" marL="1828800" marR="0" rtl="0" algn="l">
              <a:lnSpc>
                <a:spcPct val="90000"/>
              </a:lnSpc>
              <a:spcBef>
                <a:spcPts val="400"/>
              </a:spcBef>
              <a:spcAft>
                <a:spcPts val="0"/>
              </a:spcAft>
              <a:buClr>
                <a:srgbClr val="3F3F3F"/>
              </a:buClr>
              <a:buSzPts val="1400"/>
              <a:buFont typeface="Helvetica Neue Light"/>
              <a:buChar char="•"/>
              <a:defRPr b="0" i="0" sz="1400" u="none" cap="none" strike="noStrike">
                <a:solidFill>
                  <a:srgbClr val="3F3F3F"/>
                </a:solidFill>
                <a:latin typeface="Helvetica Neue Light"/>
                <a:ea typeface="Helvetica Neue Light"/>
                <a:cs typeface="Helvetica Neue Light"/>
                <a:sym typeface="Helvetica Neue Light"/>
              </a:defRPr>
            </a:lvl4pPr>
            <a:lvl5pPr indent="-304800" lvl="4" marL="2286000" marR="0" rtl="0" algn="l">
              <a:lnSpc>
                <a:spcPct val="90000"/>
              </a:lnSpc>
              <a:spcBef>
                <a:spcPts val="400"/>
              </a:spcBef>
              <a:spcAft>
                <a:spcPts val="0"/>
              </a:spcAft>
              <a:buClr>
                <a:srgbClr val="3F3F3F"/>
              </a:buClr>
              <a:buSzPts val="1200"/>
              <a:buFont typeface="Helvetica Neue Light"/>
              <a:buChar char="•"/>
              <a:defRPr b="0" i="0" sz="1200" u="none" cap="none" strike="noStrike">
                <a:solidFill>
                  <a:srgbClr val="3F3F3F"/>
                </a:solidFill>
                <a:latin typeface="Helvetica Neue Light"/>
                <a:ea typeface="Helvetica Neue Light"/>
                <a:cs typeface="Helvetica Neue Light"/>
                <a:sym typeface="Helvetica Neue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0" i="0" sz="1200" u="none" cap="none" strike="noStrike">
                <a:solidFill>
                  <a:schemeClr val="lt1"/>
                </a:solidFill>
                <a:latin typeface="Helvetica Neue Light"/>
                <a:ea typeface="Helvetica Neue Light"/>
                <a:cs typeface="Helvetica Neue Light"/>
                <a:sym typeface="Helvetica Neue Light"/>
              </a:defRPr>
            </a:lvl1pPr>
            <a:lvl2pPr indent="0" lvl="1" marL="0" marR="0" rtl="0" algn="ctr">
              <a:spcBef>
                <a:spcPts val="0"/>
              </a:spcBef>
              <a:buNone/>
              <a:defRPr b="0" i="0" sz="1200" u="none" cap="none" strike="noStrike">
                <a:solidFill>
                  <a:schemeClr val="lt1"/>
                </a:solidFill>
                <a:latin typeface="Helvetica Neue Light"/>
                <a:ea typeface="Helvetica Neue Light"/>
                <a:cs typeface="Helvetica Neue Light"/>
                <a:sym typeface="Helvetica Neue Light"/>
              </a:defRPr>
            </a:lvl2pPr>
            <a:lvl3pPr indent="0" lvl="2" marL="0" marR="0" rtl="0" algn="ctr">
              <a:spcBef>
                <a:spcPts val="0"/>
              </a:spcBef>
              <a:buNone/>
              <a:defRPr b="0" i="0" sz="1200" u="none" cap="none" strike="noStrike">
                <a:solidFill>
                  <a:schemeClr val="lt1"/>
                </a:solidFill>
                <a:latin typeface="Helvetica Neue Light"/>
                <a:ea typeface="Helvetica Neue Light"/>
                <a:cs typeface="Helvetica Neue Light"/>
                <a:sym typeface="Helvetica Neue Light"/>
              </a:defRPr>
            </a:lvl3pPr>
            <a:lvl4pPr indent="0" lvl="3" marL="0" marR="0" rtl="0" algn="ctr">
              <a:spcBef>
                <a:spcPts val="0"/>
              </a:spcBef>
              <a:buNone/>
              <a:defRPr b="0" i="0" sz="1200" u="none" cap="none" strike="noStrike">
                <a:solidFill>
                  <a:schemeClr val="lt1"/>
                </a:solidFill>
                <a:latin typeface="Helvetica Neue Light"/>
                <a:ea typeface="Helvetica Neue Light"/>
                <a:cs typeface="Helvetica Neue Light"/>
                <a:sym typeface="Helvetica Neue Light"/>
              </a:defRPr>
            </a:lvl4pPr>
            <a:lvl5pPr indent="0" lvl="4" marL="0" marR="0" rtl="0" algn="ctr">
              <a:spcBef>
                <a:spcPts val="0"/>
              </a:spcBef>
              <a:buNone/>
              <a:defRPr b="0" i="0" sz="1200" u="none" cap="none" strike="noStrike">
                <a:solidFill>
                  <a:schemeClr val="lt1"/>
                </a:solidFill>
                <a:latin typeface="Helvetica Neue Light"/>
                <a:ea typeface="Helvetica Neue Light"/>
                <a:cs typeface="Helvetica Neue Light"/>
                <a:sym typeface="Helvetica Neue Light"/>
              </a:defRPr>
            </a:lvl5pPr>
            <a:lvl6pPr indent="0" lvl="5" marL="0" marR="0" rtl="0" algn="ctr">
              <a:spcBef>
                <a:spcPts val="0"/>
              </a:spcBef>
              <a:buNone/>
              <a:defRPr b="0" i="0" sz="1200" u="none" cap="none" strike="noStrike">
                <a:solidFill>
                  <a:schemeClr val="lt1"/>
                </a:solidFill>
                <a:latin typeface="Helvetica Neue Light"/>
                <a:ea typeface="Helvetica Neue Light"/>
                <a:cs typeface="Helvetica Neue Light"/>
                <a:sym typeface="Helvetica Neue Light"/>
              </a:defRPr>
            </a:lvl6pPr>
            <a:lvl7pPr indent="0" lvl="6" marL="0" marR="0" rtl="0" algn="ctr">
              <a:spcBef>
                <a:spcPts val="0"/>
              </a:spcBef>
              <a:buNone/>
              <a:defRPr b="0" i="0" sz="1200" u="none" cap="none" strike="noStrike">
                <a:solidFill>
                  <a:schemeClr val="lt1"/>
                </a:solidFill>
                <a:latin typeface="Helvetica Neue Light"/>
                <a:ea typeface="Helvetica Neue Light"/>
                <a:cs typeface="Helvetica Neue Light"/>
                <a:sym typeface="Helvetica Neue Light"/>
              </a:defRPr>
            </a:lvl7pPr>
            <a:lvl8pPr indent="0" lvl="7" marL="0" marR="0" rtl="0" algn="ctr">
              <a:spcBef>
                <a:spcPts val="0"/>
              </a:spcBef>
              <a:buNone/>
              <a:defRPr b="0" i="0" sz="1200" u="none" cap="none" strike="noStrike">
                <a:solidFill>
                  <a:schemeClr val="lt1"/>
                </a:solidFill>
                <a:latin typeface="Helvetica Neue Light"/>
                <a:ea typeface="Helvetica Neue Light"/>
                <a:cs typeface="Helvetica Neue Light"/>
                <a:sym typeface="Helvetica Neue Light"/>
              </a:defRPr>
            </a:lvl8pPr>
            <a:lvl9pPr indent="0" lvl="8" marL="0" marR="0" rtl="0" algn="ctr">
              <a:spcBef>
                <a:spcPts val="0"/>
              </a:spcBef>
              <a:buNone/>
              <a:defRPr b="0" i="0" sz="1200" u="none" cap="none" strike="noStrike">
                <a:solidFill>
                  <a:schemeClr val="lt1"/>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9.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28.png"/><Relationship Id="rId6" Type="http://schemas.openxmlformats.org/officeDocument/2006/relationships/image" Target="../media/image22.png"/><Relationship Id="rId7" Type="http://schemas.openxmlformats.org/officeDocument/2006/relationships/image" Target="../media/image2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2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26.png"/><Relationship Id="rId4" Type="http://schemas.openxmlformats.org/officeDocument/2006/relationships/image" Target="../media/image25.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hyperlink" Target="https://www.terraform.io/upgrade-guides/0-12.html"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hyperlink" Target="https://www.terraform.io/docs/backends/types/s3.html"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hyperlink" Target="https://github.com/davewadestein/terraform-workshop/tree/master/exercises/10"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hyperlink" Target="https://github.com/davewadestein/terraform-workshop/tree/master/exercises/1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hyperlink" Target="https://www.terraform.io/docs/configuration/expressions.html" TargetMode="External"/><Relationship Id="rId4" Type="http://schemas.openxmlformats.org/officeDocument/2006/relationships/hyperlink" Target="https://blog.gruntwork.io/terraform-tips-tricks-loops-if-statements-and-gotchas-f739bbae55f9" TargetMode="External"/><Relationship Id="rId5" Type="http://schemas.openxmlformats.org/officeDocument/2006/relationships/hyperlink" Target="https://heap.io/blog/engineering/terraform-gotchas"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hyperlink" Target="mailto:dave@developintelligence.com"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4.xml"/><Relationship Id="rId3" Type="http://schemas.openxmlformats.org/officeDocument/2006/relationships/image" Target="../media/image2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hashicorp/terraform/releases/tag/v0.12.0" TargetMode="External"/><Relationship Id="rId4" Type="http://schemas.openxmlformats.org/officeDocument/2006/relationships/hyperlink" Target="https://www.hashicorp.com/blog/announcing-terraform-0-1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learn.hashicorp.com/terraform" TargetMode="External"/><Relationship Id="rId4" Type="http://schemas.openxmlformats.org/officeDocument/2006/relationships/hyperlink" Target="https://github.com/hashicorp/terraform/issues" TargetMode="External"/><Relationship Id="rId5" Type="http://schemas.openxmlformats.org/officeDocument/2006/relationships/hyperlink" Target="https://www.terraform.io/docs/index.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davewadestein/terraform-workshop/tree/master/exercises/0-setu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hashicorp/hc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terraform.io/docs/commands/index.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davewadestein/terraform-workshop/tree/master/exercises/0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github.com/davewadestein/terraform-workshop/tree/master/exercises/0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www.terraform.io/docs/commands/show.html" TargetMode="External"/><Relationship Id="rId4" Type="http://schemas.openxmlformats.org/officeDocument/2006/relationships/hyperlink" Target="https://www.terraform.io/docs/providers/terraform/d/remote_state.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github.com/davewadestein/terraform-workshop/tree/master/exercises/03"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www.terraform.io/docs/providers/aws/index.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registry.terraform.io/"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www.terraform.io/docs/modules/sources.html" TargetMode="External"/><Relationship Id="rId4" Type="http://schemas.openxmlformats.org/officeDocument/2006/relationships/image" Target="../media/image9.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s://github.com/davewadestein/terraform-workshop/tree/master/exercises/04"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github.com/davewadestein/terraform-workshop/tree/master/exercises/05"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github.com/davewadestein/terraform-workshop/tree/master/exercises/06"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hyperlink" Target="https://www.terraform.io/docs/internals/graph.html"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hyperlink" Target="https://github.com/davewadestein/terraform-workshop/tree/master/exercises/07"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hyperlink" Target="https://www.terraform.io/docs/configuration-0-11/interpolation.html"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hyperlink" Target="https://www.terraform.io/docs/configuration-0-11/interpolation.html#built-in-functions"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s://github.com/davewadestein/terraform-workshop/tree/master/exercises/08"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5.xml"/><Relationship Id="rId3" Type="http://schemas.openxmlformats.org/officeDocument/2006/relationships/image" Target="../media/image2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hyperlink" Target="https://github.com/davewadestein/terraform-workshop/tree/master/exercises/09"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txBox="1"/>
          <p:nvPr>
            <p:ph idx="12" type="sldNum"/>
          </p:nvPr>
        </p:nvSpPr>
        <p:spPr>
          <a:xfrm>
            <a:off x="8504999" y="4902993"/>
            <a:ext cx="625500" cy="2238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71" name="Google Shape;71;p16"/>
          <p:cNvPicPr preferRelativeResize="0"/>
          <p:nvPr/>
        </p:nvPicPr>
        <p:blipFill>
          <a:blip r:embed="rId3">
            <a:alphaModFix/>
          </a:blip>
          <a:stretch>
            <a:fillRect/>
          </a:stretch>
        </p:blipFill>
        <p:spPr>
          <a:xfrm>
            <a:off x="0" y="0"/>
            <a:ext cx="9141721"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714373" y="243000"/>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Exercises</a:t>
            </a:r>
            <a:endParaRPr b="1">
              <a:latin typeface="Helvetica Neue"/>
              <a:ea typeface="Helvetica Neue"/>
              <a:cs typeface="Helvetica Neue"/>
              <a:sym typeface="Helvetica Neue"/>
            </a:endParaRPr>
          </a:p>
        </p:txBody>
      </p:sp>
      <p:sp>
        <p:nvSpPr>
          <p:cNvPr id="152" name="Google Shape;152;p25"/>
          <p:cNvSpPr txBox="1"/>
          <p:nvPr>
            <p:ph idx="1" type="body"/>
          </p:nvPr>
        </p:nvSpPr>
        <p:spPr>
          <a:xfrm>
            <a:off x="621000" y="1134000"/>
            <a:ext cx="7884000" cy="3510000"/>
          </a:xfrm>
          <a:prstGeom prst="rect">
            <a:avLst/>
          </a:prstGeom>
          <a:noFill/>
          <a:ln>
            <a:noFill/>
          </a:ln>
        </p:spPr>
        <p:txBody>
          <a:bodyPr anchorCtr="0" anchor="t" bIns="34275" lIns="67500" spcFirstLastPara="1" rIns="68575" wrap="square" tIns="35100">
            <a:noAutofit/>
          </a:bodyPr>
          <a:lstStyle/>
          <a:p>
            <a:pPr indent="-292100" lvl="0" marL="342900" rtl="0" algn="l">
              <a:lnSpc>
                <a:spcPct val="115000"/>
              </a:lnSpc>
              <a:spcBef>
                <a:spcPts val="0"/>
              </a:spcBef>
              <a:spcAft>
                <a:spcPts val="0"/>
              </a:spcAft>
              <a:buSzPts val="2000"/>
              <a:buChar char="●"/>
            </a:pPr>
            <a:r>
              <a:rPr lang="en-US" sz="2000"/>
              <a:t>Groups of 2-3 recommended</a:t>
            </a:r>
            <a:endParaRPr sz="2000"/>
          </a:p>
          <a:p>
            <a:pPr indent="-292100" lvl="1" marL="685800" rtl="0" algn="l">
              <a:lnSpc>
                <a:spcPct val="115000"/>
              </a:lnSpc>
              <a:spcBef>
                <a:spcPts val="0"/>
              </a:spcBef>
              <a:spcAft>
                <a:spcPts val="0"/>
              </a:spcAft>
              <a:buSzPts val="2000"/>
              <a:buChar char="○"/>
            </a:pPr>
            <a:r>
              <a:rPr lang="en-US" sz="2000"/>
              <a:t>i.e., you are e</a:t>
            </a:r>
            <a:r>
              <a:rPr lang="en-US" sz="2000"/>
              <a:t>ncouraged to work through things together, but may work individually if you wish</a:t>
            </a:r>
            <a:endParaRPr sz="2000"/>
          </a:p>
          <a:p>
            <a:pPr indent="-292100" lvl="0" marL="342900" rtl="0" algn="l">
              <a:lnSpc>
                <a:spcPct val="115000"/>
              </a:lnSpc>
              <a:spcBef>
                <a:spcPts val="0"/>
              </a:spcBef>
              <a:spcAft>
                <a:spcPts val="0"/>
              </a:spcAft>
              <a:buSzPts val="2000"/>
              <a:buChar char="●"/>
            </a:pPr>
            <a:r>
              <a:rPr lang="en-US" sz="2000"/>
              <a:t>I’m here to help if you’re stuck or have questions </a:t>
            </a:r>
            <a:endParaRPr sz="2000"/>
          </a:p>
          <a:p>
            <a:pPr indent="-63500" lvl="0" marL="177800" rtl="0" algn="l">
              <a:lnSpc>
                <a:spcPct val="90000"/>
              </a:lnSpc>
              <a:spcBef>
                <a:spcPts val="0"/>
              </a:spcBef>
              <a:spcAft>
                <a:spcPts val="0"/>
              </a:spcAft>
              <a:buClr>
                <a:srgbClr val="3F3F3F"/>
              </a:buClr>
              <a:buSzPts val="1800"/>
              <a:buFont typeface="Helvetica Neue Light"/>
              <a:buNone/>
            </a:pPr>
            <a:r>
              <a:t/>
            </a:r>
            <a:endParaRPr sz="2000"/>
          </a:p>
          <a:p>
            <a:pPr indent="-63500" lvl="0" marL="177800" rtl="0" algn="l">
              <a:lnSpc>
                <a:spcPct val="90000"/>
              </a:lnSpc>
              <a:spcBef>
                <a:spcPts val="0"/>
              </a:spcBef>
              <a:spcAft>
                <a:spcPts val="0"/>
              </a:spcAft>
              <a:buClr>
                <a:srgbClr val="3F3F3F"/>
              </a:buClr>
              <a:buSzPts val="1800"/>
              <a:buFont typeface="Helvetica Neue Light"/>
              <a:buNone/>
            </a:pPr>
            <a:r>
              <a:t/>
            </a:r>
            <a:endParaRPr sz="2000"/>
          </a:p>
          <a:p>
            <a:pPr indent="-63500" lvl="0" marL="177800" rtl="0" algn="l">
              <a:lnSpc>
                <a:spcPct val="90000"/>
              </a:lnSpc>
              <a:spcBef>
                <a:spcPts val="0"/>
              </a:spcBef>
              <a:spcAft>
                <a:spcPts val="0"/>
              </a:spcAft>
              <a:buClr>
                <a:srgbClr val="3F3F3F"/>
              </a:buClr>
              <a:buSzPts val="1800"/>
              <a:buFont typeface="Helvetica Neue Light"/>
              <a:buNone/>
            </a:pPr>
            <a:r>
              <a:t/>
            </a:r>
            <a:endParaRPr sz="2000"/>
          </a:p>
          <a:p>
            <a:pPr indent="-63500" lvl="0" marL="177800" rtl="0" algn="l">
              <a:lnSpc>
                <a:spcPct val="90000"/>
              </a:lnSpc>
              <a:spcBef>
                <a:spcPts val="0"/>
              </a:spcBef>
              <a:spcAft>
                <a:spcPts val="0"/>
              </a:spcAft>
              <a:buClr>
                <a:srgbClr val="3F3F3F"/>
              </a:buClr>
              <a:buSzPts val="1800"/>
              <a:buFont typeface="Helvetica Neue Light"/>
              <a:buNone/>
            </a:pPr>
            <a:r>
              <a:t/>
            </a:r>
            <a:endParaRPr sz="2000"/>
          </a:p>
        </p:txBody>
      </p:sp>
      <p:sp>
        <p:nvSpPr>
          <p:cNvPr id="153" name="Google Shape;153;p25"/>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4" name="Shape 804"/>
        <p:cNvGrpSpPr/>
        <p:nvPr/>
      </p:nvGrpSpPr>
      <p:grpSpPr>
        <a:xfrm>
          <a:off x="0" y="0"/>
          <a:ext cx="0" cy="0"/>
          <a:chOff x="0" y="0"/>
          <a:chExt cx="0" cy="0"/>
        </a:xfrm>
      </p:grpSpPr>
      <p:sp>
        <p:nvSpPr>
          <p:cNvPr id="805" name="Google Shape;805;p115"/>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sz="2300">
                <a:latin typeface="Helvetica Neue"/>
                <a:ea typeface="Helvetica Neue"/>
                <a:cs typeface="Helvetica Neue"/>
                <a:sym typeface="Helvetica Neue"/>
              </a:rPr>
              <a:t>Terraform Expressions</a:t>
            </a:r>
            <a:endParaRPr b="1" sz="2300">
              <a:latin typeface="Helvetica Neue"/>
              <a:ea typeface="Helvetica Neue"/>
              <a:cs typeface="Helvetica Neue"/>
              <a:sym typeface="Helvetica Neue"/>
            </a:endParaRPr>
          </a:p>
        </p:txBody>
      </p:sp>
      <p:sp>
        <p:nvSpPr>
          <p:cNvPr id="806" name="Google Shape;806;p115"/>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807" name="Google Shape;807;p115"/>
          <p:cNvSpPr txBox="1"/>
          <p:nvPr/>
        </p:nvSpPr>
        <p:spPr>
          <a:xfrm>
            <a:off x="556050" y="1042594"/>
            <a:ext cx="7300500" cy="552300"/>
          </a:xfrm>
          <a:prstGeom prst="rect">
            <a:avLst/>
          </a:prstGeom>
          <a:noFill/>
          <a:ln>
            <a:noFill/>
          </a:ln>
        </p:spPr>
        <p:txBody>
          <a:bodyPr anchorCtr="0" anchor="t" bIns="68575" lIns="68575" spcFirstLastPara="1" rIns="68575" wrap="square" tIns="68575">
            <a:noAutofit/>
          </a:bodyPr>
          <a:lstStyle/>
          <a:p>
            <a:pPr indent="-279400" lvl="0" marL="342900" rtl="0" algn="l">
              <a:spcBef>
                <a:spcPts val="0"/>
              </a:spcBef>
              <a:spcAft>
                <a:spcPts val="0"/>
              </a:spcAft>
              <a:buSzPts val="1800"/>
              <a:buFont typeface="Helvetica Neue"/>
              <a:buChar char="●"/>
            </a:pPr>
            <a:r>
              <a:rPr b="1" lang="en-US" sz="1800">
                <a:latin typeface="Helvetica Neue"/>
                <a:ea typeface="Helvetica Neue"/>
                <a:cs typeface="Helvetica Neue"/>
                <a:sym typeface="Helvetica Neue"/>
              </a:rPr>
              <a:t>Splat syntax (v0.12 at top, v0.11 below)</a:t>
            </a:r>
            <a:endParaRPr b="1" sz="1800">
              <a:latin typeface="Helvetica Neue"/>
              <a:ea typeface="Helvetica Neue"/>
              <a:cs typeface="Helvetica Neue"/>
              <a:sym typeface="Helvetica Neue"/>
            </a:endParaRPr>
          </a:p>
        </p:txBody>
      </p:sp>
      <p:pic>
        <p:nvPicPr>
          <p:cNvPr id="808" name="Google Shape;808;p115"/>
          <p:cNvPicPr preferRelativeResize="0"/>
          <p:nvPr/>
        </p:nvPicPr>
        <p:blipFill>
          <a:blip r:embed="rId3">
            <a:alphaModFix/>
          </a:blip>
          <a:stretch>
            <a:fillRect/>
          </a:stretch>
        </p:blipFill>
        <p:spPr>
          <a:xfrm>
            <a:off x="508444" y="1594969"/>
            <a:ext cx="3546113" cy="1363894"/>
          </a:xfrm>
          <a:prstGeom prst="rect">
            <a:avLst/>
          </a:prstGeom>
          <a:noFill/>
          <a:ln>
            <a:noFill/>
          </a:ln>
        </p:spPr>
      </p:pic>
      <p:pic>
        <p:nvPicPr>
          <p:cNvPr id="809" name="Google Shape;809;p115"/>
          <p:cNvPicPr preferRelativeResize="0"/>
          <p:nvPr/>
        </p:nvPicPr>
        <p:blipFill>
          <a:blip r:embed="rId4">
            <a:alphaModFix/>
          </a:blip>
          <a:stretch>
            <a:fillRect/>
          </a:stretch>
        </p:blipFill>
        <p:spPr>
          <a:xfrm>
            <a:off x="1597772" y="3501788"/>
            <a:ext cx="5948457" cy="853988"/>
          </a:xfrm>
          <a:prstGeom prst="rect">
            <a:avLst/>
          </a:prstGeom>
          <a:noFill/>
          <a:ln>
            <a:noFill/>
          </a:ln>
        </p:spPr>
      </p:pic>
      <p:pic>
        <p:nvPicPr>
          <p:cNvPr id="810" name="Google Shape;810;p115"/>
          <p:cNvPicPr preferRelativeResize="0"/>
          <p:nvPr/>
        </p:nvPicPr>
        <p:blipFill>
          <a:blip r:embed="rId5">
            <a:alphaModFix/>
          </a:blip>
          <a:stretch>
            <a:fillRect/>
          </a:stretch>
        </p:blipFill>
        <p:spPr>
          <a:xfrm>
            <a:off x="4435313" y="1812806"/>
            <a:ext cx="4195557" cy="928219"/>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4" name="Shape 814"/>
        <p:cNvGrpSpPr/>
        <p:nvPr/>
      </p:nvGrpSpPr>
      <p:grpSpPr>
        <a:xfrm>
          <a:off x="0" y="0"/>
          <a:ext cx="0" cy="0"/>
          <a:chOff x="0" y="0"/>
          <a:chExt cx="0" cy="0"/>
        </a:xfrm>
      </p:grpSpPr>
      <p:sp>
        <p:nvSpPr>
          <p:cNvPr id="815" name="Google Shape;815;p116"/>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sz="2300">
                <a:latin typeface="Helvetica Neue"/>
                <a:ea typeface="Helvetica Neue"/>
                <a:cs typeface="Helvetica Neue"/>
                <a:sym typeface="Helvetica Neue"/>
              </a:rPr>
              <a:t>Terraform Expressions</a:t>
            </a:r>
            <a:endParaRPr b="1" sz="2300">
              <a:latin typeface="Helvetica Neue"/>
              <a:ea typeface="Helvetica Neue"/>
              <a:cs typeface="Helvetica Neue"/>
              <a:sym typeface="Helvetica Neue"/>
            </a:endParaRPr>
          </a:p>
        </p:txBody>
      </p:sp>
      <p:sp>
        <p:nvSpPr>
          <p:cNvPr id="816" name="Google Shape;816;p116"/>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817" name="Google Shape;817;p116"/>
          <p:cNvSpPr txBox="1"/>
          <p:nvPr/>
        </p:nvSpPr>
        <p:spPr>
          <a:xfrm>
            <a:off x="556050" y="1042594"/>
            <a:ext cx="8143800" cy="552300"/>
          </a:xfrm>
          <a:prstGeom prst="rect">
            <a:avLst/>
          </a:prstGeom>
          <a:noFill/>
          <a:ln>
            <a:noFill/>
          </a:ln>
        </p:spPr>
        <p:txBody>
          <a:bodyPr anchorCtr="0" anchor="t" bIns="68575" lIns="68575" spcFirstLastPara="1" rIns="68575" wrap="square" tIns="68575">
            <a:noAutofit/>
          </a:bodyPr>
          <a:lstStyle/>
          <a:p>
            <a:pPr indent="-279400" lvl="0" marL="342900" rtl="0" algn="l">
              <a:spcBef>
                <a:spcPts val="0"/>
              </a:spcBef>
              <a:spcAft>
                <a:spcPts val="0"/>
              </a:spcAft>
              <a:buSzPts val="1800"/>
              <a:buFont typeface="Helvetica Neue"/>
              <a:buChar char="●"/>
            </a:pPr>
            <a:r>
              <a:rPr b="1" lang="en-US" sz="1800">
                <a:latin typeface="Courier New"/>
                <a:ea typeface="Courier New"/>
                <a:cs typeface="Courier New"/>
                <a:sym typeface="Courier New"/>
              </a:rPr>
              <a:t>for</a:t>
            </a:r>
            <a:r>
              <a:rPr b="1" lang="en-US" sz="1800">
                <a:latin typeface="Helvetica Neue"/>
                <a:ea typeface="Helvetica Neue"/>
                <a:cs typeface="Helvetica Neue"/>
                <a:sym typeface="Helvetica Neue"/>
              </a:rPr>
              <a:t> </a:t>
            </a:r>
            <a:r>
              <a:rPr lang="en-US" sz="1800">
                <a:latin typeface="Helvetica Neue Light"/>
                <a:ea typeface="Helvetica Neue Light"/>
                <a:cs typeface="Helvetica Neue Light"/>
                <a:sym typeface="Helvetica Neue Light"/>
              </a:rPr>
              <a:t>expressions to convert lists/maps/tuples/objects to other lists/maps/tubles/objects (new in v0.12)</a:t>
            </a:r>
            <a:endParaRPr sz="1800">
              <a:latin typeface="Helvetica Neue Light"/>
              <a:ea typeface="Helvetica Neue Light"/>
              <a:cs typeface="Helvetica Neue Light"/>
              <a:sym typeface="Helvetica Neue Light"/>
            </a:endParaRPr>
          </a:p>
        </p:txBody>
      </p:sp>
      <p:pic>
        <p:nvPicPr>
          <p:cNvPr id="818" name="Google Shape;818;p116"/>
          <p:cNvPicPr preferRelativeResize="0"/>
          <p:nvPr/>
        </p:nvPicPr>
        <p:blipFill>
          <a:blip r:embed="rId3">
            <a:alphaModFix/>
          </a:blip>
          <a:stretch>
            <a:fillRect/>
          </a:stretch>
        </p:blipFill>
        <p:spPr>
          <a:xfrm>
            <a:off x="334425" y="1736213"/>
            <a:ext cx="3873325" cy="862481"/>
          </a:xfrm>
          <a:prstGeom prst="rect">
            <a:avLst/>
          </a:prstGeom>
          <a:noFill/>
          <a:ln>
            <a:noFill/>
          </a:ln>
        </p:spPr>
      </p:pic>
      <p:pic>
        <p:nvPicPr>
          <p:cNvPr id="819" name="Google Shape;819;p116"/>
          <p:cNvPicPr preferRelativeResize="0"/>
          <p:nvPr/>
        </p:nvPicPr>
        <p:blipFill>
          <a:blip r:embed="rId4">
            <a:alphaModFix/>
          </a:blip>
          <a:stretch>
            <a:fillRect/>
          </a:stretch>
        </p:blipFill>
        <p:spPr>
          <a:xfrm>
            <a:off x="4572000" y="1826916"/>
            <a:ext cx="3559591" cy="681075"/>
          </a:xfrm>
          <a:prstGeom prst="rect">
            <a:avLst/>
          </a:prstGeom>
          <a:noFill/>
          <a:ln>
            <a:noFill/>
          </a:ln>
        </p:spPr>
      </p:pic>
      <p:pic>
        <p:nvPicPr>
          <p:cNvPr id="820" name="Google Shape;820;p116"/>
          <p:cNvPicPr preferRelativeResize="0"/>
          <p:nvPr/>
        </p:nvPicPr>
        <p:blipFill>
          <a:blip r:embed="rId5">
            <a:alphaModFix/>
          </a:blip>
          <a:stretch>
            <a:fillRect/>
          </a:stretch>
        </p:blipFill>
        <p:spPr>
          <a:xfrm>
            <a:off x="42243" y="2739937"/>
            <a:ext cx="4165500" cy="743837"/>
          </a:xfrm>
          <a:prstGeom prst="rect">
            <a:avLst/>
          </a:prstGeom>
          <a:noFill/>
          <a:ln>
            <a:noFill/>
          </a:ln>
        </p:spPr>
      </p:pic>
      <p:pic>
        <p:nvPicPr>
          <p:cNvPr id="821" name="Google Shape;821;p116"/>
          <p:cNvPicPr preferRelativeResize="0"/>
          <p:nvPr/>
        </p:nvPicPr>
        <p:blipFill>
          <a:blip r:embed="rId6">
            <a:alphaModFix/>
          </a:blip>
          <a:stretch>
            <a:fillRect/>
          </a:stretch>
        </p:blipFill>
        <p:spPr>
          <a:xfrm>
            <a:off x="4207744" y="2739932"/>
            <a:ext cx="4993169" cy="796013"/>
          </a:xfrm>
          <a:prstGeom prst="rect">
            <a:avLst/>
          </a:prstGeom>
          <a:noFill/>
          <a:ln>
            <a:noFill/>
          </a:ln>
        </p:spPr>
      </p:pic>
      <p:pic>
        <p:nvPicPr>
          <p:cNvPr id="822" name="Google Shape;822;p116"/>
          <p:cNvPicPr preferRelativeResize="0"/>
          <p:nvPr/>
        </p:nvPicPr>
        <p:blipFill>
          <a:blip r:embed="rId7">
            <a:alphaModFix/>
          </a:blip>
          <a:stretch>
            <a:fillRect/>
          </a:stretch>
        </p:blipFill>
        <p:spPr>
          <a:xfrm>
            <a:off x="415500" y="3677192"/>
            <a:ext cx="6386681" cy="925613"/>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Google Shape;827;p117"/>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sz="2300">
                <a:latin typeface="Helvetica Neue"/>
                <a:ea typeface="Helvetica Neue"/>
                <a:cs typeface="Helvetica Neue"/>
                <a:sym typeface="Helvetica Neue"/>
              </a:rPr>
              <a:t>Terraform Expressions</a:t>
            </a:r>
            <a:endParaRPr b="1" sz="2300">
              <a:latin typeface="Helvetica Neue"/>
              <a:ea typeface="Helvetica Neue"/>
              <a:cs typeface="Helvetica Neue"/>
              <a:sym typeface="Helvetica Neue"/>
            </a:endParaRPr>
          </a:p>
        </p:txBody>
      </p:sp>
      <p:sp>
        <p:nvSpPr>
          <p:cNvPr id="828" name="Google Shape;828;p117"/>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829" name="Google Shape;829;p117"/>
          <p:cNvSpPr txBox="1"/>
          <p:nvPr/>
        </p:nvSpPr>
        <p:spPr>
          <a:xfrm>
            <a:off x="556050" y="1042594"/>
            <a:ext cx="8143800" cy="552300"/>
          </a:xfrm>
          <a:prstGeom prst="rect">
            <a:avLst/>
          </a:prstGeom>
          <a:noFill/>
          <a:ln>
            <a:noFill/>
          </a:ln>
        </p:spPr>
        <p:txBody>
          <a:bodyPr anchorCtr="0" anchor="t" bIns="68575" lIns="68575" spcFirstLastPara="1" rIns="68575" wrap="square" tIns="68575">
            <a:noAutofit/>
          </a:bodyPr>
          <a:lstStyle/>
          <a:p>
            <a:pPr indent="-279400" lvl="0" marL="342900" rtl="0" algn="l">
              <a:spcBef>
                <a:spcPts val="0"/>
              </a:spcBef>
              <a:spcAft>
                <a:spcPts val="0"/>
              </a:spcAft>
              <a:buSzPts val="1800"/>
              <a:buFont typeface="Helvetica Neue"/>
              <a:buChar char="●"/>
            </a:pPr>
            <a:r>
              <a:rPr b="1" lang="en-US" sz="1800">
                <a:latin typeface="Courier New"/>
                <a:ea typeface="Courier New"/>
                <a:cs typeface="Courier New"/>
                <a:sym typeface="Courier New"/>
              </a:rPr>
              <a:t>dynamic</a:t>
            </a:r>
            <a:r>
              <a:rPr b="1" lang="en-US" sz="1800">
                <a:latin typeface="Helvetica Neue"/>
                <a:ea typeface="Helvetica Neue"/>
                <a:cs typeface="Helvetica Neue"/>
                <a:sym typeface="Helvetica Neue"/>
              </a:rPr>
              <a:t> </a:t>
            </a:r>
            <a:r>
              <a:rPr lang="en-US" sz="1800">
                <a:latin typeface="Helvetica Neue Light"/>
                <a:ea typeface="Helvetica Neue Light"/>
                <a:cs typeface="Helvetica Neue Light"/>
                <a:sym typeface="Helvetica Neue Light"/>
              </a:rPr>
              <a:t>blocks (new in v0.12)</a:t>
            </a:r>
            <a:endParaRPr sz="1800">
              <a:latin typeface="Helvetica Neue Light"/>
              <a:ea typeface="Helvetica Neue Light"/>
              <a:cs typeface="Helvetica Neue Light"/>
              <a:sym typeface="Helvetica Neue Light"/>
            </a:endParaRPr>
          </a:p>
        </p:txBody>
      </p:sp>
      <p:pic>
        <p:nvPicPr>
          <p:cNvPr id="830" name="Google Shape;830;p117"/>
          <p:cNvPicPr preferRelativeResize="0"/>
          <p:nvPr/>
        </p:nvPicPr>
        <p:blipFill>
          <a:blip r:embed="rId3">
            <a:alphaModFix/>
          </a:blip>
          <a:stretch>
            <a:fillRect/>
          </a:stretch>
        </p:blipFill>
        <p:spPr>
          <a:xfrm>
            <a:off x="1527600" y="1594969"/>
            <a:ext cx="4927950" cy="328530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Google Shape;835;p118"/>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sz="2300">
                <a:latin typeface="Helvetica Neue"/>
                <a:ea typeface="Helvetica Neue"/>
                <a:cs typeface="Helvetica Neue"/>
                <a:sym typeface="Helvetica Neue"/>
              </a:rPr>
              <a:t>Terraform Meta-arguments</a:t>
            </a:r>
            <a:endParaRPr b="1" sz="2300">
              <a:latin typeface="Helvetica Neue"/>
              <a:ea typeface="Helvetica Neue"/>
              <a:cs typeface="Helvetica Neue"/>
              <a:sym typeface="Helvetica Neue"/>
            </a:endParaRPr>
          </a:p>
        </p:txBody>
      </p:sp>
      <p:sp>
        <p:nvSpPr>
          <p:cNvPr id="836" name="Google Shape;836;p118"/>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837" name="Google Shape;837;p118"/>
          <p:cNvSpPr txBox="1"/>
          <p:nvPr/>
        </p:nvSpPr>
        <p:spPr>
          <a:xfrm>
            <a:off x="556050" y="1042594"/>
            <a:ext cx="8143800" cy="552300"/>
          </a:xfrm>
          <a:prstGeom prst="rect">
            <a:avLst/>
          </a:prstGeom>
          <a:noFill/>
          <a:ln>
            <a:noFill/>
          </a:ln>
        </p:spPr>
        <p:txBody>
          <a:bodyPr anchorCtr="0" anchor="t" bIns="68575" lIns="68575" spcFirstLastPara="1" rIns="68575" wrap="square" tIns="68575">
            <a:noAutofit/>
          </a:bodyPr>
          <a:lstStyle/>
          <a:p>
            <a:pPr indent="-273050" lvl="0" marL="342900" rtl="0" algn="l">
              <a:spcBef>
                <a:spcPts val="0"/>
              </a:spcBef>
              <a:spcAft>
                <a:spcPts val="0"/>
              </a:spcAft>
              <a:buSzPts val="1700"/>
              <a:buFont typeface="Helvetica Neue"/>
              <a:buChar char="●"/>
            </a:pPr>
            <a:r>
              <a:rPr lang="en-US" sz="1700">
                <a:latin typeface="Helvetica Neue"/>
                <a:ea typeface="Helvetica Neue"/>
                <a:cs typeface="Helvetica Neue"/>
                <a:sym typeface="Helvetica Neue"/>
              </a:rPr>
              <a:t>r</a:t>
            </a:r>
            <a:r>
              <a:rPr lang="en-US" sz="1700">
                <a:latin typeface="Helvetica Neue"/>
                <a:ea typeface="Helvetica Neue"/>
                <a:cs typeface="Helvetica Neue"/>
                <a:sym typeface="Helvetica Neue"/>
              </a:rPr>
              <a:t>esources, data sources, modules, and outputs can have meta-arguments (available across all types of all providers)</a:t>
            </a:r>
            <a:endParaRPr sz="1700">
              <a:latin typeface="Helvetica Neue"/>
              <a:ea typeface="Helvetica Neue"/>
              <a:cs typeface="Helvetica Neue"/>
              <a:sym typeface="Helvetica Neue"/>
            </a:endParaRPr>
          </a:p>
          <a:p>
            <a:pPr indent="-273050" lvl="0" marL="342900" rtl="0" algn="l">
              <a:spcBef>
                <a:spcPts val="0"/>
              </a:spcBef>
              <a:spcAft>
                <a:spcPts val="0"/>
              </a:spcAft>
              <a:buSzPts val="1700"/>
              <a:buFont typeface="Helvetica Neue"/>
              <a:buChar char="●"/>
            </a:pPr>
            <a:r>
              <a:rPr lang="en-US" sz="1700">
                <a:latin typeface="Helvetica Neue"/>
                <a:ea typeface="Helvetica Neue"/>
                <a:cs typeface="Helvetica Neue"/>
                <a:sym typeface="Helvetica Neue"/>
              </a:rPr>
              <a:t>modules have: </a:t>
            </a:r>
            <a:r>
              <a:rPr lang="en-US" sz="1700">
                <a:latin typeface="Courier New"/>
                <a:ea typeface="Courier New"/>
                <a:cs typeface="Courier New"/>
                <a:sym typeface="Courier New"/>
              </a:rPr>
              <a:t>source</a:t>
            </a:r>
            <a:r>
              <a:rPr lang="en-US" sz="1700">
                <a:latin typeface="Helvetica Neue"/>
                <a:ea typeface="Helvetica Neue"/>
                <a:cs typeface="Helvetica Neue"/>
                <a:sym typeface="Helvetica Neue"/>
              </a:rPr>
              <a:t>, </a:t>
            </a:r>
            <a:r>
              <a:rPr lang="en-US" sz="1700">
                <a:latin typeface="Courier New"/>
                <a:ea typeface="Courier New"/>
                <a:cs typeface="Courier New"/>
                <a:sym typeface="Courier New"/>
              </a:rPr>
              <a:t>version</a:t>
            </a:r>
            <a:r>
              <a:rPr lang="en-US" sz="1700">
                <a:latin typeface="Helvetica Neue"/>
                <a:ea typeface="Helvetica Neue"/>
                <a:cs typeface="Helvetica Neue"/>
                <a:sym typeface="Helvetica Neue"/>
              </a:rPr>
              <a:t>, </a:t>
            </a:r>
            <a:r>
              <a:rPr lang="en-US" sz="1700">
                <a:latin typeface="Courier New"/>
                <a:ea typeface="Courier New"/>
                <a:cs typeface="Courier New"/>
                <a:sym typeface="Courier New"/>
              </a:rPr>
              <a:t>providers</a:t>
            </a:r>
            <a:endParaRPr sz="1700">
              <a:latin typeface="Courier New"/>
              <a:ea typeface="Courier New"/>
              <a:cs typeface="Courier New"/>
              <a:sym typeface="Courier New"/>
            </a:endParaRPr>
          </a:p>
          <a:p>
            <a:pPr indent="-273050" lvl="0" marL="342900" rtl="0" algn="l">
              <a:spcBef>
                <a:spcPts val="0"/>
              </a:spcBef>
              <a:spcAft>
                <a:spcPts val="0"/>
              </a:spcAft>
              <a:buSzPts val="1700"/>
              <a:buFont typeface="Helvetica Neue"/>
              <a:buChar char="●"/>
            </a:pPr>
            <a:r>
              <a:rPr lang="en-US" sz="1700">
                <a:latin typeface="Helvetica Neue"/>
                <a:ea typeface="Helvetica Neue"/>
                <a:cs typeface="Helvetica Neue"/>
                <a:sym typeface="Helvetica Neue"/>
              </a:rPr>
              <a:t>o</a:t>
            </a:r>
            <a:r>
              <a:rPr lang="en-US" sz="1700">
                <a:solidFill>
                  <a:srgbClr val="000000"/>
                </a:solidFill>
                <a:latin typeface="Helvetica Neue"/>
                <a:ea typeface="Helvetica Neue"/>
                <a:cs typeface="Helvetica Neue"/>
                <a:sym typeface="Helvetica Neue"/>
              </a:rPr>
              <a:t>utputs have: </a:t>
            </a:r>
            <a:r>
              <a:rPr lang="en-US" sz="1700">
                <a:solidFill>
                  <a:srgbClr val="000000"/>
                </a:solidFill>
                <a:latin typeface="Courier New"/>
                <a:ea typeface="Courier New"/>
                <a:cs typeface="Courier New"/>
                <a:sym typeface="Courier New"/>
              </a:rPr>
              <a:t>depends_on</a:t>
            </a:r>
            <a:endParaRPr sz="1700">
              <a:solidFill>
                <a:srgbClr val="000000"/>
              </a:solidFill>
              <a:latin typeface="Courier New"/>
              <a:ea typeface="Courier New"/>
              <a:cs typeface="Courier New"/>
              <a:sym typeface="Courier New"/>
            </a:endParaRPr>
          </a:p>
          <a:p>
            <a:pPr indent="-273050" lvl="0" marL="342900" rtl="0" algn="l">
              <a:spcBef>
                <a:spcPts val="0"/>
              </a:spcBef>
              <a:spcAft>
                <a:spcPts val="0"/>
              </a:spcAft>
              <a:buClr>
                <a:srgbClr val="000000"/>
              </a:buClr>
              <a:buSzPts val="1700"/>
              <a:buFont typeface="Helvetica Neue"/>
              <a:buChar char="●"/>
            </a:pPr>
            <a:r>
              <a:rPr lang="en-US" sz="1700">
                <a:latin typeface="Helvetica Neue"/>
                <a:ea typeface="Helvetica Neue"/>
                <a:cs typeface="Helvetica Neue"/>
                <a:sym typeface="Helvetica Neue"/>
              </a:rPr>
              <a:t>r</a:t>
            </a:r>
            <a:r>
              <a:rPr lang="en-US" sz="1700">
                <a:solidFill>
                  <a:srgbClr val="000000"/>
                </a:solidFill>
                <a:latin typeface="Helvetica Neue"/>
                <a:ea typeface="Helvetica Neue"/>
                <a:cs typeface="Helvetica Neue"/>
                <a:sym typeface="Helvetica Neue"/>
              </a:rPr>
              <a:t>esources have: </a:t>
            </a:r>
            <a:r>
              <a:rPr lang="en-US" sz="1700">
                <a:solidFill>
                  <a:srgbClr val="000000"/>
                </a:solidFill>
                <a:latin typeface="Courier New"/>
                <a:ea typeface="Courier New"/>
                <a:cs typeface="Courier New"/>
                <a:sym typeface="Courier New"/>
              </a:rPr>
              <a:t>depends_on</a:t>
            </a:r>
            <a:r>
              <a:rPr lang="en-US" sz="1700">
                <a:solidFill>
                  <a:srgbClr val="000000"/>
                </a:solidFill>
                <a:latin typeface="Helvetica Neue"/>
                <a:ea typeface="Helvetica Neue"/>
                <a:cs typeface="Helvetica Neue"/>
                <a:sym typeface="Helvetica Neue"/>
              </a:rPr>
              <a:t>, </a:t>
            </a:r>
            <a:r>
              <a:rPr lang="en-US" sz="1700">
                <a:solidFill>
                  <a:srgbClr val="000000"/>
                </a:solidFill>
                <a:latin typeface="Courier New"/>
                <a:ea typeface="Courier New"/>
                <a:cs typeface="Courier New"/>
                <a:sym typeface="Courier New"/>
              </a:rPr>
              <a:t>count</a:t>
            </a:r>
            <a:r>
              <a:rPr lang="en-US" sz="1700">
                <a:solidFill>
                  <a:srgbClr val="000000"/>
                </a:solidFill>
                <a:latin typeface="Helvetica Neue"/>
                <a:ea typeface="Helvetica Neue"/>
                <a:cs typeface="Helvetica Neue"/>
                <a:sym typeface="Helvetica Neue"/>
              </a:rPr>
              <a:t>, </a:t>
            </a:r>
            <a:r>
              <a:rPr lang="en-US" sz="1700">
                <a:solidFill>
                  <a:srgbClr val="000000"/>
                </a:solidFill>
                <a:latin typeface="Courier New"/>
                <a:ea typeface="Courier New"/>
                <a:cs typeface="Courier New"/>
                <a:sym typeface="Courier New"/>
              </a:rPr>
              <a:t>for_each</a:t>
            </a:r>
            <a:r>
              <a:rPr lang="en-US" sz="1700">
                <a:solidFill>
                  <a:srgbClr val="000000"/>
                </a:solidFill>
                <a:latin typeface="Helvetica Neue"/>
                <a:ea typeface="Helvetica Neue"/>
                <a:cs typeface="Helvetica Neue"/>
                <a:sym typeface="Helvetica Neue"/>
              </a:rPr>
              <a:t> (new in v0.12), </a:t>
            </a:r>
            <a:r>
              <a:rPr lang="en-US" sz="1700">
                <a:solidFill>
                  <a:srgbClr val="000000"/>
                </a:solidFill>
                <a:latin typeface="Courier New"/>
                <a:ea typeface="Courier New"/>
                <a:cs typeface="Courier New"/>
                <a:sym typeface="Courier New"/>
              </a:rPr>
              <a:t>provider</a:t>
            </a:r>
            <a:r>
              <a:rPr lang="en-US" sz="1700">
                <a:solidFill>
                  <a:srgbClr val="000000"/>
                </a:solidFill>
                <a:latin typeface="Helvetica Neue"/>
                <a:ea typeface="Helvetica Neue"/>
                <a:cs typeface="Helvetica Neue"/>
                <a:sym typeface="Helvetica Neue"/>
              </a:rPr>
              <a:t>, </a:t>
            </a:r>
            <a:r>
              <a:rPr lang="en-US" sz="1700">
                <a:solidFill>
                  <a:srgbClr val="000000"/>
                </a:solidFill>
                <a:latin typeface="Courier New"/>
                <a:ea typeface="Courier New"/>
                <a:cs typeface="Courier New"/>
                <a:sym typeface="Courier New"/>
              </a:rPr>
              <a:t>lifecycle</a:t>
            </a:r>
            <a:r>
              <a:rPr lang="en-US" sz="1700">
                <a:solidFill>
                  <a:srgbClr val="000000"/>
                </a:solidFill>
                <a:latin typeface="Helvetica Neue"/>
                <a:ea typeface="Helvetica Neue"/>
                <a:cs typeface="Helvetica Neue"/>
                <a:sym typeface="Helvetica Neue"/>
              </a:rPr>
              <a:t>, </a:t>
            </a:r>
            <a:r>
              <a:rPr lang="en-US" sz="1700">
                <a:solidFill>
                  <a:srgbClr val="000000"/>
                </a:solidFill>
                <a:latin typeface="Courier New"/>
                <a:ea typeface="Courier New"/>
                <a:cs typeface="Courier New"/>
                <a:sym typeface="Courier New"/>
              </a:rPr>
              <a:t>provisioner</a:t>
            </a:r>
            <a:r>
              <a:rPr lang="en-US" sz="1700">
                <a:solidFill>
                  <a:srgbClr val="000000"/>
                </a:solidFill>
                <a:latin typeface="Helvetica Neue"/>
                <a:ea typeface="Helvetica Neue"/>
                <a:cs typeface="Helvetica Neue"/>
                <a:sym typeface="Helvetica Neue"/>
              </a:rPr>
              <a:t> (</a:t>
            </a:r>
            <a:r>
              <a:rPr lang="en-US" sz="1700">
                <a:solidFill>
                  <a:srgbClr val="000000"/>
                </a:solidFill>
                <a:latin typeface="Courier New"/>
                <a:ea typeface="Courier New"/>
                <a:cs typeface="Courier New"/>
                <a:sym typeface="Courier New"/>
              </a:rPr>
              <a:t>provisioner</a:t>
            </a:r>
            <a:r>
              <a:rPr lang="en-US" sz="1700">
                <a:solidFill>
                  <a:srgbClr val="000000"/>
                </a:solidFill>
                <a:latin typeface="Helvetica Neue"/>
                <a:ea typeface="Helvetica Neue"/>
                <a:cs typeface="Helvetica Neue"/>
                <a:sym typeface="Helvetica Neue"/>
              </a:rPr>
              <a:t> can have </a:t>
            </a:r>
            <a:r>
              <a:rPr lang="en-US" sz="1700">
                <a:solidFill>
                  <a:srgbClr val="000000"/>
                </a:solidFill>
                <a:latin typeface="Courier New"/>
                <a:ea typeface="Courier New"/>
                <a:cs typeface="Courier New"/>
                <a:sym typeface="Courier New"/>
              </a:rPr>
              <a:t>connection</a:t>
            </a:r>
            <a:r>
              <a:rPr lang="en-US" sz="1700">
                <a:solidFill>
                  <a:srgbClr val="000000"/>
                </a:solidFill>
                <a:latin typeface="Helvetica Neue"/>
                <a:ea typeface="Helvetica Neue"/>
                <a:cs typeface="Helvetica Neue"/>
                <a:sym typeface="Helvetica Neue"/>
              </a:rPr>
              <a:t> inside)</a:t>
            </a:r>
            <a:endParaRPr sz="1700">
              <a:solidFill>
                <a:srgbClr val="000000"/>
              </a:solidFill>
              <a:latin typeface="Helvetica Neue"/>
              <a:ea typeface="Helvetica Neue"/>
              <a:cs typeface="Helvetica Neue"/>
              <a:sym typeface="Helvetica Neue"/>
            </a:endParaRPr>
          </a:p>
          <a:p>
            <a:pPr indent="-273050" lvl="0" marL="342900" rtl="0" algn="l">
              <a:spcBef>
                <a:spcPts val="0"/>
              </a:spcBef>
              <a:spcAft>
                <a:spcPts val="0"/>
              </a:spcAft>
              <a:buClr>
                <a:srgbClr val="000000"/>
              </a:buClr>
              <a:buSzPts val="1700"/>
              <a:buFont typeface="Helvetica Neue"/>
              <a:buChar char="●"/>
            </a:pPr>
            <a:r>
              <a:rPr lang="en-US" sz="1700">
                <a:latin typeface="Helvetica Neue"/>
                <a:ea typeface="Helvetica Neue"/>
                <a:cs typeface="Helvetica Neue"/>
                <a:sym typeface="Helvetica Neue"/>
              </a:rPr>
              <a:t>d</a:t>
            </a:r>
            <a:r>
              <a:rPr lang="en-US" sz="1700">
                <a:solidFill>
                  <a:srgbClr val="000000"/>
                </a:solidFill>
                <a:latin typeface="Helvetica Neue"/>
                <a:ea typeface="Helvetica Neue"/>
                <a:cs typeface="Helvetica Neue"/>
                <a:sym typeface="Helvetica Neue"/>
              </a:rPr>
              <a:t>ata sources have same as </a:t>
            </a:r>
            <a:r>
              <a:rPr lang="en-US" sz="1700">
                <a:latin typeface="Helvetica Neue"/>
                <a:ea typeface="Helvetica Neue"/>
                <a:cs typeface="Helvetica Neue"/>
                <a:sym typeface="Helvetica Neue"/>
              </a:rPr>
              <a:t>r</a:t>
            </a:r>
            <a:r>
              <a:rPr lang="en-US" sz="1700">
                <a:solidFill>
                  <a:srgbClr val="000000"/>
                </a:solidFill>
                <a:latin typeface="Helvetica Neue"/>
                <a:ea typeface="Helvetica Neue"/>
                <a:cs typeface="Helvetica Neue"/>
                <a:sym typeface="Helvetica Neue"/>
              </a:rPr>
              <a:t>esources except for </a:t>
            </a:r>
            <a:r>
              <a:rPr lang="en-US" sz="1700">
                <a:solidFill>
                  <a:srgbClr val="000000"/>
                </a:solidFill>
                <a:latin typeface="Courier New"/>
                <a:ea typeface="Courier New"/>
                <a:cs typeface="Courier New"/>
                <a:sym typeface="Courier New"/>
              </a:rPr>
              <a:t>lifecycle</a:t>
            </a:r>
            <a:endParaRPr sz="1700">
              <a:solidFill>
                <a:srgbClr val="000000"/>
              </a:solidFill>
              <a:latin typeface="Courier New"/>
              <a:ea typeface="Courier New"/>
              <a:cs typeface="Courier New"/>
              <a:sym typeface="Courier New"/>
            </a:endParaRPr>
          </a:p>
          <a:p>
            <a:pPr indent="-273050" lvl="0" marL="342900" rtl="0" algn="l">
              <a:spcBef>
                <a:spcPts val="0"/>
              </a:spcBef>
              <a:spcAft>
                <a:spcPts val="0"/>
              </a:spcAft>
              <a:buClr>
                <a:srgbClr val="000000"/>
              </a:buClr>
              <a:buSzPts val="1700"/>
              <a:buFont typeface="Helvetica Neue"/>
              <a:buChar char="●"/>
            </a:pPr>
            <a:r>
              <a:rPr lang="en-US" sz="1700">
                <a:solidFill>
                  <a:srgbClr val="000000"/>
                </a:solidFill>
                <a:latin typeface="Courier New"/>
                <a:ea typeface="Courier New"/>
                <a:cs typeface="Courier New"/>
                <a:sym typeface="Courier New"/>
              </a:rPr>
              <a:t>depends_on</a:t>
            </a:r>
            <a:r>
              <a:rPr lang="en-US" sz="1700">
                <a:solidFill>
                  <a:srgbClr val="000000"/>
                </a:solidFill>
                <a:latin typeface="Helvetica Neue"/>
                <a:ea typeface="Helvetica Neue"/>
                <a:cs typeface="Helvetica Neue"/>
                <a:sym typeface="Helvetica Neue"/>
              </a:rPr>
              <a:t> forces a dependency on another </a:t>
            </a:r>
            <a:r>
              <a:rPr lang="en-US" sz="1700">
                <a:latin typeface="Helvetica Neue"/>
                <a:ea typeface="Helvetica Neue"/>
                <a:cs typeface="Helvetica Neue"/>
                <a:sym typeface="Helvetica Neue"/>
              </a:rPr>
              <a:t>object</a:t>
            </a:r>
            <a:r>
              <a:rPr lang="en-US" sz="1700">
                <a:solidFill>
                  <a:srgbClr val="000000"/>
                </a:solidFill>
                <a:latin typeface="Helvetica Neue"/>
                <a:ea typeface="Helvetica Neue"/>
                <a:cs typeface="Helvetica Neue"/>
                <a:sym typeface="Helvetica Neue"/>
              </a:rPr>
              <a:t> even if no implicit dependency by referring to an attribute of another </a:t>
            </a:r>
            <a:r>
              <a:rPr lang="en-US" sz="1700">
                <a:latin typeface="Helvetica Neue"/>
                <a:ea typeface="Helvetica Neue"/>
                <a:cs typeface="Helvetica Neue"/>
                <a:sym typeface="Helvetica Neue"/>
              </a:rPr>
              <a:t>object</a:t>
            </a:r>
            <a:endParaRPr sz="1700">
              <a:solidFill>
                <a:srgbClr val="000000"/>
              </a:solidFill>
              <a:latin typeface="Helvetica Neue"/>
              <a:ea typeface="Helvetica Neue"/>
              <a:cs typeface="Helvetica Neue"/>
              <a:sym typeface="Helvetica Neue"/>
            </a:endParaRPr>
          </a:p>
          <a:p>
            <a:pPr indent="-273050" lvl="0" marL="342900" rtl="0" algn="l">
              <a:spcBef>
                <a:spcPts val="0"/>
              </a:spcBef>
              <a:spcAft>
                <a:spcPts val="0"/>
              </a:spcAft>
              <a:buClr>
                <a:srgbClr val="000000"/>
              </a:buClr>
              <a:buSzPts val="1700"/>
              <a:buFont typeface="Helvetica Neue"/>
              <a:buChar char="●"/>
            </a:pPr>
            <a:r>
              <a:rPr lang="en-US" sz="1700">
                <a:solidFill>
                  <a:srgbClr val="000000"/>
                </a:solidFill>
                <a:latin typeface="Courier New"/>
                <a:ea typeface="Courier New"/>
                <a:cs typeface="Courier New"/>
                <a:sym typeface="Courier New"/>
              </a:rPr>
              <a:t>lifecycle</a:t>
            </a:r>
            <a:r>
              <a:rPr lang="en-US" sz="1700">
                <a:solidFill>
                  <a:srgbClr val="000000"/>
                </a:solidFill>
                <a:latin typeface="Helvetica Neue"/>
                <a:ea typeface="Helvetica Neue"/>
                <a:cs typeface="Helvetica Neue"/>
                <a:sym typeface="Helvetica Neue"/>
              </a:rPr>
              <a:t> controls how resources are modified when configuration changes</a:t>
            </a:r>
            <a:endParaRPr sz="1700">
              <a:solidFill>
                <a:srgbClr val="000000"/>
              </a:solidFill>
              <a:latin typeface="Helvetica Neue"/>
              <a:ea typeface="Helvetica Neue"/>
              <a:cs typeface="Helvetica Neue"/>
              <a:sym typeface="Helvetica Neue"/>
            </a:endParaRPr>
          </a:p>
          <a:p>
            <a:pPr indent="-273050" lvl="0" marL="342900" rtl="0" algn="l">
              <a:spcBef>
                <a:spcPts val="0"/>
              </a:spcBef>
              <a:spcAft>
                <a:spcPts val="0"/>
              </a:spcAft>
              <a:buClr>
                <a:srgbClr val="000000"/>
              </a:buClr>
              <a:buSzPts val="1700"/>
              <a:buFont typeface="Helvetica Neue"/>
              <a:buChar char="●"/>
            </a:pPr>
            <a:r>
              <a:rPr lang="en-US" sz="1700">
                <a:solidFill>
                  <a:srgbClr val="000000"/>
                </a:solidFill>
                <a:latin typeface="Courier New"/>
                <a:ea typeface="Courier New"/>
                <a:cs typeface="Courier New"/>
                <a:sym typeface="Courier New"/>
              </a:rPr>
              <a:t>for_each</a:t>
            </a:r>
            <a:r>
              <a:rPr lang="en-US" sz="1700">
                <a:solidFill>
                  <a:srgbClr val="000000"/>
                </a:solidFill>
                <a:latin typeface="Helvetica Neue"/>
                <a:ea typeface="Helvetica Neue"/>
                <a:cs typeface="Helvetica Neue"/>
                <a:sym typeface="Helvetica Neue"/>
              </a:rPr>
              <a:t> is like count except it iterates over a set (unordered list) or map, has </a:t>
            </a:r>
            <a:r>
              <a:rPr lang="en-US" sz="1700">
                <a:solidFill>
                  <a:srgbClr val="000000"/>
                </a:solidFill>
                <a:latin typeface="Courier New"/>
                <a:ea typeface="Courier New"/>
                <a:cs typeface="Courier New"/>
                <a:sym typeface="Courier New"/>
              </a:rPr>
              <a:t>each.key</a:t>
            </a:r>
            <a:r>
              <a:rPr lang="en-US" sz="1700">
                <a:solidFill>
                  <a:srgbClr val="000000"/>
                </a:solidFill>
                <a:latin typeface="Helvetica Neue"/>
                <a:ea typeface="Helvetica Neue"/>
                <a:cs typeface="Helvetica Neue"/>
                <a:sym typeface="Helvetica Neue"/>
              </a:rPr>
              <a:t>, </a:t>
            </a:r>
            <a:r>
              <a:rPr lang="en-US" sz="1700">
                <a:solidFill>
                  <a:srgbClr val="000000"/>
                </a:solidFill>
                <a:latin typeface="Courier New"/>
                <a:ea typeface="Courier New"/>
                <a:cs typeface="Courier New"/>
                <a:sym typeface="Courier New"/>
              </a:rPr>
              <a:t>each.value</a:t>
            </a:r>
            <a:r>
              <a:rPr lang="en-US" sz="1700">
                <a:solidFill>
                  <a:srgbClr val="000000"/>
                </a:solidFill>
                <a:latin typeface="Helvetica Neue"/>
                <a:ea typeface="Helvetica Neue"/>
                <a:cs typeface="Helvetica Neue"/>
                <a:sym typeface="Helvetica Neue"/>
              </a:rPr>
              <a:t> instead of </a:t>
            </a:r>
            <a:r>
              <a:rPr lang="en-US" sz="1700">
                <a:solidFill>
                  <a:srgbClr val="000000"/>
                </a:solidFill>
                <a:latin typeface="Courier New"/>
                <a:ea typeface="Courier New"/>
                <a:cs typeface="Courier New"/>
                <a:sym typeface="Courier New"/>
              </a:rPr>
              <a:t>count.index</a:t>
            </a:r>
            <a:r>
              <a:rPr lang="en-US" sz="1700">
                <a:solidFill>
                  <a:srgbClr val="000000"/>
                </a:solidFill>
                <a:latin typeface="Helvetica Neue"/>
                <a:ea typeface="Helvetica Neue"/>
                <a:cs typeface="Helvetica Neue"/>
                <a:sym typeface="Helvetica Neue"/>
              </a:rPr>
              <a:t> to refer to each index</a:t>
            </a:r>
            <a:endParaRPr sz="1700">
              <a:solidFill>
                <a:srgbClr val="000000"/>
              </a:solidFill>
              <a:latin typeface="Helvetica Neue"/>
              <a:ea typeface="Helvetica Neue"/>
              <a:cs typeface="Helvetica Neue"/>
              <a:sym typeface="Helvetica Neue"/>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1" name="Shape 841"/>
        <p:cNvGrpSpPr/>
        <p:nvPr/>
      </p:nvGrpSpPr>
      <p:grpSpPr>
        <a:xfrm>
          <a:off x="0" y="0"/>
          <a:ext cx="0" cy="0"/>
          <a:chOff x="0" y="0"/>
          <a:chExt cx="0" cy="0"/>
        </a:xfrm>
      </p:grpSpPr>
      <p:sp>
        <p:nvSpPr>
          <p:cNvPr id="842" name="Google Shape;842;p119"/>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sz="2300">
                <a:latin typeface="Helvetica Neue"/>
                <a:ea typeface="Helvetica Neue"/>
                <a:cs typeface="Helvetica Neue"/>
                <a:sym typeface="Helvetica Neue"/>
              </a:rPr>
              <a:t>Terraform Meta-arguments</a:t>
            </a:r>
            <a:endParaRPr b="1" sz="2300">
              <a:latin typeface="Helvetica Neue"/>
              <a:ea typeface="Helvetica Neue"/>
              <a:cs typeface="Helvetica Neue"/>
              <a:sym typeface="Helvetica Neue"/>
            </a:endParaRPr>
          </a:p>
        </p:txBody>
      </p:sp>
      <p:sp>
        <p:nvSpPr>
          <p:cNvPr id="843" name="Google Shape;843;p119"/>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844" name="Google Shape;844;p119"/>
          <p:cNvSpPr txBox="1"/>
          <p:nvPr/>
        </p:nvSpPr>
        <p:spPr>
          <a:xfrm>
            <a:off x="556050" y="984656"/>
            <a:ext cx="8143800" cy="552300"/>
          </a:xfrm>
          <a:prstGeom prst="rect">
            <a:avLst/>
          </a:prstGeom>
          <a:noFill/>
          <a:ln>
            <a:noFill/>
          </a:ln>
        </p:spPr>
        <p:txBody>
          <a:bodyPr anchorCtr="0" anchor="t" bIns="68575" lIns="68575" spcFirstLastPara="1" rIns="68575" wrap="square" tIns="68575">
            <a:noAutofit/>
          </a:bodyPr>
          <a:lstStyle/>
          <a:p>
            <a:pPr indent="-279400" lvl="0" marL="342900" rtl="0" algn="l">
              <a:spcBef>
                <a:spcPts val="0"/>
              </a:spcBef>
              <a:spcAft>
                <a:spcPts val="0"/>
              </a:spcAft>
              <a:buClr>
                <a:srgbClr val="000000"/>
              </a:buClr>
              <a:buSzPts val="1800"/>
              <a:buFont typeface="Helvetica Neue"/>
              <a:buChar char="●"/>
            </a:pPr>
            <a:r>
              <a:rPr lang="en-US" sz="1800">
                <a:latin typeface="Courier New"/>
                <a:ea typeface="Courier New"/>
                <a:cs typeface="Courier New"/>
                <a:sym typeface="Courier New"/>
              </a:rPr>
              <a:t>providers</a:t>
            </a:r>
            <a:r>
              <a:rPr lang="en-US" sz="1800">
                <a:latin typeface="Helvetica Neue"/>
                <a:ea typeface="Helvetica Neue"/>
                <a:cs typeface="Helvetica Neue"/>
                <a:sym typeface="Helvetica Neue"/>
              </a:rPr>
              <a:t> and </a:t>
            </a:r>
            <a:r>
              <a:rPr lang="en-US" sz="1800">
                <a:latin typeface="Courier New"/>
                <a:ea typeface="Courier New"/>
                <a:cs typeface="Courier New"/>
                <a:sym typeface="Courier New"/>
              </a:rPr>
              <a:t>provider</a:t>
            </a:r>
            <a:r>
              <a:rPr lang="en-US" sz="1800">
                <a:latin typeface="Helvetica Neue"/>
                <a:ea typeface="Helvetica Neue"/>
                <a:cs typeface="Helvetica Neue"/>
                <a:sym typeface="Helvetica Neue"/>
              </a:rPr>
              <a:t> are used when dealing with multiple providers in the same configuration</a:t>
            </a:r>
            <a:endParaRPr sz="1800">
              <a:solidFill>
                <a:srgbClr val="000000"/>
              </a:solidFill>
              <a:latin typeface="Helvetica Neue"/>
              <a:ea typeface="Helvetica Neue"/>
              <a:cs typeface="Helvetica Neue"/>
              <a:sym typeface="Helvetica Neue"/>
            </a:endParaRPr>
          </a:p>
        </p:txBody>
      </p:sp>
      <p:pic>
        <p:nvPicPr>
          <p:cNvPr id="845" name="Google Shape;845;p119"/>
          <p:cNvPicPr preferRelativeResize="0"/>
          <p:nvPr/>
        </p:nvPicPr>
        <p:blipFill>
          <a:blip r:embed="rId3">
            <a:alphaModFix/>
          </a:blip>
          <a:stretch>
            <a:fillRect/>
          </a:stretch>
        </p:blipFill>
        <p:spPr>
          <a:xfrm>
            <a:off x="1388588" y="1620338"/>
            <a:ext cx="2204967" cy="3319931"/>
          </a:xfrm>
          <a:prstGeom prst="rect">
            <a:avLst/>
          </a:prstGeom>
          <a:noFill/>
          <a:ln>
            <a:noFill/>
          </a:ln>
        </p:spPr>
      </p:pic>
      <p:pic>
        <p:nvPicPr>
          <p:cNvPr id="846" name="Google Shape;846;p119"/>
          <p:cNvPicPr preferRelativeResize="0"/>
          <p:nvPr/>
        </p:nvPicPr>
        <p:blipFill>
          <a:blip r:embed="rId4">
            <a:alphaModFix/>
          </a:blip>
          <a:stretch>
            <a:fillRect/>
          </a:stretch>
        </p:blipFill>
        <p:spPr>
          <a:xfrm>
            <a:off x="3707855" y="1620338"/>
            <a:ext cx="4084865" cy="3377869"/>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p120"/>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Upgrading from v0.11 to v0.12</a:t>
            </a:r>
            <a:endParaRPr b="1" sz="2300">
              <a:latin typeface="Helvetica Neue"/>
              <a:ea typeface="Helvetica Neue"/>
              <a:cs typeface="Helvetica Neue"/>
              <a:sym typeface="Helvetica Neue"/>
            </a:endParaRPr>
          </a:p>
        </p:txBody>
      </p:sp>
      <p:sp>
        <p:nvSpPr>
          <p:cNvPr id="852" name="Google Shape;852;p120"/>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853" name="Google Shape;853;p120"/>
          <p:cNvSpPr txBox="1"/>
          <p:nvPr/>
        </p:nvSpPr>
        <p:spPr>
          <a:xfrm>
            <a:off x="556050" y="984656"/>
            <a:ext cx="8143800" cy="552300"/>
          </a:xfrm>
          <a:prstGeom prst="rect">
            <a:avLst/>
          </a:prstGeom>
          <a:noFill/>
          <a:ln>
            <a:noFill/>
          </a:ln>
        </p:spPr>
        <p:txBody>
          <a:bodyPr anchorCtr="0" anchor="t" bIns="68575" lIns="68575" spcFirstLastPara="1" rIns="68575" wrap="square" tIns="68575">
            <a:noAutofit/>
          </a:bodyPr>
          <a:lstStyle/>
          <a:p>
            <a:pPr indent="-279400" lvl="0" marL="342900" rtl="0" algn="l">
              <a:spcBef>
                <a:spcPts val="0"/>
              </a:spcBef>
              <a:spcAft>
                <a:spcPts val="0"/>
              </a:spcAft>
              <a:buClr>
                <a:srgbClr val="000000"/>
              </a:buClr>
              <a:buSzPts val="1800"/>
              <a:buFont typeface="Helvetica Neue"/>
              <a:buChar char="●"/>
            </a:pPr>
            <a:r>
              <a:rPr lang="en-US" sz="1800">
                <a:latin typeface="Helvetica Neue"/>
                <a:ea typeface="Helvetica Neue"/>
                <a:cs typeface="Helvetica Neue"/>
                <a:sym typeface="Helvetica Neue"/>
              </a:rPr>
              <a:t>Full details at: </a:t>
            </a:r>
            <a:r>
              <a:rPr lang="en-US" sz="1800" u="sng">
                <a:solidFill>
                  <a:srgbClr val="0563C1"/>
                </a:solidFill>
                <a:latin typeface="Helvetica Neue"/>
                <a:ea typeface="Helvetica Neue"/>
                <a:cs typeface="Helvetica Neue"/>
                <a:sym typeface="Helvetica Neue"/>
                <a:hlinkClick r:id="rId3"/>
              </a:rPr>
              <a:t>https://www.terraform.io/upgrade-guides/0-12.html</a:t>
            </a:r>
            <a:endParaRPr sz="1800">
              <a:solidFill>
                <a:srgbClr val="000000"/>
              </a:solidFill>
              <a:latin typeface="Helvetica Neue"/>
              <a:ea typeface="Helvetica Neue"/>
              <a:cs typeface="Helvetica Neue"/>
              <a:sym typeface="Helvetica Neue"/>
            </a:endParaRPr>
          </a:p>
          <a:p>
            <a:pPr indent="-279400" lvl="0" marL="342900" rtl="0" algn="l">
              <a:spcBef>
                <a:spcPts val="0"/>
              </a:spcBef>
              <a:spcAft>
                <a:spcPts val="0"/>
              </a:spcAft>
              <a:buClr>
                <a:srgbClr val="000000"/>
              </a:buClr>
              <a:buSzPts val="1800"/>
              <a:buFont typeface="Helvetica Neue"/>
              <a:buChar char="●"/>
            </a:pPr>
            <a:r>
              <a:rPr lang="en-US" sz="1800">
                <a:solidFill>
                  <a:srgbClr val="000000"/>
                </a:solidFill>
                <a:latin typeface="Helvetica Neue"/>
                <a:ea typeface="Helvetica Neue"/>
                <a:cs typeface="Helvetica Neue"/>
                <a:sym typeface="Helvetica Neue"/>
              </a:rPr>
              <a:t>Upgrade to v0.11.14 first and run </a:t>
            </a:r>
            <a:r>
              <a:rPr lang="en-US" sz="1800">
                <a:solidFill>
                  <a:srgbClr val="000000"/>
                </a:solidFill>
                <a:latin typeface="Courier New"/>
                <a:ea typeface="Courier New"/>
                <a:cs typeface="Courier New"/>
                <a:sym typeface="Courier New"/>
              </a:rPr>
              <a:t>terraform init</a:t>
            </a:r>
            <a:r>
              <a:rPr lang="en-US" sz="1800">
                <a:solidFill>
                  <a:srgbClr val="000000"/>
                </a:solidFill>
                <a:latin typeface="Helvetica Neue"/>
                <a:ea typeface="Helvetica Neue"/>
                <a:cs typeface="Helvetica Neue"/>
                <a:sym typeface="Helvetica Neue"/>
              </a:rPr>
              <a:t>, </a:t>
            </a:r>
            <a:r>
              <a:rPr lang="en-US" sz="1800">
                <a:solidFill>
                  <a:srgbClr val="000000"/>
                </a:solidFill>
                <a:latin typeface="Courier New"/>
                <a:ea typeface="Courier New"/>
                <a:cs typeface="Courier New"/>
                <a:sym typeface="Courier New"/>
              </a:rPr>
              <a:t>terraform apply</a:t>
            </a:r>
            <a:r>
              <a:rPr lang="en-US" sz="1800">
                <a:solidFill>
                  <a:srgbClr val="000000"/>
                </a:solidFill>
                <a:latin typeface="Helvetica Neue"/>
                <a:ea typeface="Helvetica Neue"/>
                <a:cs typeface="Helvetica Neue"/>
                <a:sym typeface="Helvetica Neue"/>
              </a:rPr>
              <a:t>, and </a:t>
            </a:r>
            <a:r>
              <a:rPr lang="en-US" sz="1800">
                <a:solidFill>
                  <a:srgbClr val="000000"/>
                </a:solidFill>
                <a:latin typeface="Courier New"/>
                <a:ea typeface="Courier New"/>
                <a:cs typeface="Courier New"/>
                <a:sym typeface="Courier New"/>
              </a:rPr>
              <a:t>terraform 0.12checklist</a:t>
            </a:r>
            <a:r>
              <a:rPr lang="en-US" sz="1800">
                <a:solidFill>
                  <a:srgbClr val="000000"/>
                </a:solidFill>
                <a:latin typeface="Helvetica Neue"/>
                <a:ea typeface="Helvetica Neue"/>
                <a:cs typeface="Helvetica Neue"/>
                <a:sym typeface="Helvetica Neue"/>
              </a:rPr>
              <a:t> (this command makes suggestions for things to change before running automated upgrade command)</a:t>
            </a:r>
            <a:endParaRPr sz="1800">
              <a:solidFill>
                <a:srgbClr val="000000"/>
              </a:solidFill>
              <a:latin typeface="Helvetica Neue"/>
              <a:ea typeface="Helvetica Neue"/>
              <a:cs typeface="Helvetica Neue"/>
              <a:sym typeface="Helvetica Neue"/>
            </a:endParaRPr>
          </a:p>
          <a:p>
            <a:pPr indent="-279400" lvl="0" marL="342900" rtl="0" algn="l">
              <a:spcBef>
                <a:spcPts val="0"/>
              </a:spcBef>
              <a:spcAft>
                <a:spcPts val="0"/>
              </a:spcAft>
              <a:buClr>
                <a:srgbClr val="000000"/>
              </a:buClr>
              <a:buSzPts val="1800"/>
              <a:buFont typeface="Helvetica Neue"/>
              <a:buChar char="●"/>
            </a:pPr>
            <a:r>
              <a:rPr lang="en-US" sz="1800">
                <a:solidFill>
                  <a:srgbClr val="000000"/>
                </a:solidFill>
                <a:latin typeface="Helvetica Neue"/>
                <a:ea typeface="Helvetica Neue"/>
                <a:cs typeface="Helvetica Neue"/>
                <a:sym typeface="Helvetica Neue"/>
              </a:rPr>
              <a:t>If the output of </a:t>
            </a:r>
            <a:r>
              <a:rPr lang="en-US" sz="1800">
                <a:solidFill>
                  <a:srgbClr val="000000"/>
                </a:solidFill>
                <a:latin typeface="Courier New"/>
                <a:ea typeface="Courier New"/>
                <a:cs typeface="Courier New"/>
                <a:sym typeface="Courier New"/>
              </a:rPr>
              <a:t>terraform 0.12checklist</a:t>
            </a:r>
            <a:r>
              <a:rPr lang="en-US" sz="1800">
                <a:solidFill>
                  <a:srgbClr val="000000"/>
                </a:solidFill>
                <a:latin typeface="Helvetica Neue"/>
                <a:ea typeface="Helvetica Neue"/>
                <a:cs typeface="Helvetica Neue"/>
                <a:sym typeface="Helvetica Neue"/>
              </a:rPr>
              <a:t> suggests some updates, complete them and rerun it and verify no other tasks are suggested</a:t>
            </a:r>
            <a:endParaRPr sz="1800">
              <a:solidFill>
                <a:srgbClr val="000000"/>
              </a:solidFill>
              <a:latin typeface="Helvetica Neue"/>
              <a:ea typeface="Helvetica Neue"/>
              <a:cs typeface="Helvetica Neue"/>
              <a:sym typeface="Helvetica Neue"/>
            </a:endParaRPr>
          </a:p>
          <a:p>
            <a:pPr indent="-279400" lvl="0" marL="342900" rtl="0" algn="l">
              <a:spcBef>
                <a:spcPts val="0"/>
              </a:spcBef>
              <a:spcAft>
                <a:spcPts val="0"/>
              </a:spcAft>
              <a:buClr>
                <a:srgbClr val="000000"/>
              </a:buClr>
              <a:buSzPts val="1800"/>
              <a:buFont typeface="Helvetica Neue"/>
              <a:buChar char="●"/>
            </a:pPr>
            <a:r>
              <a:rPr lang="en-US" sz="1800">
                <a:solidFill>
                  <a:srgbClr val="000000"/>
                </a:solidFill>
                <a:latin typeface="Helvetica Neue"/>
                <a:ea typeface="Helvetica Neue"/>
                <a:cs typeface="Helvetica Neue"/>
                <a:sym typeface="Helvetica Neue"/>
              </a:rPr>
              <a:t>Then run the automated </a:t>
            </a:r>
            <a:r>
              <a:rPr lang="en-US" sz="1800">
                <a:solidFill>
                  <a:srgbClr val="000000"/>
                </a:solidFill>
                <a:latin typeface="Courier New"/>
                <a:ea typeface="Courier New"/>
                <a:cs typeface="Courier New"/>
                <a:sym typeface="Courier New"/>
              </a:rPr>
              <a:t>terraform 0.12upgrade</a:t>
            </a:r>
            <a:r>
              <a:rPr lang="en-US" sz="1800">
                <a:solidFill>
                  <a:srgbClr val="000000"/>
                </a:solidFill>
                <a:latin typeface="Helvetica Neue"/>
                <a:ea typeface="Helvetica Neue"/>
                <a:cs typeface="Helvetica Neue"/>
                <a:sym typeface="Helvetica Neue"/>
              </a:rPr>
              <a:t> command, then check automatically updated files for </a:t>
            </a:r>
            <a:r>
              <a:rPr lang="en-US" sz="1800">
                <a:solidFill>
                  <a:srgbClr val="000000"/>
                </a:solidFill>
                <a:latin typeface="Courier New"/>
                <a:ea typeface="Courier New"/>
                <a:cs typeface="Courier New"/>
                <a:sym typeface="Courier New"/>
              </a:rPr>
              <a:t>TF-UPGRADE-TODO </a:t>
            </a:r>
            <a:r>
              <a:rPr lang="en-US" sz="1800">
                <a:solidFill>
                  <a:srgbClr val="000000"/>
                </a:solidFill>
                <a:latin typeface="Helvetica Neue"/>
                <a:ea typeface="Helvetica Neue"/>
                <a:cs typeface="Helvetica Neue"/>
                <a:sym typeface="Helvetica Neue"/>
              </a:rPr>
              <a:t>markers/comments and make </a:t>
            </a:r>
            <a:r>
              <a:rPr lang="en-US" sz="1800">
                <a:latin typeface="Helvetica Neue"/>
                <a:ea typeface="Helvetica Neue"/>
                <a:cs typeface="Helvetica Neue"/>
                <a:sym typeface="Helvetica Neue"/>
              </a:rPr>
              <a:t>required</a:t>
            </a:r>
            <a:r>
              <a:rPr lang="en-US" sz="1800">
                <a:solidFill>
                  <a:srgbClr val="000000"/>
                </a:solidFill>
                <a:latin typeface="Helvetica Neue"/>
                <a:ea typeface="Helvetica Neue"/>
                <a:cs typeface="Helvetica Neue"/>
                <a:sym typeface="Helvetica Neue"/>
              </a:rPr>
              <a:t> changes</a:t>
            </a:r>
            <a:endParaRPr sz="1800">
              <a:solidFill>
                <a:srgbClr val="000000"/>
              </a:solidFill>
              <a:latin typeface="Helvetica Neue"/>
              <a:ea typeface="Helvetica Neue"/>
              <a:cs typeface="Helvetica Neue"/>
              <a:sym typeface="Helvetica Neue"/>
            </a:endParaRPr>
          </a:p>
          <a:p>
            <a:pPr indent="-279400" lvl="0" marL="342900" rtl="0" algn="l">
              <a:spcBef>
                <a:spcPts val="0"/>
              </a:spcBef>
              <a:spcAft>
                <a:spcPts val="0"/>
              </a:spcAft>
              <a:buClr>
                <a:srgbClr val="000000"/>
              </a:buClr>
              <a:buSzPts val="1800"/>
              <a:buFont typeface="Helvetica Neue"/>
              <a:buChar char="●"/>
            </a:pPr>
            <a:r>
              <a:rPr lang="en-US" sz="1800">
                <a:solidFill>
                  <a:srgbClr val="000000"/>
                </a:solidFill>
                <a:latin typeface="Helvetica Neue"/>
                <a:ea typeface="Helvetica Neue"/>
                <a:cs typeface="Helvetica Neue"/>
                <a:sym typeface="Helvetica Neue"/>
              </a:rPr>
              <a:t>Rerun </a:t>
            </a:r>
            <a:r>
              <a:rPr lang="en-US" sz="1800">
                <a:solidFill>
                  <a:srgbClr val="000000"/>
                </a:solidFill>
                <a:latin typeface="Courier New"/>
                <a:ea typeface="Courier New"/>
                <a:cs typeface="Courier New"/>
                <a:sym typeface="Courier New"/>
              </a:rPr>
              <a:t>terraform plan</a:t>
            </a:r>
            <a:r>
              <a:rPr lang="en-US" sz="1800">
                <a:solidFill>
                  <a:srgbClr val="000000"/>
                </a:solidFill>
                <a:latin typeface="Helvetica Neue"/>
                <a:ea typeface="Helvetica Neue"/>
                <a:cs typeface="Helvetica Neue"/>
                <a:sym typeface="Helvetica Neue"/>
              </a:rPr>
              <a:t> and verify no changes are required</a:t>
            </a:r>
            <a:endParaRPr sz="1800">
              <a:solidFill>
                <a:srgbClr val="000000"/>
              </a:solidFill>
              <a:latin typeface="Helvetica Neue"/>
              <a:ea typeface="Helvetica Neue"/>
              <a:cs typeface="Helvetica Neue"/>
              <a:sym typeface="Helvetica Neue"/>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7" name="Shape 857"/>
        <p:cNvGrpSpPr/>
        <p:nvPr/>
      </p:nvGrpSpPr>
      <p:grpSpPr>
        <a:xfrm>
          <a:off x="0" y="0"/>
          <a:ext cx="0" cy="0"/>
          <a:chOff x="0" y="0"/>
          <a:chExt cx="0" cy="0"/>
        </a:xfrm>
      </p:grpSpPr>
      <p:sp>
        <p:nvSpPr>
          <p:cNvPr id="858" name="Google Shape;858;p121"/>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Backends</a:t>
            </a:r>
            <a:endParaRPr b="1">
              <a:latin typeface="Helvetica Neue"/>
              <a:ea typeface="Helvetica Neue"/>
              <a:cs typeface="Helvetica Neue"/>
              <a:sym typeface="Helvetica Neue"/>
            </a:endParaRPr>
          </a:p>
        </p:txBody>
      </p:sp>
      <p:sp>
        <p:nvSpPr>
          <p:cNvPr id="859" name="Google Shape;859;p121"/>
          <p:cNvSpPr txBox="1"/>
          <p:nvPr>
            <p:ph idx="1" type="body"/>
          </p:nvPr>
        </p:nvSpPr>
        <p:spPr>
          <a:xfrm>
            <a:off x="630000" y="1271484"/>
            <a:ext cx="7884000" cy="3238800"/>
          </a:xfrm>
          <a:prstGeom prst="rect">
            <a:avLst/>
          </a:prstGeom>
          <a:noFill/>
          <a:ln>
            <a:noFill/>
          </a:ln>
        </p:spPr>
        <p:txBody>
          <a:bodyPr anchorCtr="0" anchor="t" bIns="34275" lIns="0" spcFirstLastPara="1" rIns="68575" wrap="square" tIns="35100">
            <a:noAutofit/>
          </a:bodyPr>
          <a:lstStyle/>
          <a:p>
            <a:pPr indent="-279400" lvl="0" marL="342900" marR="0" rtl="0" algn="l">
              <a:lnSpc>
                <a:spcPct val="115000"/>
              </a:lnSpc>
              <a:spcBef>
                <a:spcPts val="0"/>
              </a:spcBef>
              <a:spcAft>
                <a:spcPts val="0"/>
              </a:spcAft>
              <a:buClr>
                <a:srgbClr val="000000"/>
              </a:buClr>
              <a:buSzPts val="1800"/>
              <a:buChar char="●"/>
            </a:pPr>
            <a:r>
              <a:rPr lang="en-US">
                <a:solidFill>
                  <a:srgbClr val="000000"/>
                </a:solidFill>
              </a:rPr>
              <a:t>Backends are the concept that terraform uses to store state</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Defaults to local tfstate file.</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Others available:</a:t>
            </a:r>
            <a:endParaRPr>
              <a:solidFill>
                <a:srgbClr val="000000"/>
              </a:solidFill>
            </a:endParaRPr>
          </a:p>
          <a:p>
            <a:pPr indent="-273050" lvl="1" marL="685800" marR="0" rtl="0" algn="l">
              <a:lnSpc>
                <a:spcPct val="115000"/>
              </a:lnSpc>
              <a:spcBef>
                <a:spcPts val="0"/>
              </a:spcBef>
              <a:spcAft>
                <a:spcPts val="0"/>
              </a:spcAft>
              <a:buClr>
                <a:srgbClr val="000000"/>
              </a:buClr>
              <a:buSzPts val="1700"/>
              <a:buChar char="○"/>
            </a:pPr>
            <a:r>
              <a:rPr lang="en-US">
                <a:solidFill>
                  <a:srgbClr val="000000"/>
                </a:solidFill>
              </a:rPr>
              <a:t>S3</a:t>
            </a:r>
            <a:endParaRPr>
              <a:solidFill>
                <a:srgbClr val="000000"/>
              </a:solidFill>
            </a:endParaRPr>
          </a:p>
          <a:p>
            <a:pPr indent="-273050" lvl="1" marL="685800" marR="0" rtl="0" algn="l">
              <a:lnSpc>
                <a:spcPct val="115000"/>
              </a:lnSpc>
              <a:spcBef>
                <a:spcPts val="0"/>
              </a:spcBef>
              <a:spcAft>
                <a:spcPts val="0"/>
              </a:spcAft>
              <a:buClr>
                <a:srgbClr val="000000"/>
              </a:buClr>
              <a:buSzPts val="1700"/>
              <a:buChar char="○"/>
            </a:pPr>
            <a:r>
              <a:rPr lang="en-US">
                <a:solidFill>
                  <a:srgbClr val="000000"/>
                </a:solidFill>
              </a:rPr>
              <a:t>HTTP</a:t>
            </a:r>
            <a:endParaRPr>
              <a:solidFill>
                <a:srgbClr val="000000"/>
              </a:solidFill>
            </a:endParaRPr>
          </a:p>
          <a:p>
            <a:pPr indent="-273050" lvl="1" marL="685800" marR="0" rtl="0" algn="l">
              <a:lnSpc>
                <a:spcPct val="115000"/>
              </a:lnSpc>
              <a:spcBef>
                <a:spcPts val="0"/>
              </a:spcBef>
              <a:spcAft>
                <a:spcPts val="0"/>
              </a:spcAft>
              <a:buClr>
                <a:srgbClr val="000000"/>
              </a:buClr>
              <a:buSzPts val="1700"/>
              <a:buChar char="○"/>
            </a:pPr>
            <a:r>
              <a:rPr lang="en-US">
                <a:solidFill>
                  <a:srgbClr val="000000"/>
                </a:solidFill>
              </a:rPr>
              <a:t>Consul</a:t>
            </a:r>
            <a:endParaRPr>
              <a:solidFill>
                <a:srgbClr val="000000"/>
              </a:solidFill>
            </a:endParaRPr>
          </a:p>
          <a:p>
            <a:pPr indent="-273050" lvl="1" marL="685800" marR="0" rtl="0" algn="l">
              <a:lnSpc>
                <a:spcPct val="115000"/>
              </a:lnSpc>
              <a:spcBef>
                <a:spcPts val="0"/>
              </a:spcBef>
              <a:spcAft>
                <a:spcPts val="0"/>
              </a:spcAft>
              <a:buClr>
                <a:srgbClr val="000000"/>
              </a:buClr>
              <a:buSzPts val="1700"/>
              <a:buChar char="○"/>
            </a:pPr>
            <a:r>
              <a:rPr lang="en-US">
                <a:solidFill>
                  <a:srgbClr val="000000"/>
                </a:solidFill>
              </a:rPr>
              <a:t>Artifactory</a:t>
            </a:r>
            <a:endParaRPr>
              <a:solidFill>
                <a:srgbClr val="000000"/>
              </a:solidFill>
            </a:endParaRPr>
          </a:p>
          <a:p>
            <a:pPr indent="-273050" lvl="1" marL="685800" marR="0" rtl="0" algn="l">
              <a:lnSpc>
                <a:spcPct val="115000"/>
              </a:lnSpc>
              <a:spcBef>
                <a:spcPts val="0"/>
              </a:spcBef>
              <a:spcAft>
                <a:spcPts val="0"/>
              </a:spcAft>
              <a:buClr>
                <a:srgbClr val="000000"/>
              </a:buClr>
              <a:buSzPts val="1700"/>
              <a:buChar char="○"/>
            </a:pPr>
            <a:r>
              <a:rPr lang="en-US">
                <a:solidFill>
                  <a:srgbClr val="000000"/>
                </a:solidFill>
              </a:rPr>
              <a:t>Etcd</a:t>
            </a:r>
            <a:endParaRPr>
              <a:solidFill>
                <a:srgbClr val="000000"/>
              </a:solidFill>
            </a:endParaRPr>
          </a:p>
          <a:p>
            <a:pPr indent="-273050" lvl="1" marL="685800" marR="0" rtl="0" algn="l">
              <a:lnSpc>
                <a:spcPct val="115000"/>
              </a:lnSpc>
              <a:spcBef>
                <a:spcPts val="0"/>
              </a:spcBef>
              <a:spcAft>
                <a:spcPts val="0"/>
              </a:spcAft>
              <a:buClr>
                <a:srgbClr val="000000"/>
              </a:buClr>
              <a:buSzPts val="1700"/>
              <a:buChar char="○"/>
            </a:pPr>
            <a:r>
              <a:rPr lang="en-US">
                <a:solidFill>
                  <a:srgbClr val="000000"/>
                </a:solidFill>
              </a:rPr>
              <a:t>Terraform Enterprise</a:t>
            </a:r>
            <a:endParaRPr>
              <a:solidFill>
                <a:srgbClr val="000000"/>
              </a:solidFill>
            </a:endParaRPr>
          </a:p>
          <a:p>
            <a:pPr indent="-273050" lvl="1" marL="685800" marR="0" rtl="0" algn="l">
              <a:lnSpc>
                <a:spcPct val="115000"/>
              </a:lnSpc>
              <a:spcBef>
                <a:spcPts val="0"/>
              </a:spcBef>
              <a:spcAft>
                <a:spcPts val="0"/>
              </a:spcAft>
              <a:buClr>
                <a:srgbClr val="000000"/>
              </a:buClr>
              <a:buSzPts val="1700"/>
              <a:buChar char="○"/>
            </a:pPr>
            <a:r>
              <a:rPr lang="en-US">
                <a:solidFill>
                  <a:srgbClr val="000000"/>
                </a:solidFill>
              </a:rPr>
              <a:t>etc...</a:t>
            </a:r>
            <a:endParaRPr>
              <a:solidFill>
                <a:srgbClr val="000000"/>
              </a:solidFill>
            </a:endParaRPr>
          </a:p>
        </p:txBody>
      </p:sp>
      <p:sp>
        <p:nvSpPr>
          <p:cNvPr id="860" name="Google Shape;860;p121"/>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4" name="Shape 864"/>
        <p:cNvGrpSpPr/>
        <p:nvPr/>
      </p:nvGrpSpPr>
      <p:grpSpPr>
        <a:xfrm>
          <a:off x="0" y="0"/>
          <a:ext cx="0" cy="0"/>
          <a:chOff x="0" y="0"/>
          <a:chExt cx="0" cy="0"/>
        </a:xfrm>
      </p:grpSpPr>
      <p:sp>
        <p:nvSpPr>
          <p:cNvPr id="865" name="Google Shape;865;p122"/>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Backends: S3</a:t>
            </a:r>
            <a:endParaRPr b="1">
              <a:latin typeface="Helvetica Neue"/>
              <a:ea typeface="Helvetica Neue"/>
              <a:cs typeface="Helvetica Neue"/>
              <a:sym typeface="Helvetica Neue"/>
            </a:endParaRPr>
          </a:p>
        </p:txBody>
      </p:sp>
      <p:sp>
        <p:nvSpPr>
          <p:cNvPr id="866" name="Google Shape;866;p122"/>
          <p:cNvSpPr txBox="1"/>
          <p:nvPr>
            <p:ph idx="1" type="body"/>
          </p:nvPr>
        </p:nvSpPr>
        <p:spPr>
          <a:xfrm>
            <a:off x="630000" y="1314375"/>
            <a:ext cx="7884000" cy="2879700"/>
          </a:xfrm>
          <a:prstGeom prst="rect">
            <a:avLst/>
          </a:prstGeom>
          <a:noFill/>
          <a:ln>
            <a:noFill/>
          </a:ln>
        </p:spPr>
        <p:txBody>
          <a:bodyPr anchorCtr="0" anchor="t" bIns="34275" lIns="0" spcFirstLastPara="1" rIns="68575" wrap="square" tIns="35100">
            <a:noAutofit/>
          </a:bodyPr>
          <a:lstStyle/>
          <a:p>
            <a:pPr indent="0" lvl="0" marL="0" marR="0" rtl="0" algn="l">
              <a:lnSpc>
                <a:spcPct val="115000"/>
              </a:lnSpc>
              <a:spcBef>
                <a:spcPts val="0"/>
              </a:spcBef>
              <a:spcAft>
                <a:spcPts val="0"/>
              </a:spcAft>
              <a:buNone/>
            </a:pPr>
            <a:r>
              <a:rPr lang="en-US">
                <a:solidFill>
                  <a:srgbClr val="000000"/>
                </a:solidFill>
              </a:rPr>
              <a:t>Because this course is about Terraform with AWS specifically, let’s talk about the S3 state backend:</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Uses a bucket and path to an object (the state file) in the bucket for a central place to store state</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Supports locking using an AWS Dynamo DB table</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See </a:t>
            </a:r>
            <a:r>
              <a:rPr lang="en-US" u="sng">
                <a:solidFill>
                  <a:schemeClr val="hlink"/>
                </a:solidFill>
                <a:hlinkClick r:id="rId3"/>
              </a:rPr>
              <a:t>https://www.terraform.io/docs/backends/types/s3.html</a:t>
            </a:r>
            <a:r>
              <a:rPr lang="en-US">
                <a:solidFill>
                  <a:srgbClr val="000000"/>
                </a:solidFill>
              </a:rPr>
              <a:t> for more info</a:t>
            </a:r>
            <a:endParaRPr>
              <a:solidFill>
                <a:srgbClr val="000000"/>
              </a:solidFill>
            </a:endParaRPr>
          </a:p>
        </p:txBody>
      </p:sp>
      <p:sp>
        <p:nvSpPr>
          <p:cNvPr id="867" name="Google Shape;867;p122"/>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1" name="Shape 871"/>
        <p:cNvGrpSpPr/>
        <p:nvPr/>
      </p:nvGrpSpPr>
      <p:grpSpPr>
        <a:xfrm>
          <a:off x="0" y="0"/>
          <a:ext cx="0" cy="0"/>
          <a:chOff x="0" y="0"/>
          <a:chExt cx="0" cy="0"/>
        </a:xfrm>
      </p:grpSpPr>
      <p:sp>
        <p:nvSpPr>
          <p:cNvPr id="872" name="Google Shape;872;p123"/>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sz="2300">
                <a:latin typeface="Helvetica Neue"/>
                <a:ea typeface="Helvetica Neue"/>
                <a:cs typeface="Helvetica Neue"/>
                <a:sym typeface="Helvetica Neue"/>
              </a:rPr>
              <a:t>Exercise 10: S3 Backends</a:t>
            </a:r>
            <a:endParaRPr b="1" sz="2300">
              <a:latin typeface="Helvetica Neue"/>
              <a:ea typeface="Helvetica Neue"/>
              <a:cs typeface="Helvetica Neue"/>
              <a:sym typeface="Helvetica Neue"/>
            </a:endParaRPr>
          </a:p>
        </p:txBody>
      </p:sp>
      <p:sp>
        <p:nvSpPr>
          <p:cNvPr id="873" name="Google Shape;873;p123"/>
          <p:cNvSpPr txBox="1"/>
          <p:nvPr>
            <p:ph idx="1" type="body"/>
          </p:nvPr>
        </p:nvSpPr>
        <p:spPr>
          <a:xfrm>
            <a:off x="626625" y="1111275"/>
            <a:ext cx="7884000" cy="3510000"/>
          </a:xfrm>
          <a:prstGeom prst="rect">
            <a:avLst/>
          </a:prstGeom>
          <a:noFill/>
          <a:ln>
            <a:noFill/>
          </a:ln>
        </p:spPr>
        <p:txBody>
          <a:bodyPr anchorCtr="0" anchor="t" bIns="34275" lIns="0" spcFirstLastPara="1" rIns="68575" wrap="square" tIns="35100">
            <a:noAutofit/>
          </a:bodyPr>
          <a:lstStyle/>
          <a:p>
            <a:pPr indent="0" lvl="0" marL="342900" marR="0" rtl="0" algn="l">
              <a:lnSpc>
                <a:spcPct val="90000"/>
              </a:lnSpc>
              <a:spcBef>
                <a:spcPts val="0"/>
              </a:spcBef>
              <a:spcAft>
                <a:spcPts val="0"/>
              </a:spcAft>
              <a:buNone/>
            </a:pPr>
            <a:r>
              <a:t/>
            </a:r>
            <a:endParaRPr sz="4500">
              <a:solidFill>
                <a:srgbClr val="000000"/>
              </a:solidFill>
            </a:endParaRPr>
          </a:p>
          <a:p>
            <a:pPr indent="0" lvl="0" marL="342900" marR="0" rtl="0" algn="l">
              <a:lnSpc>
                <a:spcPct val="90000"/>
              </a:lnSpc>
              <a:spcBef>
                <a:spcPts val="0"/>
              </a:spcBef>
              <a:spcAft>
                <a:spcPts val="0"/>
              </a:spcAft>
              <a:buNone/>
            </a:pPr>
            <a:r>
              <a:t/>
            </a:r>
            <a:endParaRPr sz="4500">
              <a:solidFill>
                <a:srgbClr val="000000"/>
              </a:solidFill>
            </a:endParaRPr>
          </a:p>
          <a:p>
            <a:pPr indent="0" lvl="0" marL="0" marR="0" rtl="0" algn="ctr">
              <a:lnSpc>
                <a:spcPct val="90000"/>
              </a:lnSpc>
              <a:spcBef>
                <a:spcPts val="0"/>
              </a:spcBef>
              <a:spcAft>
                <a:spcPts val="0"/>
              </a:spcAft>
              <a:buNone/>
            </a:pPr>
            <a:r>
              <a:rPr lang="en-US" sz="4500" u="sng">
                <a:solidFill>
                  <a:schemeClr val="hlink"/>
                </a:solidFill>
                <a:hlinkClick r:id="rId3"/>
              </a:rPr>
              <a:t>Exercise 10</a:t>
            </a:r>
            <a:endParaRPr sz="4500">
              <a:solidFill>
                <a:srgbClr val="000000"/>
              </a:solidFill>
            </a:endParaRPr>
          </a:p>
          <a:p>
            <a:pPr indent="0" lvl="0" marL="0" marR="0" rtl="0" algn="l">
              <a:lnSpc>
                <a:spcPct val="90000"/>
              </a:lnSpc>
              <a:spcBef>
                <a:spcPts val="0"/>
              </a:spcBef>
              <a:spcAft>
                <a:spcPts val="0"/>
              </a:spcAft>
              <a:buNone/>
            </a:pPr>
            <a:r>
              <a:t/>
            </a:r>
            <a:endParaRPr>
              <a:solidFill>
                <a:srgbClr val="000000"/>
              </a:solidFill>
            </a:endParaRPr>
          </a:p>
        </p:txBody>
      </p:sp>
      <p:sp>
        <p:nvSpPr>
          <p:cNvPr id="874" name="Google Shape;874;p123"/>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Google Shape;879;p124"/>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sz="2300">
                <a:latin typeface="Helvetica Neue"/>
                <a:ea typeface="Helvetica Neue"/>
                <a:cs typeface="Helvetica Neue"/>
                <a:sym typeface="Helvetica Neue"/>
              </a:rPr>
              <a:t>Exercise 11: Running an Application in AWS</a:t>
            </a:r>
            <a:endParaRPr b="1" sz="2300">
              <a:latin typeface="Helvetica Neue"/>
              <a:ea typeface="Helvetica Neue"/>
              <a:cs typeface="Helvetica Neue"/>
              <a:sym typeface="Helvetica Neue"/>
            </a:endParaRPr>
          </a:p>
        </p:txBody>
      </p:sp>
      <p:sp>
        <p:nvSpPr>
          <p:cNvPr id="880" name="Google Shape;880;p124"/>
          <p:cNvSpPr txBox="1"/>
          <p:nvPr>
            <p:ph idx="1" type="body"/>
          </p:nvPr>
        </p:nvSpPr>
        <p:spPr>
          <a:xfrm>
            <a:off x="626625" y="1111275"/>
            <a:ext cx="7884000" cy="3510000"/>
          </a:xfrm>
          <a:prstGeom prst="rect">
            <a:avLst/>
          </a:prstGeom>
          <a:noFill/>
          <a:ln>
            <a:noFill/>
          </a:ln>
        </p:spPr>
        <p:txBody>
          <a:bodyPr anchorCtr="0" anchor="t" bIns="34275" lIns="0" spcFirstLastPara="1" rIns="68575" wrap="square" tIns="35100">
            <a:noAutofit/>
          </a:bodyPr>
          <a:lstStyle/>
          <a:p>
            <a:pPr indent="0" lvl="0" marL="342900" marR="0" rtl="0" algn="l">
              <a:lnSpc>
                <a:spcPct val="90000"/>
              </a:lnSpc>
              <a:spcBef>
                <a:spcPts val="0"/>
              </a:spcBef>
              <a:spcAft>
                <a:spcPts val="0"/>
              </a:spcAft>
              <a:buNone/>
            </a:pPr>
            <a:r>
              <a:t/>
            </a:r>
            <a:endParaRPr sz="4500">
              <a:solidFill>
                <a:srgbClr val="000000"/>
              </a:solidFill>
            </a:endParaRPr>
          </a:p>
          <a:p>
            <a:pPr indent="0" lvl="0" marL="342900" marR="0" rtl="0" algn="l">
              <a:lnSpc>
                <a:spcPct val="90000"/>
              </a:lnSpc>
              <a:spcBef>
                <a:spcPts val="0"/>
              </a:spcBef>
              <a:spcAft>
                <a:spcPts val="0"/>
              </a:spcAft>
              <a:buNone/>
            </a:pPr>
            <a:r>
              <a:t/>
            </a:r>
            <a:endParaRPr sz="4500">
              <a:solidFill>
                <a:srgbClr val="000000"/>
              </a:solidFill>
            </a:endParaRPr>
          </a:p>
          <a:p>
            <a:pPr indent="0" lvl="0" marL="0" marR="0" rtl="0" algn="ctr">
              <a:lnSpc>
                <a:spcPct val="90000"/>
              </a:lnSpc>
              <a:spcBef>
                <a:spcPts val="0"/>
              </a:spcBef>
              <a:spcAft>
                <a:spcPts val="0"/>
              </a:spcAft>
              <a:buNone/>
            </a:pPr>
            <a:r>
              <a:rPr lang="en-US" sz="4500" u="sng">
                <a:solidFill>
                  <a:schemeClr val="hlink"/>
                </a:solidFill>
                <a:hlinkClick r:id="rId3"/>
              </a:rPr>
              <a:t>Exercise 11</a:t>
            </a:r>
            <a:endParaRPr sz="4500">
              <a:solidFill>
                <a:srgbClr val="000000"/>
              </a:solidFill>
            </a:endParaRPr>
          </a:p>
          <a:p>
            <a:pPr indent="0" lvl="0" marL="0" marR="0" rtl="0" algn="l">
              <a:lnSpc>
                <a:spcPct val="90000"/>
              </a:lnSpc>
              <a:spcBef>
                <a:spcPts val="0"/>
              </a:spcBef>
              <a:spcAft>
                <a:spcPts val="0"/>
              </a:spcAft>
              <a:buNone/>
            </a:pPr>
            <a:r>
              <a:t/>
            </a:r>
            <a:endParaRPr>
              <a:solidFill>
                <a:srgbClr val="000000"/>
              </a:solidFill>
            </a:endParaRPr>
          </a:p>
        </p:txBody>
      </p:sp>
      <p:sp>
        <p:nvSpPr>
          <p:cNvPr id="881" name="Google Shape;881;p124"/>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714373" y="243000"/>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Experiments</a:t>
            </a:r>
            <a:endParaRPr b="1">
              <a:latin typeface="Helvetica Neue"/>
              <a:ea typeface="Helvetica Neue"/>
              <a:cs typeface="Helvetica Neue"/>
              <a:sym typeface="Helvetica Neue"/>
            </a:endParaRPr>
          </a:p>
        </p:txBody>
      </p:sp>
      <p:sp>
        <p:nvSpPr>
          <p:cNvPr id="159" name="Google Shape;159;p26"/>
          <p:cNvSpPr txBox="1"/>
          <p:nvPr>
            <p:ph idx="1" type="body"/>
          </p:nvPr>
        </p:nvSpPr>
        <p:spPr>
          <a:xfrm>
            <a:off x="621000" y="1134000"/>
            <a:ext cx="7884000" cy="3510000"/>
          </a:xfrm>
          <a:prstGeom prst="rect">
            <a:avLst/>
          </a:prstGeom>
          <a:noFill/>
          <a:ln>
            <a:noFill/>
          </a:ln>
        </p:spPr>
        <p:txBody>
          <a:bodyPr anchorCtr="0" anchor="t" bIns="34275" lIns="67500" spcFirstLastPara="1" rIns="68575" wrap="square" tIns="35100">
            <a:noAutofit/>
          </a:bodyPr>
          <a:lstStyle/>
          <a:p>
            <a:pPr indent="-292100" lvl="0" marL="342900" rtl="0" algn="l">
              <a:lnSpc>
                <a:spcPct val="115000"/>
              </a:lnSpc>
              <a:spcBef>
                <a:spcPts val="0"/>
              </a:spcBef>
              <a:spcAft>
                <a:spcPts val="0"/>
              </a:spcAft>
              <a:buSzPts val="2000"/>
              <a:buChar char="●"/>
            </a:pPr>
            <a:r>
              <a:rPr lang="en-US" sz="2000"/>
              <a:t>a</a:t>
            </a:r>
            <a:r>
              <a:rPr lang="en-US" sz="2000"/>
              <a:t>n extension of exercises</a:t>
            </a:r>
            <a:endParaRPr sz="2000"/>
          </a:p>
          <a:p>
            <a:pPr indent="-292100" lvl="1" marL="685800" rtl="0" algn="l">
              <a:lnSpc>
                <a:spcPct val="115000"/>
              </a:lnSpc>
              <a:spcBef>
                <a:spcPts val="0"/>
              </a:spcBef>
              <a:spcAft>
                <a:spcPts val="0"/>
              </a:spcAft>
              <a:buSzPts val="2000"/>
              <a:buChar char="○"/>
            </a:pPr>
            <a:r>
              <a:rPr lang="en-US" sz="2000"/>
              <a:t>we can take a closer look together as to how this applies to real scenarios in your current work</a:t>
            </a:r>
            <a:endParaRPr sz="2000"/>
          </a:p>
          <a:p>
            <a:pPr indent="-292100" lvl="0" marL="342900" rtl="0" algn="l">
              <a:lnSpc>
                <a:spcPct val="115000"/>
              </a:lnSpc>
              <a:spcBef>
                <a:spcPts val="0"/>
              </a:spcBef>
              <a:spcAft>
                <a:spcPts val="0"/>
              </a:spcAft>
              <a:buSzPts val="2000"/>
              <a:buChar char="●"/>
            </a:pPr>
            <a:r>
              <a:rPr lang="en-US" sz="2000"/>
              <a:t>choose your own adventure or I can give some ideas to explore</a:t>
            </a:r>
            <a:endParaRPr sz="2000"/>
          </a:p>
          <a:p>
            <a:pPr indent="-292100" lvl="0" marL="342900" rtl="0" algn="l">
              <a:lnSpc>
                <a:spcPct val="115000"/>
              </a:lnSpc>
              <a:spcBef>
                <a:spcPts val="0"/>
              </a:spcBef>
              <a:spcAft>
                <a:spcPts val="0"/>
              </a:spcAft>
              <a:buSzPts val="2000"/>
              <a:buChar char="●"/>
            </a:pPr>
            <a:r>
              <a:rPr lang="en-US" sz="2000"/>
              <a:t>uncovering </a:t>
            </a:r>
            <a:r>
              <a:rPr lang="en-US" sz="2000"/>
              <a:t>T</a:t>
            </a:r>
            <a:r>
              <a:rPr lang="en-US" sz="2000"/>
              <a:t>erraform</a:t>
            </a:r>
            <a:r>
              <a:rPr lang="en-US" sz="2000"/>
              <a:t> “gotchas” and limitations</a:t>
            </a:r>
            <a:endParaRPr sz="2000"/>
          </a:p>
          <a:p>
            <a:pPr indent="-292100" lvl="0" marL="342900" rtl="0" algn="l">
              <a:lnSpc>
                <a:spcPct val="115000"/>
              </a:lnSpc>
              <a:spcBef>
                <a:spcPts val="0"/>
              </a:spcBef>
              <a:spcAft>
                <a:spcPts val="0"/>
              </a:spcAft>
              <a:buSzPts val="2000"/>
              <a:buChar char="●"/>
            </a:pPr>
            <a:r>
              <a:rPr lang="en-US" sz="2000"/>
              <a:t>Anything spark ideas for you along the way that you’d like to see in action?</a:t>
            </a:r>
            <a:endParaRPr sz="2000"/>
          </a:p>
          <a:p>
            <a:pPr indent="-292100" lvl="0" marL="342900" rtl="0" algn="l">
              <a:lnSpc>
                <a:spcPct val="115000"/>
              </a:lnSpc>
              <a:spcBef>
                <a:spcPts val="0"/>
              </a:spcBef>
              <a:spcAft>
                <a:spcPts val="0"/>
              </a:spcAft>
              <a:buSzPts val="2000"/>
              <a:buChar char="●"/>
            </a:pPr>
            <a:r>
              <a:rPr lang="en-US" sz="2000"/>
              <a:t>How can I help you get what you need to out of this course?</a:t>
            </a:r>
            <a:endParaRPr sz="2000"/>
          </a:p>
          <a:p>
            <a:pPr indent="-63500" lvl="0" marL="177800" rtl="0" algn="l">
              <a:lnSpc>
                <a:spcPct val="90000"/>
              </a:lnSpc>
              <a:spcBef>
                <a:spcPts val="0"/>
              </a:spcBef>
              <a:spcAft>
                <a:spcPts val="0"/>
              </a:spcAft>
              <a:buClr>
                <a:srgbClr val="3F3F3F"/>
              </a:buClr>
              <a:buSzPts val="1800"/>
              <a:buFont typeface="Helvetica Neue Light"/>
              <a:buNone/>
            </a:pPr>
            <a:r>
              <a:t/>
            </a:r>
            <a:endParaRPr sz="2000"/>
          </a:p>
          <a:p>
            <a:pPr indent="-63500" lvl="0" marL="177800" rtl="0" algn="l">
              <a:lnSpc>
                <a:spcPct val="90000"/>
              </a:lnSpc>
              <a:spcBef>
                <a:spcPts val="0"/>
              </a:spcBef>
              <a:spcAft>
                <a:spcPts val="0"/>
              </a:spcAft>
              <a:buClr>
                <a:srgbClr val="3F3F3F"/>
              </a:buClr>
              <a:buSzPts val="1800"/>
              <a:buFont typeface="Helvetica Neue Light"/>
              <a:buNone/>
            </a:pPr>
            <a:r>
              <a:t/>
            </a:r>
            <a:endParaRPr sz="2000"/>
          </a:p>
          <a:p>
            <a:pPr indent="-63500" lvl="0" marL="177800" rtl="0" algn="l">
              <a:lnSpc>
                <a:spcPct val="90000"/>
              </a:lnSpc>
              <a:spcBef>
                <a:spcPts val="0"/>
              </a:spcBef>
              <a:spcAft>
                <a:spcPts val="0"/>
              </a:spcAft>
              <a:buClr>
                <a:srgbClr val="3F3F3F"/>
              </a:buClr>
              <a:buSzPts val="1800"/>
              <a:buFont typeface="Helvetica Neue Light"/>
              <a:buNone/>
            </a:pPr>
            <a:r>
              <a:t/>
            </a:r>
            <a:endParaRPr sz="2000"/>
          </a:p>
          <a:p>
            <a:pPr indent="-63500" lvl="0" marL="177800" rtl="0" algn="l">
              <a:lnSpc>
                <a:spcPct val="90000"/>
              </a:lnSpc>
              <a:spcBef>
                <a:spcPts val="0"/>
              </a:spcBef>
              <a:spcAft>
                <a:spcPts val="0"/>
              </a:spcAft>
              <a:buClr>
                <a:srgbClr val="3F3F3F"/>
              </a:buClr>
              <a:buSzPts val="1800"/>
              <a:buFont typeface="Helvetica Neue Light"/>
              <a:buNone/>
            </a:pPr>
            <a:r>
              <a:t/>
            </a:r>
            <a:endParaRPr sz="2000"/>
          </a:p>
        </p:txBody>
      </p:sp>
      <p:sp>
        <p:nvSpPr>
          <p:cNvPr id="160" name="Google Shape;160;p26"/>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5" name="Shape 885"/>
        <p:cNvGrpSpPr/>
        <p:nvPr/>
      </p:nvGrpSpPr>
      <p:grpSpPr>
        <a:xfrm>
          <a:off x="0" y="0"/>
          <a:ext cx="0" cy="0"/>
          <a:chOff x="0" y="0"/>
          <a:chExt cx="0" cy="0"/>
        </a:xfrm>
      </p:grpSpPr>
      <p:sp>
        <p:nvSpPr>
          <p:cNvPr id="886" name="Google Shape;886;p125"/>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Experimentation Time</a:t>
            </a:r>
            <a:endParaRPr b="1">
              <a:latin typeface="Helvetica Neue"/>
              <a:ea typeface="Helvetica Neue"/>
              <a:cs typeface="Helvetica Neue"/>
              <a:sym typeface="Helvetica Neue"/>
            </a:endParaRPr>
          </a:p>
        </p:txBody>
      </p:sp>
      <p:sp>
        <p:nvSpPr>
          <p:cNvPr id="887" name="Google Shape;887;p125"/>
          <p:cNvSpPr txBox="1"/>
          <p:nvPr>
            <p:ph idx="1" type="body"/>
          </p:nvPr>
        </p:nvSpPr>
        <p:spPr>
          <a:xfrm>
            <a:off x="626625" y="1133306"/>
            <a:ext cx="7884000" cy="3487800"/>
          </a:xfrm>
          <a:prstGeom prst="rect">
            <a:avLst/>
          </a:prstGeom>
          <a:noFill/>
          <a:ln>
            <a:noFill/>
          </a:ln>
        </p:spPr>
        <p:txBody>
          <a:bodyPr anchorCtr="0" anchor="t" bIns="34275" lIns="0" spcFirstLastPara="1" rIns="68575" wrap="square" tIns="35100">
            <a:noAutofit/>
          </a:bodyPr>
          <a:lstStyle/>
          <a:p>
            <a:pPr indent="-279400" lvl="0" marL="342900" marR="0" rtl="0" algn="l">
              <a:lnSpc>
                <a:spcPct val="115000"/>
              </a:lnSpc>
              <a:spcBef>
                <a:spcPts val="0"/>
              </a:spcBef>
              <a:spcAft>
                <a:spcPts val="0"/>
              </a:spcAft>
              <a:buClr>
                <a:schemeClr val="dk1"/>
              </a:buClr>
              <a:buSzPts val="1800"/>
              <a:buChar char="●"/>
            </a:pPr>
            <a:r>
              <a:rPr lang="en-US">
                <a:solidFill>
                  <a:srgbClr val="000000"/>
                </a:solidFill>
              </a:rPr>
              <a:t>Let’s discuss some idea for experiments</a:t>
            </a:r>
            <a:endParaRPr>
              <a:solidFill>
                <a:srgbClr val="000000"/>
              </a:solidFill>
            </a:endParaRPr>
          </a:p>
          <a:p>
            <a:pPr indent="-279400" lvl="1" marL="685800" marR="0" rtl="0" algn="l">
              <a:lnSpc>
                <a:spcPct val="115000"/>
              </a:lnSpc>
              <a:spcBef>
                <a:spcPts val="0"/>
              </a:spcBef>
              <a:spcAft>
                <a:spcPts val="0"/>
              </a:spcAft>
              <a:buClr>
                <a:schemeClr val="dk1"/>
              </a:buClr>
              <a:buSzPts val="1800"/>
              <a:buChar char="○"/>
            </a:pPr>
            <a:r>
              <a:rPr lang="en-US" sz="1800">
                <a:solidFill>
                  <a:srgbClr val="000000"/>
                </a:solidFill>
              </a:rPr>
              <a:t>You should be just about armed with all the knowledge you need to explore any part of Terraform you like, groups encouraged!</a:t>
            </a:r>
            <a:endParaRPr sz="1800">
              <a:solidFill>
                <a:srgbClr val="000000"/>
              </a:solidFill>
            </a:endParaRPr>
          </a:p>
          <a:p>
            <a:pPr indent="-279400" lvl="1" marL="685800" marR="0" rtl="0" algn="l">
              <a:lnSpc>
                <a:spcPct val="115000"/>
              </a:lnSpc>
              <a:spcBef>
                <a:spcPts val="0"/>
              </a:spcBef>
              <a:spcAft>
                <a:spcPts val="0"/>
              </a:spcAft>
              <a:buClr>
                <a:schemeClr val="dk1"/>
              </a:buClr>
              <a:buSzPts val="1800"/>
              <a:buChar char="○"/>
            </a:pPr>
            <a:r>
              <a:rPr lang="en-US" sz="1800">
                <a:solidFill>
                  <a:srgbClr val="000000"/>
                </a:solidFill>
              </a:rPr>
              <a:t>What would be most useful to your actual work?</a:t>
            </a:r>
            <a:endParaRPr sz="1800">
              <a:solidFill>
                <a:srgbClr val="000000"/>
              </a:solidFill>
            </a:endParaRPr>
          </a:p>
          <a:p>
            <a:pPr indent="0" lvl="0" marL="0" marR="0" rtl="0" algn="l">
              <a:lnSpc>
                <a:spcPct val="115000"/>
              </a:lnSpc>
              <a:spcBef>
                <a:spcPts val="0"/>
              </a:spcBef>
              <a:spcAft>
                <a:spcPts val="0"/>
              </a:spcAft>
              <a:buNone/>
            </a:pPr>
            <a:r>
              <a:t/>
            </a:r>
            <a:endParaRPr>
              <a:solidFill>
                <a:srgbClr val="000000"/>
              </a:solidFill>
            </a:endParaRPr>
          </a:p>
          <a:p>
            <a:pPr indent="0" lvl="0" marL="0" rtl="0" algn="l">
              <a:lnSpc>
                <a:spcPct val="115000"/>
              </a:lnSpc>
              <a:spcBef>
                <a:spcPts val="0"/>
              </a:spcBef>
              <a:spcAft>
                <a:spcPts val="0"/>
              </a:spcAft>
              <a:buNone/>
            </a:pPr>
            <a:r>
              <a:t/>
            </a:r>
            <a:endParaRPr>
              <a:solidFill>
                <a:schemeClr val="dk1"/>
              </a:solidFill>
            </a:endParaRPr>
          </a:p>
        </p:txBody>
      </p:sp>
      <p:sp>
        <p:nvSpPr>
          <p:cNvPr id="888" name="Google Shape;888;p125"/>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2" name="Shape 892"/>
        <p:cNvGrpSpPr/>
        <p:nvPr/>
      </p:nvGrpSpPr>
      <p:grpSpPr>
        <a:xfrm>
          <a:off x="0" y="0"/>
          <a:ext cx="0" cy="0"/>
          <a:chOff x="0" y="0"/>
          <a:chExt cx="0" cy="0"/>
        </a:xfrm>
      </p:grpSpPr>
      <p:sp>
        <p:nvSpPr>
          <p:cNvPr id="893" name="Google Shape;893;p126"/>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Experimentation Time–Some Ideas</a:t>
            </a:r>
            <a:endParaRPr b="1">
              <a:latin typeface="Helvetica Neue"/>
              <a:ea typeface="Helvetica Neue"/>
              <a:cs typeface="Helvetica Neue"/>
              <a:sym typeface="Helvetica Neue"/>
            </a:endParaRPr>
          </a:p>
        </p:txBody>
      </p:sp>
      <p:sp>
        <p:nvSpPr>
          <p:cNvPr id="894" name="Google Shape;894;p126"/>
          <p:cNvSpPr txBox="1"/>
          <p:nvPr>
            <p:ph idx="1" type="body"/>
          </p:nvPr>
        </p:nvSpPr>
        <p:spPr>
          <a:xfrm>
            <a:off x="626625" y="1133306"/>
            <a:ext cx="7884000" cy="3487800"/>
          </a:xfrm>
          <a:prstGeom prst="rect">
            <a:avLst/>
          </a:prstGeom>
          <a:noFill/>
          <a:ln>
            <a:noFill/>
          </a:ln>
        </p:spPr>
        <p:txBody>
          <a:bodyPr anchorCtr="0" anchor="t" bIns="34275" lIns="0" spcFirstLastPara="1" rIns="68575" wrap="square" tIns="35100">
            <a:noAutofit/>
          </a:bodyPr>
          <a:lstStyle/>
          <a:p>
            <a:pPr indent="-279400" lvl="0" marL="342900" marR="0" rtl="0" algn="l">
              <a:lnSpc>
                <a:spcPct val="115000"/>
              </a:lnSpc>
              <a:spcBef>
                <a:spcPts val="0"/>
              </a:spcBef>
              <a:spcAft>
                <a:spcPts val="0"/>
              </a:spcAft>
              <a:buClr>
                <a:srgbClr val="000000"/>
              </a:buClr>
              <a:buSzPts val="1800"/>
              <a:buChar char="●"/>
            </a:pPr>
            <a:r>
              <a:rPr lang="en-US" sz="1800">
                <a:solidFill>
                  <a:srgbClr val="000000"/>
                </a:solidFill>
              </a:rPr>
              <a:t>How could you use Terraform from a server that has no internet access?</a:t>
            </a:r>
            <a:endParaRPr sz="1800">
              <a:solidFill>
                <a:srgbClr val="000000"/>
              </a:solidFill>
            </a:endParaRPr>
          </a:p>
          <a:p>
            <a:pPr indent="-279400" lvl="1" marL="342900" marR="0" rtl="0" algn="l">
              <a:lnSpc>
                <a:spcPct val="115000"/>
              </a:lnSpc>
              <a:spcBef>
                <a:spcPts val="0"/>
              </a:spcBef>
              <a:spcAft>
                <a:spcPts val="0"/>
              </a:spcAft>
              <a:buClr>
                <a:srgbClr val="000000"/>
              </a:buClr>
              <a:buSzPts val="1800"/>
              <a:buChar char="○"/>
            </a:pPr>
            <a:r>
              <a:rPr b="1" lang="en-US" sz="1800">
                <a:solidFill>
                  <a:srgbClr val="000000"/>
                </a:solidFill>
                <a:latin typeface="Consolas"/>
                <a:ea typeface="Consolas"/>
                <a:cs typeface="Consolas"/>
                <a:sym typeface="Consolas"/>
              </a:rPr>
              <a:t>terraform import</a:t>
            </a:r>
            <a:r>
              <a:rPr lang="en-US" sz="1800">
                <a:solidFill>
                  <a:srgbClr val="000000"/>
                </a:solidFill>
                <a:latin typeface="Consolas"/>
                <a:ea typeface="Consolas"/>
                <a:cs typeface="Consolas"/>
                <a:sym typeface="Consolas"/>
              </a:rPr>
              <a:t>, </a:t>
            </a:r>
            <a:r>
              <a:rPr b="1" lang="en-US" sz="1800">
                <a:solidFill>
                  <a:srgbClr val="000000"/>
                </a:solidFill>
                <a:latin typeface="Consolas"/>
                <a:ea typeface="Consolas"/>
                <a:cs typeface="Consolas"/>
                <a:sym typeface="Consolas"/>
              </a:rPr>
              <a:t>terraform graph</a:t>
            </a:r>
            <a:endParaRPr b="1" sz="1800">
              <a:solidFill>
                <a:srgbClr val="000000"/>
              </a:solidFill>
              <a:latin typeface="Consolas"/>
              <a:ea typeface="Consolas"/>
              <a:cs typeface="Consolas"/>
              <a:sym typeface="Consolas"/>
            </a:endParaRPr>
          </a:p>
          <a:p>
            <a:pPr indent="-279400" lvl="1" marL="342900" marR="0" rtl="0" algn="l">
              <a:lnSpc>
                <a:spcPct val="115000"/>
              </a:lnSpc>
              <a:spcBef>
                <a:spcPts val="0"/>
              </a:spcBef>
              <a:spcAft>
                <a:spcPts val="0"/>
              </a:spcAft>
              <a:buClr>
                <a:srgbClr val="000000"/>
              </a:buClr>
              <a:buSzPts val="1800"/>
              <a:buChar char="○"/>
            </a:pPr>
            <a:r>
              <a:rPr b="1" lang="en-US" sz="1800">
                <a:solidFill>
                  <a:srgbClr val="000000"/>
                </a:solidFill>
                <a:latin typeface="Consolas"/>
                <a:ea typeface="Consolas"/>
                <a:cs typeface="Consolas"/>
                <a:sym typeface="Consolas"/>
              </a:rPr>
              <a:t>tfenv</a:t>
            </a:r>
            <a:r>
              <a:rPr lang="en-US" sz="1800">
                <a:solidFill>
                  <a:srgbClr val="000000"/>
                </a:solidFill>
              </a:rPr>
              <a:t> for managing versions of the terraform binary</a:t>
            </a:r>
            <a:endParaRPr sz="1800">
              <a:solidFill>
                <a:srgbClr val="000000"/>
              </a:solidFill>
            </a:endParaRPr>
          </a:p>
          <a:p>
            <a:pPr indent="-279400" lvl="1" marL="342900" marR="0" rtl="0" algn="l">
              <a:lnSpc>
                <a:spcPct val="115000"/>
              </a:lnSpc>
              <a:spcBef>
                <a:spcPts val="0"/>
              </a:spcBef>
              <a:spcAft>
                <a:spcPts val="0"/>
              </a:spcAft>
              <a:buClr>
                <a:srgbClr val="000000"/>
              </a:buClr>
              <a:buSzPts val="1800"/>
              <a:buChar char="○"/>
            </a:pPr>
            <a:r>
              <a:rPr lang="en-US" sz="1800">
                <a:solidFill>
                  <a:srgbClr val="000000"/>
                </a:solidFill>
              </a:rPr>
              <a:t>new capabilities in 0.12, especially </a:t>
            </a:r>
            <a:r>
              <a:rPr lang="en-US" sz="1800" u="sng">
                <a:solidFill>
                  <a:schemeClr val="hlink"/>
                </a:solidFill>
                <a:hlinkClick r:id="rId3"/>
              </a:rPr>
              <a:t>https://www.terraform.io/docs/configuration/expressions.html</a:t>
            </a:r>
            <a:r>
              <a:rPr lang="en-US" sz="1800">
                <a:solidFill>
                  <a:srgbClr val="000000"/>
                </a:solidFill>
              </a:rPr>
              <a:t> </a:t>
            </a:r>
            <a:endParaRPr sz="1800">
              <a:solidFill>
                <a:srgbClr val="000000"/>
              </a:solidFill>
            </a:endParaRPr>
          </a:p>
          <a:p>
            <a:pPr indent="-279400" lvl="1" marL="342900" marR="0" rtl="0" algn="l">
              <a:lnSpc>
                <a:spcPct val="115000"/>
              </a:lnSpc>
              <a:spcBef>
                <a:spcPts val="0"/>
              </a:spcBef>
              <a:spcAft>
                <a:spcPts val="0"/>
              </a:spcAft>
              <a:buClr>
                <a:srgbClr val="000000"/>
              </a:buClr>
              <a:buSzPts val="1800"/>
              <a:buChar char="○"/>
            </a:pPr>
            <a:r>
              <a:rPr lang="en-US" sz="1800">
                <a:solidFill>
                  <a:srgbClr val="000000"/>
                </a:solidFill>
              </a:rPr>
              <a:t>Look at the </a:t>
            </a:r>
            <a:r>
              <a:rPr lang="en-US" sz="1800">
                <a:solidFill>
                  <a:srgbClr val="000000"/>
                </a:solidFill>
                <a:latin typeface="Consolas"/>
                <a:ea typeface="Consolas"/>
                <a:cs typeface="Consolas"/>
                <a:sym typeface="Consolas"/>
              </a:rPr>
              <a:t>student-environments</a:t>
            </a:r>
            <a:r>
              <a:rPr lang="en-US" sz="1800">
                <a:solidFill>
                  <a:srgbClr val="000000"/>
                </a:solidFill>
              </a:rPr>
              <a:t> terraform code in the repo. This is how I set up all of your student accounts/aliases in AWS in prep for this course. Can you identify ways that could be used to improve this terraform, especially in light of 0.12 capabilities?</a:t>
            </a:r>
            <a:endParaRPr sz="1800">
              <a:solidFill>
                <a:srgbClr val="000000"/>
              </a:solidFill>
            </a:endParaRPr>
          </a:p>
          <a:p>
            <a:pPr indent="-279400" lvl="1" marL="342900" marR="0" rtl="0" algn="l">
              <a:lnSpc>
                <a:spcPct val="115000"/>
              </a:lnSpc>
              <a:spcBef>
                <a:spcPts val="0"/>
              </a:spcBef>
              <a:spcAft>
                <a:spcPts val="0"/>
              </a:spcAft>
              <a:buClr>
                <a:srgbClr val="000000"/>
              </a:buClr>
              <a:buSzPts val="1800"/>
              <a:buChar char="○"/>
            </a:pPr>
            <a:r>
              <a:rPr lang="en-US" sz="1800">
                <a:solidFill>
                  <a:srgbClr val="000000"/>
                </a:solidFill>
              </a:rPr>
              <a:t>Terraform gotchas: </a:t>
            </a:r>
            <a:r>
              <a:rPr lang="en-US" sz="1800" u="sng">
                <a:solidFill>
                  <a:schemeClr val="hlink"/>
                </a:solidFill>
                <a:hlinkClick r:id="rId4"/>
              </a:rPr>
              <a:t>https://blog.gruntwork.io/terraform-tips-tricks-loops-if-statements-and-gotchas-f739bbae55f9</a:t>
            </a:r>
            <a:r>
              <a:rPr lang="en-US" sz="1800">
                <a:solidFill>
                  <a:srgbClr val="000000"/>
                </a:solidFill>
              </a:rPr>
              <a:t> and </a:t>
            </a:r>
            <a:r>
              <a:rPr lang="en-US" sz="1800" u="sng">
                <a:solidFill>
                  <a:schemeClr val="hlink"/>
                </a:solidFill>
                <a:hlinkClick r:id="rId5"/>
              </a:rPr>
              <a:t>https://heap.io/blog/engineering/terraform-gotchas</a:t>
            </a:r>
            <a:r>
              <a:rPr lang="en-US" sz="1800">
                <a:solidFill>
                  <a:srgbClr val="000000"/>
                </a:solidFill>
              </a:rPr>
              <a:t> </a:t>
            </a:r>
            <a:endParaRPr sz="1800">
              <a:solidFill>
                <a:srgbClr val="000000"/>
              </a:solidFill>
            </a:endParaRPr>
          </a:p>
          <a:p>
            <a:pPr indent="0" lvl="0" marL="0" rtl="0" algn="l">
              <a:lnSpc>
                <a:spcPct val="115000"/>
              </a:lnSpc>
              <a:spcBef>
                <a:spcPts val="0"/>
              </a:spcBef>
              <a:spcAft>
                <a:spcPts val="0"/>
              </a:spcAft>
              <a:buNone/>
            </a:pPr>
            <a:r>
              <a:t/>
            </a:r>
            <a:endParaRPr>
              <a:solidFill>
                <a:schemeClr val="dk1"/>
              </a:solidFill>
            </a:endParaRPr>
          </a:p>
        </p:txBody>
      </p:sp>
      <p:sp>
        <p:nvSpPr>
          <p:cNvPr id="895" name="Google Shape;895;p126"/>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Google Shape;900;p127"/>
          <p:cNvSpPr txBox="1"/>
          <p:nvPr>
            <p:ph type="ctrTitle"/>
          </p:nvPr>
        </p:nvSpPr>
        <p:spPr>
          <a:xfrm>
            <a:off x="3620992" y="791936"/>
            <a:ext cx="5479200" cy="714300"/>
          </a:xfrm>
          <a:prstGeom prst="rect">
            <a:avLst/>
          </a:prstGeom>
          <a:noFill/>
          <a:ln>
            <a:noFill/>
          </a:ln>
        </p:spPr>
        <p:txBody>
          <a:bodyPr anchorCtr="0" anchor="ctr" bIns="27000" lIns="0" spcFirstLastPara="1" rIns="68575" wrap="square" tIns="0">
            <a:noAutofit/>
          </a:bodyPr>
          <a:lstStyle/>
          <a:p>
            <a:pPr indent="0" lvl="0" marL="50800" rtl="0" algn="ctr">
              <a:lnSpc>
                <a:spcPct val="100000"/>
              </a:lnSpc>
              <a:spcBef>
                <a:spcPts val="0"/>
              </a:spcBef>
              <a:spcAft>
                <a:spcPts val="0"/>
              </a:spcAft>
              <a:buClr>
                <a:srgbClr val="233445"/>
              </a:buClr>
              <a:buSzPts val="2400"/>
              <a:buFont typeface="Helvetica Neue Light"/>
              <a:buNone/>
            </a:pPr>
            <a:r>
              <a:rPr b="1" i="1" lang="en-US" sz="2400">
                <a:solidFill>
                  <a:srgbClr val="F17E3A"/>
                </a:solidFill>
                <a:latin typeface="Helvetica Neue"/>
                <a:ea typeface="Helvetica Neue"/>
                <a:cs typeface="Helvetica Neue"/>
                <a:sym typeface="Helvetica Neue"/>
              </a:rPr>
              <a:t>YOU’RE NOW READY FOR THE WILD WORLD OF TERRAFORM</a:t>
            </a:r>
            <a:endParaRPr b="1" i="1" sz="2400">
              <a:solidFill>
                <a:srgbClr val="F17E3A"/>
              </a:solidFill>
              <a:latin typeface="Helvetica Neue"/>
              <a:ea typeface="Helvetica Neue"/>
              <a:cs typeface="Helvetica Neue"/>
              <a:sym typeface="Helvetica Neue"/>
            </a:endParaRPr>
          </a:p>
          <a:p>
            <a:pPr indent="0" lvl="0" marL="50800" rtl="0" algn="ctr">
              <a:lnSpc>
                <a:spcPct val="100000"/>
              </a:lnSpc>
              <a:spcBef>
                <a:spcPts val="0"/>
              </a:spcBef>
              <a:spcAft>
                <a:spcPts val="0"/>
              </a:spcAft>
              <a:buClr>
                <a:srgbClr val="233445"/>
              </a:buClr>
              <a:buSzPts val="2400"/>
              <a:buFont typeface="Helvetica Neue Light"/>
              <a:buNone/>
            </a:pPr>
            <a:r>
              <a:t/>
            </a:r>
            <a:endParaRPr b="1" i="1" sz="2400">
              <a:solidFill>
                <a:srgbClr val="F17E3A"/>
              </a:solidFill>
              <a:latin typeface="Helvetica Neue"/>
              <a:ea typeface="Helvetica Neue"/>
              <a:cs typeface="Helvetica Neue"/>
              <a:sym typeface="Helvetica Neue"/>
            </a:endParaRPr>
          </a:p>
          <a:p>
            <a:pPr indent="0" lvl="0" marL="50800" rtl="0" algn="ctr">
              <a:lnSpc>
                <a:spcPct val="100000"/>
              </a:lnSpc>
              <a:spcBef>
                <a:spcPts val="0"/>
              </a:spcBef>
              <a:spcAft>
                <a:spcPts val="0"/>
              </a:spcAft>
              <a:buClr>
                <a:srgbClr val="233445"/>
              </a:buClr>
              <a:buSzPts val="2400"/>
              <a:buFont typeface="Helvetica Neue Light"/>
              <a:buNone/>
            </a:pPr>
            <a:r>
              <a:rPr i="1" lang="en-US" sz="2400"/>
              <a:t>THANKS FOR BEING HERE!</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4" name="Shape 904"/>
        <p:cNvGrpSpPr/>
        <p:nvPr/>
      </p:nvGrpSpPr>
      <p:grpSpPr>
        <a:xfrm>
          <a:off x="0" y="0"/>
          <a:ext cx="0" cy="0"/>
          <a:chOff x="0" y="0"/>
          <a:chExt cx="0" cy="0"/>
        </a:xfrm>
      </p:grpSpPr>
      <p:sp>
        <p:nvSpPr>
          <p:cNvPr id="905" name="Google Shape;905;p128"/>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What should I do now?</a:t>
            </a:r>
            <a:endParaRPr b="1">
              <a:latin typeface="Helvetica Neue"/>
              <a:ea typeface="Helvetica Neue"/>
              <a:cs typeface="Helvetica Neue"/>
              <a:sym typeface="Helvetica Neue"/>
            </a:endParaRPr>
          </a:p>
        </p:txBody>
      </p:sp>
      <p:sp>
        <p:nvSpPr>
          <p:cNvPr id="906" name="Google Shape;906;p128"/>
          <p:cNvSpPr txBox="1"/>
          <p:nvPr>
            <p:ph idx="1" type="body"/>
          </p:nvPr>
        </p:nvSpPr>
        <p:spPr>
          <a:xfrm>
            <a:off x="626625" y="1143375"/>
            <a:ext cx="7884000" cy="3478200"/>
          </a:xfrm>
          <a:prstGeom prst="rect">
            <a:avLst/>
          </a:prstGeom>
          <a:noFill/>
          <a:ln>
            <a:noFill/>
          </a:ln>
        </p:spPr>
        <p:txBody>
          <a:bodyPr anchorCtr="0" anchor="t" bIns="34275" lIns="0" spcFirstLastPara="1" rIns="68575" wrap="square" tIns="35100">
            <a:noAutofit/>
          </a:bodyPr>
          <a:lstStyle/>
          <a:p>
            <a:pPr indent="0" lvl="0" marL="0" marR="0" rtl="0" algn="l">
              <a:lnSpc>
                <a:spcPct val="115000"/>
              </a:lnSpc>
              <a:spcBef>
                <a:spcPts val="0"/>
              </a:spcBef>
              <a:spcAft>
                <a:spcPts val="0"/>
              </a:spcAft>
              <a:buNone/>
            </a:pPr>
            <a:r>
              <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Get in touch at any time: </a:t>
            </a:r>
            <a:r>
              <a:rPr lang="en-US" u="sng">
                <a:solidFill>
                  <a:schemeClr val="hlink"/>
                </a:solidFill>
                <a:hlinkClick r:id="rId3"/>
              </a:rPr>
              <a:t>dave@developintelligence.com</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Take what you’ve learned, experiment, and then experiment some more!</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Get involved in the Terraform community</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Follow releases, Github issues, etc.</a:t>
            </a:r>
            <a:endParaRPr>
              <a:solidFill>
                <a:srgbClr val="000000"/>
              </a:solidFill>
            </a:endParaRPr>
          </a:p>
          <a:p>
            <a:pPr indent="-273050" lvl="1" marL="685800" marR="0" rtl="0" algn="l">
              <a:lnSpc>
                <a:spcPct val="115000"/>
              </a:lnSpc>
              <a:spcBef>
                <a:spcPts val="0"/>
              </a:spcBef>
              <a:spcAft>
                <a:spcPts val="0"/>
              </a:spcAft>
              <a:buClr>
                <a:srgbClr val="000000"/>
              </a:buClr>
              <a:buSzPts val="1700"/>
              <a:buChar char="○"/>
            </a:pPr>
            <a:r>
              <a:rPr lang="en-US">
                <a:solidFill>
                  <a:srgbClr val="000000"/>
                </a:solidFill>
              </a:rPr>
              <a:t>It’s the best way to stay up on the current state of affairs!</a:t>
            </a:r>
            <a:endParaRPr>
              <a:solidFill>
                <a:srgbClr val="000000"/>
              </a:solidFill>
            </a:endParaRPr>
          </a:p>
        </p:txBody>
      </p:sp>
      <p:sp>
        <p:nvSpPr>
          <p:cNvPr id="907" name="Google Shape;907;p128"/>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1" name="Shape 911"/>
        <p:cNvGrpSpPr/>
        <p:nvPr/>
      </p:nvGrpSpPr>
      <p:grpSpPr>
        <a:xfrm>
          <a:off x="0" y="0"/>
          <a:ext cx="0" cy="0"/>
          <a:chOff x="0" y="0"/>
          <a:chExt cx="0" cy="0"/>
        </a:xfrm>
      </p:grpSpPr>
      <p:sp>
        <p:nvSpPr>
          <p:cNvPr id="912" name="Google Shape;912;p129"/>
          <p:cNvSpPr txBox="1"/>
          <p:nvPr>
            <p:ph idx="12" type="sldNum"/>
          </p:nvPr>
        </p:nvSpPr>
        <p:spPr>
          <a:xfrm>
            <a:off x="8504999" y="4902993"/>
            <a:ext cx="625500" cy="2238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913" name="Google Shape;913;p129"/>
          <p:cNvPicPr preferRelativeResize="0"/>
          <p:nvPr/>
        </p:nvPicPr>
        <p:blipFill>
          <a:blip r:embed="rId3">
            <a:alphaModFix/>
          </a:blip>
          <a:stretch>
            <a:fillRect/>
          </a:stretch>
        </p:blipFill>
        <p:spPr>
          <a:xfrm>
            <a:off x="0" y="0"/>
            <a:ext cx="9141714"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714373" y="243000"/>
            <a:ext cx="8424000" cy="681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US">
                <a:latin typeface="Helvetica Neue"/>
                <a:ea typeface="Helvetica Neue"/>
                <a:cs typeface="Helvetica Neue"/>
                <a:sym typeface="Helvetica Neue"/>
              </a:rPr>
              <a:t>An Important Note</a:t>
            </a:r>
            <a:endParaRPr b="1">
              <a:latin typeface="Helvetica Neue"/>
              <a:ea typeface="Helvetica Neue"/>
              <a:cs typeface="Helvetica Neue"/>
              <a:sym typeface="Helvetica Neue"/>
            </a:endParaRPr>
          </a:p>
        </p:txBody>
      </p:sp>
      <p:sp>
        <p:nvSpPr>
          <p:cNvPr id="167" name="Google Shape;167;p27"/>
          <p:cNvSpPr txBox="1"/>
          <p:nvPr>
            <p:ph idx="1" type="body"/>
          </p:nvPr>
        </p:nvSpPr>
        <p:spPr>
          <a:xfrm>
            <a:off x="621000" y="1134000"/>
            <a:ext cx="7884000" cy="3510000"/>
          </a:xfrm>
          <a:prstGeom prst="rect">
            <a:avLst/>
          </a:prstGeom>
        </p:spPr>
        <p:txBody>
          <a:bodyPr anchorCtr="0" anchor="t" bIns="34275" lIns="67500" spcFirstLastPara="1" rIns="68575" wrap="square" tIns="35100">
            <a:noAutofit/>
          </a:bodyPr>
          <a:lstStyle/>
          <a:p>
            <a:pPr indent="-342900" lvl="0" marL="457200" rtl="0" algn="l">
              <a:lnSpc>
                <a:spcPct val="115000"/>
              </a:lnSpc>
              <a:spcBef>
                <a:spcPts val="800"/>
              </a:spcBef>
              <a:spcAft>
                <a:spcPts val="0"/>
              </a:spcAft>
              <a:buSzPts val="1800"/>
              <a:buChar char="•"/>
            </a:pPr>
            <a:r>
              <a:rPr lang="en-US"/>
              <a:t>Terraform released version 0.12 in May 2019</a:t>
            </a:r>
            <a:endParaRPr/>
          </a:p>
          <a:p>
            <a:pPr indent="-336550" lvl="1" marL="914400" rtl="0" algn="l">
              <a:lnSpc>
                <a:spcPct val="115000"/>
              </a:lnSpc>
              <a:spcBef>
                <a:spcPts val="0"/>
              </a:spcBef>
              <a:spcAft>
                <a:spcPts val="0"/>
              </a:spcAft>
              <a:buSzPts val="1700"/>
              <a:buChar char="•"/>
            </a:pPr>
            <a:r>
              <a:rPr lang="en-US"/>
              <a:t>some important foundational things changed with this release</a:t>
            </a:r>
            <a:endParaRPr/>
          </a:p>
          <a:p>
            <a:pPr indent="-342900" lvl="0" marL="457200" rtl="0" algn="l">
              <a:lnSpc>
                <a:spcPct val="115000"/>
              </a:lnSpc>
              <a:spcBef>
                <a:spcPts val="0"/>
              </a:spcBef>
              <a:spcAft>
                <a:spcPts val="0"/>
              </a:spcAft>
              <a:buSzPts val="1800"/>
              <a:buChar char="•"/>
            </a:pPr>
            <a:r>
              <a:rPr lang="en-US"/>
              <a:t>we’ll be covering some syntax specific to 0.12 in this course</a:t>
            </a:r>
            <a:endParaRPr/>
          </a:p>
          <a:p>
            <a:pPr indent="-342900" lvl="0" marL="457200" rtl="0" algn="l">
              <a:lnSpc>
                <a:spcPct val="115000"/>
              </a:lnSpc>
              <a:spcBef>
                <a:spcPts val="0"/>
              </a:spcBef>
              <a:spcAft>
                <a:spcPts val="0"/>
              </a:spcAft>
              <a:buSzPts val="1800"/>
              <a:buChar char="•"/>
            </a:pPr>
            <a:r>
              <a:rPr lang="en-US"/>
              <a:t>in general, the syntax and approaches throughout the course will make use of 0.12 capabilities.</a:t>
            </a:r>
            <a:endParaRPr/>
          </a:p>
          <a:p>
            <a:pPr indent="0" lvl="0" marL="0" rtl="0" algn="l">
              <a:lnSpc>
                <a:spcPct val="115000"/>
              </a:lnSpc>
              <a:spcBef>
                <a:spcPts val="800"/>
              </a:spcBef>
              <a:spcAft>
                <a:spcPts val="0"/>
              </a:spcAft>
              <a:buNone/>
            </a:pPr>
            <a:r>
              <a:rPr b="1" lang="en-US">
                <a:latin typeface="Helvetica Neue"/>
                <a:ea typeface="Helvetica Neue"/>
                <a:cs typeface="Helvetica Neue"/>
                <a:sym typeface="Helvetica Neue"/>
              </a:rPr>
              <a:t>Read more about 0.12 from Hashicorp:</a:t>
            </a:r>
            <a:endParaRPr b="1">
              <a:latin typeface="Helvetica Neue"/>
              <a:ea typeface="Helvetica Neue"/>
              <a:cs typeface="Helvetica Neue"/>
              <a:sym typeface="Helvetica Neue"/>
            </a:endParaRPr>
          </a:p>
          <a:p>
            <a:pPr indent="0" lvl="0" marL="0" rtl="0" algn="l">
              <a:lnSpc>
                <a:spcPct val="115000"/>
              </a:lnSpc>
              <a:spcBef>
                <a:spcPts val="800"/>
              </a:spcBef>
              <a:spcAft>
                <a:spcPts val="0"/>
              </a:spcAft>
              <a:buNone/>
            </a:pPr>
            <a:r>
              <a:rPr lang="en-US" u="sng">
                <a:solidFill>
                  <a:schemeClr val="hlink"/>
                </a:solidFill>
                <a:hlinkClick r:id="rId3"/>
              </a:rPr>
              <a:t>https://github.com/hashicorp/terraform/releases/tag/v0.12.0</a:t>
            </a:r>
            <a:endParaRPr/>
          </a:p>
          <a:p>
            <a:pPr indent="0" lvl="0" marL="0" rtl="0" algn="l">
              <a:lnSpc>
                <a:spcPct val="115000"/>
              </a:lnSpc>
              <a:spcBef>
                <a:spcPts val="800"/>
              </a:spcBef>
              <a:spcAft>
                <a:spcPts val="0"/>
              </a:spcAft>
              <a:buNone/>
            </a:pPr>
            <a:r>
              <a:rPr lang="en-US" u="sng">
                <a:solidFill>
                  <a:schemeClr val="hlink"/>
                </a:solidFill>
                <a:hlinkClick r:id="rId4"/>
              </a:rPr>
              <a:t>https://www.hashicorp.com/blog/announcing-terraform-0-12</a:t>
            </a:r>
            <a:r>
              <a:rPr lang="en-US"/>
              <a:t> </a:t>
            </a:r>
            <a:endParaRPr/>
          </a:p>
          <a:p>
            <a:pPr indent="0" lvl="0" marL="0" rtl="0" algn="l">
              <a:spcBef>
                <a:spcPts val="800"/>
              </a:spcBef>
              <a:spcAft>
                <a:spcPts val="0"/>
              </a:spcAft>
              <a:buNone/>
            </a:pPr>
            <a:r>
              <a:t/>
            </a:r>
            <a:endParaRPr sz="1500"/>
          </a:p>
          <a:p>
            <a:pPr indent="0" lvl="0" marL="0" rtl="0" algn="l">
              <a:spcBef>
                <a:spcPts val="800"/>
              </a:spcBef>
              <a:spcAft>
                <a:spcPts val="0"/>
              </a:spcAft>
              <a:buNone/>
            </a:pPr>
            <a:r>
              <a:t/>
            </a:r>
            <a:endParaRPr sz="1500"/>
          </a:p>
        </p:txBody>
      </p:sp>
      <p:sp>
        <p:nvSpPr>
          <p:cNvPr id="168" name="Google Shape;168;p27"/>
          <p:cNvSpPr txBox="1"/>
          <p:nvPr>
            <p:ph idx="12" type="sldNum"/>
          </p:nvPr>
        </p:nvSpPr>
        <p:spPr>
          <a:xfrm>
            <a:off x="8504999" y="4902993"/>
            <a:ext cx="625500" cy="2238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714373" y="243000"/>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Other Good Sources for Learning</a:t>
            </a:r>
            <a:endParaRPr b="1">
              <a:latin typeface="Helvetica Neue"/>
              <a:ea typeface="Helvetica Neue"/>
              <a:cs typeface="Helvetica Neue"/>
              <a:sym typeface="Helvetica Neue"/>
            </a:endParaRPr>
          </a:p>
        </p:txBody>
      </p:sp>
      <p:sp>
        <p:nvSpPr>
          <p:cNvPr id="174" name="Google Shape;174;p28"/>
          <p:cNvSpPr txBox="1"/>
          <p:nvPr>
            <p:ph idx="1" type="body"/>
          </p:nvPr>
        </p:nvSpPr>
        <p:spPr>
          <a:xfrm>
            <a:off x="621000" y="1134000"/>
            <a:ext cx="7884000" cy="3510000"/>
          </a:xfrm>
          <a:prstGeom prst="rect">
            <a:avLst/>
          </a:prstGeom>
          <a:noFill/>
          <a:ln>
            <a:noFill/>
          </a:ln>
        </p:spPr>
        <p:txBody>
          <a:bodyPr anchorCtr="0" anchor="t" bIns="34275" lIns="67500" spcFirstLastPara="1" rIns="68575" wrap="square" tIns="35100">
            <a:noAutofit/>
          </a:bodyPr>
          <a:lstStyle/>
          <a:p>
            <a:pPr indent="-292100" lvl="0" marL="342900" rtl="0" algn="l">
              <a:spcBef>
                <a:spcPts val="0"/>
              </a:spcBef>
              <a:spcAft>
                <a:spcPts val="0"/>
              </a:spcAft>
              <a:buClr>
                <a:srgbClr val="000000"/>
              </a:buClr>
              <a:buSzPts val="2000"/>
              <a:buChar char="●"/>
            </a:pPr>
            <a:r>
              <a:rPr lang="en-US" sz="2000">
                <a:solidFill>
                  <a:schemeClr val="dk1"/>
                </a:solidFill>
              </a:rPr>
              <a:t>Terraform has been around a while now, and is pretty popular, so there are plenty of other sources for learning</a:t>
            </a:r>
            <a:endParaRPr sz="2000">
              <a:solidFill>
                <a:schemeClr val="dk1"/>
              </a:solidFill>
            </a:endParaRPr>
          </a:p>
          <a:p>
            <a:pPr indent="-292100" lvl="1" marL="685800" rtl="0" algn="l">
              <a:spcBef>
                <a:spcPts val="0"/>
              </a:spcBef>
              <a:spcAft>
                <a:spcPts val="0"/>
              </a:spcAft>
              <a:buClr>
                <a:srgbClr val="000000"/>
              </a:buClr>
              <a:buSzPts val="2000"/>
              <a:buChar char="○"/>
            </a:pPr>
            <a:r>
              <a:rPr lang="en-US" sz="2000">
                <a:solidFill>
                  <a:srgbClr val="000000"/>
                </a:solidFill>
              </a:rPr>
              <a:t>Hashicorp’s new learning portal: </a:t>
            </a:r>
            <a:r>
              <a:rPr lang="en-US" sz="2000" u="sng">
                <a:solidFill>
                  <a:schemeClr val="hlink"/>
                </a:solidFill>
                <a:hlinkClick r:id="rId3"/>
              </a:rPr>
              <a:t>https://learn.hashicorp.com/terraform</a:t>
            </a:r>
            <a:r>
              <a:rPr lang="en-US" sz="2000">
                <a:solidFill>
                  <a:srgbClr val="000000"/>
                </a:solidFill>
              </a:rPr>
              <a:t> </a:t>
            </a:r>
            <a:endParaRPr sz="2000">
              <a:solidFill>
                <a:srgbClr val="000000"/>
              </a:solidFill>
            </a:endParaRPr>
          </a:p>
          <a:p>
            <a:pPr indent="-292100" lvl="1" marL="685800" rtl="0" algn="l">
              <a:spcBef>
                <a:spcPts val="0"/>
              </a:spcBef>
              <a:spcAft>
                <a:spcPts val="0"/>
              </a:spcAft>
              <a:buClr>
                <a:srgbClr val="000000"/>
              </a:buClr>
              <a:buSzPts val="2000"/>
              <a:buChar char="○"/>
            </a:pPr>
            <a:r>
              <a:rPr lang="en-US" sz="2000">
                <a:solidFill>
                  <a:srgbClr val="000000"/>
                </a:solidFill>
              </a:rPr>
              <a:t>Terraform repository for seeing the state of open issues: </a:t>
            </a:r>
            <a:r>
              <a:rPr lang="en-US" sz="2000" u="sng">
                <a:solidFill>
                  <a:schemeClr val="hlink"/>
                </a:solidFill>
                <a:hlinkClick r:id="rId4"/>
              </a:rPr>
              <a:t>https://github.com/hashicorp/terraform/issues</a:t>
            </a:r>
            <a:r>
              <a:rPr lang="en-US" sz="2000">
                <a:solidFill>
                  <a:srgbClr val="000000"/>
                </a:solidFill>
              </a:rPr>
              <a:t> </a:t>
            </a:r>
            <a:endParaRPr sz="2000">
              <a:solidFill>
                <a:srgbClr val="000000"/>
              </a:solidFill>
            </a:endParaRPr>
          </a:p>
          <a:p>
            <a:pPr indent="-273050" lvl="1" marL="685800" rtl="0" algn="l">
              <a:spcBef>
                <a:spcPts val="0"/>
              </a:spcBef>
              <a:spcAft>
                <a:spcPts val="0"/>
              </a:spcAft>
              <a:buClr>
                <a:srgbClr val="000000"/>
              </a:buClr>
              <a:buSzPts val="1700"/>
              <a:buChar char="○"/>
            </a:pPr>
            <a:r>
              <a:rPr lang="en-US" sz="2000">
                <a:solidFill>
                  <a:srgbClr val="000000"/>
                </a:solidFill>
              </a:rPr>
              <a:t>Official Terraform do</a:t>
            </a:r>
            <a:r>
              <a:rPr lang="en-US">
                <a:solidFill>
                  <a:srgbClr val="000000"/>
                </a:solidFill>
              </a:rPr>
              <a:t>cs: </a:t>
            </a:r>
            <a:r>
              <a:rPr lang="en-US" u="sng">
                <a:solidFill>
                  <a:schemeClr val="hlink"/>
                </a:solidFill>
                <a:hlinkClick r:id="rId5"/>
              </a:rPr>
              <a:t>https://www.terraform.io/docs/index.html</a:t>
            </a:r>
            <a:r>
              <a:rPr lang="en-US">
                <a:solidFill>
                  <a:srgbClr val="000000"/>
                </a:solidFill>
              </a:rPr>
              <a:t> </a:t>
            </a:r>
            <a:endParaRPr>
              <a:solidFill>
                <a:srgbClr val="000000"/>
              </a:solidFill>
            </a:endParaRPr>
          </a:p>
        </p:txBody>
      </p:sp>
      <p:sp>
        <p:nvSpPr>
          <p:cNvPr id="175" name="Google Shape;175;p28"/>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714373" y="243000"/>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What is Terraform?</a:t>
            </a:r>
            <a:endParaRPr b="1">
              <a:latin typeface="Helvetica Neue"/>
              <a:ea typeface="Helvetica Neue"/>
              <a:cs typeface="Helvetica Neue"/>
              <a:sym typeface="Helvetica Neue"/>
            </a:endParaRPr>
          </a:p>
        </p:txBody>
      </p:sp>
      <p:sp>
        <p:nvSpPr>
          <p:cNvPr id="181" name="Google Shape;181;p29"/>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182" name="Google Shape;182;p29"/>
          <p:cNvSpPr txBox="1"/>
          <p:nvPr/>
        </p:nvSpPr>
        <p:spPr>
          <a:xfrm>
            <a:off x="803988" y="1087475"/>
            <a:ext cx="7701000" cy="3274500"/>
          </a:xfrm>
          <a:prstGeom prst="rect">
            <a:avLst/>
          </a:prstGeom>
          <a:noFill/>
          <a:ln>
            <a:noFill/>
          </a:ln>
        </p:spPr>
        <p:txBody>
          <a:bodyPr anchorCtr="0" anchor="t" bIns="68575" lIns="68575" spcFirstLastPara="1" rIns="68575" wrap="square" tIns="68575">
            <a:noAutofit/>
          </a:bodyPr>
          <a:lstStyle/>
          <a:p>
            <a:pPr indent="-279400" lvl="0" marL="342900" rtl="0" algn="l">
              <a:lnSpc>
                <a:spcPct val="115000"/>
              </a:lnSpc>
              <a:spcBef>
                <a:spcPts val="0"/>
              </a:spcBef>
              <a:spcAft>
                <a:spcPts val="0"/>
              </a:spcAft>
              <a:buClr>
                <a:schemeClr val="dk1"/>
              </a:buClr>
              <a:buSzPts val="1800"/>
              <a:buFont typeface="Helvetica Neue Light"/>
              <a:buChar char="●"/>
            </a:pPr>
            <a:r>
              <a:rPr lang="en-US" sz="1800">
                <a:solidFill>
                  <a:schemeClr val="dk1"/>
                </a:solidFill>
                <a:latin typeface="Helvetica Neue Light"/>
                <a:ea typeface="Helvetica Neue Light"/>
                <a:cs typeface="Helvetica Neue Light"/>
                <a:sym typeface="Helvetica Neue Light"/>
              </a:rPr>
              <a:t>“infrastructure as code”</a:t>
            </a:r>
            <a:endParaRPr sz="1800">
              <a:solidFill>
                <a:schemeClr val="dk1"/>
              </a:solidFill>
              <a:latin typeface="Helvetica Neue Light"/>
              <a:ea typeface="Helvetica Neue Light"/>
              <a:cs typeface="Helvetica Neue Light"/>
              <a:sym typeface="Helvetica Neue Light"/>
            </a:endParaRPr>
          </a:p>
          <a:p>
            <a:pPr indent="-279400" lvl="0" marL="342900" rtl="0" algn="l">
              <a:lnSpc>
                <a:spcPct val="115000"/>
              </a:lnSpc>
              <a:spcBef>
                <a:spcPts val="0"/>
              </a:spcBef>
              <a:spcAft>
                <a:spcPts val="0"/>
              </a:spcAft>
              <a:buClr>
                <a:schemeClr val="dk1"/>
              </a:buClr>
              <a:buSzPts val="1800"/>
              <a:buFont typeface="Helvetica Neue Light"/>
              <a:buChar char="●"/>
            </a:pPr>
            <a:r>
              <a:rPr i="1" lang="en-US" sz="1800">
                <a:solidFill>
                  <a:schemeClr val="dk1"/>
                </a:solidFill>
                <a:latin typeface="Helvetica Neue Light"/>
                <a:ea typeface="Helvetica Neue Light"/>
                <a:cs typeface="Helvetica Neue Light"/>
                <a:sym typeface="Helvetica Neue Light"/>
              </a:rPr>
              <a:t>declarative</a:t>
            </a:r>
            <a:r>
              <a:rPr lang="en-US" sz="1800">
                <a:solidFill>
                  <a:schemeClr val="dk1"/>
                </a:solidFill>
                <a:latin typeface="Helvetica Neue Light"/>
                <a:ea typeface="Helvetica Neue Light"/>
                <a:cs typeface="Helvetica Neue Light"/>
                <a:sym typeface="Helvetica Neue Light"/>
              </a:rPr>
              <a:t> domain-specific language</a:t>
            </a:r>
            <a:endParaRPr sz="1800">
              <a:solidFill>
                <a:schemeClr val="dk1"/>
              </a:solidFill>
              <a:latin typeface="Helvetica Neue Light"/>
              <a:ea typeface="Helvetica Neue Light"/>
              <a:cs typeface="Helvetica Neue Light"/>
              <a:sym typeface="Helvetica Neue Light"/>
            </a:endParaRPr>
          </a:p>
          <a:p>
            <a:pPr indent="-279400" lvl="1" marL="685800" rtl="0" algn="l">
              <a:lnSpc>
                <a:spcPct val="115000"/>
              </a:lnSpc>
              <a:spcBef>
                <a:spcPts val="0"/>
              </a:spcBef>
              <a:spcAft>
                <a:spcPts val="0"/>
              </a:spcAft>
              <a:buClr>
                <a:schemeClr val="dk1"/>
              </a:buClr>
              <a:buSzPts val="1800"/>
              <a:buFont typeface="Lato"/>
              <a:buChar char="○"/>
            </a:pPr>
            <a:r>
              <a:rPr lang="en-US" sz="1800">
                <a:solidFill>
                  <a:schemeClr val="dk1"/>
                </a:solidFill>
                <a:latin typeface="Helvetica Neue Light"/>
                <a:ea typeface="Helvetica Neue Light"/>
                <a:cs typeface="Helvetica Neue Light"/>
                <a:sym typeface="Helvetica Neue Light"/>
              </a:rPr>
              <a:t>what is declarative?</a:t>
            </a:r>
            <a:endParaRPr sz="1800">
              <a:solidFill>
                <a:schemeClr val="dk1"/>
              </a:solidFill>
              <a:latin typeface="Helvetica Neue Light"/>
              <a:ea typeface="Helvetica Neue Light"/>
              <a:cs typeface="Helvetica Neue Light"/>
              <a:sym typeface="Helvetica Neue Light"/>
            </a:endParaRPr>
          </a:p>
          <a:p>
            <a:pPr indent="-279400" lvl="0" marL="342900" rtl="0" algn="l">
              <a:lnSpc>
                <a:spcPct val="115000"/>
              </a:lnSpc>
              <a:spcBef>
                <a:spcPts val="0"/>
              </a:spcBef>
              <a:spcAft>
                <a:spcPts val="0"/>
              </a:spcAft>
              <a:buClr>
                <a:schemeClr val="dk1"/>
              </a:buClr>
              <a:buSzPts val="1800"/>
              <a:buFont typeface="Helvetica Neue Light"/>
              <a:buChar char="●"/>
            </a:pPr>
            <a:r>
              <a:rPr lang="en-US" sz="1800">
                <a:solidFill>
                  <a:schemeClr val="dk1"/>
                </a:solidFill>
                <a:latin typeface="Helvetica Neue Light"/>
                <a:ea typeface="Helvetica Neue Light"/>
                <a:cs typeface="Helvetica Neue Light"/>
                <a:sym typeface="Helvetica Neue Light"/>
              </a:rPr>
              <a:t>used to describe </a:t>
            </a:r>
            <a:r>
              <a:rPr i="1" lang="en-US" sz="1800">
                <a:solidFill>
                  <a:schemeClr val="dk1"/>
                </a:solidFill>
                <a:latin typeface="Helvetica Neue Light"/>
                <a:ea typeface="Helvetica Neue Light"/>
                <a:cs typeface="Helvetica Neue Light"/>
                <a:sym typeface="Helvetica Neue Light"/>
              </a:rPr>
              <a:t>idempotent</a:t>
            </a:r>
            <a:r>
              <a:rPr lang="en-US" sz="1800">
                <a:solidFill>
                  <a:schemeClr val="dk1"/>
                </a:solidFill>
                <a:latin typeface="Helvetica Neue Light"/>
                <a:ea typeface="Helvetica Neue Light"/>
                <a:cs typeface="Helvetica Neue Light"/>
                <a:sym typeface="Helvetica Neue Light"/>
              </a:rPr>
              <a:t> resource configurations, typically in cloud infrastructure</a:t>
            </a:r>
            <a:endParaRPr sz="1800">
              <a:solidFill>
                <a:schemeClr val="dk1"/>
              </a:solidFill>
              <a:latin typeface="Helvetica Neue Light"/>
              <a:ea typeface="Helvetica Neue Light"/>
              <a:cs typeface="Helvetica Neue Light"/>
              <a:sym typeface="Helvetica Neue Light"/>
            </a:endParaRPr>
          </a:p>
          <a:p>
            <a:pPr indent="-279400" lvl="0" marL="342900" rtl="0" algn="l">
              <a:lnSpc>
                <a:spcPct val="115000"/>
              </a:lnSpc>
              <a:spcBef>
                <a:spcPts val="0"/>
              </a:spcBef>
              <a:spcAft>
                <a:spcPts val="0"/>
              </a:spcAft>
              <a:buClr>
                <a:schemeClr val="dk1"/>
              </a:buClr>
              <a:buSzPts val="1800"/>
              <a:buFont typeface="Lato"/>
              <a:buChar char="●"/>
            </a:pPr>
            <a:r>
              <a:rPr lang="en-US" sz="1800">
                <a:solidFill>
                  <a:schemeClr val="dk1"/>
                </a:solidFill>
                <a:latin typeface="Helvetica Neue Light"/>
                <a:ea typeface="Helvetica Neue Light"/>
                <a:cs typeface="Helvetica Neue Light"/>
                <a:sym typeface="Helvetica Neue Light"/>
              </a:rPr>
              <a:t>according to Hashicorp:</a:t>
            </a:r>
            <a:endParaRPr sz="1800">
              <a:solidFill>
                <a:schemeClr val="dk1"/>
              </a:solidFill>
              <a:latin typeface="Helvetica Neue Light"/>
              <a:ea typeface="Helvetica Neue Light"/>
              <a:cs typeface="Helvetica Neue Light"/>
              <a:sym typeface="Helvetica Neue Light"/>
            </a:endParaRPr>
          </a:p>
          <a:p>
            <a:pPr indent="-234950" lvl="1" marL="685800" rtl="0" algn="l">
              <a:lnSpc>
                <a:spcPct val="115000"/>
              </a:lnSpc>
              <a:spcBef>
                <a:spcPts val="0"/>
              </a:spcBef>
              <a:spcAft>
                <a:spcPts val="0"/>
              </a:spcAft>
              <a:buClr>
                <a:schemeClr val="dk1"/>
              </a:buClr>
              <a:buSzPts val="1100"/>
              <a:buFont typeface="Lato"/>
              <a:buChar char="○"/>
            </a:pPr>
            <a:r>
              <a:rPr i="1" lang="en-US" sz="1800">
                <a:solidFill>
                  <a:srgbClr val="999999"/>
                </a:solidFill>
                <a:latin typeface="Helvetica Neue Light"/>
                <a:ea typeface="Helvetica Neue Light"/>
                <a:cs typeface="Helvetica Neue Light"/>
                <a:sym typeface="Helvetica Neue Light"/>
              </a:rPr>
              <a:t>Terraform enables you to safely and predictably create, change, and improve infrastructure. It is an open source tool that codifies APIs into declarative configuration files that can be shared amongst team members, treated as code, edited, reviewed, and versioned</a:t>
            </a:r>
            <a:endParaRPr sz="17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714373" y="243000"/>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What is Terraform? (cont’d)</a:t>
            </a:r>
            <a:endParaRPr b="1">
              <a:latin typeface="Helvetica Neue"/>
              <a:ea typeface="Helvetica Neue"/>
              <a:cs typeface="Helvetica Neue"/>
              <a:sym typeface="Helvetica Neue"/>
            </a:endParaRPr>
          </a:p>
        </p:txBody>
      </p:sp>
      <p:sp>
        <p:nvSpPr>
          <p:cNvPr id="188" name="Google Shape;188;p30"/>
          <p:cNvSpPr txBox="1"/>
          <p:nvPr>
            <p:ph idx="1" type="body"/>
          </p:nvPr>
        </p:nvSpPr>
        <p:spPr>
          <a:xfrm>
            <a:off x="621000" y="1134000"/>
            <a:ext cx="6584700" cy="3510000"/>
          </a:xfrm>
          <a:prstGeom prst="rect">
            <a:avLst/>
          </a:prstGeom>
          <a:noFill/>
          <a:ln>
            <a:noFill/>
          </a:ln>
        </p:spPr>
        <p:txBody>
          <a:bodyPr anchorCtr="0" anchor="t" bIns="34275" lIns="67500" spcFirstLastPara="1" rIns="68575" wrap="square" tIns="35100">
            <a:noAutofit/>
          </a:bodyPr>
          <a:lstStyle/>
          <a:p>
            <a:pPr indent="0" lvl="0" marL="342900" rtl="0" algn="l">
              <a:lnSpc>
                <a:spcPct val="115000"/>
              </a:lnSpc>
              <a:spcBef>
                <a:spcPts val="0"/>
              </a:spcBef>
              <a:spcAft>
                <a:spcPts val="0"/>
              </a:spcAft>
              <a:buNone/>
            </a:pPr>
            <a:r>
              <a:t/>
            </a:r>
            <a:endParaRPr i="1" sz="1800">
              <a:solidFill>
                <a:srgbClr val="999999"/>
              </a:solidFill>
            </a:endParaRPr>
          </a:p>
          <a:p>
            <a:pPr indent="0" lvl="0" marL="0" rtl="0" algn="l">
              <a:lnSpc>
                <a:spcPct val="90000"/>
              </a:lnSpc>
              <a:spcBef>
                <a:spcPts val="0"/>
              </a:spcBef>
              <a:spcAft>
                <a:spcPts val="0"/>
              </a:spcAft>
              <a:buNone/>
            </a:pPr>
            <a:r>
              <a:t/>
            </a:r>
            <a:endParaRPr>
              <a:solidFill>
                <a:srgbClr val="000000"/>
              </a:solidFill>
            </a:endParaRPr>
          </a:p>
        </p:txBody>
      </p:sp>
      <p:sp>
        <p:nvSpPr>
          <p:cNvPr id="189" name="Google Shape;189;p30"/>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190" name="Google Shape;190;p30"/>
          <p:cNvSpPr txBox="1"/>
          <p:nvPr/>
        </p:nvSpPr>
        <p:spPr>
          <a:xfrm>
            <a:off x="301200" y="1135275"/>
            <a:ext cx="6904200" cy="3521700"/>
          </a:xfrm>
          <a:prstGeom prst="rect">
            <a:avLst/>
          </a:prstGeom>
          <a:noFill/>
          <a:ln>
            <a:noFill/>
          </a:ln>
        </p:spPr>
        <p:txBody>
          <a:bodyPr anchorCtr="0" anchor="t" bIns="68575" lIns="68575" spcFirstLastPara="1" rIns="68575" wrap="square" tIns="68575">
            <a:noAutofit/>
          </a:bodyPr>
          <a:lstStyle/>
          <a:p>
            <a:pPr indent="-279400" lvl="0" marL="342900" rtl="0" algn="l">
              <a:lnSpc>
                <a:spcPct val="90000"/>
              </a:lnSpc>
              <a:spcBef>
                <a:spcPts val="0"/>
              </a:spcBef>
              <a:spcAft>
                <a:spcPts val="0"/>
              </a:spcAft>
              <a:buSzPts val="1800"/>
              <a:buFont typeface="Helvetica Neue Light"/>
              <a:buChar char="●"/>
            </a:pPr>
            <a:r>
              <a:rPr lang="en-US" sz="1800">
                <a:solidFill>
                  <a:srgbClr val="3F3F3F"/>
                </a:solidFill>
                <a:latin typeface="Helvetica Neue Light"/>
                <a:ea typeface="Helvetica Neue Light"/>
                <a:cs typeface="Helvetica Neue Light"/>
                <a:sym typeface="Helvetica Neue Light"/>
              </a:rPr>
              <a:t>open source CLI tool for </a:t>
            </a:r>
            <a:r>
              <a:rPr i="1" lang="en-US" sz="1800">
                <a:solidFill>
                  <a:srgbClr val="3F3F3F"/>
                </a:solidFill>
                <a:latin typeface="Helvetica Neue Light"/>
                <a:ea typeface="Helvetica Neue Light"/>
                <a:cs typeface="Helvetica Neue Light"/>
                <a:sym typeface="Helvetica Neue Light"/>
              </a:rPr>
              <a:t>infrastructure automation</a:t>
            </a:r>
            <a:endParaRPr i="1" sz="1800">
              <a:solidFill>
                <a:srgbClr val="3F3F3F"/>
              </a:solidFill>
              <a:latin typeface="Helvetica Neue Light"/>
              <a:ea typeface="Helvetica Neue Light"/>
              <a:cs typeface="Helvetica Neue Light"/>
              <a:sym typeface="Helvetica Neue Light"/>
            </a:endParaRPr>
          </a:p>
          <a:p>
            <a:pPr indent="-279400" lvl="0" marL="342900" rtl="0" algn="l">
              <a:lnSpc>
                <a:spcPct val="90000"/>
              </a:lnSpc>
              <a:spcBef>
                <a:spcPts val="0"/>
              </a:spcBef>
              <a:spcAft>
                <a:spcPts val="0"/>
              </a:spcAft>
              <a:buSzPts val="1800"/>
              <a:buFont typeface="Helvetica Neue Light"/>
              <a:buChar char="●"/>
            </a:pPr>
            <a:r>
              <a:rPr lang="en-US" sz="1800">
                <a:solidFill>
                  <a:srgbClr val="3F3F3F"/>
                </a:solidFill>
                <a:latin typeface="Helvetica Neue Light"/>
                <a:ea typeface="Helvetica Neue Light"/>
                <a:cs typeface="Helvetica Neue Light"/>
                <a:sym typeface="Helvetica Neue Light"/>
              </a:rPr>
              <a:t>utilizes plugin architecture</a:t>
            </a:r>
            <a:endParaRPr sz="1800">
              <a:solidFill>
                <a:srgbClr val="3F3F3F"/>
              </a:solidFill>
              <a:latin typeface="Helvetica Neue Light"/>
              <a:ea typeface="Helvetica Neue Light"/>
              <a:cs typeface="Helvetica Neue Light"/>
              <a:sym typeface="Helvetica Neue Light"/>
            </a:endParaRPr>
          </a:p>
          <a:p>
            <a:pPr indent="-279400" lvl="1" marL="685800" rtl="0" algn="l">
              <a:lnSpc>
                <a:spcPct val="90000"/>
              </a:lnSpc>
              <a:spcBef>
                <a:spcPts val="0"/>
              </a:spcBef>
              <a:spcAft>
                <a:spcPts val="0"/>
              </a:spcAft>
              <a:buSzPts val="1800"/>
              <a:buFont typeface="Helvetica Neue Light"/>
              <a:buChar char="○"/>
            </a:pPr>
            <a:r>
              <a:rPr lang="en-US" sz="1800">
                <a:solidFill>
                  <a:srgbClr val="3F3F3F"/>
                </a:solidFill>
                <a:latin typeface="Helvetica Neue Light"/>
                <a:ea typeface="Helvetica Neue Light"/>
                <a:cs typeface="Helvetica Neue Light"/>
                <a:sym typeface="Helvetica Neue Light"/>
              </a:rPr>
              <a:t>extensible to any environment, tool, or framework and works primarily by making API calls to those environments, tools, or frameworks</a:t>
            </a:r>
            <a:endParaRPr sz="1800">
              <a:solidFill>
                <a:srgbClr val="3F3F3F"/>
              </a:solidFill>
              <a:latin typeface="Helvetica Neue Light"/>
              <a:ea typeface="Helvetica Neue Light"/>
              <a:cs typeface="Helvetica Neue Light"/>
              <a:sym typeface="Helvetica Neue Light"/>
            </a:endParaRPr>
          </a:p>
          <a:p>
            <a:pPr indent="-279400" lvl="0" marL="342900" rtl="0" algn="l">
              <a:lnSpc>
                <a:spcPct val="90000"/>
              </a:lnSpc>
              <a:spcBef>
                <a:spcPts val="0"/>
              </a:spcBef>
              <a:spcAft>
                <a:spcPts val="0"/>
              </a:spcAft>
              <a:buClr>
                <a:srgbClr val="3F3F3F"/>
              </a:buClr>
              <a:buSzPts val="1800"/>
              <a:buFont typeface="Helvetica Neue Light"/>
              <a:buChar char="●"/>
            </a:pPr>
            <a:r>
              <a:rPr lang="en-US" sz="1800">
                <a:solidFill>
                  <a:srgbClr val="3F3F3F"/>
                </a:solidFill>
                <a:latin typeface="Helvetica Neue Light"/>
                <a:ea typeface="Helvetica Neue Light"/>
                <a:cs typeface="Helvetica Neue Light"/>
                <a:sym typeface="Helvetica Neue Light"/>
              </a:rPr>
              <a:t>detects implicit dependencies between resources and automatically creates a dependency graph</a:t>
            </a:r>
            <a:endParaRPr sz="1800">
              <a:solidFill>
                <a:srgbClr val="3F3F3F"/>
              </a:solidFill>
              <a:latin typeface="Helvetica Neue Light"/>
              <a:ea typeface="Helvetica Neue Light"/>
              <a:cs typeface="Helvetica Neue Light"/>
              <a:sym typeface="Helvetica Neue Light"/>
            </a:endParaRPr>
          </a:p>
          <a:p>
            <a:pPr indent="-279400" lvl="0" marL="342900" rtl="0" algn="l">
              <a:lnSpc>
                <a:spcPct val="90000"/>
              </a:lnSpc>
              <a:spcBef>
                <a:spcPts val="0"/>
              </a:spcBef>
              <a:spcAft>
                <a:spcPts val="0"/>
              </a:spcAft>
              <a:buClr>
                <a:srgbClr val="3F3F3F"/>
              </a:buClr>
              <a:buSzPts val="1800"/>
              <a:buFont typeface="Helvetica Neue Light"/>
              <a:buChar char="●"/>
            </a:pPr>
            <a:r>
              <a:rPr lang="en-US" sz="1800">
                <a:solidFill>
                  <a:srgbClr val="3F3F3F"/>
                </a:solidFill>
                <a:latin typeface="Helvetica Neue Light"/>
                <a:ea typeface="Helvetica Neue Light"/>
                <a:cs typeface="Helvetica Neue Light"/>
                <a:sym typeface="Helvetica Neue Light"/>
              </a:rPr>
              <a:t>builds in dependency order and automatically performs activities in parallel where possible</a:t>
            </a:r>
            <a:endParaRPr sz="1800">
              <a:solidFill>
                <a:srgbClr val="3F3F3F"/>
              </a:solidFill>
              <a:latin typeface="Helvetica Neue Light"/>
              <a:ea typeface="Helvetica Neue Light"/>
              <a:cs typeface="Helvetica Neue Light"/>
              <a:sym typeface="Helvetica Neue Light"/>
            </a:endParaRPr>
          </a:p>
          <a:p>
            <a:pPr indent="-279400" lvl="1" marL="685800" rtl="0" algn="l">
              <a:lnSpc>
                <a:spcPct val="90000"/>
              </a:lnSpc>
              <a:spcBef>
                <a:spcPts val="0"/>
              </a:spcBef>
              <a:spcAft>
                <a:spcPts val="0"/>
              </a:spcAft>
              <a:buClr>
                <a:srgbClr val="3F3F3F"/>
              </a:buClr>
              <a:buSzPts val="1800"/>
              <a:buFont typeface="Helvetica Neue Light"/>
              <a:buChar char="○"/>
            </a:pPr>
            <a:r>
              <a:rPr lang="en-US" sz="1800">
                <a:solidFill>
                  <a:srgbClr val="3F3F3F"/>
                </a:solidFill>
                <a:latin typeface="Helvetica Neue Light"/>
                <a:ea typeface="Helvetica Neue Light"/>
                <a:cs typeface="Helvetica Neue Light"/>
                <a:sym typeface="Helvetica Neue Light"/>
              </a:rPr>
              <a:t>...sequentially for dependent resources</a:t>
            </a:r>
            <a:endParaRPr sz="1800">
              <a:solidFill>
                <a:srgbClr val="3F3F3F"/>
              </a:solidFill>
              <a:latin typeface="Helvetica Neue Light"/>
              <a:ea typeface="Helvetica Neue Light"/>
              <a:cs typeface="Helvetica Neue Light"/>
              <a:sym typeface="Helvetica Neue Light"/>
            </a:endParaRPr>
          </a:p>
        </p:txBody>
      </p:sp>
      <p:pic>
        <p:nvPicPr>
          <p:cNvPr id="191" name="Google Shape;191;p30"/>
          <p:cNvPicPr preferRelativeResize="0"/>
          <p:nvPr/>
        </p:nvPicPr>
        <p:blipFill>
          <a:blip r:embed="rId3">
            <a:alphaModFix/>
          </a:blip>
          <a:stretch>
            <a:fillRect/>
          </a:stretch>
        </p:blipFill>
        <p:spPr>
          <a:xfrm>
            <a:off x="7343100" y="1675519"/>
            <a:ext cx="1643269" cy="162605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714373" y="243000"/>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Why Use </a:t>
            </a:r>
            <a:r>
              <a:rPr b="1" lang="en-US">
                <a:latin typeface="Helvetica Neue"/>
                <a:ea typeface="Helvetica Neue"/>
                <a:cs typeface="Helvetica Neue"/>
                <a:sym typeface="Helvetica Neue"/>
              </a:rPr>
              <a:t>Terraform?</a:t>
            </a:r>
            <a:endParaRPr b="1">
              <a:latin typeface="Helvetica Neue"/>
              <a:ea typeface="Helvetica Neue"/>
              <a:cs typeface="Helvetica Neue"/>
              <a:sym typeface="Helvetica Neue"/>
            </a:endParaRPr>
          </a:p>
        </p:txBody>
      </p:sp>
      <p:sp>
        <p:nvSpPr>
          <p:cNvPr id="197" name="Google Shape;197;p31"/>
          <p:cNvSpPr txBox="1"/>
          <p:nvPr>
            <p:ph idx="1" type="body"/>
          </p:nvPr>
        </p:nvSpPr>
        <p:spPr>
          <a:xfrm>
            <a:off x="621000" y="1134000"/>
            <a:ext cx="7884000" cy="3510000"/>
          </a:xfrm>
          <a:prstGeom prst="rect">
            <a:avLst/>
          </a:prstGeom>
          <a:noFill/>
          <a:ln>
            <a:noFill/>
          </a:ln>
        </p:spPr>
        <p:txBody>
          <a:bodyPr anchorCtr="0" anchor="t" bIns="34275" lIns="67500" spcFirstLastPara="1" rIns="68575" wrap="square" tIns="35100">
            <a:noAutofit/>
          </a:bodyPr>
          <a:lstStyle/>
          <a:p>
            <a:pPr indent="-279400" lvl="0" marL="342900" rtl="0" algn="l">
              <a:lnSpc>
                <a:spcPct val="115000"/>
              </a:lnSpc>
              <a:spcBef>
                <a:spcPts val="0"/>
              </a:spcBef>
              <a:spcAft>
                <a:spcPts val="0"/>
              </a:spcAft>
              <a:buClr>
                <a:srgbClr val="000000"/>
              </a:buClr>
              <a:buSzPts val="1800"/>
              <a:buFont typeface="Helvetica Neue Light"/>
              <a:buChar char="●"/>
            </a:pPr>
            <a:r>
              <a:rPr lang="en-US">
                <a:solidFill>
                  <a:srgbClr val="000000"/>
                </a:solidFill>
              </a:rPr>
              <a:t>readable</a:t>
            </a:r>
            <a:endParaRPr>
              <a:solidFill>
                <a:srgbClr val="000000"/>
              </a:solidFill>
            </a:endParaRPr>
          </a:p>
          <a:p>
            <a:pPr indent="-279400" lvl="0" marL="342900" rtl="0" algn="l">
              <a:lnSpc>
                <a:spcPct val="115000"/>
              </a:lnSpc>
              <a:spcBef>
                <a:spcPts val="0"/>
              </a:spcBef>
              <a:spcAft>
                <a:spcPts val="0"/>
              </a:spcAft>
              <a:buClr>
                <a:srgbClr val="000000"/>
              </a:buClr>
              <a:buSzPts val="1800"/>
              <a:buFont typeface="Lato"/>
              <a:buChar char="●"/>
            </a:pPr>
            <a:r>
              <a:rPr lang="en-US">
                <a:solidFill>
                  <a:srgbClr val="000000"/>
                </a:solidFill>
              </a:rPr>
              <a:t>repeatable</a:t>
            </a:r>
            <a:endParaRPr>
              <a:solidFill>
                <a:srgbClr val="000000"/>
              </a:solidFill>
            </a:endParaRPr>
          </a:p>
          <a:p>
            <a:pPr indent="-279400" lvl="0" marL="342900" rtl="0" algn="l">
              <a:lnSpc>
                <a:spcPct val="115000"/>
              </a:lnSpc>
              <a:spcBef>
                <a:spcPts val="0"/>
              </a:spcBef>
              <a:spcAft>
                <a:spcPts val="0"/>
              </a:spcAft>
              <a:buClr>
                <a:srgbClr val="000000"/>
              </a:buClr>
              <a:buSzPts val="1800"/>
              <a:buFont typeface="Lato"/>
              <a:buChar char="●"/>
            </a:pPr>
            <a:r>
              <a:rPr lang="en-US">
                <a:solidFill>
                  <a:srgbClr val="000000"/>
                </a:solidFill>
              </a:rPr>
              <a:t>certainty (i.e., no confusion about what will happen)</a:t>
            </a:r>
            <a:endParaRPr>
              <a:solidFill>
                <a:srgbClr val="000000"/>
              </a:solidFill>
            </a:endParaRPr>
          </a:p>
          <a:p>
            <a:pPr indent="-279400" lvl="0" marL="342900" rtl="0" algn="l">
              <a:lnSpc>
                <a:spcPct val="115000"/>
              </a:lnSpc>
              <a:spcBef>
                <a:spcPts val="0"/>
              </a:spcBef>
              <a:spcAft>
                <a:spcPts val="0"/>
              </a:spcAft>
              <a:buClr>
                <a:srgbClr val="000000"/>
              </a:buClr>
              <a:buSzPts val="1800"/>
              <a:buFont typeface="Lato"/>
              <a:buChar char="●"/>
            </a:pPr>
            <a:r>
              <a:rPr lang="en-US">
                <a:solidFill>
                  <a:srgbClr val="000000"/>
                </a:solidFill>
              </a:rPr>
              <a:t>standardized environments</a:t>
            </a:r>
            <a:endParaRPr>
              <a:solidFill>
                <a:srgbClr val="000000"/>
              </a:solidFill>
            </a:endParaRPr>
          </a:p>
          <a:p>
            <a:pPr indent="-279400" lvl="0" marL="342900" rtl="0" algn="l">
              <a:lnSpc>
                <a:spcPct val="115000"/>
              </a:lnSpc>
              <a:spcBef>
                <a:spcPts val="0"/>
              </a:spcBef>
              <a:spcAft>
                <a:spcPts val="0"/>
              </a:spcAft>
              <a:buClr>
                <a:srgbClr val="000000"/>
              </a:buClr>
              <a:buSzPts val="1800"/>
              <a:buFont typeface="Lato"/>
              <a:buChar char="●"/>
            </a:pPr>
            <a:r>
              <a:rPr lang="en-US">
                <a:solidFill>
                  <a:srgbClr val="000000"/>
                </a:solidFill>
              </a:rPr>
              <a:t>provision quickly</a:t>
            </a:r>
            <a:endParaRPr>
              <a:solidFill>
                <a:srgbClr val="000000"/>
              </a:solidFill>
            </a:endParaRPr>
          </a:p>
          <a:p>
            <a:pPr indent="-279400" lvl="0" marL="342900" rtl="0" algn="l">
              <a:lnSpc>
                <a:spcPct val="115000"/>
              </a:lnSpc>
              <a:spcBef>
                <a:spcPts val="0"/>
              </a:spcBef>
              <a:spcAft>
                <a:spcPts val="0"/>
              </a:spcAft>
              <a:buClr>
                <a:srgbClr val="000000"/>
              </a:buClr>
              <a:buSzPts val="1800"/>
              <a:buFont typeface="Lato"/>
              <a:buChar char="●"/>
            </a:pPr>
            <a:r>
              <a:rPr lang="en-US">
                <a:solidFill>
                  <a:srgbClr val="000000"/>
                </a:solidFill>
              </a:rPr>
              <a:t>disaster recovery </a:t>
            </a:r>
            <a:endParaRPr>
              <a:solidFill>
                <a:srgbClr val="000000"/>
              </a:solidFill>
            </a:endParaRPr>
          </a:p>
        </p:txBody>
      </p:sp>
      <p:sp>
        <p:nvSpPr>
          <p:cNvPr id="198" name="Google Shape;198;p31"/>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714373" y="243000"/>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What Does Terraform (HCL) Look Like?</a:t>
            </a:r>
            <a:endParaRPr b="1">
              <a:latin typeface="Helvetica Neue"/>
              <a:ea typeface="Helvetica Neue"/>
              <a:cs typeface="Helvetica Neue"/>
              <a:sym typeface="Helvetica Neue"/>
            </a:endParaRPr>
          </a:p>
        </p:txBody>
      </p:sp>
      <p:sp>
        <p:nvSpPr>
          <p:cNvPr id="204" name="Google Shape;204;p32"/>
          <p:cNvSpPr txBox="1"/>
          <p:nvPr>
            <p:ph idx="1" type="body"/>
          </p:nvPr>
        </p:nvSpPr>
        <p:spPr>
          <a:xfrm>
            <a:off x="0" y="924075"/>
            <a:ext cx="9144000" cy="3978900"/>
          </a:xfrm>
          <a:prstGeom prst="rect">
            <a:avLst/>
          </a:prstGeom>
          <a:solidFill>
            <a:srgbClr val="000000"/>
          </a:solidFill>
          <a:ln>
            <a:noFill/>
          </a:ln>
        </p:spPr>
        <p:txBody>
          <a:bodyPr anchorCtr="0" anchor="t" bIns="308600" lIns="342900" spcFirstLastPara="1" rIns="342900" wrap="square" tIns="308600">
            <a:noAutofit/>
          </a:bodyPr>
          <a:lstStyle/>
          <a:p>
            <a:pPr indent="0" lvl="0" marL="0" rtl="0" algn="l">
              <a:lnSpc>
                <a:spcPct val="90000"/>
              </a:lnSpc>
              <a:spcBef>
                <a:spcPts val="0"/>
              </a:spcBef>
              <a:spcAft>
                <a:spcPts val="0"/>
              </a:spcAft>
              <a:buNone/>
            </a:pPr>
            <a:r>
              <a:rPr b="1" lang="en-US" sz="2700">
                <a:solidFill>
                  <a:srgbClr val="FF9900"/>
                </a:solidFill>
                <a:latin typeface="Courier"/>
                <a:ea typeface="Courier"/>
                <a:cs typeface="Courier"/>
                <a:sym typeface="Courier"/>
              </a:rPr>
              <a:t>resource</a:t>
            </a:r>
            <a:r>
              <a:rPr b="1" lang="en-US" sz="2700">
                <a:solidFill>
                  <a:srgbClr val="FFFFFF"/>
                </a:solidFill>
                <a:latin typeface="Courier"/>
                <a:ea typeface="Courier"/>
                <a:cs typeface="Courier"/>
                <a:sym typeface="Courier"/>
              </a:rPr>
              <a:t> </a:t>
            </a:r>
            <a:r>
              <a:rPr b="1" lang="en-US" sz="2700">
                <a:solidFill>
                  <a:srgbClr val="6FA8DC"/>
                </a:solidFill>
                <a:latin typeface="Courier"/>
                <a:ea typeface="Courier"/>
                <a:cs typeface="Courier"/>
                <a:sym typeface="Courier"/>
              </a:rPr>
              <a:t>“aws_instance” “web”</a:t>
            </a:r>
            <a:r>
              <a:rPr b="1" lang="en-US" sz="2700">
                <a:solidFill>
                  <a:srgbClr val="FFFFFF"/>
                </a:solidFill>
                <a:latin typeface="Courier"/>
                <a:ea typeface="Courier"/>
                <a:cs typeface="Courier"/>
                <a:sym typeface="Courier"/>
              </a:rPr>
              <a:t> </a:t>
            </a:r>
            <a:r>
              <a:rPr b="1" lang="en-US" sz="2700">
                <a:solidFill>
                  <a:srgbClr val="C9DAF8"/>
                </a:solidFill>
                <a:latin typeface="Courier"/>
                <a:ea typeface="Courier"/>
                <a:cs typeface="Courier"/>
                <a:sym typeface="Courier"/>
              </a:rPr>
              <a:t>{</a:t>
            </a:r>
            <a:endParaRPr b="1" sz="2700">
              <a:solidFill>
                <a:srgbClr val="C9DAF8"/>
              </a:solidFill>
              <a:latin typeface="Courier"/>
              <a:ea typeface="Courier"/>
              <a:cs typeface="Courier"/>
              <a:sym typeface="Courier"/>
            </a:endParaRPr>
          </a:p>
          <a:p>
            <a:pPr indent="0" lvl="0" marL="0" rtl="0" algn="l">
              <a:lnSpc>
                <a:spcPct val="90000"/>
              </a:lnSpc>
              <a:spcBef>
                <a:spcPts val="0"/>
              </a:spcBef>
              <a:spcAft>
                <a:spcPts val="0"/>
              </a:spcAft>
              <a:buNone/>
            </a:pPr>
            <a:r>
              <a:rPr b="1" lang="en-US" sz="2700">
                <a:solidFill>
                  <a:srgbClr val="C9DAF8"/>
                </a:solidFill>
                <a:latin typeface="Courier"/>
                <a:ea typeface="Courier"/>
                <a:cs typeface="Courier"/>
                <a:sym typeface="Courier"/>
              </a:rPr>
              <a:t>  </a:t>
            </a:r>
            <a:r>
              <a:rPr b="1" lang="en-US" sz="2700">
                <a:solidFill>
                  <a:srgbClr val="8E7CC3"/>
                </a:solidFill>
                <a:latin typeface="Courier"/>
                <a:ea typeface="Courier"/>
                <a:cs typeface="Courier"/>
                <a:sym typeface="Courier"/>
              </a:rPr>
              <a:t>ami</a:t>
            </a:r>
            <a:r>
              <a:rPr b="1" lang="en-US" sz="2700">
                <a:solidFill>
                  <a:srgbClr val="C9DAF8"/>
                </a:solidFill>
                <a:latin typeface="Courier"/>
                <a:ea typeface="Courier"/>
                <a:cs typeface="Courier"/>
                <a:sym typeface="Courier"/>
              </a:rPr>
              <a:t>           = </a:t>
            </a:r>
            <a:r>
              <a:rPr b="1" lang="en-US" sz="2700">
                <a:solidFill>
                  <a:srgbClr val="6AA84F"/>
                </a:solidFill>
                <a:latin typeface="Courier"/>
                <a:ea typeface="Courier"/>
                <a:cs typeface="Courier"/>
                <a:sym typeface="Courier"/>
              </a:rPr>
              <a:t>“ami-19827362728”</a:t>
            </a:r>
            <a:endParaRPr b="1" sz="2700">
              <a:solidFill>
                <a:srgbClr val="6AA84F"/>
              </a:solidFill>
              <a:latin typeface="Courier"/>
              <a:ea typeface="Courier"/>
              <a:cs typeface="Courier"/>
              <a:sym typeface="Courier"/>
            </a:endParaRPr>
          </a:p>
          <a:p>
            <a:pPr indent="0" lvl="0" marL="0" rtl="0" algn="l">
              <a:lnSpc>
                <a:spcPct val="90000"/>
              </a:lnSpc>
              <a:spcBef>
                <a:spcPts val="0"/>
              </a:spcBef>
              <a:spcAft>
                <a:spcPts val="0"/>
              </a:spcAft>
              <a:buNone/>
            </a:pPr>
            <a:r>
              <a:rPr b="1" lang="en-US" sz="2700">
                <a:solidFill>
                  <a:srgbClr val="C9DAF8"/>
                </a:solidFill>
                <a:latin typeface="Courier"/>
                <a:ea typeface="Courier"/>
                <a:cs typeface="Courier"/>
                <a:sym typeface="Courier"/>
              </a:rPr>
              <a:t>  </a:t>
            </a:r>
            <a:r>
              <a:rPr b="1" lang="en-US" sz="2700">
                <a:solidFill>
                  <a:srgbClr val="8E7CC3"/>
                </a:solidFill>
                <a:latin typeface="Courier"/>
                <a:ea typeface="Courier"/>
                <a:cs typeface="Courier"/>
                <a:sym typeface="Courier"/>
              </a:rPr>
              <a:t>instance_type</a:t>
            </a:r>
            <a:r>
              <a:rPr b="1" lang="en-US" sz="2700">
                <a:solidFill>
                  <a:srgbClr val="C9DAF8"/>
                </a:solidFill>
                <a:latin typeface="Courier"/>
                <a:ea typeface="Courier"/>
                <a:cs typeface="Courier"/>
                <a:sym typeface="Courier"/>
              </a:rPr>
              <a:t> = </a:t>
            </a:r>
            <a:r>
              <a:rPr b="1" lang="en-US" sz="2700">
                <a:solidFill>
                  <a:srgbClr val="6AA84F"/>
                </a:solidFill>
                <a:latin typeface="Courier"/>
                <a:ea typeface="Courier"/>
                <a:cs typeface="Courier"/>
                <a:sym typeface="Courier"/>
              </a:rPr>
              <a:t>“t2.micro”</a:t>
            </a:r>
            <a:endParaRPr b="1" sz="2700">
              <a:solidFill>
                <a:srgbClr val="6AA84F"/>
              </a:solidFill>
              <a:latin typeface="Courier"/>
              <a:ea typeface="Courier"/>
              <a:cs typeface="Courier"/>
              <a:sym typeface="Courier"/>
            </a:endParaRPr>
          </a:p>
          <a:p>
            <a:pPr indent="0" lvl="0" marL="0" rtl="0" algn="l">
              <a:lnSpc>
                <a:spcPct val="90000"/>
              </a:lnSpc>
              <a:spcBef>
                <a:spcPts val="0"/>
              </a:spcBef>
              <a:spcAft>
                <a:spcPts val="0"/>
              </a:spcAft>
              <a:buNone/>
            </a:pPr>
            <a:r>
              <a:rPr b="1" lang="en-US" sz="2700">
                <a:solidFill>
                  <a:srgbClr val="C9DAF8"/>
                </a:solidFill>
                <a:latin typeface="Courier"/>
                <a:ea typeface="Courier"/>
                <a:cs typeface="Courier"/>
                <a:sym typeface="Courier"/>
              </a:rPr>
              <a:t>  </a:t>
            </a:r>
            <a:endParaRPr b="1" sz="2700">
              <a:solidFill>
                <a:srgbClr val="C9DAF8"/>
              </a:solidFill>
              <a:latin typeface="Courier"/>
              <a:ea typeface="Courier"/>
              <a:cs typeface="Courier"/>
              <a:sym typeface="Courier"/>
            </a:endParaRPr>
          </a:p>
          <a:p>
            <a:pPr indent="0" lvl="0" marL="0" rtl="0" algn="l">
              <a:lnSpc>
                <a:spcPct val="90000"/>
              </a:lnSpc>
              <a:spcBef>
                <a:spcPts val="0"/>
              </a:spcBef>
              <a:spcAft>
                <a:spcPts val="0"/>
              </a:spcAft>
              <a:buNone/>
            </a:pPr>
            <a:r>
              <a:rPr b="1" lang="en-US" sz="2700">
                <a:solidFill>
                  <a:srgbClr val="C9DAF8"/>
                </a:solidFill>
                <a:latin typeface="Courier"/>
                <a:ea typeface="Courier"/>
                <a:cs typeface="Courier"/>
                <a:sym typeface="Courier"/>
              </a:rPr>
              <a:t>  </a:t>
            </a:r>
            <a:r>
              <a:rPr b="1" lang="en-US" sz="2700">
                <a:solidFill>
                  <a:srgbClr val="8E7CC3"/>
                </a:solidFill>
                <a:latin typeface="Courier"/>
                <a:ea typeface="Courier"/>
                <a:cs typeface="Courier"/>
                <a:sym typeface="Courier"/>
              </a:rPr>
              <a:t>tags</a:t>
            </a:r>
            <a:r>
              <a:rPr b="1" lang="en-US" sz="2700">
                <a:solidFill>
                  <a:srgbClr val="C9DAF8"/>
                </a:solidFill>
                <a:latin typeface="Courier"/>
                <a:ea typeface="Courier"/>
                <a:cs typeface="Courier"/>
                <a:sym typeface="Courier"/>
              </a:rPr>
              <a:t> = {</a:t>
            </a:r>
            <a:endParaRPr b="1" sz="2700">
              <a:solidFill>
                <a:srgbClr val="C9DAF8"/>
              </a:solidFill>
              <a:latin typeface="Courier"/>
              <a:ea typeface="Courier"/>
              <a:cs typeface="Courier"/>
              <a:sym typeface="Courier"/>
            </a:endParaRPr>
          </a:p>
          <a:p>
            <a:pPr indent="0" lvl="0" marL="0" rtl="0" algn="l">
              <a:lnSpc>
                <a:spcPct val="90000"/>
              </a:lnSpc>
              <a:spcBef>
                <a:spcPts val="0"/>
              </a:spcBef>
              <a:spcAft>
                <a:spcPts val="0"/>
              </a:spcAft>
              <a:buNone/>
            </a:pPr>
            <a:r>
              <a:rPr b="1" lang="en-US" sz="2700">
                <a:solidFill>
                  <a:srgbClr val="C9DAF8"/>
                </a:solidFill>
                <a:latin typeface="Courier"/>
                <a:ea typeface="Courier"/>
                <a:cs typeface="Courier"/>
                <a:sym typeface="Courier"/>
              </a:rPr>
              <a:t>    </a:t>
            </a:r>
            <a:r>
              <a:rPr b="1" lang="en-US" sz="2700">
                <a:solidFill>
                  <a:srgbClr val="8E7CC3"/>
                </a:solidFill>
                <a:latin typeface="Courier"/>
                <a:ea typeface="Courier"/>
                <a:cs typeface="Courier"/>
                <a:sym typeface="Courier"/>
              </a:rPr>
              <a:t>Name</a:t>
            </a:r>
            <a:r>
              <a:rPr b="1" lang="en-US" sz="2700">
                <a:solidFill>
                  <a:srgbClr val="C9DAF8"/>
                </a:solidFill>
                <a:latin typeface="Courier"/>
                <a:ea typeface="Courier"/>
                <a:cs typeface="Courier"/>
                <a:sym typeface="Courier"/>
              </a:rPr>
              <a:t> = </a:t>
            </a:r>
            <a:r>
              <a:rPr b="1" lang="en-US" sz="2700">
                <a:solidFill>
                  <a:srgbClr val="6AA84F"/>
                </a:solidFill>
                <a:latin typeface="Courier"/>
                <a:ea typeface="Courier"/>
                <a:cs typeface="Courier"/>
                <a:sym typeface="Courier"/>
              </a:rPr>
              <a:t>“my-first-instance”</a:t>
            </a:r>
            <a:endParaRPr b="1" sz="2700">
              <a:solidFill>
                <a:srgbClr val="6AA84F"/>
              </a:solidFill>
              <a:latin typeface="Courier"/>
              <a:ea typeface="Courier"/>
              <a:cs typeface="Courier"/>
              <a:sym typeface="Courier"/>
            </a:endParaRPr>
          </a:p>
          <a:p>
            <a:pPr indent="0" lvl="0" marL="0" rtl="0" algn="l">
              <a:lnSpc>
                <a:spcPct val="90000"/>
              </a:lnSpc>
              <a:spcBef>
                <a:spcPts val="0"/>
              </a:spcBef>
              <a:spcAft>
                <a:spcPts val="0"/>
              </a:spcAft>
              <a:buNone/>
            </a:pPr>
            <a:r>
              <a:rPr b="1" lang="en-US" sz="2700">
                <a:solidFill>
                  <a:srgbClr val="C9DAF8"/>
                </a:solidFill>
                <a:latin typeface="Courier"/>
                <a:ea typeface="Courier"/>
                <a:cs typeface="Courier"/>
                <a:sym typeface="Courier"/>
              </a:rPr>
              <a:t>  }</a:t>
            </a:r>
            <a:endParaRPr b="1" sz="2700">
              <a:solidFill>
                <a:srgbClr val="C9DAF8"/>
              </a:solidFill>
              <a:latin typeface="Courier"/>
              <a:ea typeface="Courier"/>
              <a:cs typeface="Courier"/>
              <a:sym typeface="Courier"/>
            </a:endParaRPr>
          </a:p>
          <a:p>
            <a:pPr indent="0" lvl="0" marL="0" rtl="0" algn="l">
              <a:lnSpc>
                <a:spcPct val="90000"/>
              </a:lnSpc>
              <a:spcBef>
                <a:spcPts val="0"/>
              </a:spcBef>
              <a:spcAft>
                <a:spcPts val="0"/>
              </a:spcAft>
              <a:buNone/>
            </a:pPr>
            <a:r>
              <a:rPr b="1" lang="en-US" sz="2700">
                <a:solidFill>
                  <a:srgbClr val="C9DAF8"/>
                </a:solidFill>
                <a:latin typeface="Courier"/>
                <a:ea typeface="Courier"/>
                <a:cs typeface="Courier"/>
                <a:sym typeface="Courier"/>
              </a:rPr>
              <a:t>}</a:t>
            </a:r>
            <a:endParaRPr b="1" sz="2700">
              <a:solidFill>
                <a:srgbClr val="C9DAF8"/>
              </a:solidFill>
              <a:latin typeface="Courier"/>
              <a:ea typeface="Courier"/>
              <a:cs typeface="Courier"/>
              <a:sym typeface="Courier"/>
            </a:endParaRPr>
          </a:p>
        </p:txBody>
      </p:sp>
      <p:sp>
        <p:nvSpPr>
          <p:cNvPr id="205" name="Google Shape;205;p32"/>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714373" y="243000"/>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Exercise Prep: Let’s Get Set Up</a:t>
            </a:r>
            <a:endParaRPr b="1">
              <a:latin typeface="Helvetica Neue"/>
              <a:ea typeface="Helvetica Neue"/>
              <a:cs typeface="Helvetica Neue"/>
              <a:sym typeface="Helvetica Neue"/>
            </a:endParaRPr>
          </a:p>
        </p:txBody>
      </p:sp>
      <p:sp>
        <p:nvSpPr>
          <p:cNvPr id="211" name="Google Shape;211;p33"/>
          <p:cNvSpPr txBox="1"/>
          <p:nvPr>
            <p:ph idx="1" type="body"/>
          </p:nvPr>
        </p:nvSpPr>
        <p:spPr>
          <a:xfrm>
            <a:off x="621000" y="1134000"/>
            <a:ext cx="7884000" cy="3510000"/>
          </a:xfrm>
          <a:prstGeom prst="rect">
            <a:avLst/>
          </a:prstGeom>
          <a:noFill/>
          <a:ln>
            <a:noFill/>
          </a:ln>
        </p:spPr>
        <p:txBody>
          <a:bodyPr anchorCtr="0" anchor="t" bIns="34275" lIns="67500" spcFirstLastPara="1" rIns="68575" wrap="square" tIns="35100">
            <a:noAutofit/>
          </a:bodyPr>
          <a:lstStyle/>
          <a:p>
            <a:pPr indent="-279400" lvl="0" marL="342900" rtl="0" algn="l">
              <a:lnSpc>
                <a:spcPct val="90000"/>
              </a:lnSpc>
              <a:spcBef>
                <a:spcPts val="0"/>
              </a:spcBef>
              <a:spcAft>
                <a:spcPts val="0"/>
              </a:spcAft>
              <a:buSzPts val="1800"/>
              <a:buAutoNum type="arabicPeriod"/>
            </a:pPr>
            <a:r>
              <a:rPr lang="en-US"/>
              <a:t>We will create a</a:t>
            </a:r>
            <a:r>
              <a:rPr lang="en-US"/>
              <a:t>n </a:t>
            </a:r>
            <a:r>
              <a:rPr lang="en-US"/>
              <a:t>isolated (and consistent) development and execution environment where you can run Terraform</a:t>
            </a:r>
            <a:endParaRPr/>
          </a:p>
          <a:p>
            <a:pPr indent="0" lvl="0" marL="342900" rtl="0" algn="l">
              <a:lnSpc>
                <a:spcPct val="90000"/>
              </a:lnSpc>
              <a:spcBef>
                <a:spcPts val="0"/>
              </a:spcBef>
              <a:spcAft>
                <a:spcPts val="0"/>
              </a:spcAft>
              <a:buNone/>
            </a:pPr>
            <a:r>
              <a:t/>
            </a:r>
            <a:endParaRPr/>
          </a:p>
          <a:p>
            <a:pPr indent="-279400" lvl="0" marL="342900" rtl="0" algn="l">
              <a:lnSpc>
                <a:spcPct val="90000"/>
              </a:lnSpc>
              <a:spcBef>
                <a:spcPts val="0"/>
              </a:spcBef>
              <a:spcAft>
                <a:spcPts val="0"/>
              </a:spcAft>
              <a:buSzPts val="1800"/>
              <a:buAutoNum type="arabicPeriod"/>
            </a:pPr>
            <a:r>
              <a:rPr lang="en-US"/>
              <a:t>You have been emailed your student alias, access key, secret key, and console password (check your Junk folder if you don’t have an email from me, and I can also send you the info via Zoom Chat)</a:t>
            </a:r>
            <a:endParaRPr/>
          </a:p>
          <a:p>
            <a:pPr indent="0" lvl="0" marL="342900" rtl="0" algn="l">
              <a:lnSpc>
                <a:spcPct val="90000"/>
              </a:lnSpc>
              <a:spcBef>
                <a:spcPts val="0"/>
              </a:spcBef>
              <a:spcAft>
                <a:spcPts val="0"/>
              </a:spcAft>
              <a:buNone/>
            </a:pPr>
            <a:r>
              <a:t/>
            </a:r>
            <a:endParaRPr/>
          </a:p>
          <a:p>
            <a:pPr indent="-279400" lvl="0" marL="342900" rtl="0" algn="l">
              <a:lnSpc>
                <a:spcPct val="90000"/>
              </a:lnSpc>
              <a:spcBef>
                <a:spcPts val="0"/>
              </a:spcBef>
              <a:spcAft>
                <a:spcPts val="0"/>
              </a:spcAft>
              <a:buSzPts val="1800"/>
              <a:buAutoNum type="arabicPeriod"/>
            </a:pPr>
            <a:r>
              <a:rPr lang="en-US"/>
              <a:t>Let’s get these working in your development environment–this will allow you to create things and verify they exist in AWS</a:t>
            </a:r>
            <a:endParaRPr/>
          </a:p>
          <a:p>
            <a:pPr indent="0" lvl="0" marL="342900" rtl="0" algn="l">
              <a:lnSpc>
                <a:spcPct val="90000"/>
              </a:lnSpc>
              <a:spcBef>
                <a:spcPts val="0"/>
              </a:spcBef>
              <a:spcAft>
                <a:spcPts val="0"/>
              </a:spcAft>
              <a:buNone/>
            </a:pPr>
            <a:r>
              <a:t/>
            </a:r>
            <a:endParaRPr/>
          </a:p>
          <a:p>
            <a:pPr indent="-279400" lvl="0" marL="342900" rtl="0" algn="l">
              <a:lnSpc>
                <a:spcPct val="90000"/>
              </a:lnSpc>
              <a:spcBef>
                <a:spcPts val="0"/>
              </a:spcBef>
              <a:spcAft>
                <a:spcPts val="0"/>
              </a:spcAft>
              <a:buSzPts val="1800"/>
              <a:buAutoNum type="arabicPeriod"/>
            </a:pPr>
            <a:r>
              <a:rPr lang="en-US"/>
              <a:t>Access to your instructional repository: </a:t>
            </a:r>
            <a:r>
              <a:rPr lang="en-US" u="sng">
                <a:solidFill>
                  <a:schemeClr val="hlink"/>
                </a:solidFill>
                <a:hlinkClick r:id="rId3"/>
              </a:rPr>
              <a:t>Course Setup</a:t>
            </a:r>
            <a:endParaRPr/>
          </a:p>
          <a:p>
            <a:pPr indent="0" lvl="0" marL="0" rtl="0" algn="l">
              <a:lnSpc>
                <a:spcPct val="90000"/>
              </a:lnSpc>
              <a:spcBef>
                <a:spcPts val="0"/>
              </a:spcBef>
              <a:spcAft>
                <a:spcPts val="0"/>
              </a:spcAft>
              <a:buNone/>
            </a:pPr>
            <a:r>
              <a:t/>
            </a:r>
            <a:endParaRPr/>
          </a:p>
        </p:txBody>
      </p:sp>
      <p:sp>
        <p:nvSpPr>
          <p:cNvPr id="212" name="Google Shape;212;p33"/>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14373" y="243000"/>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Format of</a:t>
            </a:r>
            <a:r>
              <a:rPr b="1" lang="en-US">
                <a:latin typeface="Helvetica Neue"/>
                <a:ea typeface="Helvetica Neue"/>
                <a:cs typeface="Helvetica Neue"/>
                <a:sym typeface="Helvetica Neue"/>
              </a:rPr>
              <a:t> a Terraform Project</a:t>
            </a:r>
            <a:endParaRPr b="1">
              <a:latin typeface="Helvetica Neue"/>
              <a:ea typeface="Helvetica Neue"/>
              <a:cs typeface="Helvetica Neue"/>
              <a:sym typeface="Helvetica Neue"/>
            </a:endParaRPr>
          </a:p>
        </p:txBody>
      </p:sp>
      <p:sp>
        <p:nvSpPr>
          <p:cNvPr id="218" name="Google Shape;218;p34"/>
          <p:cNvSpPr txBox="1"/>
          <p:nvPr>
            <p:ph idx="1" type="body"/>
          </p:nvPr>
        </p:nvSpPr>
        <p:spPr>
          <a:xfrm>
            <a:off x="621000" y="1134000"/>
            <a:ext cx="7884000" cy="3510000"/>
          </a:xfrm>
          <a:prstGeom prst="rect">
            <a:avLst/>
          </a:prstGeom>
          <a:noFill/>
          <a:ln>
            <a:noFill/>
          </a:ln>
        </p:spPr>
        <p:txBody>
          <a:bodyPr anchorCtr="0" anchor="t" bIns="34275" lIns="67500" spcFirstLastPara="1" rIns="68575" wrap="square" tIns="35100">
            <a:noAutofit/>
          </a:bodyPr>
          <a:lstStyle/>
          <a:p>
            <a:pPr indent="0" lvl="0" marL="0" rtl="0" algn="l">
              <a:lnSpc>
                <a:spcPct val="150000"/>
              </a:lnSpc>
              <a:spcBef>
                <a:spcPts val="0"/>
              </a:spcBef>
              <a:spcAft>
                <a:spcPts val="0"/>
              </a:spcAft>
              <a:buNone/>
            </a:pPr>
            <a:r>
              <a:rPr b="1" lang="en-US">
                <a:solidFill>
                  <a:srgbClr val="000000"/>
                </a:solidFill>
                <a:latin typeface="Helvetica Neue"/>
                <a:ea typeface="Helvetica Neue"/>
                <a:cs typeface="Helvetica Neue"/>
                <a:sym typeface="Helvetica Neue"/>
              </a:rPr>
              <a:t>    example-terraform-project</a:t>
            </a:r>
            <a:endParaRPr b="1">
              <a:solidFill>
                <a:srgbClr val="000000"/>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US">
                <a:solidFill>
                  <a:srgbClr val="000000"/>
                </a:solidFill>
              </a:rPr>
              <a:t>	    .terraform (more on this directory later)</a:t>
            </a:r>
            <a:endParaRPr>
              <a:solidFill>
                <a:srgbClr val="000000"/>
              </a:solidFill>
            </a:endParaRPr>
          </a:p>
          <a:p>
            <a:pPr indent="0" lvl="0" marL="0" rtl="0" algn="l">
              <a:lnSpc>
                <a:spcPct val="150000"/>
              </a:lnSpc>
              <a:spcBef>
                <a:spcPts val="0"/>
              </a:spcBef>
              <a:spcAft>
                <a:spcPts val="0"/>
              </a:spcAft>
              <a:buNone/>
            </a:pPr>
            <a:r>
              <a:rPr lang="en-US">
                <a:solidFill>
                  <a:srgbClr val="000000"/>
                </a:solidFill>
              </a:rPr>
              <a:t>          main.tf</a:t>
            </a:r>
            <a:endParaRPr>
              <a:solidFill>
                <a:srgbClr val="000000"/>
              </a:solidFill>
            </a:endParaRPr>
          </a:p>
          <a:p>
            <a:pPr indent="0" lvl="0" marL="0" rtl="0" algn="l">
              <a:lnSpc>
                <a:spcPct val="150000"/>
              </a:lnSpc>
              <a:spcBef>
                <a:spcPts val="0"/>
              </a:spcBef>
              <a:spcAft>
                <a:spcPts val="0"/>
              </a:spcAft>
              <a:buNone/>
            </a:pPr>
            <a:r>
              <a:rPr lang="en-US">
                <a:solidFill>
                  <a:srgbClr val="000000"/>
                </a:solidFill>
              </a:rPr>
              <a:t>	    outputs.tf</a:t>
            </a:r>
            <a:endParaRPr>
              <a:solidFill>
                <a:srgbClr val="000000"/>
              </a:solidFill>
            </a:endParaRPr>
          </a:p>
          <a:p>
            <a:pPr indent="0" lvl="0" marL="0" rtl="0" algn="l">
              <a:lnSpc>
                <a:spcPct val="150000"/>
              </a:lnSpc>
              <a:spcBef>
                <a:spcPts val="0"/>
              </a:spcBef>
              <a:spcAft>
                <a:spcPts val="0"/>
              </a:spcAft>
              <a:buNone/>
            </a:pPr>
            <a:r>
              <a:rPr lang="en-US">
                <a:solidFill>
                  <a:srgbClr val="000000"/>
                </a:solidFill>
              </a:rPr>
              <a:t>	    variables.tf</a:t>
            </a:r>
            <a:endParaRPr>
              <a:solidFill>
                <a:srgbClr val="000000"/>
              </a:solidFill>
            </a:endParaRPr>
          </a:p>
          <a:p>
            <a:pPr indent="0" lvl="0" marL="0" rtl="0" algn="l">
              <a:lnSpc>
                <a:spcPct val="150000"/>
              </a:lnSpc>
              <a:spcBef>
                <a:spcPts val="0"/>
              </a:spcBef>
              <a:spcAft>
                <a:spcPts val="0"/>
              </a:spcAft>
              <a:buNone/>
            </a:pPr>
            <a:r>
              <a:rPr lang="en-US">
                <a:solidFill>
                  <a:srgbClr val="000000"/>
                </a:solidFill>
              </a:rPr>
              <a:t> 	    terraform.tfvars</a:t>
            </a:r>
            <a:endParaRPr>
              <a:solidFill>
                <a:srgbClr val="000000"/>
              </a:solidFill>
            </a:endParaRPr>
          </a:p>
          <a:p>
            <a:pPr indent="0" lvl="0" marL="0" rtl="0" algn="l">
              <a:lnSpc>
                <a:spcPct val="150000"/>
              </a:lnSpc>
              <a:spcBef>
                <a:spcPts val="0"/>
              </a:spcBef>
              <a:spcAft>
                <a:spcPts val="0"/>
              </a:spcAft>
              <a:buNone/>
            </a:pPr>
            <a:r>
              <a:rPr lang="en-US">
                <a:solidFill>
                  <a:srgbClr val="000000"/>
                </a:solidFill>
              </a:rPr>
              <a:t>         others.auto.tfvars</a:t>
            </a:r>
            <a:endParaRPr>
              <a:solidFill>
                <a:srgbClr val="000000"/>
              </a:solidFill>
            </a:endParaRPr>
          </a:p>
          <a:p>
            <a:pPr indent="0" lvl="0" marL="0" rtl="0" algn="l">
              <a:lnSpc>
                <a:spcPct val="90000"/>
              </a:lnSpc>
              <a:spcBef>
                <a:spcPts val="0"/>
              </a:spcBef>
              <a:spcAft>
                <a:spcPts val="0"/>
              </a:spcAft>
              <a:buNone/>
            </a:pPr>
            <a:r>
              <a:t/>
            </a:r>
            <a:endParaRPr>
              <a:solidFill>
                <a:srgbClr val="000000"/>
              </a:solidFill>
            </a:endParaRPr>
          </a:p>
        </p:txBody>
      </p:sp>
      <p:sp>
        <p:nvSpPr>
          <p:cNvPr id="219" name="Google Shape;219;p34"/>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220" name="Google Shape;220;p34"/>
          <p:cNvSpPr/>
          <p:nvPr/>
        </p:nvSpPr>
        <p:spPr>
          <a:xfrm>
            <a:off x="676500" y="1272619"/>
            <a:ext cx="196969" cy="1287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US" sz="1100"/>
              <a:t> </a:t>
            </a:r>
            <a:endParaRPr sz="1100"/>
          </a:p>
        </p:txBody>
      </p:sp>
      <p:pic>
        <p:nvPicPr>
          <p:cNvPr id="221" name="Google Shape;221;p34"/>
          <p:cNvPicPr preferRelativeResize="0"/>
          <p:nvPr/>
        </p:nvPicPr>
        <p:blipFill>
          <a:blip r:embed="rId3">
            <a:alphaModFix/>
          </a:blip>
          <a:stretch>
            <a:fillRect/>
          </a:stretch>
        </p:blipFill>
        <p:spPr>
          <a:xfrm>
            <a:off x="928031" y="1989506"/>
            <a:ext cx="297150" cy="297150"/>
          </a:xfrm>
          <a:prstGeom prst="rect">
            <a:avLst/>
          </a:prstGeom>
          <a:noFill/>
          <a:ln>
            <a:noFill/>
          </a:ln>
        </p:spPr>
      </p:pic>
      <p:pic>
        <p:nvPicPr>
          <p:cNvPr id="222" name="Google Shape;222;p34"/>
          <p:cNvPicPr preferRelativeResize="0"/>
          <p:nvPr/>
        </p:nvPicPr>
        <p:blipFill>
          <a:blip r:embed="rId3">
            <a:alphaModFix/>
          </a:blip>
          <a:stretch>
            <a:fillRect/>
          </a:stretch>
        </p:blipFill>
        <p:spPr>
          <a:xfrm>
            <a:off x="928031" y="2403394"/>
            <a:ext cx="297150" cy="297150"/>
          </a:xfrm>
          <a:prstGeom prst="rect">
            <a:avLst/>
          </a:prstGeom>
          <a:noFill/>
          <a:ln>
            <a:noFill/>
          </a:ln>
        </p:spPr>
      </p:pic>
      <p:pic>
        <p:nvPicPr>
          <p:cNvPr id="223" name="Google Shape;223;p34"/>
          <p:cNvPicPr preferRelativeResize="0"/>
          <p:nvPr/>
        </p:nvPicPr>
        <p:blipFill>
          <a:blip r:embed="rId3">
            <a:alphaModFix/>
          </a:blip>
          <a:stretch>
            <a:fillRect/>
          </a:stretch>
        </p:blipFill>
        <p:spPr>
          <a:xfrm>
            <a:off x="928031" y="2802994"/>
            <a:ext cx="297150" cy="297150"/>
          </a:xfrm>
          <a:prstGeom prst="rect">
            <a:avLst/>
          </a:prstGeom>
          <a:noFill/>
          <a:ln>
            <a:noFill/>
          </a:ln>
        </p:spPr>
      </p:pic>
      <p:pic>
        <p:nvPicPr>
          <p:cNvPr id="224" name="Google Shape;224;p34"/>
          <p:cNvPicPr preferRelativeResize="0"/>
          <p:nvPr/>
        </p:nvPicPr>
        <p:blipFill>
          <a:blip r:embed="rId3">
            <a:alphaModFix/>
          </a:blip>
          <a:stretch>
            <a:fillRect/>
          </a:stretch>
        </p:blipFill>
        <p:spPr>
          <a:xfrm>
            <a:off x="928031" y="3202594"/>
            <a:ext cx="297150" cy="297150"/>
          </a:xfrm>
          <a:prstGeom prst="rect">
            <a:avLst/>
          </a:prstGeom>
          <a:noFill/>
          <a:ln>
            <a:noFill/>
          </a:ln>
        </p:spPr>
      </p:pic>
      <p:sp>
        <p:nvSpPr>
          <p:cNvPr id="225" name="Google Shape;225;p34"/>
          <p:cNvSpPr/>
          <p:nvPr/>
        </p:nvSpPr>
        <p:spPr>
          <a:xfrm>
            <a:off x="2394413" y="2025244"/>
            <a:ext cx="517313" cy="1105969"/>
          </a:xfrm>
          <a:custGeom>
            <a:rect b="b" l="l" r="r" t="t"/>
            <a:pathLst>
              <a:path extrusionOk="0" h="58985" w="27590">
                <a:moveTo>
                  <a:pt x="0" y="0"/>
                </a:moveTo>
                <a:cubicBezTo>
                  <a:pt x="4579" y="4579"/>
                  <a:pt x="26529" y="17642"/>
                  <a:pt x="27472" y="27473"/>
                </a:cubicBezTo>
                <a:cubicBezTo>
                  <a:pt x="28415" y="37304"/>
                  <a:pt x="9292" y="53733"/>
                  <a:pt x="5656" y="58985"/>
                </a:cubicBezTo>
              </a:path>
            </a:pathLst>
          </a:custGeom>
          <a:noFill/>
          <a:ln cap="flat" cmpd="sng" w="9525">
            <a:solidFill>
              <a:schemeClr val="dk2"/>
            </a:solidFill>
            <a:prstDash val="solid"/>
            <a:round/>
            <a:headEnd len="med" w="med" type="none"/>
            <a:tailEnd len="med" w="med" type="none"/>
          </a:ln>
        </p:spPr>
      </p:sp>
      <p:sp>
        <p:nvSpPr>
          <p:cNvPr id="226" name="Google Shape;226;p34"/>
          <p:cNvSpPr/>
          <p:nvPr/>
        </p:nvSpPr>
        <p:spPr>
          <a:xfrm>
            <a:off x="3061013" y="2483213"/>
            <a:ext cx="1371300" cy="203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7" name="Google Shape;227;p34"/>
          <p:cNvSpPr txBox="1"/>
          <p:nvPr/>
        </p:nvSpPr>
        <p:spPr>
          <a:xfrm>
            <a:off x="4530581" y="2430188"/>
            <a:ext cx="2242500" cy="2973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US" sz="1100">
                <a:latin typeface="Helvetica Neue Light"/>
                <a:ea typeface="Helvetica Neue Light"/>
                <a:cs typeface="Helvetica Neue Light"/>
                <a:sym typeface="Helvetica Neue Light"/>
              </a:rPr>
              <a:t>*.tf files get merged at runtime</a:t>
            </a:r>
            <a:endParaRPr sz="1100">
              <a:latin typeface="Helvetica Neue Light"/>
              <a:ea typeface="Helvetica Neue Light"/>
              <a:cs typeface="Helvetica Neue Light"/>
              <a:sym typeface="Helvetica Neue Light"/>
            </a:endParaRPr>
          </a:p>
        </p:txBody>
      </p:sp>
      <p:sp>
        <p:nvSpPr>
          <p:cNvPr id="228" name="Google Shape;228;p34"/>
          <p:cNvSpPr/>
          <p:nvPr/>
        </p:nvSpPr>
        <p:spPr>
          <a:xfrm>
            <a:off x="3317138" y="3240713"/>
            <a:ext cx="273169" cy="689344"/>
          </a:xfrm>
          <a:custGeom>
            <a:rect b="b" l="l" r="r" t="t"/>
            <a:pathLst>
              <a:path extrusionOk="0" h="36765" w="14569">
                <a:moveTo>
                  <a:pt x="0" y="0"/>
                </a:moveTo>
                <a:cubicBezTo>
                  <a:pt x="2424" y="2289"/>
                  <a:pt x="14342" y="7609"/>
                  <a:pt x="14544" y="13736"/>
                </a:cubicBezTo>
                <a:cubicBezTo>
                  <a:pt x="14746" y="19864"/>
                  <a:pt x="3434" y="32927"/>
                  <a:pt x="1212" y="36765"/>
                </a:cubicBezTo>
              </a:path>
            </a:pathLst>
          </a:custGeom>
          <a:noFill/>
          <a:ln cap="flat" cmpd="sng" w="9525">
            <a:solidFill>
              <a:schemeClr val="dk2"/>
            </a:solidFill>
            <a:prstDash val="solid"/>
            <a:round/>
            <a:headEnd len="med" w="med" type="none"/>
            <a:tailEnd len="med" w="med" type="none"/>
          </a:ln>
        </p:spPr>
      </p:sp>
      <p:sp>
        <p:nvSpPr>
          <p:cNvPr id="229" name="Google Shape;229;p34"/>
          <p:cNvSpPr/>
          <p:nvPr/>
        </p:nvSpPr>
        <p:spPr>
          <a:xfrm>
            <a:off x="3715200" y="3385313"/>
            <a:ext cx="1371300" cy="203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0" name="Google Shape;230;p34"/>
          <p:cNvSpPr txBox="1"/>
          <p:nvPr/>
        </p:nvSpPr>
        <p:spPr>
          <a:xfrm>
            <a:off x="5211244" y="3291488"/>
            <a:ext cx="2242500" cy="2973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US" sz="1100">
                <a:latin typeface="Helvetica Neue Light"/>
                <a:ea typeface="Helvetica Neue Light"/>
                <a:cs typeface="Helvetica Neue Light"/>
                <a:sym typeface="Helvetica Neue Light"/>
              </a:rPr>
              <a:t>terraform.tfvars and *.auto.tfvars files </a:t>
            </a:r>
            <a:r>
              <a:rPr lang="en-US" sz="1100">
                <a:latin typeface="Helvetica Neue Light"/>
                <a:ea typeface="Helvetica Neue Light"/>
                <a:cs typeface="Helvetica Neue Light"/>
                <a:sym typeface="Helvetica Neue Light"/>
              </a:rPr>
              <a:t>get merged at runtime</a:t>
            </a:r>
            <a:endParaRPr sz="1100">
              <a:latin typeface="Helvetica Neue Light"/>
              <a:ea typeface="Helvetica Neue Light"/>
              <a:cs typeface="Helvetica Neue Light"/>
              <a:sym typeface="Helvetica Neue Light"/>
            </a:endParaRPr>
          </a:p>
        </p:txBody>
      </p:sp>
      <p:sp>
        <p:nvSpPr>
          <p:cNvPr id="231" name="Google Shape;231;p34"/>
          <p:cNvSpPr/>
          <p:nvPr/>
        </p:nvSpPr>
        <p:spPr>
          <a:xfrm rot="-5400000">
            <a:off x="978122" y="1652044"/>
            <a:ext cx="196969" cy="1287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US" sz="1100"/>
              <a:t> </a:t>
            </a:r>
            <a:endParaRPr sz="1100"/>
          </a:p>
        </p:txBody>
      </p:sp>
      <p:pic>
        <p:nvPicPr>
          <p:cNvPr id="232" name="Google Shape;232;p34"/>
          <p:cNvPicPr preferRelativeResize="0"/>
          <p:nvPr/>
        </p:nvPicPr>
        <p:blipFill>
          <a:blip r:embed="rId3">
            <a:alphaModFix/>
          </a:blip>
          <a:stretch>
            <a:fillRect/>
          </a:stretch>
        </p:blipFill>
        <p:spPr>
          <a:xfrm>
            <a:off x="928031" y="3635625"/>
            <a:ext cx="297150" cy="297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p:nvPr/>
        </p:nvSpPr>
        <p:spPr>
          <a:xfrm>
            <a:off x="0" y="2641673"/>
            <a:ext cx="9144000" cy="22536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Helvetica Neue Light"/>
              <a:ea typeface="Helvetica Neue Light"/>
              <a:cs typeface="Helvetica Neue Light"/>
              <a:sym typeface="Helvetica Neue Light"/>
            </a:endParaRPr>
          </a:p>
        </p:txBody>
      </p:sp>
      <p:sp>
        <p:nvSpPr>
          <p:cNvPr id="77" name="Google Shape;77;p17"/>
          <p:cNvSpPr txBox="1"/>
          <p:nvPr>
            <p:ph type="title"/>
          </p:nvPr>
        </p:nvSpPr>
        <p:spPr>
          <a:xfrm>
            <a:off x="714373" y="243000"/>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lang="en-US"/>
              <a:t>An Overview</a:t>
            </a:r>
            <a:endParaRPr/>
          </a:p>
        </p:txBody>
      </p:sp>
      <p:sp>
        <p:nvSpPr>
          <p:cNvPr id="78" name="Google Shape;78;p17"/>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79" name="Google Shape;79;p17"/>
          <p:cNvSpPr txBox="1"/>
          <p:nvPr/>
        </p:nvSpPr>
        <p:spPr>
          <a:xfrm>
            <a:off x="648316" y="2922705"/>
            <a:ext cx="42969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US" sz="2100" u="none" cap="none" strike="noStrike">
                <a:solidFill>
                  <a:srgbClr val="595959"/>
                </a:solidFill>
                <a:latin typeface="Helvetica Neue Light"/>
                <a:ea typeface="Helvetica Neue Light"/>
                <a:cs typeface="Helvetica Neue Light"/>
                <a:sym typeface="Helvetica Neue Light"/>
              </a:rPr>
              <a:t>…Impacts you daily.</a:t>
            </a:r>
            <a:endParaRPr sz="1100"/>
          </a:p>
        </p:txBody>
      </p:sp>
      <p:sp>
        <p:nvSpPr>
          <p:cNvPr id="80" name="Google Shape;80;p17"/>
          <p:cNvSpPr txBox="1"/>
          <p:nvPr/>
        </p:nvSpPr>
        <p:spPr>
          <a:xfrm>
            <a:off x="661825" y="3362269"/>
            <a:ext cx="4296900" cy="992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US" sz="1200">
                <a:solidFill>
                  <a:srgbClr val="595959"/>
                </a:solidFill>
                <a:latin typeface="Helvetica Neue Light"/>
                <a:ea typeface="Helvetica Neue Light"/>
                <a:cs typeface="Helvetica Neue Light"/>
                <a:sym typeface="Helvetica Neue Light"/>
              </a:rPr>
              <a:t>When you talk on the phone, watch a movie, connect with friends on social media, drive a car, fly on a plane, pay with a credit card, shop online, and order a latte with your mobile app, you are interacting with technology developed by one of our customers.</a:t>
            </a:r>
            <a:endParaRPr sz="1200">
              <a:solidFill>
                <a:srgbClr val="595959"/>
              </a:solidFill>
              <a:latin typeface="Helvetica Neue Light"/>
              <a:ea typeface="Helvetica Neue Light"/>
              <a:cs typeface="Helvetica Neue Light"/>
              <a:sym typeface="Helvetica Neue Light"/>
            </a:endParaRPr>
          </a:p>
        </p:txBody>
      </p:sp>
      <p:sp>
        <p:nvSpPr>
          <p:cNvPr id="81" name="Google Shape;81;p17"/>
          <p:cNvSpPr txBox="1"/>
          <p:nvPr/>
        </p:nvSpPr>
        <p:spPr>
          <a:xfrm>
            <a:off x="655639" y="1322906"/>
            <a:ext cx="2721900" cy="36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US" sz="2000">
                <a:solidFill>
                  <a:srgbClr val="595959"/>
                </a:solidFill>
                <a:latin typeface="Helvetica Neue Light"/>
                <a:ea typeface="Helvetica Neue Light"/>
                <a:cs typeface="Helvetica Neue Light"/>
                <a:sym typeface="Helvetica Neue Light"/>
              </a:rPr>
              <a:t>Our purpose…</a:t>
            </a:r>
            <a:endParaRPr sz="1100"/>
          </a:p>
        </p:txBody>
      </p:sp>
      <p:sp>
        <p:nvSpPr>
          <p:cNvPr id="82" name="Google Shape;82;p17"/>
          <p:cNvSpPr txBox="1"/>
          <p:nvPr/>
        </p:nvSpPr>
        <p:spPr>
          <a:xfrm>
            <a:off x="643966" y="1714514"/>
            <a:ext cx="36648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US" sz="1200">
                <a:solidFill>
                  <a:srgbClr val="595959"/>
                </a:solidFill>
                <a:latin typeface="Helvetica Neue Light"/>
                <a:ea typeface="Helvetica Neue Light"/>
                <a:cs typeface="Helvetica Neue Light"/>
                <a:sym typeface="Helvetica Neue Light"/>
              </a:rPr>
              <a:t>We help organizations learn and adopt new technologies. </a:t>
            </a:r>
            <a:endParaRPr sz="1200">
              <a:solidFill>
                <a:srgbClr val="595959"/>
              </a:solidFill>
              <a:latin typeface="Helvetica Neue Light"/>
              <a:ea typeface="Helvetica Neue Light"/>
              <a:cs typeface="Helvetica Neue Light"/>
              <a:sym typeface="Helvetica Neue Light"/>
            </a:endParaRPr>
          </a:p>
        </p:txBody>
      </p:sp>
      <p:pic>
        <p:nvPicPr>
          <p:cNvPr descr="A picture containing object&#10;&#10;Description automatically generated" id="83" name="Google Shape;83;p17"/>
          <p:cNvPicPr preferRelativeResize="0"/>
          <p:nvPr/>
        </p:nvPicPr>
        <p:blipFill rotWithShape="1">
          <a:blip r:embed="rId3">
            <a:alphaModFix/>
          </a:blip>
          <a:srcRect b="0" l="0" r="0" t="0"/>
          <a:stretch/>
        </p:blipFill>
        <p:spPr>
          <a:xfrm>
            <a:off x="4405342" y="1337782"/>
            <a:ext cx="4553546" cy="753464"/>
          </a:xfrm>
          <a:prstGeom prst="rect">
            <a:avLst/>
          </a:prstGeom>
          <a:noFill/>
          <a:ln>
            <a:noFill/>
          </a:ln>
        </p:spPr>
      </p:pic>
      <p:sp>
        <p:nvSpPr>
          <p:cNvPr id="84" name="Google Shape;84;p17"/>
          <p:cNvSpPr txBox="1"/>
          <p:nvPr/>
        </p:nvSpPr>
        <p:spPr>
          <a:xfrm>
            <a:off x="6426643" y="2738038"/>
            <a:ext cx="16293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US" sz="1400">
                <a:solidFill>
                  <a:srgbClr val="595959"/>
                </a:solidFill>
                <a:latin typeface="Helvetica Neue Light"/>
                <a:ea typeface="Helvetica Neue Light"/>
                <a:cs typeface="Helvetica Neue Light"/>
                <a:sym typeface="Helvetica Neue Light"/>
              </a:rPr>
              <a:t>In 2018 alone...</a:t>
            </a:r>
            <a:endParaRPr sz="1100"/>
          </a:p>
        </p:txBody>
      </p:sp>
      <p:pic>
        <p:nvPicPr>
          <p:cNvPr id="85" name="Google Shape;85;p17"/>
          <p:cNvPicPr preferRelativeResize="0"/>
          <p:nvPr/>
        </p:nvPicPr>
        <p:blipFill rotWithShape="1">
          <a:blip r:embed="rId4">
            <a:alphaModFix/>
          </a:blip>
          <a:srcRect b="0" l="0" r="0" t="0"/>
          <a:stretch/>
        </p:blipFill>
        <p:spPr>
          <a:xfrm>
            <a:off x="5572453" y="3149989"/>
            <a:ext cx="2874818" cy="164393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Hashicorp Configuration Language (HCL)</a:t>
            </a:r>
            <a:endParaRPr b="1">
              <a:latin typeface="Helvetica Neue"/>
              <a:ea typeface="Helvetica Neue"/>
              <a:cs typeface="Helvetica Neue"/>
              <a:sym typeface="Helvetica Neue"/>
            </a:endParaRPr>
          </a:p>
        </p:txBody>
      </p:sp>
      <p:sp>
        <p:nvSpPr>
          <p:cNvPr id="238" name="Google Shape;238;p35"/>
          <p:cNvSpPr txBox="1"/>
          <p:nvPr>
            <p:ph idx="1" type="body"/>
          </p:nvPr>
        </p:nvSpPr>
        <p:spPr>
          <a:xfrm>
            <a:off x="630000" y="1277474"/>
            <a:ext cx="7884000" cy="3321000"/>
          </a:xfrm>
          <a:prstGeom prst="rect">
            <a:avLst/>
          </a:prstGeom>
          <a:noFill/>
          <a:ln>
            <a:noFill/>
          </a:ln>
        </p:spPr>
        <p:txBody>
          <a:bodyPr anchorCtr="0" anchor="t" bIns="34275" lIns="67500" spcFirstLastPara="1" rIns="68575" wrap="square" tIns="35100">
            <a:noAutofit/>
          </a:bodyPr>
          <a:lstStyle/>
          <a:p>
            <a:pPr indent="-279400" lvl="0" marL="342900" rtl="0" algn="l">
              <a:lnSpc>
                <a:spcPct val="90000"/>
              </a:lnSpc>
              <a:spcBef>
                <a:spcPts val="0"/>
              </a:spcBef>
              <a:spcAft>
                <a:spcPts val="0"/>
              </a:spcAft>
              <a:buClr>
                <a:srgbClr val="000000"/>
              </a:buClr>
              <a:buSzPts val="1800"/>
              <a:buChar char="●"/>
            </a:pPr>
            <a:r>
              <a:rPr lang="en-US">
                <a:solidFill>
                  <a:srgbClr val="000000"/>
                </a:solidFill>
              </a:rPr>
              <a:t>The goal of HCL is to build a structured configuration language that is both human and machine friendly for use with command-line tools, but specifically targeted towards DevOps tools, servers, etc.</a:t>
            </a:r>
            <a:endParaRPr>
              <a:solidFill>
                <a:srgbClr val="000000"/>
              </a:solidFill>
            </a:endParaRPr>
          </a:p>
          <a:p>
            <a:pPr indent="0" lvl="0" marL="342900" rtl="0" algn="l">
              <a:lnSpc>
                <a:spcPct val="90000"/>
              </a:lnSpc>
              <a:spcBef>
                <a:spcPts val="0"/>
              </a:spcBef>
              <a:spcAft>
                <a:spcPts val="0"/>
              </a:spcAft>
              <a:buNone/>
            </a:pPr>
            <a:r>
              <a:t/>
            </a:r>
            <a:endParaRPr>
              <a:solidFill>
                <a:srgbClr val="000000"/>
              </a:solidFill>
            </a:endParaRPr>
          </a:p>
          <a:p>
            <a:pPr indent="-279400" lvl="0" marL="342900" rtl="0" algn="l">
              <a:lnSpc>
                <a:spcPct val="90000"/>
              </a:lnSpc>
              <a:spcBef>
                <a:spcPts val="0"/>
              </a:spcBef>
              <a:spcAft>
                <a:spcPts val="0"/>
              </a:spcAft>
              <a:buClr>
                <a:srgbClr val="000000"/>
              </a:buClr>
              <a:buSzPts val="1800"/>
              <a:buChar char="●"/>
            </a:pPr>
            <a:r>
              <a:rPr lang="en-US">
                <a:solidFill>
                  <a:srgbClr val="000000"/>
                </a:solidFill>
              </a:rPr>
              <a:t>Fully JSON compatible</a:t>
            </a:r>
            <a:endParaRPr>
              <a:solidFill>
                <a:srgbClr val="000000"/>
              </a:solidFill>
            </a:endParaRPr>
          </a:p>
          <a:p>
            <a:pPr indent="0" lvl="0" marL="0" rtl="0" algn="l">
              <a:lnSpc>
                <a:spcPct val="90000"/>
              </a:lnSpc>
              <a:spcBef>
                <a:spcPts val="0"/>
              </a:spcBef>
              <a:spcAft>
                <a:spcPts val="0"/>
              </a:spcAft>
              <a:buNone/>
            </a:pPr>
            <a:r>
              <a:t/>
            </a:r>
            <a:endParaRPr>
              <a:solidFill>
                <a:srgbClr val="000000"/>
              </a:solidFill>
            </a:endParaRPr>
          </a:p>
          <a:p>
            <a:pPr indent="-279400" lvl="0" marL="342900" rtl="0" algn="l">
              <a:lnSpc>
                <a:spcPct val="90000"/>
              </a:lnSpc>
              <a:spcBef>
                <a:spcPts val="0"/>
              </a:spcBef>
              <a:spcAft>
                <a:spcPts val="0"/>
              </a:spcAft>
              <a:buClr>
                <a:srgbClr val="000000"/>
              </a:buClr>
              <a:buSzPts val="1800"/>
              <a:buChar char="●"/>
            </a:pPr>
            <a:r>
              <a:rPr lang="en-US">
                <a:solidFill>
                  <a:srgbClr val="000000"/>
                </a:solidFill>
              </a:rPr>
              <a:t>Made up of </a:t>
            </a:r>
            <a:r>
              <a:rPr b="1" lang="en-US">
                <a:solidFill>
                  <a:srgbClr val="000000"/>
                </a:solidFill>
                <a:latin typeface="Helvetica Neue"/>
                <a:ea typeface="Helvetica Neue"/>
                <a:cs typeface="Helvetica Neue"/>
                <a:sym typeface="Helvetica Neue"/>
              </a:rPr>
              <a:t>stanzas</a:t>
            </a:r>
            <a:r>
              <a:rPr lang="en-US">
                <a:solidFill>
                  <a:srgbClr val="000000"/>
                </a:solidFill>
              </a:rPr>
              <a:t> or </a:t>
            </a:r>
            <a:r>
              <a:rPr b="1" lang="en-US">
                <a:solidFill>
                  <a:srgbClr val="000000"/>
                </a:solidFill>
                <a:latin typeface="Helvetica Neue"/>
                <a:ea typeface="Helvetica Neue"/>
                <a:cs typeface="Helvetica Neue"/>
                <a:sym typeface="Helvetica Neue"/>
              </a:rPr>
              <a:t>blocks</a:t>
            </a:r>
            <a:r>
              <a:rPr lang="en-US">
                <a:solidFill>
                  <a:srgbClr val="000000"/>
                </a:solidFill>
              </a:rPr>
              <a:t>, which roughly equate to JSON objects. Each stanza/block maps to an object type as defined by </a:t>
            </a:r>
            <a:r>
              <a:rPr b="1" lang="en-US">
                <a:solidFill>
                  <a:srgbClr val="000000"/>
                </a:solidFill>
                <a:latin typeface="Helvetica Neue"/>
                <a:ea typeface="Helvetica Neue"/>
                <a:cs typeface="Helvetica Neue"/>
                <a:sym typeface="Helvetica Neue"/>
              </a:rPr>
              <a:t>Terraform providers</a:t>
            </a:r>
            <a:r>
              <a:rPr lang="en-US">
                <a:solidFill>
                  <a:srgbClr val="000000"/>
                </a:solidFill>
              </a:rPr>
              <a:t> (we’ll talk more about providers later)</a:t>
            </a:r>
            <a:endParaRPr>
              <a:solidFill>
                <a:srgbClr val="000000"/>
              </a:solidFill>
            </a:endParaRPr>
          </a:p>
          <a:p>
            <a:pPr indent="0" lvl="0" marL="0" rtl="0" algn="l">
              <a:lnSpc>
                <a:spcPct val="90000"/>
              </a:lnSpc>
              <a:spcBef>
                <a:spcPts val="0"/>
              </a:spcBef>
              <a:spcAft>
                <a:spcPts val="0"/>
              </a:spcAft>
              <a:buNone/>
            </a:pPr>
            <a:r>
              <a:t/>
            </a:r>
            <a:endParaRPr>
              <a:solidFill>
                <a:srgbClr val="000000"/>
              </a:solidFill>
            </a:endParaRPr>
          </a:p>
          <a:p>
            <a:pPr indent="-279400" lvl="0" marL="342900" rtl="0" algn="l">
              <a:lnSpc>
                <a:spcPct val="90000"/>
              </a:lnSpc>
              <a:spcBef>
                <a:spcPts val="0"/>
              </a:spcBef>
              <a:spcAft>
                <a:spcPts val="0"/>
              </a:spcAft>
              <a:buClr>
                <a:srgbClr val="000000"/>
              </a:buClr>
              <a:buSzPts val="1800"/>
              <a:buChar char="●"/>
            </a:pPr>
            <a:r>
              <a:rPr lang="en-US" u="sng">
                <a:solidFill>
                  <a:schemeClr val="hlink"/>
                </a:solidFill>
                <a:hlinkClick r:id="rId3"/>
              </a:rPr>
              <a:t>https://github.com/hashicorp/hcl</a:t>
            </a:r>
            <a:r>
              <a:rPr lang="en-US">
                <a:solidFill>
                  <a:srgbClr val="000000"/>
                </a:solidFill>
              </a:rPr>
              <a:t> </a:t>
            </a:r>
            <a:endParaRPr>
              <a:solidFill>
                <a:srgbClr val="000000"/>
              </a:solidFill>
            </a:endParaRPr>
          </a:p>
        </p:txBody>
      </p:sp>
      <p:sp>
        <p:nvSpPr>
          <p:cNvPr id="239" name="Google Shape;239;p35"/>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Terraform Project Content Types</a:t>
            </a:r>
            <a:endParaRPr b="1">
              <a:latin typeface="Helvetica Neue"/>
              <a:ea typeface="Helvetica Neue"/>
              <a:cs typeface="Helvetica Neue"/>
              <a:sym typeface="Helvetica Neue"/>
            </a:endParaRPr>
          </a:p>
        </p:txBody>
      </p:sp>
      <p:sp>
        <p:nvSpPr>
          <p:cNvPr id="245" name="Google Shape;245;p36"/>
          <p:cNvSpPr txBox="1"/>
          <p:nvPr>
            <p:ph idx="1" type="body"/>
          </p:nvPr>
        </p:nvSpPr>
        <p:spPr>
          <a:xfrm>
            <a:off x="626625" y="1111275"/>
            <a:ext cx="7884000" cy="3510000"/>
          </a:xfrm>
          <a:prstGeom prst="rect">
            <a:avLst/>
          </a:prstGeom>
          <a:noFill/>
          <a:ln>
            <a:noFill/>
          </a:ln>
        </p:spPr>
        <p:txBody>
          <a:bodyPr anchorCtr="0" anchor="t" bIns="34275" lIns="67500" spcFirstLastPara="1" rIns="68575" wrap="square" tIns="35100">
            <a:noAutofit/>
          </a:bodyPr>
          <a:lstStyle/>
          <a:p>
            <a:pPr indent="0" lvl="0" marL="0" rtl="0" algn="l">
              <a:lnSpc>
                <a:spcPct val="90000"/>
              </a:lnSpc>
              <a:spcBef>
                <a:spcPts val="0"/>
              </a:spcBef>
              <a:spcAft>
                <a:spcPts val="0"/>
              </a:spcAft>
              <a:buNone/>
            </a:pPr>
            <a:r>
              <a:rPr b="1" lang="en-US">
                <a:solidFill>
                  <a:srgbClr val="000000"/>
                </a:solidFill>
                <a:latin typeface="Consolas"/>
                <a:ea typeface="Consolas"/>
                <a:cs typeface="Consolas"/>
                <a:sym typeface="Consolas"/>
              </a:rPr>
              <a:t>*.tf, *.tf.json</a:t>
            </a:r>
            <a:endParaRPr b="1">
              <a:solidFill>
                <a:srgbClr val="000000"/>
              </a:solidFill>
              <a:latin typeface="Consolas"/>
              <a:ea typeface="Consolas"/>
              <a:cs typeface="Consolas"/>
              <a:sym typeface="Consolas"/>
            </a:endParaRPr>
          </a:p>
          <a:p>
            <a:pPr indent="-279400" lvl="1" marL="685800" rtl="0" algn="l">
              <a:lnSpc>
                <a:spcPct val="90000"/>
              </a:lnSpc>
              <a:spcBef>
                <a:spcPts val="0"/>
              </a:spcBef>
              <a:spcAft>
                <a:spcPts val="0"/>
              </a:spcAft>
              <a:buClr>
                <a:srgbClr val="000000"/>
              </a:buClr>
              <a:buSzPts val="1800"/>
              <a:buChar char="○"/>
            </a:pPr>
            <a:r>
              <a:rPr lang="en-US" sz="1800">
                <a:solidFill>
                  <a:srgbClr val="000000"/>
                </a:solidFill>
              </a:rPr>
              <a:t>HCL or JSON</a:t>
            </a:r>
            <a:endParaRPr sz="1800">
              <a:solidFill>
                <a:srgbClr val="000000"/>
              </a:solidFill>
            </a:endParaRPr>
          </a:p>
          <a:p>
            <a:pPr indent="-279400" lvl="1" marL="685800" rtl="0" algn="l">
              <a:lnSpc>
                <a:spcPct val="90000"/>
              </a:lnSpc>
              <a:spcBef>
                <a:spcPts val="0"/>
              </a:spcBef>
              <a:spcAft>
                <a:spcPts val="0"/>
              </a:spcAft>
              <a:buClr>
                <a:srgbClr val="000000"/>
              </a:buClr>
              <a:buSzPts val="1800"/>
              <a:buChar char="○"/>
            </a:pPr>
            <a:r>
              <a:rPr lang="en-US" sz="1800">
                <a:solidFill>
                  <a:srgbClr val="000000"/>
                </a:solidFill>
              </a:rPr>
              <a:t>these files define your declarative infrastructure and resources</a:t>
            </a:r>
            <a:endParaRPr sz="1800">
              <a:solidFill>
                <a:srgbClr val="000000"/>
              </a:solidFill>
            </a:endParaRPr>
          </a:p>
          <a:p>
            <a:pPr indent="0" lvl="0" marL="0" rtl="0" algn="l">
              <a:lnSpc>
                <a:spcPct val="90000"/>
              </a:lnSpc>
              <a:spcBef>
                <a:spcPts val="0"/>
              </a:spcBef>
              <a:spcAft>
                <a:spcPts val="0"/>
              </a:spcAft>
              <a:buNone/>
            </a:pPr>
            <a:r>
              <a:t/>
            </a:r>
            <a:endParaRPr>
              <a:solidFill>
                <a:srgbClr val="000000"/>
              </a:solidFill>
            </a:endParaRPr>
          </a:p>
          <a:p>
            <a:pPr indent="0" lvl="0" marL="0" rtl="0" algn="l">
              <a:lnSpc>
                <a:spcPct val="90000"/>
              </a:lnSpc>
              <a:spcBef>
                <a:spcPts val="0"/>
              </a:spcBef>
              <a:spcAft>
                <a:spcPts val="0"/>
              </a:spcAft>
              <a:buNone/>
            </a:pPr>
            <a:r>
              <a:rPr b="1" lang="en-US">
                <a:solidFill>
                  <a:srgbClr val="000000"/>
                </a:solidFill>
                <a:latin typeface="Consolas"/>
                <a:ea typeface="Consolas"/>
                <a:cs typeface="Consolas"/>
                <a:sym typeface="Consolas"/>
              </a:rPr>
              <a:t>*.tfstate</a:t>
            </a:r>
            <a:endParaRPr b="1">
              <a:solidFill>
                <a:srgbClr val="000000"/>
              </a:solidFill>
              <a:latin typeface="Consolas"/>
              <a:ea typeface="Consolas"/>
              <a:cs typeface="Consolas"/>
              <a:sym typeface="Consolas"/>
            </a:endParaRPr>
          </a:p>
          <a:p>
            <a:pPr indent="-279400" lvl="1" marL="685800" rtl="0" algn="l">
              <a:lnSpc>
                <a:spcPct val="90000"/>
              </a:lnSpc>
              <a:spcBef>
                <a:spcPts val="0"/>
              </a:spcBef>
              <a:spcAft>
                <a:spcPts val="0"/>
              </a:spcAft>
              <a:buClr>
                <a:srgbClr val="000000"/>
              </a:buClr>
              <a:buSzPts val="1800"/>
              <a:buChar char="○"/>
            </a:pPr>
            <a:r>
              <a:rPr lang="en-US" sz="1800">
                <a:solidFill>
                  <a:srgbClr val="000000"/>
                </a:solidFill>
              </a:rPr>
              <a:t>JSON files that store state, reference to resources</a:t>
            </a:r>
            <a:endParaRPr sz="1800">
              <a:solidFill>
                <a:srgbClr val="000000"/>
              </a:solidFill>
            </a:endParaRPr>
          </a:p>
          <a:p>
            <a:pPr indent="-279400" lvl="1" marL="685800" rtl="0" algn="l">
              <a:lnSpc>
                <a:spcPct val="90000"/>
              </a:lnSpc>
              <a:spcBef>
                <a:spcPts val="0"/>
              </a:spcBef>
              <a:spcAft>
                <a:spcPts val="0"/>
              </a:spcAft>
              <a:buClr>
                <a:srgbClr val="000000"/>
              </a:buClr>
              <a:buSzPts val="1800"/>
              <a:buChar char="○"/>
            </a:pPr>
            <a:r>
              <a:rPr lang="en-US" sz="1800">
                <a:solidFill>
                  <a:srgbClr val="000000"/>
                </a:solidFill>
              </a:rPr>
              <a:t>created and maintained by terraform</a:t>
            </a:r>
            <a:endParaRPr sz="1800">
              <a:solidFill>
                <a:srgbClr val="000000"/>
              </a:solidFill>
            </a:endParaRPr>
          </a:p>
          <a:p>
            <a:pPr indent="0" lvl="0" marL="0" rtl="0" algn="l">
              <a:lnSpc>
                <a:spcPct val="90000"/>
              </a:lnSpc>
              <a:spcBef>
                <a:spcPts val="0"/>
              </a:spcBef>
              <a:spcAft>
                <a:spcPts val="0"/>
              </a:spcAft>
              <a:buNone/>
            </a:pPr>
            <a:r>
              <a:t/>
            </a:r>
            <a:endParaRPr>
              <a:solidFill>
                <a:srgbClr val="000000"/>
              </a:solidFill>
            </a:endParaRPr>
          </a:p>
          <a:p>
            <a:pPr indent="0" lvl="0" marL="0" rtl="0" algn="l">
              <a:lnSpc>
                <a:spcPct val="90000"/>
              </a:lnSpc>
              <a:spcBef>
                <a:spcPts val="0"/>
              </a:spcBef>
              <a:spcAft>
                <a:spcPts val="0"/>
              </a:spcAft>
              <a:buNone/>
            </a:pPr>
            <a:r>
              <a:rPr b="1" lang="en-US">
                <a:solidFill>
                  <a:srgbClr val="000000"/>
                </a:solidFill>
                <a:latin typeface="Consolas"/>
                <a:ea typeface="Consolas"/>
                <a:cs typeface="Consolas"/>
                <a:sym typeface="Consolas"/>
              </a:rPr>
              <a:t>terraform.tfvars,</a:t>
            </a:r>
            <a:r>
              <a:rPr lang="en-US">
                <a:solidFill>
                  <a:srgbClr val="000000"/>
                </a:solidFill>
              </a:rPr>
              <a:t> </a:t>
            </a:r>
            <a:r>
              <a:rPr b="1" lang="en-US">
                <a:solidFill>
                  <a:srgbClr val="000000"/>
                </a:solidFill>
                <a:latin typeface="Consolas"/>
                <a:ea typeface="Consolas"/>
                <a:cs typeface="Consolas"/>
                <a:sym typeface="Consolas"/>
              </a:rPr>
              <a:t>terraform.tfvars.json</a:t>
            </a:r>
            <a:r>
              <a:rPr lang="en-US">
                <a:solidFill>
                  <a:srgbClr val="000000"/>
                </a:solidFill>
              </a:rPr>
              <a:t> </a:t>
            </a:r>
            <a:r>
              <a:rPr lang="en-US" sz="1700">
                <a:solidFill>
                  <a:srgbClr val="000000"/>
                </a:solidFill>
              </a:rPr>
              <a:t>and/or</a:t>
            </a:r>
            <a:r>
              <a:rPr lang="en-US">
                <a:solidFill>
                  <a:srgbClr val="000000"/>
                </a:solidFill>
              </a:rPr>
              <a:t> </a:t>
            </a:r>
            <a:r>
              <a:rPr b="1" lang="en-US">
                <a:solidFill>
                  <a:srgbClr val="000000"/>
                </a:solidFill>
                <a:latin typeface="Consolas"/>
                <a:ea typeface="Consolas"/>
                <a:cs typeface="Consolas"/>
                <a:sym typeface="Consolas"/>
              </a:rPr>
              <a:t>*.auto.tfvars, *.auto.tfvars.json</a:t>
            </a:r>
            <a:endParaRPr b="1">
              <a:solidFill>
                <a:srgbClr val="000000"/>
              </a:solidFill>
              <a:latin typeface="Consolas"/>
              <a:ea typeface="Consolas"/>
              <a:cs typeface="Consolas"/>
              <a:sym typeface="Consolas"/>
            </a:endParaRPr>
          </a:p>
          <a:p>
            <a:pPr indent="-279400" lvl="1" marL="685800" rtl="0" algn="l">
              <a:lnSpc>
                <a:spcPct val="90000"/>
              </a:lnSpc>
              <a:spcBef>
                <a:spcPts val="0"/>
              </a:spcBef>
              <a:spcAft>
                <a:spcPts val="0"/>
              </a:spcAft>
              <a:buClr>
                <a:srgbClr val="000000"/>
              </a:buClr>
              <a:buSzPts val="1800"/>
              <a:buChar char="○"/>
            </a:pPr>
            <a:r>
              <a:rPr lang="en-US" sz="1800">
                <a:solidFill>
                  <a:srgbClr val="000000"/>
                </a:solidFill>
              </a:rPr>
              <a:t>HCL or JSON</a:t>
            </a:r>
            <a:endParaRPr sz="1800">
              <a:solidFill>
                <a:srgbClr val="000000"/>
              </a:solidFill>
            </a:endParaRPr>
          </a:p>
          <a:p>
            <a:pPr indent="-279400" lvl="1" marL="685800" rtl="0" algn="l">
              <a:lnSpc>
                <a:spcPct val="90000"/>
              </a:lnSpc>
              <a:spcBef>
                <a:spcPts val="0"/>
              </a:spcBef>
              <a:spcAft>
                <a:spcPts val="0"/>
              </a:spcAft>
              <a:buClr>
                <a:srgbClr val="000000"/>
              </a:buClr>
              <a:buSzPts val="1800"/>
              <a:buChar char="○"/>
            </a:pPr>
            <a:r>
              <a:rPr lang="en-US" sz="1800">
                <a:solidFill>
                  <a:srgbClr val="000000"/>
                </a:solidFill>
              </a:rPr>
              <a:t>variable definitions in bulk</a:t>
            </a:r>
            <a:endParaRPr sz="1800">
              <a:solidFill>
                <a:srgbClr val="000000"/>
              </a:solidFill>
            </a:endParaRPr>
          </a:p>
          <a:p>
            <a:pPr indent="-279400" lvl="1" marL="685800" rtl="0" algn="l">
              <a:lnSpc>
                <a:spcPct val="90000"/>
              </a:lnSpc>
              <a:spcBef>
                <a:spcPts val="0"/>
              </a:spcBef>
              <a:spcAft>
                <a:spcPts val="0"/>
              </a:spcAft>
              <a:buClr>
                <a:srgbClr val="000000"/>
              </a:buClr>
              <a:buSzPts val="1800"/>
              <a:buChar char="○"/>
            </a:pPr>
            <a:r>
              <a:rPr lang="en-US" sz="1800">
                <a:solidFill>
                  <a:srgbClr val="000000"/>
                </a:solidFill>
              </a:rPr>
              <a:t>(more to come on setting variable values at runtime)</a:t>
            </a:r>
            <a:endParaRPr sz="1800">
              <a:solidFill>
                <a:srgbClr val="000000"/>
              </a:solidFill>
            </a:endParaRPr>
          </a:p>
        </p:txBody>
      </p:sp>
      <p:sp>
        <p:nvSpPr>
          <p:cNvPr id="246" name="Google Shape;246;p36"/>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Resources</a:t>
            </a:r>
            <a:endParaRPr b="1">
              <a:latin typeface="Helvetica Neue"/>
              <a:ea typeface="Helvetica Neue"/>
              <a:cs typeface="Helvetica Neue"/>
              <a:sym typeface="Helvetica Neue"/>
            </a:endParaRPr>
          </a:p>
        </p:txBody>
      </p:sp>
      <p:sp>
        <p:nvSpPr>
          <p:cNvPr id="252" name="Google Shape;252;p37"/>
          <p:cNvSpPr txBox="1"/>
          <p:nvPr>
            <p:ph idx="1" type="body"/>
          </p:nvPr>
        </p:nvSpPr>
        <p:spPr>
          <a:xfrm>
            <a:off x="626625" y="1111275"/>
            <a:ext cx="7884000" cy="355200"/>
          </a:xfrm>
          <a:prstGeom prst="rect">
            <a:avLst/>
          </a:prstGeom>
          <a:noFill/>
          <a:ln>
            <a:noFill/>
          </a:ln>
        </p:spPr>
        <p:txBody>
          <a:bodyPr anchorCtr="0" anchor="t" bIns="34275" lIns="67500" spcFirstLastPara="1" rIns="68575" wrap="square" tIns="35100">
            <a:noAutofit/>
          </a:bodyPr>
          <a:lstStyle/>
          <a:p>
            <a:pPr indent="-279400" lvl="0" marL="342900" marR="0" rtl="0" algn="l">
              <a:lnSpc>
                <a:spcPct val="90000"/>
              </a:lnSpc>
              <a:spcBef>
                <a:spcPts val="0"/>
              </a:spcBef>
              <a:spcAft>
                <a:spcPts val="0"/>
              </a:spcAft>
              <a:buClr>
                <a:srgbClr val="000000"/>
              </a:buClr>
              <a:buSzPts val="1800"/>
              <a:buChar char="●"/>
            </a:pPr>
            <a:r>
              <a:rPr b="1" lang="en-US">
                <a:solidFill>
                  <a:srgbClr val="000000"/>
                </a:solidFill>
                <a:latin typeface="Consolas"/>
                <a:ea typeface="Consolas"/>
                <a:cs typeface="Consolas"/>
                <a:sym typeface="Consolas"/>
              </a:rPr>
              <a:t>*.tf</a:t>
            </a:r>
            <a:r>
              <a:rPr lang="en-US">
                <a:solidFill>
                  <a:srgbClr val="000000"/>
                </a:solidFill>
              </a:rPr>
              <a:t> files contain your </a:t>
            </a:r>
            <a:r>
              <a:rPr b="1" lang="en-US">
                <a:solidFill>
                  <a:srgbClr val="000000"/>
                </a:solidFill>
                <a:latin typeface="Helvetica Neue"/>
                <a:ea typeface="Helvetica Neue"/>
                <a:cs typeface="Helvetica Neue"/>
                <a:sym typeface="Helvetica Neue"/>
              </a:rPr>
              <a:t>HCL declarative</a:t>
            </a:r>
            <a:r>
              <a:rPr lang="en-US">
                <a:solidFill>
                  <a:srgbClr val="000000"/>
                </a:solidFill>
              </a:rPr>
              <a:t> definitions</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253" name="Google Shape;253;p37"/>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254" name="Google Shape;254;p37"/>
          <p:cNvSpPr txBox="1"/>
          <p:nvPr/>
        </p:nvSpPr>
        <p:spPr>
          <a:xfrm>
            <a:off x="873075" y="1564594"/>
            <a:ext cx="6138300" cy="2431500"/>
          </a:xfrm>
          <a:prstGeom prst="rect">
            <a:avLst/>
          </a:prstGeom>
          <a:solidFill>
            <a:srgbClr val="000000"/>
          </a:solidFill>
          <a:ln>
            <a:noFill/>
          </a:ln>
        </p:spPr>
        <p:txBody>
          <a:bodyPr anchorCtr="0" anchor="t" bIns="68575" lIns="68575" spcFirstLastPara="1" rIns="68575" wrap="square" tIns="68575">
            <a:noAutofit/>
          </a:bodyPr>
          <a:lstStyle/>
          <a:p>
            <a:pPr indent="0" lvl="0" marL="0" rtl="0" algn="l">
              <a:lnSpc>
                <a:spcPct val="90000"/>
              </a:lnSpc>
              <a:spcBef>
                <a:spcPts val="0"/>
              </a:spcBef>
              <a:spcAft>
                <a:spcPts val="0"/>
              </a:spcAft>
              <a:buClr>
                <a:schemeClr val="dk1"/>
              </a:buClr>
              <a:buSzPts val="800"/>
              <a:buFont typeface="Arial"/>
              <a:buNone/>
            </a:pPr>
            <a:r>
              <a:rPr b="1" lang="en-US" sz="2000">
                <a:solidFill>
                  <a:srgbClr val="FF9900"/>
                </a:solidFill>
                <a:latin typeface="Courier"/>
                <a:ea typeface="Courier"/>
                <a:cs typeface="Courier"/>
                <a:sym typeface="Courier"/>
              </a:rPr>
              <a:t>resource</a:t>
            </a:r>
            <a:r>
              <a:rPr b="1" lang="en-US" sz="2000">
                <a:solidFill>
                  <a:srgbClr val="FFFFFF"/>
                </a:solidFill>
                <a:latin typeface="Courier"/>
                <a:ea typeface="Courier"/>
                <a:cs typeface="Courier"/>
                <a:sym typeface="Courier"/>
              </a:rPr>
              <a:t> </a:t>
            </a:r>
            <a:r>
              <a:rPr b="1" lang="en-US" sz="2000">
                <a:solidFill>
                  <a:srgbClr val="6FA8DC"/>
                </a:solidFill>
                <a:latin typeface="Courier"/>
                <a:ea typeface="Courier"/>
                <a:cs typeface="Courier"/>
                <a:sym typeface="Courier"/>
              </a:rPr>
              <a:t>“aws_instance” “web”</a:t>
            </a:r>
            <a:r>
              <a:rPr b="1" lang="en-US" sz="2000">
                <a:solidFill>
                  <a:srgbClr val="FFFFFF"/>
                </a:solidFill>
                <a:latin typeface="Courier"/>
                <a:ea typeface="Courier"/>
                <a:cs typeface="Courier"/>
                <a:sym typeface="Courier"/>
              </a:rPr>
              <a:t> </a:t>
            </a:r>
            <a:r>
              <a:rPr b="1" lang="en-US" sz="2000">
                <a:solidFill>
                  <a:srgbClr val="C9DAF8"/>
                </a:solidFill>
                <a:latin typeface="Courier"/>
                <a:ea typeface="Courier"/>
                <a:cs typeface="Courier"/>
                <a:sym typeface="Courier"/>
              </a:rPr>
              <a:t>{</a:t>
            </a:r>
            <a:endParaRPr b="1" sz="2000">
              <a:solidFill>
                <a:srgbClr val="C9DAF8"/>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sz="2000">
                <a:solidFill>
                  <a:srgbClr val="C9DAF8"/>
                </a:solidFill>
                <a:latin typeface="Courier"/>
                <a:ea typeface="Courier"/>
                <a:cs typeface="Courier"/>
                <a:sym typeface="Courier"/>
              </a:rPr>
              <a:t>  </a:t>
            </a:r>
            <a:r>
              <a:rPr b="1" lang="en-US" sz="2000">
                <a:solidFill>
                  <a:srgbClr val="8E7CC3"/>
                </a:solidFill>
                <a:latin typeface="Courier"/>
                <a:ea typeface="Courier"/>
                <a:cs typeface="Courier"/>
                <a:sym typeface="Courier"/>
              </a:rPr>
              <a:t>ami</a:t>
            </a:r>
            <a:r>
              <a:rPr b="1" lang="en-US" sz="2000">
                <a:solidFill>
                  <a:srgbClr val="C9DAF8"/>
                </a:solidFill>
                <a:latin typeface="Courier"/>
                <a:ea typeface="Courier"/>
                <a:cs typeface="Courier"/>
                <a:sym typeface="Courier"/>
              </a:rPr>
              <a:t>           = </a:t>
            </a:r>
            <a:r>
              <a:rPr b="1" lang="en-US" sz="2000">
                <a:solidFill>
                  <a:srgbClr val="6AA84F"/>
                </a:solidFill>
                <a:latin typeface="Courier"/>
                <a:ea typeface="Courier"/>
                <a:cs typeface="Courier"/>
                <a:sym typeface="Courier"/>
              </a:rPr>
              <a:t>“ami-19827362728”</a:t>
            </a:r>
            <a:endParaRPr b="1" sz="2000">
              <a:solidFill>
                <a:srgbClr val="6AA84F"/>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sz="2000">
                <a:solidFill>
                  <a:srgbClr val="C9DAF8"/>
                </a:solidFill>
                <a:latin typeface="Courier"/>
                <a:ea typeface="Courier"/>
                <a:cs typeface="Courier"/>
                <a:sym typeface="Courier"/>
              </a:rPr>
              <a:t>  </a:t>
            </a:r>
            <a:r>
              <a:rPr b="1" lang="en-US" sz="2000">
                <a:solidFill>
                  <a:srgbClr val="8E7CC3"/>
                </a:solidFill>
                <a:latin typeface="Courier"/>
                <a:ea typeface="Courier"/>
                <a:cs typeface="Courier"/>
                <a:sym typeface="Courier"/>
              </a:rPr>
              <a:t>instance_type</a:t>
            </a:r>
            <a:r>
              <a:rPr b="1" lang="en-US" sz="2000">
                <a:solidFill>
                  <a:srgbClr val="C9DAF8"/>
                </a:solidFill>
                <a:latin typeface="Courier"/>
                <a:ea typeface="Courier"/>
                <a:cs typeface="Courier"/>
                <a:sym typeface="Courier"/>
              </a:rPr>
              <a:t> = </a:t>
            </a:r>
            <a:r>
              <a:rPr b="1" lang="en-US" sz="2000">
                <a:solidFill>
                  <a:srgbClr val="6AA84F"/>
                </a:solidFill>
                <a:latin typeface="Courier"/>
                <a:ea typeface="Courier"/>
                <a:cs typeface="Courier"/>
                <a:sym typeface="Courier"/>
              </a:rPr>
              <a:t>“t2.micro”</a:t>
            </a:r>
            <a:endParaRPr b="1" sz="2000">
              <a:solidFill>
                <a:srgbClr val="6AA84F"/>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sz="2000">
                <a:solidFill>
                  <a:srgbClr val="C9DAF8"/>
                </a:solidFill>
                <a:latin typeface="Courier"/>
                <a:ea typeface="Courier"/>
                <a:cs typeface="Courier"/>
                <a:sym typeface="Courier"/>
              </a:rPr>
              <a:t>  </a:t>
            </a:r>
            <a:endParaRPr b="1" sz="2000">
              <a:solidFill>
                <a:srgbClr val="C9DAF8"/>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sz="2000">
                <a:solidFill>
                  <a:srgbClr val="C9DAF8"/>
                </a:solidFill>
                <a:latin typeface="Courier"/>
                <a:ea typeface="Courier"/>
                <a:cs typeface="Courier"/>
                <a:sym typeface="Courier"/>
              </a:rPr>
              <a:t>  </a:t>
            </a:r>
            <a:r>
              <a:rPr b="1" lang="en-US" sz="2000">
                <a:solidFill>
                  <a:srgbClr val="8E7CC3"/>
                </a:solidFill>
                <a:latin typeface="Courier"/>
                <a:ea typeface="Courier"/>
                <a:cs typeface="Courier"/>
                <a:sym typeface="Courier"/>
              </a:rPr>
              <a:t>tags</a:t>
            </a:r>
            <a:r>
              <a:rPr b="1" lang="en-US" sz="2000">
                <a:solidFill>
                  <a:srgbClr val="C9DAF8"/>
                </a:solidFill>
                <a:latin typeface="Courier"/>
                <a:ea typeface="Courier"/>
                <a:cs typeface="Courier"/>
                <a:sym typeface="Courier"/>
              </a:rPr>
              <a:t> {</a:t>
            </a:r>
            <a:endParaRPr b="1" sz="2000">
              <a:solidFill>
                <a:srgbClr val="C9DAF8"/>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sz="2000">
                <a:solidFill>
                  <a:srgbClr val="C9DAF8"/>
                </a:solidFill>
                <a:latin typeface="Courier"/>
                <a:ea typeface="Courier"/>
                <a:cs typeface="Courier"/>
                <a:sym typeface="Courier"/>
              </a:rPr>
              <a:t>    </a:t>
            </a:r>
            <a:r>
              <a:rPr b="1" lang="en-US" sz="2000">
                <a:solidFill>
                  <a:srgbClr val="8E7CC3"/>
                </a:solidFill>
                <a:latin typeface="Courier"/>
                <a:ea typeface="Courier"/>
                <a:cs typeface="Courier"/>
                <a:sym typeface="Courier"/>
              </a:rPr>
              <a:t>Name</a:t>
            </a:r>
            <a:r>
              <a:rPr b="1" lang="en-US" sz="2000">
                <a:solidFill>
                  <a:srgbClr val="C9DAF8"/>
                </a:solidFill>
                <a:latin typeface="Courier"/>
                <a:ea typeface="Courier"/>
                <a:cs typeface="Courier"/>
                <a:sym typeface="Courier"/>
              </a:rPr>
              <a:t> = </a:t>
            </a:r>
            <a:r>
              <a:rPr b="1" lang="en-US" sz="2000">
                <a:solidFill>
                  <a:srgbClr val="6AA84F"/>
                </a:solidFill>
                <a:latin typeface="Courier"/>
                <a:ea typeface="Courier"/>
                <a:cs typeface="Courier"/>
                <a:sym typeface="Courier"/>
              </a:rPr>
              <a:t>“my-first-instance”</a:t>
            </a:r>
            <a:endParaRPr b="1" sz="2000">
              <a:solidFill>
                <a:srgbClr val="6AA84F"/>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sz="2000">
                <a:solidFill>
                  <a:srgbClr val="C9DAF8"/>
                </a:solidFill>
                <a:latin typeface="Courier"/>
                <a:ea typeface="Courier"/>
                <a:cs typeface="Courier"/>
                <a:sym typeface="Courier"/>
              </a:rPr>
              <a:t>  }</a:t>
            </a:r>
            <a:endParaRPr b="1" sz="2000">
              <a:solidFill>
                <a:srgbClr val="C9DAF8"/>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sz="2000">
                <a:solidFill>
                  <a:srgbClr val="C9DAF8"/>
                </a:solidFill>
                <a:latin typeface="Courier"/>
                <a:ea typeface="Courier"/>
                <a:cs typeface="Courier"/>
                <a:sym typeface="Courier"/>
              </a:rPr>
              <a:t>}</a:t>
            </a:r>
            <a:endParaRPr b="1" sz="2000">
              <a:solidFill>
                <a:srgbClr val="C9DAF8"/>
              </a:solidFill>
              <a:latin typeface="Courier"/>
              <a:ea typeface="Courier"/>
              <a:cs typeface="Courier"/>
              <a:sym typeface="Courier"/>
            </a:endParaRPr>
          </a:p>
          <a:p>
            <a:pPr indent="0" lvl="0" marL="0" rtl="0" algn="l">
              <a:spcBef>
                <a:spcPts val="0"/>
              </a:spcBef>
              <a:spcAft>
                <a:spcPts val="0"/>
              </a:spcAft>
              <a:buNone/>
            </a:pPr>
            <a:r>
              <a:t/>
            </a:r>
            <a:endParaRPr sz="1100">
              <a:latin typeface="Helvetica Neue Light"/>
              <a:ea typeface="Helvetica Neue Light"/>
              <a:cs typeface="Helvetica Neue Light"/>
              <a:sym typeface="Helvetica Neue Light"/>
            </a:endParaRPr>
          </a:p>
        </p:txBody>
      </p:sp>
      <p:sp>
        <p:nvSpPr>
          <p:cNvPr id="255" name="Google Shape;255;p37"/>
          <p:cNvSpPr txBox="1"/>
          <p:nvPr>
            <p:ph idx="1" type="body"/>
          </p:nvPr>
        </p:nvSpPr>
        <p:spPr>
          <a:xfrm>
            <a:off x="630000" y="4094213"/>
            <a:ext cx="7884000" cy="566700"/>
          </a:xfrm>
          <a:prstGeom prst="rect">
            <a:avLst/>
          </a:prstGeom>
          <a:noFill/>
          <a:ln>
            <a:noFill/>
          </a:ln>
        </p:spPr>
        <p:txBody>
          <a:bodyPr anchorCtr="0" anchor="t" bIns="34275" lIns="67500" spcFirstLastPara="1" rIns="68575" wrap="square" tIns="35100">
            <a:noAutofit/>
          </a:bodyPr>
          <a:lstStyle/>
          <a:p>
            <a:pPr indent="-279400" lvl="0" marL="342900" rtl="0" algn="l">
              <a:spcBef>
                <a:spcPts val="0"/>
              </a:spcBef>
              <a:spcAft>
                <a:spcPts val="0"/>
              </a:spcAft>
              <a:buClr>
                <a:srgbClr val="000000"/>
              </a:buClr>
              <a:buSzPts val="1800"/>
              <a:buChar char="●"/>
            </a:pPr>
            <a:r>
              <a:rPr lang="en-US">
                <a:solidFill>
                  <a:schemeClr val="dk1"/>
                </a:solidFill>
              </a:rPr>
              <a:t>most </a:t>
            </a:r>
            <a:r>
              <a:rPr b="1" lang="en-US">
                <a:solidFill>
                  <a:schemeClr val="dk1"/>
                </a:solidFill>
                <a:latin typeface="Helvetica Neue"/>
                <a:ea typeface="Helvetica Neue"/>
                <a:cs typeface="Helvetica Neue"/>
                <a:sym typeface="Helvetica Neue"/>
              </a:rPr>
              <a:t>blocks</a:t>
            </a:r>
            <a:r>
              <a:rPr lang="en-US">
                <a:solidFill>
                  <a:schemeClr val="dk1"/>
                </a:solidFill>
              </a:rPr>
              <a:t> in your HCL represent a </a:t>
            </a:r>
            <a:r>
              <a:rPr b="1" lang="en-US">
                <a:solidFill>
                  <a:schemeClr val="dk1"/>
                </a:solidFill>
                <a:latin typeface="Helvetica Neue"/>
                <a:ea typeface="Helvetica Neue"/>
                <a:cs typeface="Helvetica Neue"/>
                <a:sym typeface="Helvetica Neue"/>
              </a:rPr>
              <a:t>resource</a:t>
            </a:r>
            <a:r>
              <a:rPr lang="en-US">
                <a:solidFill>
                  <a:schemeClr val="dk1"/>
                </a:solidFill>
              </a:rPr>
              <a:t> to be created/maintained by Terraform</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Resources</a:t>
            </a:r>
            <a:endParaRPr b="1">
              <a:latin typeface="Helvetica Neue"/>
              <a:ea typeface="Helvetica Neue"/>
              <a:cs typeface="Helvetica Neue"/>
              <a:sym typeface="Helvetica Neue"/>
            </a:endParaRPr>
          </a:p>
        </p:txBody>
      </p:sp>
      <p:sp>
        <p:nvSpPr>
          <p:cNvPr id="261" name="Google Shape;261;p38"/>
          <p:cNvSpPr txBox="1"/>
          <p:nvPr>
            <p:ph idx="1" type="body"/>
          </p:nvPr>
        </p:nvSpPr>
        <p:spPr>
          <a:xfrm>
            <a:off x="626625" y="1111275"/>
            <a:ext cx="7884000" cy="3510000"/>
          </a:xfrm>
          <a:prstGeom prst="rect">
            <a:avLst/>
          </a:prstGeom>
          <a:noFill/>
          <a:ln>
            <a:noFill/>
          </a:ln>
        </p:spPr>
        <p:txBody>
          <a:bodyPr anchorCtr="0" anchor="t" bIns="34275" lIns="67500" spcFirstLastPara="1" rIns="68575" wrap="square" tIns="35100">
            <a:noAutofit/>
          </a:bodyPr>
          <a:lstStyle/>
          <a:p>
            <a:pPr indent="-279400" lvl="0" marL="342900" rtl="0" algn="l">
              <a:lnSpc>
                <a:spcPct val="115000"/>
              </a:lnSpc>
              <a:spcBef>
                <a:spcPts val="0"/>
              </a:spcBef>
              <a:spcAft>
                <a:spcPts val="0"/>
              </a:spcAft>
              <a:buClr>
                <a:srgbClr val="000000"/>
              </a:buClr>
              <a:buSzPts val="1800"/>
              <a:buChar char="●"/>
            </a:pPr>
            <a:r>
              <a:rPr i="1" lang="en-US">
                <a:solidFill>
                  <a:schemeClr val="dk1"/>
                </a:solidFill>
              </a:rPr>
              <a:t>resources</a:t>
            </a:r>
            <a:r>
              <a:rPr lang="en-US">
                <a:solidFill>
                  <a:schemeClr val="dk1"/>
                </a:solidFill>
              </a:rPr>
              <a:t> are key elements and captured as top-level objects (stanzas) in Terraform configuration files</a:t>
            </a:r>
            <a:endParaRPr>
              <a:solidFill>
                <a:schemeClr val="dk1"/>
              </a:solidFill>
            </a:endParaRPr>
          </a:p>
          <a:p>
            <a:pPr indent="-279400" lvl="0" marL="342900" rtl="0" algn="l">
              <a:lnSpc>
                <a:spcPct val="115000"/>
              </a:lnSpc>
              <a:spcBef>
                <a:spcPts val="0"/>
              </a:spcBef>
              <a:spcAft>
                <a:spcPts val="0"/>
              </a:spcAft>
              <a:buClr>
                <a:srgbClr val="000000"/>
              </a:buClr>
              <a:buSzPts val="1800"/>
              <a:buChar char="●"/>
            </a:pPr>
            <a:r>
              <a:rPr lang="en-US">
                <a:solidFill>
                  <a:schemeClr val="dk1"/>
                </a:solidFill>
              </a:rPr>
              <a:t>each resource stanza </a:t>
            </a:r>
            <a:r>
              <a:rPr lang="en-US">
                <a:solidFill>
                  <a:schemeClr val="dk1"/>
                </a:solidFill>
              </a:rPr>
              <a:t>indicates</a:t>
            </a:r>
            <a:r>
              <a:rPr lang="en-US">
                <a:solidFill>
                  <a:schemeClr val="dk1"/>
                </a:solidFill>
              </a:rPr>
              <a:t> the intent to </a:t>
            </a:r>
            <a:r>
              <a:rPr i="1" lang="en-US">
                <a:solidFill>
                  <a:schemeClr val="dk1"/>
                </a:solidFill>
              </a:rPr>
              <a:t>idempotently</a:t>
            </a:r>
            <a:r>
              <a:rPr lang="en-US">
                <a:solidFill>
                  <a:schemeClr val="dk1"/>
                </a:solidFill>
              </a:rPr>
              <a:t> create that resource</a:t>
            </a:r>
            <a:endParaRPr>
              <a:solidFill>
                <a:schemeClr val="dk1"/>
              </a:solidFill>
            </a:endParaRPr>
          </a:p>
          <a:p>
            <a:pPr indent="-279400" lvl="0" marL="342900" rtl="0" algn="l">
              <a:lnSpc>
                <a:spcPct val="115000"/>
              </a:lnSpc>
              <a:spcBef>
                <a:spcPts val="0"/>
              </a:spcBef>
              <a:spcAft>
                <a:spcPts val="0"/>
              </a:spcAft>
              <a:buClr>
                <a:srgbClr val="000000"/>
              </a:buClr>
              <a:buSzPts val="1800"/>
              <a:buChar char="●"/>
            </a:pPr>
            <a:r>
              <a:rPr lang="en-US">
                <a:solidFill>
                  <a:schemeClr val="dk1"/>
                </a:solidFill>
              </a:rPr>
              <a:t>body of resource contains configuration of attributes of that resource</a:t>
            </a:r>
            <a:endParaRPr>
              <a:solidFill>
                <a:schemeClr val="dk1"/>
              </a:solidFill>
            </a:endParaRPr>
          </a:p>
          <a:p>
            <a:pPr indent="-279400" lvl="0" marL="342900" rtl="0" algn="l">
              <a:lnSpc>
                <a:spcPct val="115000"/>
              </a:lnSpc>
              <a:spcBef>
                <a:spcPts val="0"/>
              </a:spcBef>
              <a:spcAft>
                <a:spcPts val="0"/>
              </a:spcAft>
              <a:buClr>
                <a:srgbClr val="000000"/>
              </a:buClr>
              <a:buSzPts val="1800"/>
              <a:buChar char="●"/>
            </a:pPr>
            <a:r>
              <a:rPr lang="en-US">
                <a:solidFill>
                  <a:schemeClr val="dk1"/>
                </a:solidFill>
              </a:rPr>
              <a:t>each provider (e.g., AWS, Azure, etc.) provides its own set of resources and defines the configuration attributes</a:t>
            </a:r>
            <a:endParaRPr>
              <a:solidFill>
                <a:schemeClr val="dk1"/>
              </a:solidFill>
            </a:endParaRPr>
          </a:p>
          <a:p>
            <a:pPr indent="-279400" lvl="0" marL="342900" rtl="0" algn="l">
              <a:lnSpc>
                <a:spcPct val="115000"/>
              </a:lnSpc>
              <a:spcBef>
                <a:spcPts val="0"/>
              </a:spcBef>
              <a:spcAft>
                <a:spcPts val="0"/>
              </a:spcAft>
              <a:buClr>
                <a:srgbClr val="000000"/>
              </a:buClr>
              <a:buSzPts val="1800"/>
              <a:buChar char="●"/>
            </a:pPr>
            <a:r>
              <a:rPr lang="en-US">
                <a:solidFill>
                  <a:schemeClr val="dk1"/>
                </a:solidFill>
              </a:rPr>
              <a:t>when a resource is created by Terraform, it’s tracked in Terraform </a:t>
            </a:r>
            <a:r>
              <a:rPr i="1" lang="en-US">
                <a:solidFill>
                  <a:schemeClr val="dk1"/>
                </a:solidFill>
              </a:rPr>
              <a:t>state</a:t>
            </a:r>
            <a:endParaRPr i="1">
              <a:solidFill>
                <a:schemeClr val="dk1"/>
              </a:solidFill>
            </a:endParaRPr>
          </a:p>
          <a:p>
            <a:pPr indent="-279400" lvl="0" marL="342900" rtl="0" algn="l">
              <a:lnSpc>
                <a:spcPct val="115000"/>
              </a:lnSpc>
              <a:spcBef>
                <a:spcPts val="0"/>
              </a:spcBef>
              <a:spcAft>
                <a:spcPts val="0"/>
              </a:spcAft>
              <a:buClr>
                <a:srgbClr val="000000"/>
              </a:buClr>
              <a:buSzPts val="1800"/>
              <a:buChar char="●"/>
            </a:pPr>
            <a:r>
              <a:rPr lang="en-US">
                <a:solidFill>
                  <a:schemeClr val="dk1"/>
                </a:solidFill>
              </a:rPr>
              <a:t>resources</a:t>
            </a:r>
            <a:r>
              <a:rPr lang="en-US">
                <a:solidFill>
                  <a:schemeClr val="dk1"/>
                </a:solidFill>
              </a:rPr>
              <a:t> can refer to attributes of other resources, creating implicit dependencies</a:t>
            </a:r>
            <a:endParaRPr>
              <a:solidFill>
                <a:schemeClr val="dk1"/>
              </a:solidFill>
            </a:endParaRPr>
          </a:p>
          <a:p>
            <a:pPr indent="-279400" lvl="1" marL="685800" rtl="0" algn="l">
              <a:lnSpc>
                <a:spcPct val="115000"/>
              </a:lnSpc>
              <a:spcBef>
                <a:spcPts val="0"/>
              </a:spcBef>
              <a:spcAft>
                <a:spcPts val="0"/>
              </a:spcAft>
              <a:buClr>
                <a:srgbClr val="000000"/>
              </a:buClr>
              <a:buSzPts val="1800"/>
              <a:buChar char="○"/>
            </a:pPr>
            <a:r>
              <a:rPr lang="en-US" sz="1800">
                <a:solidFill>
                  <a:schemeClr val="dk1"/>
                </a:solidFill>
              </a:rPr>
              <a:t>dependencies trigger sequential creation</a:t>
            </a:r>
            <a:endParaRPr sz="1800">
              <a:solidFill>
                <a:srgbClr val="000000"/>
              </a:solidFill>
            </a:endParaRPr>
          </a:p>
          <a:p>
            <a:pPr indent="0" lvl="0" marL="0" marR="0" rtl="0" algn="l">
              <a:lnSpc>
                <a:spcPct val="90000"/>
              </a:lnSpc>
              <a:spcBef>
                <a:spcPts val="0"/>
              </a:spcBef>
              <a:spcAft>
                <a:spcPts val="0"/>
              </a:spcAft>
              <a:buNone/>
            </a:pPr>
            <a:r>
              <a:t/>
            </a:r>
            <a:endParaRPr sz="1700">
              <a:solidFill>
                <a:srgbClr val="000000"/>
              </a:solidFill>
            </a:endParaRPr>
          </a:p>
        </p:txBody>
      </p:sp>
      <p:sp>
        <p:nvSpPr>
          <p:cNvPr id="262" name="Google Shape;262;p38"/>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T</a:t>
            </a:r>
            <a:r>
              <a:rPr b="1" lang="en-US">
                <a:latin typeface="Helvetica Neue"/>
                <a:ea typeface="Helvetica Neue"/>
                <a:cs typeface="Helvetica Neue"/>
                <a:sym typeface="Helvetica Neue"/>
              </a:rPr>
              <a:t>erraform Commands and the CLI</a:t>
            </a:r>
            <a:endParaRPr b="1">
              <a:latin typeface="Helvetica Neue"/>
              <a:ea typeface="Helvetica Neue"/>
              <a:cs typeface="Helvetica Neue"/>
              <a:sym typeface="Helvetica Neue"/>
            </a:endParaRPr>
          </a:p>
        </p:txBody>
      </p:sp>
      <p:sp>
        <p:nvSpPr>
          <p:cNvPr id="268" name="Google Shape;268;p39"/>
          <p:cNvSpPr txBox="1"/>
          <p:nvPr>
            <p:ph idx="1" type="body"/>
          </p:nvPr>
        </p:nvSpPr>
        <p:spPr>
          <a:xfrm>
            <a:off x="626625" y="1111275"/>
            <a:ext cx="7884000" cy="3510000"/>
          </a:xfrm>
          <a:prstGeom prst="rect">
            <a:avLst/>
          </a:prstGeom>
          <a:noFill/>
          <a:ln>
            <a:noFill/>
          </a:ln>
        </p:spPr>
        <p:txBody>
          <a:bodyPr anchorCtr="0" anchor="t" bIns="34275" lIns="67500" spcFirstLastPara="1" rIns="68575" wrap="square" tIns="35100">
            <a:noAutofit/>
          </a:bodyPr>
          <a:lstStyle/>
          <a:p>
            <a:pPr indent="-279400" lvl="0" marL="342900" marR="0" rtl="0" algn="l">
              <a:lnSpc>
                <a:spcPct val="90000"/>
              </a:lnSpc>
              <a:spcBef>
                <a:spcPts val="0"/>
              </a:spcBef>
              <a:spcAft>
                <a:spcPts val="0"/>
              </a:spcAft>
              <a:buClr>
                <a:srgbClr val="000000"/>
              </a:buClr>
              <a:buSzPts val="1800"/>
              <a:buChar char="●"/>
            </a:pPr>
            <a:r>
              <a:rPr lang="en-US">
                <a:solidFill>
                  <a:srgbClr val="000000"/>
                </a:solidFill>
              </a:rPr>
              <a:t>The CLI is how you’ll most often use terraform</a:t>
            </a:r>
            <a:endParaRPr b="1">
              <a:solidFill>
                <a:srgbClr val="000000"/>
              </a:solidFill>
              <a:latin typeface="Courier"/>
              <a:ea typeface="Courier"/>
              <a:cs typeface="Courier"/>
              <a:sym typeface="Courier"/>
            </a:endParaRPr>
          </a:p>
          <a:p>
            <a:pPr indent="457200" lvl="0" marL="457200" marR="0" rtl="0" algn="l">
              <a:lnSpc>
                <a:spcPct val="90000"/>
              </a:lnSpc>
              <a:spcBef>
                <a:spcPts val="0"/>
              </a:spcBef>
              <a:spcAft>
                <a:spcPts val="0"/>
              </a:spcAft>
              <a:buNone/>
            </a:pPr>
            <a:r>
              <a:rPr b="1" lang="en-US">
                <a:solidFill>
                  <a:schemeClr val="dk1"/>
                </a:solidFill>
                <a:latin typeface="Consolas"/>
                <a:ea typeface="Consolas"/>
                <a:cs typeface="Consolas"/>
                <a:sym typeface="Consolas"/>
              </a:rPr>
              <a:t>terraform init …</a:t>
            </a:r>
            <a:endParaRPr b="1">
              <a:solidFill>
                <a:schemeClr val="dk1"/>
              </a:solidFill>
              <a:latin typeface="Consolas"/>
              <a:ea typeface="Consolas"/>
              <a:cs typeface="Consolas"/>
              <a:sym typeface="Consolas"/>
            </a:endParaRPr>
          </a:p>
          <a:p>
            <a:pPr indent="457200" lvl="0" marL="457200" marR="0" rtl="0" algn="l">
              <a:lnSpc>
                <a:spcPct val="90000"/>
              </a:lnSpc>
              <a:spcBef>
                <a:spcPts val="0"/>
              </a:spcBef>
              <a:spcAft>
                <a:spcPts val="0"/>
              </a:spcAft>
              <a:buNone/>
            </a:pPr>
            <a:r>
              <a:rPr b="1" lang="en-US">
                <a:solidFill>
                  <a:schemeClr val="dk1"/>
                </a:solidFill>
                <a:latin typeface="Consolas"/>
                <a:ea typeface="Consolas"/>
                <a:cs typeface="Consolas"/>
                <a:sym typeface="Consolas"/>
              </a:rPr>
              <a:t>terraform plan …</a:t>
            </a:r>
            <a:endParaRPr b="1">
              <a:solidFill>
                <a:schemeClr val="dk1"/>
              </a:solidFill>
              <a:latin typeface="Consolas"/>
              <a:ea typeface="Consolas"/>
              <a:cs typeface="Consolas"/>
              <a:sym typeface="Consolas"/>
            </a:endParaRPr>
          </a:p>
          <a:p>
            <a:pPr indent="457200" lvl="0" marL="457200" marR="0" rtl="0" algn="l">
              <a:lnSpc>
                <a:spcPct val="90000"/>
              </a:lnSpc>
              <a:spcBef>
                <a:spcPts val="0"/>
              </a:spcBef>
              <a:spcAft>
                <a:spcPts val="0"/>
              </a:spcAft>
              <a:buNone/>
            </a:pPr>
            <a:r>
              <a:rPr b="1" lang="en-US">
                <a:solidFill>
                  <a:schemeClr val="dk1"/>
                </a:solidFill>
                <a:latin typeface="Consolas"/>
                <a:ea typeface="Consolas"/>
                <a:cs typeface="Consolas"/>
                <a:sym typeface="Consolas"/>
              </a:rPr>
              <a:t>terraform apply …</a:t>
            </a:r>
            <a:endParaRPr b="1">
              <a:solidFill>
                <a:schemeClr val="dk1"/>
              </a:solidFill>
              <a:latin typeface="Consolas"/>
              <a:ea typeface="Consolas"/>
              <a:cs typeface="Consolas"/>
              <a:sym typeface="Consolas"/>
            </a:endParaRPr>
          </a:p>
          <a:p>
            <a:pPr indent="342900" lvl="0" marL="342900" marR="0" rtl="0" algn="l">
              <a:lnSpc>
                <a:spcPct val="90000"/>
              </a:lnSpc>
              <a:spcBef>
                <a:spcPts val="0"/>
              </a:spcBef>
              <a:spcAft>
                <a:spcPts val="0"/>
              </a:spcAft>
              <a:buNone/>
            </a:pPr>
            <a:r>
              <a:t/>
            </a:r>
            <a:endParaRPr b="1" sz="1700">
              <a:solidFill>
                <a:schemeClr val="dk1"/>
              </a:solidFill>
              <a:latin typeface="Courier"/>
              <a:ea typeface="Courier"/>
              <a:cs typeface="Courier"/>
              <a:sym typeface="Courier"/>
            </a:endParaRPr>
          </a:p>
          <a:p>
            <a:pPr indent="-279400" lvl="0" marL="342900" marR="0" rtl="0" algn="l">
              <a:lnSpc>
                <a:spcPct val="90000"/>
              </a:lnSpc>
              <a:spcBef>
                <a:spcPts val="0"/>
              </a:spcBef>
              <a:spcAft>
                <a:spcPts val="0"/>
              </a:spcAft>
              <a:buClr>
                <a:srgbClr val="000000"/>
              </a:buClr>
              <a:buSzPts val="1800"/>
              <a:buChar char="●"/>
            </a:pPr>
            <a:r>
              <a:rPr lang="en-US">
                <a:solidFill>
                  <a:srgbClr val="000000"/>
                </a:solidFill>
              </a:rPr>
              <a:t>And plenty more: </a:t>
            </a:r>
            <a:r>
              <a:rPr b="1" lang="en-US">
                <a:solidFill>
                  <a:srgbClr val="000000"/>
                </a:solidFill>
                <a:latin typeface="Consolas"/>
                <a:ea typeface="Consolas"/>
                <a:cs typeface="Consolas"/>
                <a:sym typeface="Consolas"/>
              </a:rPr>
              <a:t>terraform --help</a:t>
            </a:r>
            <a:r>
              <a:rPr b="1" lang="en-US">
                <a:solidFill>
                  <a:srgbClr val="000000"/>
                </a:solidFill>
                <a:latin typeface="Courier"/>
                <a:ea typeface="Courier"/>
                <a:cs typeface="Courier"/>
                <a:sym typeface="Courier"/>
              </a:rPr>
              <a:t> </a:t>
            </a:r>
            <a:r>
              <a:rPr lang="en-US">
                <a:solidFill>
                  <a:srgbClr val="000000"/>
                </a:solidFill>
              </a:rPr>
              <a:t>or </a:t>
            </a:r>
            <a:r>
              <a:rPr lang="en-US" u="sng">
                <a:solidFill>
                  <a:schemeClr val="hlink"/>
                </a:solidFill>
                <a:hlinkClick r:id="rId3"/>
              </a:rPr>
              <a:t>https://www.terraform.io/docs/commands/index.html</a:t>
            </a:r>
            <a:r>
              <a:rPr lang="en-US">
                <a:solidFill>
                  <a:srgbClr val="000000"/>
                </a:solidFill>
              </a:rPr>
              <a:t> </a:t>
            </a:r>
            <a:endParaRPr>
              <a:solidFill>
                <a:srgbClr val="000000"/>
              </a:solidFill>
            </a:endParaRPr>
          </a:p>
          <a:p>
            <a:pPr indent="0" lvl="0" marL="0" marR="0" rtl="0" algn="l">
              <a:lnSpc>
                <a:spcPct val="90000"/>
              </a:lnSpc>
              <a:spcBef>
                <a:spcPts val="0"/>
              </a:spcBef>
              <a:spcAft>
                <a:spcPts val="0"/>
              </a:spcAft>
              <a:buNone/>
            </a:pPr>
            <a:r>
              <a:t/>
            </a:r>
            <a:endParaRPr b="1">
              <a:solidFill>
                <a:srgbClr val="000000"/>
              </a:solidFill>
              <a:latin typeface="Courier"/>
              <a:ea typeface="Courier"/>
              <a:cs typeface="Courier"/>
              <a:sym typeface="Courier"/>
            </a:endParaRPr>
          </a:p>
          <a:p>
            <a:pPr indent="-279400" lvl="0" marL="342900" marR="0" rtl="0" algn="l">
              <a:lnSpc>
                <a:spcPct val="90000"/>
              </a:lnSpc>
              <a:spcBef>
                <a:spcPts val="0"/>
              </a:spcBef>
              <a:spcAft>
                <a:spcPts val="0"/>
              </a:spcAft>
              <a:buClr>
                <a:srgbClr val="000000"/>
              </a:buClr>
              <a:buSzPts val="1800"/>
              <a:buChar char="●"/>
            </a:pPr>
            <a:r>
              <a:rPr lang="en-US">
                <a:solidFill>
                  <a:srgbClr val="000000"/>
                </a:solidFill>
              </a:rPr>
              <a:t>Third-party SDKs also available for running and interacting with Terraform (e.g., </a:t>
            </a:r>
            <a:r>
              <a:rPr b="1" lang="en-US">
                <a:solidFill>
                  <a:srgbClr val="000000"/>
                </a:solidFill>
                <a:latin typeface="Consolas"/>
                <a:ea typeface="Consolas"/>
                <a:cs typeface="Consolas"/>
                <a:sym typeface="Consolas"/>
              </a:rPr>
              <a:t>scalr</a:t>
            </a:r>
            <a:r>
              <a:rPr lang="en-US">
                <a:solidFill>
                  <a:srgbClr val="000000"/>
                </a:solidFill>
              </a:rPr>
              <a:t>)</a:t>
            </a:r>
            <a:endParaRPr>
              <a:solidFill>
                <a:srgbClr val="000000"/>
              </a:solidFill>
            </a:endParaRPr>
          </a:p>
          <a:p>
            <a:pPr indent="0" lvl="0" marL="0" marR="0" rtl="0" algn="l">
              <a:lnSpc>
                <a:spcPct val="90000"/>
              </a:lnSpc>
              <a:spcBef>
                <a:spcPts val="0"/>
              </a:spcBef>
              <a:spcAft>
                <a:spcPts val="0"/>
              </a:spcAft>
              <a:buNone/>
            </a:pPr>
            <a:r>
              <a:t/>
            </a:r>
            <a:endParaRPr>
              <a:solidFill>
                <a:srgbClr val="000000"/>
              </a:solidFill>
            </a:endParaRPr>
          </a:p>
          <a:p>
            <a:pPr indent="0" lvl="0" marL="0" marR="0" rtl="0" algn="l">
              <a:lnSpc>
                <a:spcPct val="90000"/>
              </a:lnSpc>
              <a:spcBef>
                <a:spcPts val="0"/>
              </a:spcBef>
              <a:spcAft>
                <a:spcPts val="0"/>
              </a:spcAft>
              <a:buNone/>
            </a:pPr>
            <a:r>
              <a:t/>
            </a:r>
            <a:endParaRPr>
              <a:solidFill>
                <a:srgbClr val="000000"/>
              </a:solidFill>
            </a:endParaRPr>
          </a:p>
        </p:txBody>
      </p:sp>
      <p:sp>
        <p:nvSpPr>
          <p:cNvPr id="269" name="Google Shape;269;p39"/>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0"/>
          <p:cNvSpPr txBox="1"/>
          <p:nvPr>
            <p:ph idx="12" type="sldNum"/>
          </p:nvPr>
        </p:nvSpPr>
        <p:spPr>
          <a:xfrm>
            <a:off x="8504999" y="4902993"/>
            <a:ext cx="625500" cy="2238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76" name="Google Shape;276;p40"/>
          <p:cNvSpPr txBox="1"/>
          <p:nvPr/>
        </p:nvSpPr>
        <p:spPr>
          <a:xfrm>
            <a:off x="0" y="0"/>
            <a:ext cx="2307300" cy="5150400"/>
          </a:xfrm>
          <a:prstGeom prst="rect">
            <a:avLst/>
          </a:prstGeom>
          <a:solidFill>
            <a:srgbClr val="F17E3A"/>
          </a:solidFill>
          <a:ln>
            <a:noFill/>
          </a:ln>
        </p:spPr>
        <p:txBody>
          <a:bodyPr anchorCtr="0" anchor="t" bIns="68575" lIns="68575" spcFirstLastPara="1" rIns="68575" wrap="square" tIns="68575">
            <a:noAutofit/>
          </a:bodyPr>
          <a:lstStyle/>
          <a:p>
            <a:pPr indent="0" lvl="0" marL="63500" marR="0" rtl="0" algn="l">
              <a:lnSpc>
                <a:spcPct val="100000"/>
              </a:lnSpc>
              <a:spcBef>
                <a:spcPts val="0"/>
              </a:spcBef>
              <a:spcAft>
                <a:spcPts val="0"/>
              </a:spcAft>
              <a:buNone/>
            </a:pPr>
            <a:r>
              <a:t/>
            </a:r>
            <a:endParaRPr sz="1100">
              <a:solidFill>
                <a:srgbClr val="FFFFFF"/>
              </a:solidFill>
              <a:latin typeface="Helvetica Neue Light"/>
              <a:ea typeface="Helvetica Neue Light"/>
              <a:cs typeface="Helvetica Neue Light"/>
              <a:sym typeface="Helvetica Neue Light"/>
            </a:endParaRPr>
          </a:p>
          <a:p>
            <a:pPr indent="0" lvl="0" marL="63500" marR="0" rtl="0" algn="l">
              <a:lnSpc>
                <a:spcPct val="100000"/>
              </a:lnSpc>
              <a:spcBef>
                <a:spcPts val="0"/>
              </a:spcBef>
              <a:spcAft>
                <a:spcPts val="0"/>
              </a:spcAft>
              <a:buNone/>
            </a:pPr>
            <a:r>
              <a:t/>
            </a:r>
            <a:endParaRPr sz="1100">
              <a:solidFill>
                <a:srgbClr val="FFFFFF"/>
              </a:solidFill>
              <a:latin typeface="Helvetica Neue Light"/>
              <a:ea typeface="Helvetica Neue Light"/>
              <a:cs typeface="Helvetica Neue Light"/>
              <a:sym typeface="Helvetica Neue Light"/>
            </a:endParaRPr>
          </a:p>
          <a:p>
            <a:pPr indent="0" lvl="0" marL="63500" marR="0" rtl="0" algn="l">
              <a:lnSpc>
                <a:spcPct val="100000"/>
              </a:lnSpc>
              <a:spcBef>
                <a:spcPts val="0"/>
              </a:spcBef>
              <a:spcAft>
                <a:spcPts val="0"/>
              </a:spcAft>
              <a:buNone/>
            </a:pPr>
            <a:r>
              <a:t/>
            </a:r>
            <a:endParaRPr sz="1100">
              <a:solidFill>
                <a:srgbClr val="FFFFFF"/>
              </a:solidFill>
              <a:latin typeface="Helvetica Neue Light"/>
              <a:ea typeface="Helvetica Neue Light"/>
              <a:cs typeface="Helvetica Neue Light"/>
              <a:sym typeface="Helvetica Neue Light"/>
            </a:endParaRPr>
          </a:p>
          <a:p>
            <a:pPr indent="0" lvl="0" marL="63500" marR="0" rtl="0" algn="l">
              <a:lnSpc>
                <a:spcPct val="100000"/>
              </a:lnSpc>
              <a:spcBef>
                <a:spcPts val="0"/>
              </a:spcBef>
              <a:spcAft>
                <a:spcPts val="0"/>
              </a:spcAft>
              <a:buNone/>
            </a:pPr>
            <a:r>
              <a:t/>
            </a:r>
            <a:endParaRPr sz="1100">
              <a:solidFill>
                <a:srgbClr val="FFFFFF"/>
              </a:solidFill>
              <a:latin typeface="Helvetica Neue Light"/>
              <a:ea typeface="Helvetica Neue Light"/>
              <a:cs typeface="Helvetica Neue Light"/>
              <a:sym typeface="Helvetica Neue Light"/>
            </a:endParaRPr>
          </a:p>
          <a:p>
            <a:pPr indent="0" lvl="0" marL="63500" marR="0" rtl="0" algn="l">
              <a:lnSpc>
                <a:spcPct val="100000"/>
              </a:lnSpc>
              <a:spcBef>
                <a:spcPts val="0"/>
              </a:spcBef>
              <a:spcAft>
                <a:spcPts val="0"/>
              </a:spcAft>
              <a:buNone/>
            </a:pPr>
            <a:r>
              <a:t/>
            </a:r>
            <a:endParaRPr sz="1100">
              <a:solidFill>
                <a:srgbClr val="FFFFFF"/>
              </a:solidFill>
              <a:latin typeface="Helvetica Neue Light"/>
              <a:ea typeface="Helvetica Neue Light"/>
              <a:cs typeface="Helvetica Neue Light"/>
              <a:sym typeface="Helvetica Neue Light"/>
            </a:endParaRPr>
          </a:p>
          <a:p>
            <a:pPr indent="0" lvl="0" marL="63500" marR="0" rtl="0" algn="l">
              <a:lnSpc>
                <a:spcPct val="100000"/>
              </a:lnSpc>
              <a:spcBef>
                <a:spcPts val="0"/>
              </a:spcBef>
              <a:spcAft>
                <a:spcPts val="0"/>
              </a:spcAft>
              <a:buNone/>
            </a:pPr>
            <a:r>
              <a:t/>
            </a:r>
            <a:endParaRPr sz="1100">
              <a:solidFill>
                <a:srgbClr val="FFFFFF"/>
              </a:solidFill>
              <a:latin typeface="Helvetica Neue Light"/>
              <a:ea typeface="Helvetica Neue Light"/>
              <a:cs typeface="Helvetica Neue Light"/>
              <a:sym typeface="Helvetica Neue Light"/>
            </a:endParaRPr>
          </a:p>
          <a:p>
            <a:pPr indent="0" lvl="0" marL="63500" marR="0" rtl="0" algn="l">
              <a:lnSpc>
                <a:spcPct val="100000"/>
              </a:lnSpc>
              <a:spcBef>
                <a:spcPts val="0"/>
              </a:spcBef>
              <a:spcAft>
                <a:spcPts val="0"/>
              </a:spcAft>
              <a:buNone/>
            </a:pPr>
            <a:r>
              <a:rPr lang="en-US" sz="1100">
                <a:solidFill>
                  <a:srgbClr val="FFFFFF"/>
                </a:solidFill>
                <a:latin typeface="Helvetica Neue Light"/>
                <a:ea typeface="Helvetica Neue Light"/>
                <a:cs typeface="Helvetica Neue Light"/>
                <a:sym typeface="Helvetica Neue Light"/>
              </a:rPr>
              <a:t>Big picture look at</a:t>
            </a:r>
            <a:endParaRPr sz="1100">
              <a:solidFill>
                <a:srgbClr val="FFFFFF"/>
              </a:solidFill>
              <a:latin typeface="Helvetica Neue Light"/>
              <a:ea typeface="Helvetica Neue Light"/>
              <a:cs typeface="Helvetica Neue Light"/>
              <a:sym typeface="Helvetica Neue Light"/>
            </a:endParaRPr>
          </a:p>
          <a:p>
            <a:pPr indent="0" lvl="0" marL="63500" marR="0" rtl="0" algn="l">
              <a:lnSpc>
                <a:spcPct val="100000"/>
              </a:lnSpc>
              <a:spcBef>
                <a:spcPts val="0"/>
              </a:spcBef>
              <a:spcAft>
                <a:spcPts val="0"/>
              </a:spcAft>
              <a:buNone/>
            </a:pPr>
            <a:r>
              <a:t/>
            </a:r>
            <a:endParaRPr sz="1100">
              <a:solidFill>
                <a:srgbClr val="FFFFFF"/>
              </a:solidFill>
              <a:latin typeface="Helvetica Neue Light"/>
              <a:ea typeface="Helvetica Neue Light"/>
              <a:cs typeface="Helvetica Neue Light"/>
              <a:sym typeface="Helvetica Neue Light"/>
            </a:endParaRPr>
          </a:p>
          <a:p>
            <a:pPr indent="0" lvl="0" marL="63500" marR="0" rtl="0" algn="l">
              <a:lnSpc>
                <a:spcPct val="100000"/>
              </a:lnSpc>
              <a:spcBef>
                <a:spcPts val="0"/>
              </a:spcBef>
              <a:spcAft>
                <a:spcPts val="0"/>
              </a:spcAft>
              <a:buNone/>
            </a:pPr>
            <a:r>
              <a:rPr b="1" lang="en-US" sz="1800">
                <a:solidFill>
                  <a:srgbClr val="FFFFFF"/>
                </a:solidFill>
                <a:latin typeface="Helvetica Neue"/>
                <a:ea typeface="Helvetica Neue"/>
                <a:cs typeface="Helvetica Neue"/>
                <a:sym typeface="Helvetica Neue"/>
              </a:rPr>
              <a:t>Terraform Command Flow</a:t>
            </a:r>
            <a:endParaRPr b="1" sz="1800">
              <a:solidFill>
                <a:srgbClr val="FFFFFF"/>
              </a:solidFill>
              <a:latin typeface="Helvetica Neue"/>
              <a:ea typeface="Helvetica Neue"/>
              <a:cs typeface="Helvetica Neue"/>
              <a:sym typeface="Helvetica Neue"/>
            </a:endParaRPr>
          </a:p>
        </p:txBody>
      </p:sp>
      <p:pic>
        <p:nvPicPr>
          <p:cNvPr id="277" name="Google Shape;277;p40"/>
          <p:cNvPicPr preferRelativeResize="0"/>
          <p:nvPr/>
        </p:nvPicPr>
        <p:blipFill>
          <a:blip r:embed="rId3">
            <a:alphaModFix/>
          </a:blip>
          <a:stretch>
            <a:fillRect/>
          </a:stretch>
        </p:blipFill>
        <p:spPr>
          <a:xfrm>
            <a:off x="2421450" y="0"/>
            <a:ext cx="6635956" cy="514350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1"/>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Consolas"/>
                <a:ea typeface="Consolas"/>
                <a:cs typeface="Consolas"/>
                <a:sym typeface="Consolas"/>
              </a:rPr>
              <a:t>t</a:t>
            </a:r>
            <a:r>
              <a:rPr b="1" lang="en-US">
                <a:latin typeface="Consolas"/>
                <a:ea typeface="Consolas"/>
                <a:cs typeface="Consolas"/>
                <a:sym typeface="Consolas"/>
              </a:rPr>
              <a:t>erraform init</a:t>
            </a:r>
            <a:endParaRPr b="1">
              <a:latin typeface="Consolas"/>
              <a:ea typeface="Consolas"/>
              <a:cs typeface="Consolas"/>
              <a:sym typeface="Consolas"/>
            </a:endParaRPr>
          </a:p>
        </p:txBody>
      </p:sp>
      <p:sp>
        <p:nvSpPr>
          <p:cNvPr id="283" name="Google Shape;283;p41"/>
          <p:cNvSpPr txBox="1"/>
          <p:nvPr>
            <p:ph idx="1" type="body"/>
          </p:nvPr>
        </p:nvSpPr>
        <p:spPr>
          <a:xfrm>
            <a:off x="626625" y="1111275"/>
            <a:ext cx="7884000" cy="3510000"/>
          </a:xfrm>
          <a:prstGeom prst="rect">
            <a:avLst/>
          </a:prstGeom>
          <a:noFill/>
          <a:ln>
            <a:noFill/>
          </a:ln>
        </p:spPr>
        <p:txBody>
          <a:bodyPr anchorCtr="0" anchor="t" bIns="34275" lIns="67500" spcFirstLastPara="1" rIns="68575" wrap="square" tIns="35100">
            <a:noAutofit/>
          </a:bodyPr>
          <a:lstStyle/>
          <a:p>
            <a:pPr indent="-279400" lvl="0" marL="342900" marR="0" rtl="0" algn="l">
              <a:lnSpc>
                <a:spcPct val="90000"/>
              </a:lnSpc>
              <a:spcBef>
                <a:spcPts val="0"/>
              </a:spcBef>
              <a:spcAft>
                <a:spcPts val="0"/>
              </a:spcAft>
              <a:buClr>
                <a:srgbClr val="000000"/>
              </a:buClr>
              <a:buSzPts val="1800"/>
              <a:buChar char="●"/>
            </a:pPr>
            <a:r>
              <a:rPr lang="en-US">
                <a:solidFill>
                  <a:srgbClr val="000000"/>
                </a:solidFill>
              </a:rPr>
              <a:t>a special command, run before other commands/operations</a:t>
            </a:r>
            <a:endParaRPr>
              <a:solidFill>
                <a:srgbClr val="000000"/>
              </a:solidFill>
            </a:endParaRPr>
          </a:p>
          <a:p>
            <a:pPr indent="-279400" lvl="0" marL="342900" marR="0" rtl="0" algn="l">
              <a:lnSpc>
                <a:spcPct val="90000"/>
              </a:lnSpc>
              <a:spcBef>
                <a:spcPts val="0"/>
              </a:spcBef>
              <a:spcAft>
                <a:spcPts val="0"/>
              </a:spcAft>
              <a:buClr>
                <a:srgbClr val="000000"/>
              </a:buClr>
              <a:buSzPts val="1800"/>
              <a:buChar char="●"/>
            </a:pPr>
            <a:r>
              <a:rPr lang="en-US">
                <a:solidFill>
                  <a:srgbClr val="000000"/>
                </a:solidFill>
              </a:rPr>
              <a:t>what does it do?</a:t>
            </a:r>
            <a:endParaRPr>
              <a:solidFill>
                <a:srgbClr val="000000"/>
              </a:solidFill>
            </a:endParaRPr>
          </a:p>
          <a:p>
            <a:pPr indent="-279400" lvl="1" marL="685800" marR="0" rtl="0" algn="l">
              <a:lnSpc>
                <a:spcPct val="90000"/>
              </a:lnSpc>
              <a:spcBef>
                <a:spcPts val="0"/>
              </a:spcBef>
              <a:spcAft>
                <a:spcPts val="0"/>
              </a:spcAft>
              <a:buClr>
                <a:srgbClr val="000000"/>
              </a:buClr>
              <a:buSzPts val="1800"/>
              <a:buChar char="○"/>
            </a:pPr>
            <a:r>
              <a:rPr lang="en-US" sz="1800">
                <a:solidFill>
                  <a:srgbClr val="000000"/>
                </a:solidFill>
              </a:rPr>
              <a:t>downloads required provider packages</a:t>
            </a:r>
            <a:endParaRPr sz="1800">
              <a:solidFill>
                <a:srgbClr val="000000"/>
              </a:solidFill>
            </a:endParaRPr>
          </a:p>
          <a:p>
            <a:pPr indent="-279400" lvl="1" marL="685800" marR="0" rtl="0" algn="l">
              <a:lnSpc>
                <a:spcPct val="90000"/>
              </a:lnSpc>
              <a:spcBef>
                <a:spcPts val="0"/>
              </a:spcBef>
              <a:spcAft>
                <a:spcPts val="0"/>
              </a:spcAft>
              <a:buClr>
                <a:srgbClr val="000000"/>
              </a:buClr>
              <a:buSzPts val="1800"/>
              <a:buChar char="○"/>
            </a:pPr>
            <a:r>
              <a:rPr lang="en-US" sz="1800">
                <a:solidFill>
                  <a:srgbClr val="000000"/>
                </a:solidFill>
              </a:rPr>
              <a:t>downloads modules referenced in the HCL (more on modules later)</a:t>
            </a:r>
            <a:endParaRPr sz="1800">
              <a:solidFill>
                <a:srgbClr val="000000"/>
              </a:solidFill>
            </a:endParaRPr>
          </a:p>
          <a:p>
            <a:pPr indent="-279400" lvl="1" marL="685800" marR="0" rtl="0" algn="l">
              <a:lnSpc>
                <a:spcPct val="90000"/>
              </a:lnSpc>
              <a:spcBef>
                <a:spcPts val="0"/>
              </a:spcBef>
              <a:spcAft>
                <a:spcPts val="0"/>
              </a:spcAft>
              <a:buClr>
                <a:srgbClr val="000000"/>
              </a:buClr>
              <a:buSzPts val="1800"/>
              <a:buChar char="○"/>
            </a:pPr>
            <a:r>
              <a:rPr lang="en-US" sz="1800">
                <a:solidFill>
                  <a:srgbClr val="000000"/>
                </a:solidFill>
              </a:rPr>
              <a:t>initializes state</a:t>
            </a:r>
            <a:endParaRPr sz="1800">
              <a:solidFill>
                <a:srgbClr val="000000"/>
              </a:solidFill>
            </a:endParaRPr>
          </a:p>
          <a:p>
            <a:pPr indent="-273050" lvl="2" marL="1028700" marR="0" rtl="0" algn="l">
              <a:lnSpc>
                <a:spcPct val="90000"/>
              </a:lnSpc>
              <a:spcBef>
                <a:spcPts val="0"/>
              </a:spcBef>
              <a:spcAft>
                <a:spcPts val="0"/>
              </a:spcAft>
              <a:buClr>
                <a:srgbClr val="000000"/>
              </a:buClr>
              <a:buSzPts val="1700"/>
              <a:buChar char="■"/>
            </a:pPr>
            <a:r>
              <a:rPr lang="en-US" sz="1700">
                <a:solidFill>
                  <a:srgbClr val="000000"/>
                </a:solidFill>
              </a:rPr>
              <a:t>local state: ensuring local state file(s) exist</a:t>
            </a:r>
            <a:endParaRPr sz="1700">
              <a:solidFill>
                <a:srgbClr val="000000"/>
              </a:solidFill>
            </a:endParaRPr>
          </a:p>
          <a:p>
            <a:pPr indent="-273050" lvl="2" marL="1028700" marR="0" rtl="0" algn="l">
              <a:lnSpc>
                <a:spcPct val="90000"/>
              </a:lnSpc>
              <a:spcBef>
                <a:spcPts val="0"/>
              </a:spcBef>
              <a:spcAft>
                <a:spcPts val="0"/>
              </a:spcAft>
              <a:buClr>
                <a:srgbClr val="000000"/>
              </a:buClr>
              <a:buSzPts val="1700"/>
              <a:buChar char="■"/>
            </a:pPr>
            <a:r>
              <a:rPr lang="en-US" sz="1700">
                <a:solidFill>
                  <a:srgbClr val="000000"/>
                </a:solidFill>
              </a:rPr>
              <a:t>remote state: more complex initialization (more on remote state later)</a:t>
            </a:r>
            <a:endParaRPr sz="1700">
              <a:solidFill>
                <a:srgbClr val="000000"/>
              </a:solidFill>
            </a:endParaRPr>
          </a:p>
          <a:p>
            <a:pPr indent="-279400" lvl="1" marL="685800" marR="0" rtl="0" algn="l">
              <a:lnSpc>
                <a:spcPct val="90000"/>
              </a:lnSpc>
              <a:spcBef>
                <a:spcPts val="0"/>
              </a:spcBef>
              <a:spcAft>
                <a:spcPts val="0"/>
              </a:spcAft>
              <a:buClr>
                <a:srgbClr val="000000"/>
              </a:buClr>
              <a:buSzPts val="1800"/>
              <a:buChar char="○"/>
            </a:pPr>
            <a:r>
              <a:rPr lang="en-US" sz="1800">
                <a:solidFill>
                  <a:srgbClr val="000000"/>
                </a:solidFill>
              </a:rPr>
              <a:t>basic syntax check</a:t>
            </a:r>
            <a:endParaRPr sz="1800">
              <a:solidFill>
                <a:srgbClr val="000000"/>
              </a:solidFill>
            </a:endParaRPr>
          </a:p>
          <a:p>
            <a:pPr indent="0" lvl="0" marL="685800" marR="0" rtl="0" algn="l">
              <a:lnSpc>
                <a:spcPct val="90000"/>
              </a:lnSpc>
              <a:spcBef>
                <a:spcPts val="0"/>
              </a:spcBef>
              <a:spcAft>
                <a:spcPts val="0"/>
              </a:spcAft>
              <a:buNone/>
            </a:pPr>
            <a:r>
              <a:t/>
            </a:r>
            <a:endParaRPr>
              <a:solidFill>
                <a:srgbClr val="000000"/>
              </a:solidFill>
            </a:endParaRPr>
          </a:p>
          <a:p>
            <a:pPr indent="-279400" lvl="0" marL="342900" marR="0" rtl="0" algn="l">
              <a:lnSpc>
                <a:spcPct val="90000"/>
              </a:lnSpc>
              <a:spcBef>
                <a:spcPts val="0"/>
              </a:spcBef>
              <a:spcAft>
                <a:spcPts val="0"/>
              </a:spcAft>
              <a:buClr>
                <a:srgbClr val="000000"/>
              </a:buClr>
              <a:buSzPts val="1800"/>
              <a:buChar char="●"/>
            </a:pPr>
            <a:r>
              <a:rPr lang="en-US">
                <a:solidFill>
                  <a:srgbClr val="000000"/>
                </a:solidFill>
              </a:rPr>
              <a:t>idempotent</a:t>
            </a:r>
            <a:endParaRPr>
              <a:solidFill>
                <a:srgbClr val="000000"/>
              </a:solidFill>
            </a:endParaRPr>
          </a:p>
          <a:p>
            <a:pPr indent="0" lvl="0" marL="342900" marR="0" rtl="0" algn="l">
              <a:lnSpc>
                <a:spcPct val="90000"/>
              </a:lnSpc>
              <a:spcBef>
                <a:spcPts val="0"/>
              </a:spcBef>
              <a:spcAft>
                <a:spcPts val="0"/>
              </a:spcAft>
              <a:buNone/>
            </a:pPr>
            <a:r>
              <a:t/>
            </a:r>
            <a:endParaRPr>
              <a:solidFill>
                <a:srgbClr val="000000"/>
              </a:solidFill>
            </a:endParaRPr>
          </a:p>
          <a:p>
            <a:pPr indent="-279400" lvl="0" marL="342900" marR="0" rtl="0" algn="l">
              <a:lnSpc>
                <a:spcPct val="90000"/>
              </a:lnSpc>
              <a:spcBef>
                <a:spcPts val="0"/>
              </a:spcBef>
              <a:spcAft>
                <a:spcPts val="0"/>
              </a:spcAft>
              <a:buClr>
                <a:srgbClr val="000000"/>
              </a:buClr>
              <a:buSzPts val="1800"/>
              <a:buChar char="●"/>
            </a:pPr>
            <a:r>
              <a:rPr lang="en-US">
                <a:solidFill>
                  <a:srgbClr val="000000"/>
                </a:solidFill>
              </a:rPr>
              <a:t>remember the </a:t>
            </a:r>
            <a:r>
              <a:rPr b="1" lang="en-US">
                <a:solidFill>
                  <a:srgbClr val="000000"/>
                </a:solidFill>
                <a:latin typeface="Consolas"/>
                <a:ea typeface="Consolas"/>
                <a:cs typeface="Consolas"/>
                <a:sym typeface="Consolas"/>
              </a:rPr>
              <a:t>.terraform</a:t>
            </a:r>
            <a:r>
              <a:rPr lang="en-US">
                <a:solidFill>
                  <a:srgbClr val="000000"/>
                </a:solidFill>
              </a:rPr>
              <a:t> directory?</a:t>
            </a:r>
            <a:endParaRPr>
              <a:solidFill>
                <a:srgbClr val="000000"/>
              </a:solidFill>
            </a:endParaRPr>
          </a:p>
          <a:p>
            <a:pPr indent="-279400" lvl="1" marL="685800" marR="0" rtl="0" algn="l">
              <a:lnSpc>
                <a:spcPct val="90000"/>
              </a:lnSpc>
              <a:spcBef>
                <a:spcPts val="0"/>
              </a:spcBef>
              <a:spcAft>
                <a:spcPts val="0"/>
              </a:spcAft>
              <a:buClr>
                <a:srgbClr val="000000"/>
              </a:buClr>
              <a:buSzPts val="1800"/>
              <a:buChar char="○"/>
            </a:pPr>
            <a:r>
              <a:rPr b="1" lang="en-US" sz="1800">
                <a:solidFill>
                  <a:srgbClr val="000000"/>
                </a:solidFill>
                <a:latin typeface="Consolas"/>
                <a:ea typeface="Consolas"/>
                <a:cs typeface="Consolas"/>
                <a:sym typeface="Consolas"/>
              </a:rPr>
              <a:t>init</a:t>
            </a:r>
            <a:r>
              <a:rPr lang="en-US" sz="1800">
                <a:solidFill>
                  <a:srgbClr val="000000"/>
                </a:solidFill>
              </a:rPr>
              <a:t> downloads the provider packages and modules to this directory</a:t>
            </a:r>
            <a:endParaRPr sz="1800">
              <a:solidFill>
                <a:srgbClr val="000000"/>
              </a:solidFill>
            </a:endParaRPr>
          </a:p>
          <a:p>
            <a:pPr indent="-279400" lvl="1" marL="685800" marR="0" rtl="0" algn="l">
              <a:lnSpc>
                <a:spcPct val="90000"/>
              </a:lnSpc>
              <a:spcBef>
                <a:spcPts val="0"/>
              </a:spcBef>
              <a:spcAft>
                <a:spcPts val="0"/>
              </a:spcAft>
              <a:buClr>
                <a:srgbClr val="000000"/>
              </a:buClr>
              <a:buSzPts val="1800"/>
              <a:buChar char="○"/>
            </a:pPr>
            <a:r>
              <a:rPr lang="en-US" sz="1800">
                <a:solidFill>
                  <a:srgbClr val="000000"/>
                </a:solidFill>
              </a:rPr>
              <a:t>also where state files live.</a:t>
            </a:r>
            <a:endParaRPr sz="1800">
              <a:solidFill>
                <a:srgbClr val="000000"/>
              </a:solidFill>
            </a:endParaRPr>
          </a:p>
          <a:p>
            <a:pPr indent="0" lvl="0" marL="0" marR="0" rtl="0" algn="l">
              <a:lnSpc>
                <a:spcPct val="90000"/>
              </a:lnSpc>
              <a:spcBef>
                <a:spcPts val="0"/>
              </a:spcBef>
              <a:spcAft>
                <a:spcPts val="0"/>
              </a:spcAft>
              <a:buNone/>
            </a:pPr>
            <a:r>
              <a:t/>
            </a:r>
            <a:endParaRPr>
              <a:solidFill>
                <a:srgbClr val="000000"/>
              </a:solidFill>
            </a:endParaRPr>
          </a:p>
        </p:txBody>
      </p:sp>
      <p:sp>
        <p:nvSpPr>
          <p:cNvPr id="284" name="Google Shape;284;p41"/>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2"/>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Exercise 1: First Terraform Project</a:t>
            </a:r>
            <a:endParaRPr b="1">
              <a:latin typeface="Helvetica Neue"/>
              <a:ea typeface="Helvetica Neue"/>
              <a:cs typeface="Helvetica Neue"/>
              <a:sym typeface="Helvetica Neue"/>
            </a:endParaRPr>
          </a:p>
        </p:txBody>
      </p:sp>
      <p:sp>
        <p:nvSpPr>
          <p:cNvPr id="290" name="Google Shape;290;p42"/>
          <p:cNvSpPr txBox="1"/>
          <p:nvPr>
            <p:ph idx="1" type="body"/>
          </p:nvPr>
        </p:nvSpPr>
        <p:spPr>
          <a:xfrm>
            <a:off x="626625" y="1111275"/>
            <a:ext cx="7884000" cy="3510000"/>
          </a:xfrm>
          <a:prstGeom prst="rect">
            <a:avLst/>
          </a:prstGeom>
          <a:noFill/>
          <a:ln>
            <a:noFill/>
          </a:ln>
        </p:spPr>
        <p:txBody>
          <a:bodyPr anchorCtr="0" anchor="t" bIns="34275" lIns="0" spcFirstLastPara="1" rIns="68575" wrap="square" tIns="35100">
            <a:noAutofit/>
          </a:bodyPr>
          <a:lstStyle/>
          <a:p>
            <a:pPr indent="0" lvl="0" marL="342900" marR="0" rtl="0" algn="l">
              <a:lnSpc>
                <a:spcPct val="90000"/>
              </a:lnSpc>
              <a:spcBef>
                <a:spcPts val="0"/>
              </a:spcBef>
              <a:spcAft>
                <a:spcPts val="0"/>
              </a:spcAft>
              <a:buNone/>
            </a:pPr>
            <a:r>
              <a:t/>
            </a:r>
            <a:endParaRPr sz="4500">
              <a:solidFill>
                <a:srgbClr val="000000"/>
              </a:solidFill>
            </a:endParaRPr>
          </a:p>
          <a:p>
            <a:pPr indent="0" lvl="0" marL="342900" marR="0" rtl="0" algn="l">
              <a:lnSpc>
                <a:spcPct val="90000"/>
              </a:lnSpc>
              <a:spcBef>
                <a:spcPts val="0"/>
              </a:spcBef>
              <a:spcAft>
                <a:spcPts val="0"/>
              </a:spcAft>
              <a:buNone/>
            </a:pPr>
            <a:r>
              <a:t/>
            </a:r>
            <a:endParaRPr sz="4500">
              <a:solidFill>
                <a:srgbClr val="000000"/>
              </a:solidFill>
            </a:endParaRPr>
          </a:p>
          <a:p>
            <a:pPr indent="0" lvl="0" marL="0" marR="0" rtl="0" algn="ctr">
              <a:lnSpc>
                <a:spcPct val="90000"/>
              </a:lnSpc>
              <a:spcBef>
                <a:spcPts val="0"/>
              </a:spcBef>
              <a:spcAft>
                <a:spcPts val="0"/>
              </a:spcAft>
              <a:buNone/>
            </a:pPr>
            <a:r>
              <a:rPr lang="en-US" sz="4500" u="sng">
                <a:solidFill>
                  <a:schemeClr val="hlink"/>
                </a:solidFill>
                <a:hlinkClick r:id="rId3"/>
              </a:rPr>
              <a:t>Exercise 1</a:t>
            </a:r>
            <a:endParaRPr sz="4500">
              <a:solidFill>
                <a:srgbClr val="000000"/>
              </a:solidFill>
            </a:endParaRPr>
          </a:p>
          <a:p>
            <a:pPr indent="0" lvl="0" marL="0" marR="0" rtl="0" algn="l">
              <a:lnSpc>
                <a:spcPct val="90000"/>
              </a:lnSpc>
              <a:spcBef>
                <a:spcPts val="0"/>
              </a:spcBef>
              <a:spcAft>
                <a:spcPts val="0"/>
              </a:spcAft>
              <a:buNone/>
            </a:pPr>
            <a:r>
              <a:t/>
            </a:r>
            <a:endParaRPr>
              <a:solidFill>
                <a:srgbClr val="000000"/>
              </a:solidFill>
            </a:endParaRPr>
          </a:p>
        </p:txBody>
      </p:sp>
      <p:sp>
        <p:nvSpPr>
          <p:cNvPr id="291" name="Google Shape;291;p42"/>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Extending Your Project</a:t>
            </a:r>
            <a:endParaRPr b="1">
              <a:latin typeface="Helvetica Neue"/>
              <a:ea typeface="Helvetica Neue"/>
              <a:cs typeface="Helvetica Neue"/>
              <a:sym typeface="Helvetica Neue"/>
            </a:endParaRPr>
          </a:p>
        </p:txBody>
      </p:sp>
      <p:sp>
        <p:nvSpPr>
          <p:cNvPr id="297" name="Google Shape;297;p43"/>
          <p:cNvSpPr txBox="1"/>
          <p:nvPr>
            <p:ph idx="1" type="body"/>
          </p:nvPr>
        </p:nvSpPr>
        <p:spPr>
          <a:xfrm>
            <a:off x="630000" y="1206863"/>
            <a:ext cx="7884000" cy="3068700"/>
          </a:xfrm>
          <a:prstGeom prst="rect">
            <a:avLst/>
          </a:prstGeom>
          <a:noFill/>
          <a:ln>
            <a:noFill/>
          </a:ln>
        </p:spPr>
        <p:txBody>
          <a:bodyPr anchorCtr="0" anchor="t" bIns="34275" lIns="67500" spcFirstLastPara="1" rIns="68575" wrap="square" tIns="35100">
            <a:noAutofit/>
          </a:bodyPr>
          <a:lstStyle/>
          <a:p>
            <a:pPr indent="-292100" lvl="0" marL="342900" marR="0" rtl="0" algn="l">
              <a:lnSpc>
                <a:spcPct val="90000"/>
              </a:lnSpc>
              <a:spcBef>
                <a:spcPts val="0"/>
              </a:spcBef>
              <a:spcAft>
                <a:spcPts val="0"/>
              </a:spcAft>
              <a:buClr>
                <a:srgbClr val="000000"/>
              </a:buClr>
              <a:buSzPts val="2000"/>
              <a:buChar char="●"/>
            </a:pPr>
            <a:r>
              <a:rPr lang="en-US" sz="2000">
                <a:solidFill>
                  <a:srgbClr val="000000"/>
                </a:solidFill>
              </a:rPr>
              <a:t>Input Variables</a:t>
            </a:r>
            <a:endParaRPr sz="2000">
              <a:solidFill>
                <a:srgbClr val="000000"/>
              </a:solidFill>
            </a:endParaRPr>
          </a:p>
          <a:p>
            <a:pPr indent="-292100" lvl="0" marL="342900" marR="0" rtl="0" algn="l">
              <a:lnSpc>
                <a:spcPct val="90000"/>
              </a:lnSpc>
              <a:spcBef>
                <a:spcPts val="0"/>
              </a:spcBef>
              <a:spcAft>
                <a:spcPts val="0"/>
              </a:spcAft>
              <a:buClr>
                <a:srgbClr val="000000"/>
              </a:buClr>
              <a:buSzPts val="2000"/>
              <a:buChar char="●"/>
            </a:pPr>
            <a:r>
              <a:rPr lang="en-US" sz="2000">
                <a:solidFill>
                  <a:srgbClr val="000000"/>
                </a:solidFill>
              </a:rPr>
              <a:t>Locals</a:t>
            </a:r>
            <a:endParaRPr sz="2000">
              <a:solidFill>
                <a:srgbClr val="000000"/>
              </a:solidFill>
            </a:endParaRPr>
          </a:p>
          <a:p>
            <a:pPr indent="-292100" lvl="0" marL="342900" marR="0" rtl="0" algn="l">
              <a:lnSpc>
                <a:spcPct val="90000"/>
              </a:lnSpc>
              <a:spcBef>
                <a:spcPts val="0"/>
              </a:spcBef>
              <a:spcAft>
                <a:spcPts val="0"/>
              </a:spcAft>
              <a:buClr>
                <a:srgbClr val="000000"/>
              </a:buClr>
              <a:buSzPts val="2000"/>
              <a:buChar char="●"/>
            </a:pPr>
            <a:r>
              <a:rPr lang="en-US" sz="2000">
                <a:solidFill>
                  <a:srgbClr val="000000"/>
                </a:solidFill>
              </a:rPr>
              <a:t>Data Sources</a:t>
            </a:r>
            <a:endParaRPr sz="2000">
              <a:solidFill>
                <a:srgbClr val="000000"/>
              </a:solidFill>
            </a:endParaRPr>
          </a:p>
          <a:p>
            <a:pPr indent="-292100" lvl="0" marL="342900" marR="0" rtl="0" algn="l">
              <a:lnSpc>
                <a:spcPct val="90000"/>
              </a:lnSpc>
              <a:spcBef>
                <a:spcPts val="0"/>
              </a:spcBef>
              <a:spcAft>
                <a:spcPts val="0"/>
              </a:spcAft>
              <a:buClr>
                <a:srgbClr val="000000"/>
              </a:buClr>
              <a:buSzPts val="2000"/>
              <a:buChar char="●"/>
            </a:pPr>
            <a:r>
              <a:rPr lang="en-US" sz="2000">
                <a:solidFill>
                  <a:srgbClr val="000000"/>
                </a:solidFill>
              </a:rPr>
              <a:t>Provisioners</a:t>
            </a:r>
            <a:endParaRPr sz="2000">
              <a:solidFill>
                <a:srgbClr val="000000"/>
              </a:solidFill>
            </a:endParaRPr>
          </a:p>
          <a:p>
            <a:pPr indent="-292100" lvl="1" marL="685800" marR="0" rtl="0" algn="l">
              <a:lnSpc>
                <a:spcPct val="90000"/>
              </a:lnSpc>
              <a:spcBef>
                <a:spcPts val="0"/>
              </a:spcBef>
              <a:spcAft>
                <a:spcPts val="0"/>
              </a:spcAft>
              <a:buClr>
                <a:srgbClr val="000000"/>
              </a:buClr>
              <a:buSzPts val="2000"/>
              <a:buFont typeface="Consolas"/>
              <a:buChar char="○"/>
            </a:pPr>
            <a:r>
              <a:rPr b="1" lang="en-US" sz="2000">
                <a:solidFill>
                  <a:srgbClr val="000000"/>
                </a:solidFill>
                <a:latin typeface="Consolas"/>
                <a:ea typeface="Consolas"/>
                <a:cs typeface="Consolas"/>
                <a:sym typeface="Consolas"/>
              </a:rPr>
              <a:t>remote-exec</a:t>
            </a:r>
            <a:endParaRPr b="1" sz="2000">
              <a:solidFill>
                <a:srgbClr val="000000"/>
              </a:solidFill>
              <a:latin typeface="Consolas"/>
              <a:ea typeface="Consolas"/>
              <a:cs typeface="Consolas"/>
              <a:sym typeface="Consolas"/>
            </a:endParaRPr>
          </a:p>
          <a:p>
            <a:pPr indent="-292100" lvl="1" marL="685800" marR="0" rtl="0" algn="l">
              <a:lnSpc>
                <a:spcPct val="90000"/>
              </a:lnSpc>
              <a:spcBef>
                <a:spcPts val="0"/>
              </a:spcBef>
              <a:spcAft>
                <a:spcPts val="0"/>
              </a:spcAft>
              <a:buClr>
                <a:srgbClr val="000000"/>
              </a:buClr>
              <a:buSzPts val="2000"/>
              <a:buFont typeface="Consolas"/>
              <a:buChar char="○"/>
            </a:pPr>
            <a:r>
              <a:rPr b="1" lang="en-US" sz="2000">
                <a:solidFill>
                  <a:srgbClr val="000000"/>
                </a:solidFill>
                <a:latin typeface="Consolas"/>
                <a:ea typeface="Consolas"/>
                <a:cs typeface="Consolas"/>
                <a:sym typeface="Consolas"/>
              </a:rPr>
              <a:t>local-exec</a:t>
            </a:r>
            <a:endParaRPr b="1" sz="2000">
              <a:solidFill>
                <a:srgbClr val="000000"/>
              </a:solidFill>
              <a:latin typeface="Consolas"/>
              <a:ea typeface="Consolas"/>
              <a:cs typeface="Consolas"/>
              <a:sym typeface="Consolas"/>
            </a:endParaRPr>
          </a:p>
          <a:p>
            <a:pPr indent="-292100" lvl="1" marL="685800" marR="0" rtl="0" algn="l">
              <a:lnSpc>
                <a:spcPct val="90000"/>
              </a:lnSpc>
              <a:spcBef>
                <a:spcPts val="0"/>
              </a:spcBef>
              <a:spcAft>
                <a:spcPts val="0"/>
              </a:spcAft>
              <a:buClr>
                <a:srgbClr val="000000"/>
              </a:buClr>
              <a:buSzPts val="2000"/>
              <a:buFont typeface="Consolas"/>
              <a:buChar char="○"/>
            </a:pPr>
            <a:r>
              <a:rPr b="1" lang="en-US" sz="2000">
                <a:solidFill>
                  <a:srgbClr val="000000"/>
                </a:solidFill>
                <a:latin typeface="Consolas"/>
                <a:ea typeface="Consolas"/>
                <a:cs typeface="Consolas"/>
                <a:sym typeface="Consolas"/>
              </a:rPr>
              <a:t>null_resource</a:t>
            </a:r>
            <a:endParaRPr b="1" sz="2000">
              <a:solidFill>
                <a:srgbClr val="000000"/>
              </a:solidFill>
              <a:latin typeface="Consolas"/>
              <a:ea typeface="Consolas"/>
              <a:cs typeface="Consolas"/>
              <a:sym typeface="Consolas"/>
            </a:endParaRPr>
          </a:p>
          <a:p>
            <a:pPr indent="0" lvl="0" marL="0" marR="0" rtl="0" algn="l">
              <a:lnSpc>
                <a:spcPct val="90000"/>
              </a:lnSpc>
              <a:spcBef>
                <a:spcPts val="0"/>
              </a:spcBef>
              <a:spcAft>
                <a:spcPts val="0"/>
              </a:spcAft>
              <a:buNone/>
            </a:pPr>
            <a:r>
              <a:t/>
            </a:r>
            <a:endParaRPr sz="2000">
              <a:solidFill>
                <a:srgbClr val="000000"/>
              </a:solidFill>
            </a:endParaRPr>
          </a:p>
        </p:txBody>
      </p:sp>
      <p:sp>
        <p:nvSpPr>
          <p:cNvPr id="298" name="Google Shape;298;p43"/>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Input Variables</a:t>
            </a:r>
            <a:endParaRPr b="1">
              <a:latin typeface="Helvetica Neue"/>
              <a:ea typeface="Helvetica Neue"/>
              <a:cs typeface="Helvetica Neue"/>
              <a:sym typeface="Helvetica Neue"/>
            </a:endParaRPr>
          </a:p>
        </p:txBody>
      </p:sp>
      <p:sp>
        <p:nvSpPr>
          <p:cNvPr id="304" name="Google Shape;304;p44"/>
          <p:cNvSpPr txBox="1"/>
          <p:nvPr>
            <p:ph idx="1" type="body"/>
          </p:nvPr>
        </p:nvSpPr>
        <p:spPr>
          <a:xfrm>
            <a:off x="626625" y="1111275"/>
            <a:ext cx="7884000" cy="3510000"/>
          </a:xfrm>
          <a:prstGeom prst="rect">
            <a:avLst/>
          </a:prstGeom>
          <a:noFill/>
          <a:ln>
            <a:noFill/>
          </a:ln>
        </p:spPr>
        <p:txBody>
          <a:bodyPr anchorCtr="0" anchor="t" bIns="34275" lIns="67500" spcFirstLastPara="1" rIns="68575" wrap="square" tIns="35100">
            <a:noAutofit/>
          </a:bodyPr>
          <a:lstStyle/>
          <a:p>
            <a:pPr indent="-292100" lvl="0" marL="342900" rtl="0" algn="l">
              <a:lnSpc>
                <a:spcPct val="115000"/>
              </a:lnSpc>
              <a:spcBef>
                <a:spcPts val="0"/>
              </a:spcBef>
              <a:spcAft>
                <a:spcPts val="0"/>
              </a:spcAft>
              <a:buClr>
                <a:srgbClr val="000000"/>
              </a:buClr>
              <a:buSzPts val="2000"/>
              <a:buChar char="●"/>
            </a:pPr>
            <a:r>
              <a:rPr lang="en-US" sz="2000">
                <a:solidFill>
                  <a:srgbClr val="000000"/>
                </a:solidFill>
              </a:rPr>
              <a:t>enable interchangeable values to be stored centrally and referenced single or multiple times</a:t>
            </a:r>
            <a:endParaRPr sz="2000">
              <a:solidFill>
                <a:srgbClr val="000000"/>
              </a:solidFill>
            </a:endParaRPr>
          </a:p>
          <a:p>
            <a:pPr indent="-292100" lvl="0" marL="342900" rtl="0" algn="l">
              <a:lnSpc>
                <a:spcPct val="115000"/>
              </a:lnSpc>
              <a:spcBef>
                <a:spcPts val="0"/>
              </a:spcBef>
              <a:spcAft>
                <a:spcPts val="0"/>
              </a:spcAft>
              <a:buClr>
                <a:srgbClr val="000000"/>
              </a:buClr>
              <a:buSzPts val="2000"/>
              <a:buChar char="●"/>
            </a:pPr>
            <a:r>
              <a:rPr lang="en-US" sz="2000">
                <a:solidFill>
                  <a:srgbClr val="000000"/>
                </a:solidFill>
              </a:rPr>
              <a:t>similar to variables in other languages</a:t>
            </a:r>
            <a:endParaRPr sz="2000">
              <a:solidFill>
                <a:srgbClr val="000000"/>
              </a:solidFill>
            </a:endParaRPr>
          </a:p>
          <a:p>
            <a:pPr indent="-292100" lvl="0" marL="342900" rtl="0" algn="l">
              <a:lnSpc>
                <a:spcPct val="115000"/>
              </a:lnSpc>
              <a:spcBef>
                <a:spcPts val="0"/>
              </a:spcBef>
              <a:spcAft>
                <a:spcPts val="0"/>
              </a:spcAft>
              <a:buClr>
                <a:srgbClr val="000000"/>
              </a:buClr>
              <a:buSzPts val="2000"/>
              <a:buChar char="●"/>
            </a:pPr>
            <a:r>
              <a:rPr lang="en-US" sz="2000">
                <a:solidFill>
                  <a:srgbClr val="000000"/>
                </a:solidFill>
              </a:rPr>
              <a:t>declared in </a:t>
            </a:r>
            <a:r>
              <a:rPr b="1" lang="en-US" sz="2000">
                <a:solidFill>
                  <a:srgbClr val="000000"/>
                </a:solidFill>
                <a:latin typeface="Consolas"/>
                <a:ea typeface="Consolas"/>
                <a:cs typeface="Consolas"/>
                <a:sym typeface="Consolas"/>
              </a:rPr>
              <a:t>variable</a:t>
            </a:r>
            <a:r>
              <a:rPr lang="en-US" sz="2000">
                <a:solidFill>
                  <a:srgbClr val="000000"/>
                </a:solidFill>
              </a:rPr>
              <a:t> stanzas</a:t>
            </a:r>
            <a:endParaRPr sz="2000">
              <a:solidFill>
                <a:srgbClr val="000000"/>
              </a:solidFill>
            </a:endParaRPr>
          </a:p>
          <a:p>
            <a:pPr indent="-292100" lvl="0" marL="342900" rtl="0" algn="l">
              <a:lnSpc>
                <a:spcPct val="115000"/>
              </a:lnSpc>
              <a:spcBef>
                <a:spcPts val="0"/>
              </a:spcBef>
              <a:spcAft>
                <a:spcPts val="0"/>
              </a:spcAft>
              <a:buClr>
                <a:srgbClr val="000000"/>
              </a:buClr>
              <a:buSzPts val="2000"/>
              <a:buChar char="●"/>
            </a:pPr>
            <a:r>
              <a:rPr lang="en-US" sz="2000">
                <a:solidFill>
                  <a:srgbClr val="000000"/>
                </a:solidFill>
              </a:rPr>
              <a:t>parsed first</a:t>
            </a:r>
            <a:endParaRPr sz="2000">
              <a:solidFill>
                <a:srgbClr val="000000"/>
              </a:solidFill>
            </a:endParaRPr>
          </a:p>
          <a:p>
            <a:pPr indent="-292100" lvl="0" marL="342900" rtl="0" algn="l">
              <a:lnSpc>
                <a:spcPct val="115000"/>
              </a:lnSpc>
              <a:spcBef>
                <a:spcPts val="0"/>
              </a:spcBef>
              <a:spcAft>
                <a:spcPts val="0"/>
              </a:spcAft>
              <a:buClr>
                <a:srgbClr val="000000"/>
              </a:buClr>
              <a:buSzPts val="2000"/>
              <a:buChar char="●"/>
            </a:pPr>
            <a:r>
              <a:rPr lang="en-US" sz="2000">
                <a:solidFill>
                  <a:srgbClr val="000000"/>
                </a:solidFill>
              </a:rPr>
              <a:t>cannot interpolate or reference other variables</a:t>
            </a:r>
            <a:endParaRPr sz="2000">
              <a:solidFill>
                <a:srgbClr val="000000"/>
              </a:solidFill>
            </a:endParaRPr>
          </a:p>
          <a:p>
            <a:pPr indent="-292100" lvl="0" marL="342900" rtl="0" algn="l">
              <a:lnSpc>
                <a:spcPct val="115000"/>
              </a:lnSpc>
              <a:spcBef>
                <a:spcPts val="0"/>
              </a:spcBef>
              <a:spcAft>
                <a:spcPts val="0"/>
              </a:spcAft>
              <a:buClr>
                <a:srgbClr val="000000"/>
              </a:buClr>
              <a:buSzPts val="2000"/>
              <a:buChar char="●"/>
            </a:pPr>
            <a:r>
              <a:rPr lang="en-US" sz="2000">
                <a:solidFill>
                  <a:srgbClr val="000000"/>
                </a:solidFill>
              </a:rPr>
              <a:t>allow for default values</a:t>
            </a:r>
            <a:endParaRPr sz="2000">
              <a:solidFill>
                <a:srgbClr val="000000"/>
              </a:solidFill>
            </a:endParaRPr>
          </a:p>
          <a:p>
            <a:pPr indent="-292100" lvl="0" marL="342900" rtl="0" algn="l">
              <a:lnSpc>
                <a:spcPct val="115000"/>
              </a:lnSpc>
              <a:spcBef>
                <a:spcPts val="0"/>
              </a:spcBef>
              <a:spcAft>
                <a:spcPts val="0"/>
              </a:spcAft>
              <a:buClr>
                <a:srgbClr val="000000"/>
              </a:buClr>
              <a:buSzPts val="2000"/>
              <a:buChar char="●"/>
            </a:pPr>
            <a:r>
              <a:rPr lang="en-US" sz="2000">
                <a:solidFill>
                  <a:srgbClr val="000000"/>
                </a:solidFill>
              </a:rPr>
              <a:t>optionally specify value type, e.g.,</a:t>
            </a:r>
            <a:endParaRPr sz="2000">
              <a:solidFill>
                <a:srgbClr val="000000"/>
              </a:solidFill>
            </a:endParaRPr>
          </a:p>
          <a:p>
            <a:pPr indent="-279400" lvl="1" marL="685800" rtl="0" algn="l">
              <a:lnSpc>
                <a:spcPct val="115000"/>
              </a:lnSpc>
              <a:spcBef>
                <a:spcPts val="0"/>
              </a:spcBef>
              <a:spcAft>
                <a:spcPts val="0"/>
              </a:spcAft>
              <a:buClr>
                <a:srgbClr val="000000"/>
              </a:buClr>
              <a:buSzPts val="1800"/>
              <a:buFont typeface="Consolas"/>
              <a:buChar char="○"/>
            </a:pPr>
            <a:r>
              <a:rPr b="1" lang="en-US" sz="1800">
                <a:solidFill>
                  <a:srgbClr val="000000"/>
                </a:solidFill>
                <a:latin typeface="Consolas"/>
                <a:ea typeface="Consolas"/>
                <a:cs typeface="Consolas"/>
                <a:sym typeface="Consolas"/>
              </a:rPr>
              <a:t>List, Map, String</a:t>
            </a:r>
            <a:endParaRPr b="1" sz="1800">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None/>
            </a:pPr>
            <a:r>
              <a:t/>
            </a:r>
            <a:endParaRPr sz="2000">
              <a:solidFill>
                <a:srgbClr val="000000"/>
              </a:solidFill>
            </a:endParaRPr>
          </a:p>
        </p:txBody>
      </p:sp>
      <p:sp>
        <p:nvSpPr>
          <p:cNvPr id="305" name="Google Shape;305;p44"/>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714373" y="243000"/>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lang="en-US"/>
              <a:t>Technologies we cover</a:t>
            </a:r>
            <a:endParaRPr/>
          </a:p>
        </p:txBody>
      </p:sp>
      <p:sp>
        <p:nvSpPr>
          <p:cNvPr id="91" name="Google Shape;91;p18"/>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pic>
        <p:nvPicPr>
          <p:cNvPr id="92" name="Google Shape;92;p18"/>
          <p:cNvPicPr preferRelativeResize="0"/>
          <p:nvPr/>
        </p:nvPicPr>
        <p:blipFill rotWithShape="1">
          <a:blip r:embed="rId3">
            <a:alphaModFix/>
          </a:blip>
          <a:srcRect b="0" l="0" r="0" t="13479"/>
          <a:stretch/>
        </p:blipFill>
        <p:spPr>
          <a:xfrm>
            <a:off x="765206" y="924037"/>
            <a:ext cx="7613588" cy="391271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5"/>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Example Variable Definition</a:t>
            </a:r>
            <a:endParaRPr b="1">
              <a:latin typeface="Helvetica Neue"/>
              <a:ea typeface="Helvetica Neue"/>
              <a:cs typeface="Helvetica Neue"/>
              <a:sym typeface="Helvetica Neue"/>
            </a:endParaRPr>
          </a:p>
        </p:txBody>
      </p:sp>
      <p:sp>
        <p:nvSpPr>
          <p:cNvPr id="311" name="Google Shape;311;p45"/>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312" name="Google Shape;312;p45"/>
          <p:cNvSpPr txBox="1"/>
          <p:nvPr>
            <p:ph idx="1" type="body"/>
          </p:nvPr>
        </p:nvSpPr>
        <p:spPr>
          <a:xfrm>
            <a:off x="0" y="924075"/>
            <a:ext cx="9144000" cy="3978900"/>
          </a:xfrm>
          <a:prstGeom prst="rect">
            <a:avLst/>
          </a:prstGeom>
          <a:solidFill>
            <a:srgbClr val="000000"/>
          </a:solidFill>
          <a:ln>
            <a:noFill/>
          </a:ln>
        </p:spPr>
        <p:txBody>
          <a:bodyPr anchorCtr="0" anchor="t" bIns="308600" lIns="342900" spcFirstLastPara="1" rIns="342900" wrap="square" tIns="308600">
            <a:noAutofit/>
          </a:bodyPr>
          <a:lstStyle/>
          <a:p>
            <a:pPr indent="0" lvl="0" marL="0" rtl="0" algn="l">
              <a:lnSpc>
                <a:spcPct val="90000"/>
              </a:lnSpc>
              <a:spcBef>
                <a:spcPts val="0"/>
              </a:spcBef>
              <a:spcAft>
                <a:spcPts val="0"/>
              </a:spcAft>
              <a:buNone/>
            </a:pPr>
            <a:r>
              <a:rPr b="1" lang="en-US" sz="2700">
                <a:solidFill>
                  <a:srgbClr val="FF9900"/>
                </a:solidFill>
                <a:latin typeface="Courier"/>
                <a:ea typeface="Courier"/>
                <a:cs typeface="Courier"/>
                <a:sym typeface="Courier"/>
              </a:rPr>
              <a:t>variable</a:t>
            </a:r>
            <a:r>
              <a:rPr b="1" lang="en-US" sz="2700">
                <a:solidFill>
                  <a:srgbClr val="FFFFFF"/>
                </a:solidFill>
                <a:latin typeface="Courier"/>
                <a:ea typeface="Courier"/>
                <a:cs typeface="Courier"/>
                <a:sym typeface="Courier"/>
              </a:rPr>
              <a:t> </a:t>
            </a:r>
            <a:r>
              <a:rPr b="1" lang="en-US" sz="2700">
                <a:solidFill>
                  <a:srgbClr val="6FA8DC"/>
                </a:solidFill>
                <a:latin typeface="Courier"/>
                <a:ea typeface="Courier"/>
                <a:cs typeface="Courier"/>
                <a:sym typeface="Courier"/>
              </a:rPr>
              <a:t>“instance_size”</a:t>
            </a:r>
            <a:r>
              <a:rPr b="1" lang="en-US" sz="2700">
                <a:solidFill>
                  <a:srgbClr val="FFFFFF"/>
                </a:solidFill>
                <a:latin typeface="Courier"/>
                <a:ea typeface="Courier"/>
                <a:cs typeface="Courier"/>
                <a:sym typeface="Courier"/>
              </a:rPr>
              <a:t> </a:t>
            </a:r>
            <a:r>
              <a:rPr b="1" lang="en-US" sz="2700">
                <a:solidFill>
                  <a:srgbClr val="C9DAF8"/>
                </a:solidFill>
                <a:latin typeface="Courier"/>
                <a:ea typeface="Courier"/>
                <a:cs typeface="Courier"/>
                <a:sym typeface="Courier"/>
              </a:rPr>
              <a:t>{</a:t>
            </a:r>
            <a:endParaRPr b="1" sz="2700">
              <a:solidFill>
                <a:srgbClr val="C9DAF8"/>
              </a:solidFill>
              <a:latin typeface="Courier"/>
              <a:ea typeface="Courier"/>
              <a:cs typeface="Courier"/>
              <a:sym typeface="Courier"/>
            </a:endParaRPr>
          </a:p>
          <a:p>
            <a:pPr indent="0" lvl="0" marL="0" rtl="0" algn="l">
              <a:lnSpc>
                <a:spcPct val="90000"/>
              </a:lnSpc>
              <a:spcBef>
                <a:spcPts val="0"/>
              </a:spcBef>
              <a:spcAft>
                <a:spcPts val="0"/>
              </a:spcAft>
              <a:buNone/>
            </a:pPr>
            <a:r>
              <a:rPr b="1" lang="en-US" sz="2700">
                <a:solidFill>
                  <a:srgbClr val="C9DAF8"/>
                </a:solidFill>
                <a:latin typeface="Courier"/>
                <a:ea typeface="Courier"/>
                <a:cs typeface="Courier"/>
                <a:sym typeface="Courier"/>
              </a:rPr>
              <a:t>  </a:t>
            </a:r>
            <a:r>
              <a:rPr b="1" lang="en-US" sz="2700">
                <a:solidFill>
                  <a:srgbClr val="8E7CC3"/>
                </a:solidFill>
                <a:latin typeface="Courier"/>
                <a:ea typeface="Courier"/>
                <a:cs typeface="Courier"/>
                <a:sym typeface="Courier"/>
              </a:rPr>
              <a:t>default</a:t>
            </a:r>
            <a:r>
              <a:rPr b="1" lang="en-US" sz="2700">
                <a:solidFill>
                  <a:srgbClr val="C9DAF8"/>
                </a:solidFill>
                <a:latin typeface="Courier"/>
                <a:ea typeface="Courier"/>
                <a:cs typeface="Courier"/>
                <a:sym typeface="Courier"/>
              </a:rPr>
              <a:t>     = </a:t>
            </a:r>
            <a:r>
              <a:rPr b="1" lang="en-US" sz="2700">
                <a:solidFill>
                  <a:srgbClr val="6AA84F"/>
                </a:solidFill>
                <a:latin typeface="Courier"/>
                <a:ea typeface="Courier"/>
                <a:cs typeface="Courier"/>
                <a:sym typeface="Courier"/>
              </a:rPr>
              <a:t>“</a:t>
            </a:r>
            <a:r>
              <a:rPr b="1" lang="en-US" sz="2700">
                <a:solidFill>
                  <a:srgbClr val="6AA84F"/>
                </a:solidFill>
                <a:latin typeface="Courier"/>
                <a:ea typeface="Courier"/>
                <a:cs typeface="Courier"/>
                <a:sym typeface="Courier"/>
              </a:rPr>
              <a:t>t2.micro”</a:t>
            </a:r>
            <a:endParaRPr b="1" sz="2700">
              <a:solidFill>
                <a:srgbClr val="6AA84F"/>
              </a:solidFill>
              <a:latin typeface="Courier"/>
              <a:ea typeface="Courier"/>
              <a:cs typeface="Courier"/>
              <a:sym typeface="Courier"/>
            </a:endParaRPr>
          </a:p>
          <a:p>
            <a:pPr indent="0" lvl="0" marL="0" rtl="0" algn="l">
              <a:lnSpc>
                <a:spcPct val="90000"/>
              </a:lnSpc>
              <a:spcBef>
                <a:spcPts val="0"/>
              </a:spcBef>
              <a:spcAft>
                <a:spcPts val="0"/>
              </a:spcAft>
              <a:buNone/>
            </a:pPr>
            <a:r>
              <a:rPr b="1" lang="en-US" sz="2700">
                <a:solidFill>
                  <a:srgbClr val="C9DAF8"/>
                </a:solidFill>
                <a:latin typeface="Courier"/>
                <a:ea typeface="Courier"/>
                <a:cs typeface="Courier"/>
                <a:sym typeface="Courier"/>
              </a:rPr>
              <a:t>  </a:t>
            </a:r>
            <a:r>
              <a:rPr b="1" lang="en-US" sz="2700">
                <a:solidFill>
                  <a:srgbClr val="8E7CC3"/>
                </a:solidFill>
                <a:latin typeface="Courier"/>
                <a:ea typeface="Courier"/>
                <a:cs typeface="Courier"/>
                <a:sym typeface="Courier"/>
              </a:rPr>
              <a:t>type</a:t>
            </a:r>
            <a:r>
              <a:rPr b="1" lang="en-US" sz="2700">
                <a:solidFill>
                  <a:srgbClr val="C9DAF8"/>
                </a:solidFill>
                <a:latin typeface="Courier"/>
                <a:ea typeface="Courier"/>
                <a:cs typeface="Courier"/>
                <a:sym typeface="Courier"/>
              </a:rPr>
              <a:t>        = </a:t>
            </a:r>
            <a:r>
              <a:rPr b="1" lang="en-US" sz="2700">
                <a:solidFill>
                  <a:srgbClr val="6AA84F"/>
                </a:solidFill>
                <a:latin typeface="Courier"/>
                <a:ea typeface="Courier"/>
                <a:cs typeface="Courier"/>
                <a:sym typeface="Courier"/>
              </a:rPr>
              <a:t>string </a:t>
            </a:r>
            <a:r>
              <a:rPr b="1" lang="en-US" sz="2700">
                <a:solidFill>
                  <a:srgbClr val="FF9900"/>
                </a:solidFill>
                <a:latin typeface="Courier"/>
                <a:ea typeface="Courier"/>
                <a:cs typeface="Courier"/>
                <a:sym typeface="Courier"/>
              </a:rPr>
              <a:t># changed in 0.12</a:t>
            </a:r>
            <a:endParaRPr b="1" sz="2700">
              <a:solidFill>
                <a:srgbClr val="FF9900"/>
              </a:solidFill>
              <a:latin typeface="Courier"/>
              <a:ea typeface="Courier"/>
              <a:cs typeface="Courier"/>
              <a:sym typeface="Courier"/>
            </a:endParaRPr>
          </a:p>
          <a:p>
            <a:pPr indent="0" lvl="0" marL="0" rtl="0" algn="l">
              <a:lnSpc>
                <a:spcPct val="90000"/>
              </a:lnSpc>
              <a:spcBef>
                <a:spcPts val="0"/>
              </a:spcBef>
              <a:spcAft>
                <a:spcPts val="0"/>
              </a:spcAft>
              <a:buNone/>
            </a:pPr>
            <a:r>
              <a:rPr b="1" lang="en-US" sz="2700">
                <a:solidFill>
                  <a:srgbClr val="6AA84F"/>
                </a:solidFill>
                <a:latin typeface="Courier"/>
                <a:ea typeface="Courier"/>
                <a:cs typeface="Courier"/>
                <a:sym typeface="Courier"/>
              </a:rPr>
              <a:t>  </a:t>
            </a:r>
            <a:r>
              <a:rPr b="1" lang="en-US" sz="2700">
                <a:solidFill>
                  <a:srgbClr val="8E7CC3"/>
                </a:solidFill>
                <a:latin typeface="Courier"/>
                <a:ea typeface="Courier"/>
                <a:cs typeface="Courier"/>
                <a:sym typeface="Courier"/>
              </a:rPr>
              <a:t>description </a:t>
            </a:r>
            <a:r>
              <a:rPr b="1" lang="en-US" sz="2700">
                <a:solidFill>
                  <a:srgbClr val="C9DAF8"/>
                </a:solidFill>
                <a:latin typeface="Courier"/>
                <a:ea typeface="Courier"/>
                <a:cs typeface="Courier"/>
                <a:sym typeface="Courier"/>
              </a:rPr>
              <a:t>= </a:t>
            </a:r>
            <a:r>
              <a:rPr b="1" lang="en-US" sz="2700">
                <a:solidFill>
                  <a:srgbClr val="6AA84F"/>
                </a:solidFill>
                <a:latin typeface="Courier"/>
                <a:ea typeface="Courier"/>
                <a:cs typeface="Courier"/>
                <a:sym typeface="Courier"/>
              </a:rPr>
              <a:t>“Size of EC2 instance”</a:t>
            </a:r>
            <a:endParaRPr b="1" sz="2700">
              <a:solidFill>
                <a:srgbClr val="6AA84F"/>
              </a:solidFill>
              <a:latin typeface="Courier"/>
              <a:ea typeface="Courier"/>
              <a:cs typeface="Courier"/>
              <a:sym typeface="Courier"/>
            </a:endParaRPr>
          </a:p>
          <a:p>
            <a:pPr indent="0" lvl="0" marL="0" rtl="0" algn="l">
              <a:lnSpc>
                <a:spcPct val="90000"/>
              </a:lnSpc>
              <a:spcBef>
                <a:spcPts val="0"/>
              </a:spcBef>
              <a:spcAft>
                <a:spcPts val="0"/>
              </a:spcAft>
              <a:buNone/>
            </a:pPr>
            <a:r>
              <a:rPr b="1" lang="en-US" sz="2700">
                <a:solidFill>
                  <a:srgbClr val="C9DAF8"/>
                </a:solidFill>
                <a:latin typeface="Courier"/>
                <a:ea typeface="Courier"/>
                <a:cs typeface="Courier"/>
                <a:sym typeface="Courier"/>
              </a:rPr>
              <a:t>}</a:t>
            </a:r>
            <a:endParaRPr b="1" sz="2700">
              <a:solidFill>
                <a:srgbClr val="C9DAF8"/>
              </a:solidFill>
              <a:latin typeface="Courier"/>
              <a:ea typeface="Courier"/>
              <a:cs typeface="Courier"/>
              <a:sym typeface="Courie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6"/>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Locals</a:t>
            </a:r>
            <a:endParaRPr b="1">
              <a:latin typeface="Helvetica Neue"/>
              <a:ea typeface="Helvetica Neue"/>
              <a:cs typeface="Helvetica Neue"/>
              <a:sym typeface="Helvetica Neue"/>
            </a:endParaRPr>
          </a:p>
        </p:txBody>
      </p:sp>
      <p:sp>
        <p:nvSpPr>
          <p:cNvPr id="318" name="Google Shape;318;p46"/>
          <p:cNvSpPr txBox="1"/>
          <p:nvPr>
            <p:ph idx="1" type="body"/>
          </p:nvPr>
        </p:nvSpPr>
        <p:spPr>
          <a:xfrm>
            <a:off x="626625" y="1111275"/>
            <a:ext cx="7884000" cy="3510000"/>
          </a:xfrm>
          <a:prstGeom prst="rect">
            <a:avLst/>
          </a:prstGeom>
          <a:noFill/>
          <a:ln>
            <a:noFill/>
          </a:ln>
        </p:spPr>
        <p:txBody>
          <a:bodyPr anchorCtr="0" anchor="t" bIns="34275" lIns="67500" spcFirstLastPara="1" rIns="68575" wrap="square" tIns="35100">
            <a:noAutofit/>
          </a:bodyPr>
          <a:lstStyle/>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mutable values that allow for interpolation and inference</a:t>
            </a:r>
            <a:endParaRPr sz="2000">
              <a:solidFill>
                <a:srgbClr val="000000"/>
              </a:solidFill>
            </a:endParaRPr>
          </a:p>
          <a:p>
            <a:pPr indent="0" lvl="0" marL="342900" marR="0" rtl="0" algn="l">
              <a:lnSpc>
                <a:spcPct val="115000"/>
              </a:lnSpc>
              <a:spcBef>
                <a:spcPts val="0"/>
              </a:spcBef>
              <a:spcAft>
                <a:spcPts val="0"/>
              </a:spcAft>
              <a:buNone/>
            </a:pPr>
            <a:r>
              <a:t/>
            </a:r>
            <a:endParaRPr sz="2000">
              <a:solidFill>
                <a:srgbClr val="000000"/>
              </a:solidFill>
            </a:endParaRPr>
          </a:p>
          <a:p>
            <a:pPr indent="-292100" lvl="0" marL="342900" marR="0" rtl="0" algn="l">
              <a:lnSpc>
                <a:spcPct val="115000"/>
              </a:lnSpc>
              <a:spcBef>
                <a:spcPts val="0"/>
              </a:spcBef>
              <a:spcAft>
                <a:spcPts val="0"/>
              </a:spcAft>
              <a:buClr>
                <a:srgbClr val="000000"/>
              </a:buClr>
              <a:buSzPts val="2000"/>
              <a:buChar char="●"/>
            </a:pPr>
            <a:r>
              <a:rPr b="1" lang="en-US" sz="2000">
                <a:solidFill>
                  <a:srgbClr val="000000"/>
                </a:solidFill>
                <a:latin typeface="Helvetica Neue"/>
                <a:ea typeface="Helvetica Neue"/>
                <a:cs typeface="Helvetica Neue"/>
                <a:sym typeface="Helvetica Neue"/>
              </a:rPr>
              <a:t>CAN</a:t>
            </a:r>
            <a:r>
              <a:rPr lang="en-US" sz="2000">
                <a:solidFill>
                  <a:srgbClr val="000000"/>
                </a:solidFill>
              </a:rPr>
              <a:t> reference variables and other locals</a:t>
            </a:r>
            <a:endParaRPr sz="2000">
              <a:solidFill>
                <a:srgbClr val="000000"/>
              </a:solidFill>
            </a:endParaRPr>
          </a:p>
          <a:p>
            <a:pPr indent="0" lvl="0" marL="0" marR="0" rtl="0" algn="l">
              <a:lnSpc>
                <a:spcPct val="115000"/>
              </a:lnSpc>
              <a:spcBef>
                <a:spcPts val="0"/>
              </a:spcBef>
              <a:spcAft>
                <a:spcPts val="0"/>
              </a:spcAft>
              <a:buNone/>
            </a:pPr>
            <a:r>
              <a:t/>
            </a:r>
            <a:endParaRPr sz="2000">
              <a:solidFill>
                <a:srgbClr val="000000"/>
              </a:solidFill>
            </a:endParaRPr>
          </a:p>
          <a:p>
            <a:pPr indent="-292100" lvl="0" marL="342900" marR="0" rtl="0" algn="l">
              <a:lnSpc>
                <a:spcPct val="115000"/>
              </a:lnSpc>
              <a:spcBef>
                <a:spcPts val="0"/>
              </a:spcBef>
              <a:spcAft>
                <a:spcPts val="0"/>
              </a:spcAft>
              <a:buClr>
                <a:srgbClr val="000000"/>
              </a:buClr>
              <a:buSzPts val="2000"/>
              <a:buChar char="●"/>
            </a:pPr>
            <a:r>
              <a:rPr b="1" lang="en-US" sz="2000">
                <a:solidFill>
                  <a:srgbClr val="000000"/>
                </a:solidFill>
                <a:latin typeface="Helvetica Neue"/>
                <a:ea typeface="Helvetica Neue"/>
                <a:cs typeface="Helvetica Neue"/>
                <a:sym typeface="Helvetica Neue"/>
              </a:rPr>
              <a:t>CAN’T</a:t>
            </a:r>
            <a:r>
              <a:rPr lang="en-US" sz="2000">
                <a:solidFill>
                  <a:srgbClr val="000000"/>
                </a:solidFill>
              </a:rPr>
              <a:t> be set via arguments from the command line</a:t>
            </a:r>
            <a:endParaRPr sz="2000">
              <a:solidFill>
                <a:srgbClr val="000000"/>
              </a:solidFill>
            </a:endParaRPr>
          </a:p>
          <a:p>
            <a:pPr indent="0" lvl="0" marL="342900" marR="0" rtl="0" algn="l">
              <a:lnSpc>
                <a:spcPct val="115000"/>
              </a:lnSpc>
              <a:spcBef>
                <a:spcPts val="0"/>
              </a:spcBef>
              <a:spcAft>
                <a:spcPts val="0"/>
              </a:spcAft>
              <a:buNone/>
            </a:pPr>
            <a:r>
              <a:t/>
            </a:r>
            <a:endParaRPr sz="2000">
              <a:solidFill>
                <a:srgbClr val="000000"/>
              </a:solidFill>
            </a:endParaRPr>
          </a:p>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use them when a value is used in many places in your code and that value is likely to change</a:t>
            </a:r>
            <a:endParaRPr sz="2000">
              <a:solidFill>
                <a:srgbClr val="000000"/>
              </a:solidFill>
            </a:endParaRPr>
          </a:p>
          <a:p>
            <a:pPr indent="0" lvl="0" marL="342900" marR="0" rtl="0" algn="l">
              <a:lnSpc>
                <a:spcPct val="115000"/>
              </a:lnSpc>
              <a:spcBef>
                <a:spcPts val="0"/>
              </a:spcBef>
              <a:spcAft>
                <a:spcPts val="0"/>
              </a:spcAft>
              <a:buNone/>
            </a:pPr>
            <a:r>
              <a:t/>
            </a:r>
            <a:endParaRPr sz="2000">
              <a:solidFill>
                <a:srgbClr val="000000"/>
              </a:solidFill>
            </a:endParaRPr>
          </a:p>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don’t overuse them or your code can be difficult to read</a:t>
            </a:r>
            <a:endParaRPr sz="2000">
              <a:solidFill>
                <a:srgbClr val="000000"/>
              </a:solidFill>
            </a:endParaRPr>
          </a:p>
        </p:txBody>
      </p:sp>
      <p:sp>
        <p:nvSpPr>
          <p:cNvPr id="319" name="Google Shape;319;p46"/>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7"/>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Local Definitions</a:t>
            </a:r>
            <a:endParaRPr b="1">
              <a:latin typeface="Helvetica Neue"/>
              <a:ea typeface="Helvetica Neue"/>
              <a:cs typeface="Helvetica Neue"/>
              <a:sym typeface="Helvetica Neue"/>
            </a:endParaRPr>
          </a:p>
        </p:txBody>
      </p:sp>
      <p:sp>
        <p:nvSpPr>
          <p:cNvPr id="325" name="Google Shape;325;p47"/>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326" name="Google Shape;326;p47"/>
          <p:cNvSpPr txBox="1"/>
          <p:nvPr>
            <p:ph idx="1" type="body"/>
          </p:nvPr>
        </p:nvSpPr>
        <p:spPr>
          <a:xfrm>
            <a:off x="0" y="924075"/>
            <a:ext cx="9144000" cy="3978900"/>
          </a:xfrm>
          <a:prstGeom prst="rect">
            <a:avLst/>
          </a:prstGeom>
          <a:solidFill>
            <a:srgbClr val="000000"/>
          </a:solidFill>
          <a:ln>
            <a:noFill/>
          </a:ln>
        </p:spPr>
        <p:txBody>
          <a:bodyPr anchorCtr="0" anchor="t" bIns="308600" lIns="342900" spcFirstLastPara="1" rIns="342900" wrap="square" tIns="308600">
            <a:noAutofit/>
          </a:bodyPr>
          <a:lstStyle/>
          <a:p>
            <a:pPr indent="0" lvl="0" marL="0" rtl="0" algn="l">
              <a:lnSpc>
                <a:spcPct val="90000"/>
              </a:lnSpc>
              <a:spcBef>
                <a:spcPts val="0"/>
              </a:spcBef>
              <a:spcAft>
                <a:spcPts val="0"/>
              </a:spcAft>
              <a:buNone/>
            </a:pPr>
            <a:r>
              <a:t/>
            </a:r>
            <a:endParaRPr b="1" sz="2300">
              <a:solidFill>
                <a:srgbClr val="FF9900"/>
              </a:solidFill>
              <a:latin typeface="Courier"/>
              <a:ea typeface="Courier"/>
              <a:cs typeface="Courier"/>
              <a:sym typeface="Courier"/>
            </a:endParaRPr>
          </a:p>
          <a:p>
            <a:pPr indent="0" lvl="0" marL="0" rtl="0" algn="l">
              <a:lnSpc>
                <a:spcPct val="90000"/>
              </a:lnSpc>
              <a:spcBef>
                <a:spcPts val="0"/>
              </a:spcBef>
              <a:spcAft>
                <a:spcPts val="0"/>
              </a:spcAft>
              <a:buNone/>
            </a:pPr>
            <a:r>
              <a:t/>
            </a:r>
            <a:endParaRPr b="1" sz="2300">
              <a:solidFill>
                <a:srgbClr val="FF9900"/>
              </a:solidFill>
              <a:latin typeface="Courier"/>
              <a:ea typeface="Courier"/>
              <a:cs typeface="Courier"/>
              <a:sym typeface="Courier"/>
            </a:endParaRPr>
          </a:p>
          <a:p>
            <a:pPr indent="0" lvl="0" marL="0" rtl="0" algn="l">
              <a:lnSpc>
                <a:spcPct val="90000"/>
              </a:lnSpc>
              <a:spcBef>
                <a:spcPts val="0"/>
              </a:spcBef>
              <a:spcAft>
                <a:spcPts val="0"/>
              </a:spcAft>
              <a:buNone/>
            </a:pPr>
            <a:r>
              <a:rPr b="1" lang="en-US" sz="2500">
                <a:solidFill>
                  <a:srgbClr val="FF9900"/>
                </a:solidFill>
                <a:latin typeface="Courier"/>
                <a:ea typeface="Courier"/>
                <a:cs typeface="Courier"/>
                <a:sym typeface="Courier"/>
              </a:rPr>
              <a:t>locals</a:t>
            </a:r>
            <a:r>
              <a:rPr b="1" lang="en-US" sz="2500">
                <a:solidFill>
                  <a:srgbClr val="FFFFFF"/>
                </a:solidFill>
                <a:latin typeface="Courier"/>
                <a:ea typeface="Courier"/>
                <a:cs typeface="Courier"/>
                <a:sym typeface="Courier"/>
              </a:rPr>
              <a:t> </a:t>
            </a:r>
            <a:r>
              <a:rPr b="1" lang="en-US" sz="2500">
                <a:solidFill>
                  <a:srgbClr val="C9DAF8"/>
                </a:solidFill>
                <a:latin typeface="Courier"/>
                <a:ea typeface="Courier"/>
                <a:cs typeface="Courier"/>
                <a:sym typeface="Courier"/>
              </a:rPr>
              <a:t>{</a:t>
            </a:r>
            <a:endParaRPr b="1" sz="2500">
              <a:solidFill>
                <a:srgbClr val="C9DAF8"/>
              </a:solidFill>
              <a:latin typeface="Courier"/>
              <a:ea typeface="Courier"/>
              <a:cs typeface="Courier"/>
              <a:sym typeface="Courier"/>
            </a:endParaRPr>
          </a:p>
          <a:p>
            <a:pPr indent="0" lvl="0" marL="0" rtl="0" algn="l">
              <a:lnSpc>
                <a:spcPct val="90000"/>
              </a:lnSpc>
              <a:spcBef>
                <a:spcPts val="0"/>
              </a:spcBef>
              <a:spcAft>
                <a:spcPts val="0"/>
              </a:spcAft>
              <a:buNone/>
            </a:pPr>
            <a:r>
              <a:rPr b="1" lang="en-US" sz="2500">
                <a:solidFill>
                  <a:srgbClr val="C9DAF8"/>
                </a:solidFill>
                <a:latin typeface="Courier"/>
                <a:ea typeface="Courier"/>
                <a:cs typeface="Courier"/>
                <a:sym typeface="Courier"/>
              </a:rPr>
              <a:t>  </a:t>
            </a:r>
            <a:r>
              <a:rPr b="1" lang="en-US" sz="2500">
                <a:solidFill>
                  <a:srgbClr val="8E7CC3"/>
                </a:solidFill>
                <a:latin typeface="Courier"/>
                <a:ea typeface="Courier"/>
                <a:cs typeface="Courier"/>
                <a:sym typeface="Courier"/>
              </a:rPr>
              <a:t>one</a:t>
            </a:r>
            <a:r>
              <a:rPr b="1" lang="en-US" sz="2500">
                <a:solidFill>
                  <a:srgbClr val="C9DAF8"/>
                </a:solidFill>
                <a:latin typeface="Courier"/>
                <a:ea typeface="Courier"/>
                <a:cs typeface="Courier"/>
                <a:sym typeface="Courier"/>
              </a:rPr>
              <a:t>       = </a:t>
            </a:r>
            <a:r>
              <a:rPr b="1" lang="en-US" sz="2500">
                <a:solidFill>
                  <a:srgbClr val="6AA84F"/>
                </a:solidFill>
                <a:latin typeface="Courier"/>
                <a:ea typeface="Courier"/>
                <a:cs typeface="Courier"/>
                <a:sym typeface="Courier"/>
              </a:rPr>
              <a:t>“1”</a:t>
            </a:r>
            <a:endParaRPr b="1" sz="2500">
              <a:solidFill>
                <a:srgbClr val="6AA84F"/>
              </a:solidFill>
              <a:latin typeface="Courier"/>
              <a:ea typeface="Courier"/>
              <a:cs typeface="Courier"/>
              <a:sym typeface="Courier"/>
            </a:endParaRPr>
          </a:p>
          <a:p>
            <a:pPr indent="0" lvl="0" marL="0" rtl="0" algn="l">
              <a:spcBef>
                <a:spcPts val="0"/>
              </a:spcBef>
              <a:spcAft>
                <a:spcPts val="0"/>
              </a:spcAft>
              <a:buNone/>
            </a:pPr>
            <a:r>
              <a:rPr b="1" lang="en-US" sz="2500">
                <a:solidFill>
                  <a:srgbClr val="C9DAF8"/>
                </a:solidFill>
                <a:latin typeface="Courier"/>
                <a:ea typeface="Courier"/>
                <a:cs typeface="Courier"/>
                <a:sym typeface="Courier"/>
              </a:rPr>
              <a:t>  </a:t>
            </a:r>
            <a:r>
              <a:rPr b="1" lang="en-US" sz="2500">
                <a:solidFill>
                  <a:srgbClr val="8E7CC3"/>
                </a:solidFill>
                <a:latin typeface="Courier"/>
                <a:ea typeface="Courier"/>
                <a:cs typeface="Courier"/>
                <a:sym typeface="Courier"/>
              </a:rPr>
              <a:t>twelve</a:t>
            </a:r>
            <a:r>
              <a:rPr b="1" lang="en-US" sz="2500">
                <a:solidFill>
                  <a:srgbClr val="C9DAF8"/>
                </a:solidFill>
                <a:latin typeface="Courier"/>
                <a:ea typeface="Courier"/>
                <a:cs typeface="Courier"/>
                <a:sym typeface="Courier"/>
              </a:rPr>
              <a:t>    = </a:t>
            </a:r>
            <a:r>
              <a:rPr b="1" lang="en-US" sz="2500">
                <a:solidFill>
                  <a:srgbClr val="6AA84F"/>
                </a:solidFill>
                <a:latin typeface="Courier"/>
                <a:ea typeface="Courier"/>
                <a:cs typeface="Courier"/>
                <a:sym typeface="Courier"/>
              </a:rPr>
              <a:t>“</a:t>
            </a:r>
            <a:r>
              <a:rPr b="1" lang="en-US" sz="2500">
                <a:solidFill>
                  <a:srgbClr val="C9DAF8"/>
                </a:solidFill>
                <a:latin typeface="Courier"/>
                <a:ea typeface="Courier"/>
                <a:cs typeface="Courier"/>
                <a:sym typeface="Courier"/>
              </a:rPr>
              <a:t>${local.</a:t>
            </a:r>
            <a:r>
              <a:rPr b="1" lang="en-US" sz="2500">
                <a:solidFill>
                  <a:srgbClr val="8E7CC3"/>
                </a:solidFill>
                <a:latin typeface="Courier"/>
                <a:ea typeface="Courier"/>
                <a:cs typeface="Courier"/>
                <a:sym typeface="Courier"/>
              </a:rPr>
              <a:t>one</a:t>
            </a:r>
            <a:r>
              <a:rPr b="1" lang="en-US" sz="2500">
                <a:solidFill>
                  <a:srgbClr val="C9DAF8"/>
                </a:solidFill>
                <a:latin typeface="Courier"/>
                <a:ea typeface="Courier"/>
                <a:cs typeface="Courier"/>
                <a:sym typeface="Courier"/>
              </a:rPr>
              <a:t>}</a:t>
            </a:r>
            <a:r>
              <a:rPr b="1" lang="en-US" sz="2500">
                <a:solidFill>
                  <a:srgbClr val="6AA84F"/>
                </a:solidFill>
                <a:latin typeface="Courier"/>
                <a:ea typeface="Courier"/>
                <a:cs typeface="Courier"/>
                <a:sym typeface="Courier"/>
              </a:rPr>
              <a:t>2”</a:t>
            </a:r>
            <a:endParaRPr b="1" sz="2500">
              <a:solidFill>
                <a:srgbClr val="6AA84F"/>
              </a:solidFill>
              <a:latin typeface="Courier"/>
              <a:ea typeface="Courier"/>
              <a:cs typeface="Courier"/>
              <a:sym typeface="Courier"/>
            </a:endParaRPr>
          </a:p>
          <a:p>
            <a:pPr indent="0" lvl="0" marL="0" rtl="0" algn="l">
              <a:spcBef>
                <a:spcPts val="0"/>
              </a:spcBef>
              <a:spcAft>
                <a:spcPts val="0"/>
              </a:spcAft>
              <a:buNone/>
            </a:pPr>
            <a:r>
              <a:rPr b="1" lang="en-US" sz="2500">
                <a:solidFill>
                  <a:srgbClr val="C9DAF8"/>
                </a:solidFill>
                <a:latin typeface="Courier"/>
                <a:ea typeface="Courier"/>
                <a:cs typeface="Courier"/>
                <a:sym typeface="Courier"/>
              </a:rPr>
              <a:t>  </a:t>
            </a:r>
            <a:r>
              <a:rPr b="1" lang="en-US" sz="2500">
                <a:solidFill>
                  <a:srgbClr val="8E7CC3"/>
                </a:solidFill>
                <a:latin typeface="Courier"/>
                <a:ea typeface="Courier"/>
                <a:cs typeface="Courier"/>
                <a:sym typeface="Courier"/>
              </a:rPr>
              <a:t>onetwelve</a:t>
            </a:r>
            <a:r>
              <a:rPr b="1" lang="en-US" sz="2500">
                <a:solidFill>
                  <a:srgbClr val="C9DAF8"/>
                </a:solidFill>
                <a:latin typeface="Courier"/>
                <a:ea typeface="Courier"/>
                <a:cs typeface="Courier"/>
                <a:sym typeface="Courier"/>
              </a:rPr>
              <a:t> = </a:t>
            </a:r>
            <a:r>
              <a:rPr b="1" lang="en-US" sz="2500">
                <a:solidFill>
                  <a:srgbClr val="6AA84F"/>
                </a:solidFill>
                <a:latin typeface="Courier"/>
                <a:ea typeface="Courier"/>
                <a:cs typeface="Courier"/>
                <a:sym typeface="Courier"/>
              </a:rPr>
              <a:t>“</a:t>
            </a:r>
            <a:r>
              <a:rPr b="1" lang="en-US" sz="2500">
                <a:solidFill>
                  <a:srgbClr val="C9DAF8"/>
                </a:solidFill>
                <a:latin typeface="Courier"/>
                <a:ea typeface="Courier"/>
                <a:cs typeface="Courier"/>
                <a:sym typeface="Courier"/>
              </a:rPr>
              <a:t>${local.</a:t>
            </a:r>
            <a:r>
              <a:rPr b="1" lang="en-US" sz="2500">
                <a:solidFill>
                  <a:srgbClr val="8E7CC3"/>
                </a:solidFill>
                <a:latin typeface="Courier"/>
                <a:ea typeface="Courier"/>
                <a:cs typeface="Courier"/>
                <a:sym typeface="Courier"/>
              </a:rPr>
              <a:t>one</a:t>
            </a:r>
            <a:r>
              <a:rPr b="1" lang="en-US" sz="2500">
                <a:solidFill>
                  <a:srgbClr val="C9DAF8"/>
                </a:solidFill>
                <a:latin typeface="Courier"/>
                <a:ea typeface="Courier"/>
                <a:cs typeface="Courier"/>
                <a:sym typeface="Courier"/>
              </a:rPr>
              <a:t>}${local.</a:t>
            </a:r>
            <a:r>
              <a:rPr b="1" lang="en-US" sz="2500">
                <a:solidFill>
                  <a:srgbClr val="8E7CC3"/>
                </a:solidFill>
                <a:latin typeface="Courier"/>
                <a:ea typeface="Courier"/>
                <a:cs typeface="Courier"/>
                <a:sym typeface="Courier"/>
              </a:rPr>
              <a:t>twelve</a:t>
            </a:r>
            <a:r>
              <a:rPr b="1" lang="en-US" sz="2500">
                <a:solidFill>
                  <a:srgbClr val="C9DAF8"/>
                </a:solidFill>
                <a:latin typeface="Courier"/>
                <a:ea typeface="Courier"/>
                <a:cs typeface="Courier"/>
                <a:sym typeface="Courier"/>
              </a:rPr>
              <a:t>}</a:t>
            </a:r>
            <a:r>
              <a:rPr b="1" lang="en-US" sz="2500">
                <a:solidFill>
                  <a:srgbClr val="6AA84F"/>
                </a:solidFill>
                <a:latin typeface="Courier"/>
                <a:ea typeface="Courier"/>
                <a:cs typeface="Courier"/>
                <a:sym typeface="Courier"/>
              </a:rPr>
              <a:t>”</a:t>
            </a:r>
            <a:endParaRPr b="1" sz="2500">
              <a:solidFill>
                <a:srgbClr val="6AA84F"/>
              </a:solidFill>
              <a:latin typeface="Courier"/>
              <a:ea typeface="Courier"/>
              <a:cs typeface="Courier"/>
              <a:sym typeface="Courier"/>
            </a:endParaRPr>
          </a:p>
          <a:p>
            <a:pPr indent="0" lvl="0" marL="0" rtl="0" algn="l">
              <a:lnSpc>
                <a:spcPct val="90000"/>
              </a:lnSpc>
              <a:spcBef>
                <a:spcPts val="0"/>
              </a:spcBef>
              <a:spcAft>
                <a:spcPts val="0"/>
              </a:spcAft>
              <a:buNone/>
            </a:pPr>
            <a:r>
              <a:rPr b="1" lang="en-US" sz="2500">
                <a:solidFill>
                  <a:srgbClr val="C9DAF8"/>
                </a:solidFill>
                <a:latin typeface="Courier"/>
                <a:ea typeface="Courier"/>
                <a:cs typeface="Courier"/>
                <a:sym typeface="Courier"/>
              </a:rPr>
              <a:t>}</a:t>
            </a:r>
            <a:endParaRPr b="1" sz="2500">
              <a:solidFill>
                <a:srgbClr val="C9DAF8"/>
              </a:solidFill>
              <a:latin typeface="Courier"/>
              <a:ea typeface="Courier"/>
              <a:cs typeface="Courier"/>
              <a:sym typeface="Couri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8"/>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Data Sources</a:t>
            </a:r>
            <a:endParaRPr b="1">
              <a:latin typeface="Helvetica Neue"/>
              <a:ea typeface="Helvetica Neue"/>
              <a:cs typeface="Helvetica Neue"/>
              <a:sym typeface="Helvetica Neue"/>
            </a:endParaRPr>
          </a:p>
        </p:txBody>
      </p:sp>
      <p:sp>
        <p:nvSpPr>
          <p:cNvPr id="332" name="Google Shape;332;p48"/>
          <p:cNvSpPr txBox="1"/>
          <p:nvPr>
            <p:ph idx="1" type="body"/>
          </p:nvPr>
        </p:nvSpPr>
        <p:spPr>
          <a:xfrm>
            <a:off x="626625" y="1111275"/>
            <a:ext cx="7884000" cy="3510000"/>
          </a:xfrm>
          <a:prstGeom prst="rect">
            <a:avLst/>
          </a:prstGeom>
          <a:noFill/>
          <a:ln>
            <a:noFill/>
          </a:ln>
        </p:spPr>
        <p:txBody>
          <a:bodyPr anchorCtr="0" anchor="t" bIns="34275" lIns="67500" spcFirstLastPara="1" rIns="68575" wrap="square" tIns="35100">
            <a:noAutofit/>
          </a:bodyPr>
          <a:lstStyle/>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logical references to data objects stored externally to the </a:t>
            </a:r>
            <a:r>
              <a:rPr b="1" lang="en-US" sz="2000">
                <a:solidFill>
                  <a:srgbClr val="000000"/>
                </a:solidFill>
                <a:latin typeface="Consolas"/>
                <a:ea typeface="Consolas"/>
                <a:cs typeface="Consolas"/>
                <a:sym typeface="Consolas"/>
              </a:rPr>
              <a:t>tfstate</a:t>
            </a:r>
            <a:r>
              <a:rPr lang="en-US" sz="2000">
                <a:solidFill>
                  <a:srgbClr val="000000"/>
                </a:solidFill>
              </a:rPr>
              <a:t> file</a:t>
            </a:r>
            <a:endParaRPr sz="2000">
              <a:solidFill>
                <a:srgbClr val="000000"/>
              </a:solidFill>
            </a:endParaRPr>
          </a:p>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allows you to reference resources not created by Terraform</a:t>
            </a:r>
            <a:endParaRPr sz="2000">
              <a:solidFill>
                <a:srgbClr val="000000"/>
              </a:solidFill>
            </a:endParaRPr>
          </a:p>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examples</a:t>
            </a:r>
            <a:endParaRPr sz="2000">
              <a:solidFill>
                <a:srgbClr val="000000"/>
              </a:solidFill>
            </a:endParaRPr>
          </a:p>
          <a:p>
            <a:pPr indent="-292100" lvl="1" marL="685800" marR="0" rtl="0" algn="l">
              <a:lnSpc>
                <a:spcPct val="115000"/>
              </a:lnSpc>
              <a:spcBef>
                <a:spcPts val="0"/>
              </a:spcBef>
              <a:spcAft>
                <a:spcPts val="0"/>
              </a:spcAft>
              <a:buClr>
                <a:srgbClr val="000000"/>
              </a:buClr>
              <a:buSzPts val="2000"/>
              <a:buChar char="○"/>
            </a:pPr>
            <a:r>
              <a:rPr lang="en-US" sz="2000">
                <a:solidFill>
                  <a:srgbClr val="000000"/>
                </a:solidFill>
              </a:rPr>
              <a:t>current default region in AWS CLI</a:t>
            </a:r>
            <a:endParaRPr sz="2000">
              <a:solidFill>
                <a:srgbClr val="000000"/>
              </a:solidFill>
            </a:endParaRPr>
          </a:p>
          <a:p>
            <a:pPr indent="-292100" lvl="1" marL="685800" marR="0" rtl="0" algn="l">
              <a:lnSpc>
                <a:spcPct val="115000"/>
              </a:lnSpc>
              <a:spcBef>
                <a:spcPts val="0"/>
              </a:spcBef>
              <a:spcAft>
                <a:spcPts val="0"/>
              </a:spcAft>
              <a:buClr>
                <a:srgbClr val="000000"/>
              </a:buClr>
              <a:buSzPts val="2000"/>
              <a:buChar char="○"/>
            </a:pPr>
            <a:r>
              <a:rPr lang="en-US" sz="2000">
                <a:solidFill>
                  <a:srgbClr val="000000"/>
                </a:solidFill>
              </a:rPr>
              <a:t>AMI ID search</a:t>
            </a:r>
            <a:endParaRPr sz="2000">
              <a:solidFill>
                <a:srgbClr val="000000"/>
              </a:solidFill>
            </a:endParaRPr>
          </a:p>
          <a:p>
            <a:pPr indent="-292100" lvl="1" marL="685800" marR="0" rtl="0" algn="l">
              <a:lnSpc>
                <a:spcPct val="115000"/>
              </a:lnSpc>
              <a:spcBef>
                <a:spcPts val="0"/>
              </a:spcBef>
              <a:spcAft>
                <a:spcPts val="0"/>
              </a:spcAft>
              <a:buClr>
                <a:srgbClr val="000000"/>
              </a:buClr>
              <a:buSzPts val="2000"/>
              <a:buChar char="○"/>
            </a:pPr>
            <a:r>
              <a:rPr lang="en-US" sz="2000">
                <a:solidFill>
                  <a:srgbClr val="000000"/>
                </a:solidFill>
              </a:rPr>
              <a:t>AWS ARN lookup</a:t>
            </a:r>
            <a:endParaRPr sz="2000">
              <a:solidFill>
                <a:srgbClr val="000000"/>
              </a:solidFill>
            </a:endParaRPr>
          </a:p>
          <a:p>
            <a:pPr indent="-292100" lvl="1" marL="685800" marR="0" rtl="0" algn="l">
              <a:lnSpc>
                <a:spcPct val="115000"/>
              </a:lnSpc>
              <a:spcBef>
                <a:spcPts val="0"/>
              </a:spcBef>
              <a:spcAft>
                <a:spcPts val="0"/>
              </a:spcAft>
              <a:buClr>
                <a:srgbClr val="000000"/>
              </a:buClr>
              <a:buSzPts val="2000"/>
              <a:buChar char="○"/>
            </a:pPr>
            <a:r>
              <a:rPr lang="en-US" sz="2000">
                <a:solidFill>
                  <a:srgbClr val="000000"/>
                </a:solidFill>
              </a:rPr>
              <a:t>AWS VPC CIDR range</a:t>
            </a:r>
            <a:endParaRPr sz="2000">
              <a:solidFill>
                <a:srgbClr val="000000"/>
              </a:solidFill>
            </a:endParaRPr>
          </a:p>
          <a:p>
            <a:pPr indent="0" lvl="0" marL="0" marR="0" rtl="0" algn="l">
              <a:lnSpc>
                <a:spcPct val="90000"/>
              </a:lnSpc>
              <a:spcBef>
                <a:spcPts val="0"/>
              </a:spcBef>
              <a:spcAft>
                <a:spcPts val="0"/>
              </a:spcAft>
              <a:buNone/>
            </a:pPr>
            <a:r>
              <a:t/>
            </a:r>
            <a:endParaRPr sz="2000">
              <a:solidFill>
                <a:srgbClr val="000000"/>
              </a:solidFill>
            </a:endParaRPr>
          </a:p>
        </p:txBody>
      </p:sp>
      <p:sp>
        <p:nvSpPr>
          <p:cNvPr id="333" name="Google Shape;333;p48"/>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9"/>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Data Source Example: AWS AMI Lookup</a:t>
            </a:r>
            <a:endParaRPr b="1">
              <a:latin typeface="Helvetica Neue"/>
              <a:ea typeface="Helvetica Neue"/>
              <a:cs typeface="Helvetica Neue"/>
              <a:sym typeface="Helvetica Neue"/>
            </a:endParaRPr>
          </a:p>
        </p:txBody>
      </p:sp>
      <p:sp>
        <p:nvSpPr>
          <p:cNvPr id="339" name="Google Shape;339;p49"/>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340" name="Google Shape;340;p49"/>
          <p:cNvSpPr txBox="1"/>
          <p:nvPr>
            <p:ph idx="1" type="body"/>
          </p:nvPr>
        </p:nvSpPr>
        <p:spPr>
          <a:xfrm>
            <a:off x="0" y="901275"/>
            <a:ext cx="9144000" cy="4001700"/>
          </a:xfrm>
          <a:prstGeom prst="rect">
            <a:avLst/>
          </a:prstGeom>
          <a:solidFill>
            <a:srgbClr val="000000"/>
          </a:solidFill>
          <a:ln>
            <a:noFill/>
          </a:ln>
        </p:spPr>
        <p:txBody>
          <a:bodyPr anchorCtr="0" anchor="t" bIns="308600" lIns="342900" spcFirstLastPara="1" rIns="342900" wrap="square" tIns="308600">
            <a:noAutofit/>
          </a:bodyPr>
          <a:lstStyle/>
          <a:p>
            <a:pPr indent="0" lvl="0" marL="0" rtl="0" algn="l">
              <a:lnSpc>
                <a:spcPct val="90000"/>
              </a:lnSpc>
              <a:spcBef>
                <a:spcPts val="0"/>
              </a:spcBef>
              <a:spcAft>
                <a:spcPts val="0"/>
              </a:spcAft>
              <a:buClr>
                <a:schemeClr val="dk1"/>
              </a:buClr>
              <a:buSzPts val="800"/>
              <a:buFont typeface="Arial"/>
              <a:buNone/>
            </a:pPr>
            <a:r>
              <a:rPr b="1" lang="en-US">
                <a:solidFill>
                  <a:srgbClr val="FF9900"/>
                </a:solidFill>
                <a:latin typeface="Courier"/>
                <a:ea typeface="Courier"/>
                <a:cs typeface="Courier"/>
                <a:sym typeface="Courier"/>
              </a:rPr>
              <a:t>data </a:t>
            </a:r>
            <a:r>
              <a:rPr b="1" lang="en-US">
                <a:solidFill>
                  <a:srgbClr val="6D9EEB"/>
                </a:solidFill>
                <a:latin typeface="Courier"/>
                <a:ea typeface="Courier"/>
                <a:cs typeface="Courier"/>
                <a:sym typeface="Courier"/>
              </a:rPr>
              <a:t>"aws_ami" "latest-ubuntu"</a:t>
            </a:r>
            <a:r>
              <a:rPr b="1" lang="en-US">
                <a:solidFill>
                  <a:srgbClr val="FF9900"/>
                </a:solidFill>
                <a:latin typeface="Courier"/>
                <a:ea typeface="Courier"/>
                <a:cs typeface="Courier"/>
                <a:sym typeface="Courier"/>
              </a:rPr>
              <a:t> </a:t>
            </a:r>
            <a:r>
              <a:rPr b="1" lang="en-US">
                <a:solidFill>
                  <a:srgbClr val="C9DAF8"/>
                </a:solidFill>
                <a:latin typeface="Courier"/>
                <a:ea typeface="Courier"/>
                <a:cs typeface="Courier"/>
                <a:sym typeface="Courier"/>
              </a:rPr>
              <a:t>{</a:t>
            </a:r>
            <a:endParaRPr b="1">
              <a:solidFill>
                <a:srgbClr val="C9DAF8"/>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a:solidFill>
                  <a:srgbClr val="C9DAF8"/>
                </a:solidFill>
                <a:latin typeface="Courier"/>
                <a:ea typeface="Courier"/>
                <a:cs typeface="Courier"/>
                <a:sym typeface="Courier"/>
              </a:rPr>
              <a:t>  </a:t>
            </a:r>
            <a:r>
              <a:rPr b="1" lang="en-US">
                <a:solidFill>
                  <a:srgbClr val="8E7CC3"/>
                </a:solidFill>
                <a:latin typeface="Courier"/>
                <a:ea typeface="Courier"/>
                <a:cs typeface="Courier"/>
                <a:sym typeface="Courier"/>
              </a:rPr>
              <a:t>most_recent</a:t>
            </a:r>
            <a:r>
              <a:rPr b="1" lang="en-US">
                <a:solidFill>
                  <a:srgbClr val="C9DAF8"/>
                </a:solidFill>
                <a:latin typeface="Courier"/>
                <a:ea typeface="Courier"/>
                <a:cs typeface="Courier"/>
                <a:sym typeface="Courier"/>
              </a:rPr>
              <a:t> = </a:t>
            </a:r>
            <a:r>
              <a:rPr b="1" lang="en-US">
                <a:solidFill>
                  <a:srgbClr val="6AA84F"/>
                </a:solidFill>
                <a:latin typeface="Courier"/>
                <a:ea typeface="Courier"/>
                <a:cs typeface="Courier"/>
                <a:sym typeface="Courier"/>
              </a:rPr>
              <a:t>true</a:t>
            </a:r>
            <a:endParaRPr b="1">
              <a:solidFill>
                <a:srgbClr val="6AA84F"/>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a:solidFill>
                  <a:srgbClr val="C9DAF8"/>
                </a:solidFill>
                <a:latin typeface="Courier"/>
                <a:ea typeface="Courier"/>
                <a:cs typeface="Courier"/>
                <a:sym typeface="Courier"/>
              </a:rPr>
              <a:t>  </a:t>
            </a:r>
            <a:r>
              <a:rPr b="1" lang="en-US">
                <a:solidFill>
                  <a:srgbClr val="8E7CC3"/>
                </a:solidFill>
                <a:latin typeface="Courier"/>
                <a:ea typeface="Courier"/>
                <a:cs typeface="Courier"/>
                <a:sym typeface="Courier"/>
              </a:rPr>
              <a:t>owners</a:t>
            </a:r>
            <a:r>
              <a:rPr b="1" lang="en-US">
                <a:solidFill>
                  <a:srgbClr val="C9DAF8"/>
                </a:solidFill>
                <a:latin typeface="Courier"/>
                <a:ea typeface="Courier"/>
                <a:cs typeface="Courier"/>
                <a:sym typeface="Courier"/>
              </a:rPr>
              <a:t> = [</a:t>
            </a:r>
            <a:r>
              <a:rPr b="1" lang="en-US">
                <a:solidFill>
                  <a:srgbClr val="6AA84F"/>
                </a:solidFill>
                <a:latin typeface="Courier"/>
                <a:ea typeface="Courier"/>
                <a:cs typeface="Courier"/>
                <a:sym typeface="Courier"/>
              </a:rPr>
              <a:t>"099720109477"</a:t>
            </a:r>
            <a:r>
              <a:rPr b="1" lang="en-US">
                <a:solidFill>
                  <a:srgbClr val="C9DAF8"/>
                </a:solidFill>
                <a:latin typeface="Courier"/>
                <a:ea typeface="Courier"/>
                <a:cs typeface="Courier"/>
                <a:sym typeface="Courier"/>
              </a:rPr>
              <a:t>]</a:t>
            </a:r>
            <a:endParaRPr b="1">
              <a:solidFill>
                <a:srgbClr val="C9DAF8"/>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t/>
            </a:r>
            <a:endParaRPr b="1">
              <a:solidFill>
                <a:srgbClr val="C9DAF8"/>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a:solidFill>
                  <a:srgbClr val="C9DAF8"/>
                </a:solidFill>
                <a:latin typeface="Courier"/>
                <a:ea typeface="Courier"/>
                <a:cs typeface="Courier"/>
                <a:sym typeface="Courier"/>
              </a:rPr>
              <a:t>  </a:t>
            </a:r>
            <a:r>
              <a:rPr b="1" lang="en-US">
                <a:solidFill>
                  <a:srgbClr val="8E7CC3"/>
                </a:solidFill>
                <a:latin typeface="Courier"/>
                <a:ea typeface="Courier"/>
                <a:cs typeface="Courier"/>
                <a:sym typeface="Courier"/>
              </a:rPr>
              <a:t>filter</a:t>
            </a:r>
            <a:r>
              <a:rPr b="1" lang="en-US">
                <a:solidFill>
                  <a:srgbClr val="C9DAF8"/>
                </a:solidFill>
                <a:latin typeface="Courier"/>
                <a:ea typeface="Courier"/>
                <a:cs typeface="Courier"/>
                <a:sym typeface="Courier"/>
              </a:rPr>
              <a:t> {</a:t>
            </a:r>
            <a:endParaRPr b="1">
              <a:solidFill>
                <a:srgbClr val="C9DAF8"/>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a:solidFill>
                  <a:srgbClr val="C9DAF8"/>
                </a:solidFill>
                <a:latin typeface="Courier"/>
                <a:ea typeface="Courier"/>
                <a:cs typeface="Courier"/>
                <a:sym typeface="Courier"/>
              </a:rPr>
              <a:t>    </a:t>
            </a:r>
            <a:r>
              <a:rPr b="1" lang="en-US">
                <a:solidFill>
                  <a:srgbClr val="8E7CC3"/>
                </a:solidFill>
                <a:latin typeface="Courier"/>
                <a:ea typeface="Courier"/>
                <a:cs typeface="Courier"/>
                <a:sym typeface="Courier"/>
              </a:rPr>
              <a:t>name</a:t>
            </a:r>
            <a:r>
              <a:rPr b="1" lang="en-US">
                <a:solidFill>
                  <a:srgbClr val="C9DAF8"/>
                </a:solidFill>
                <a:latin typeface="Courier"/>
                <a:ea typeface="Courier"/>
                <a:cs typeface="Courier"/>
                <a:sym typeface="Courier"/>
              </a:rPr>
              <a:t>   = </a:t>
            </a:r>
            <a:r>
              <a:rPr b="1" lang="en-US">
                <a:solidFill>
                  <a:srgbClr val="6AA84F"/>
                </a:solidFill>
                <a:latin typeface="Courier"/>
                <a:ea typeface="Courier"/>
                <a:cs typeface="Courier"/>
                <a:sym typeface="Courier"/>
              </a:rPr>
              <a:t>"name"</a:t>
            </a:r>
            <a:endParaRPr b="1">
              <a:solidFill>
                <a:srgbClr val="6AA84F"/>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a:solidFill>
                  <a:srgbClr val="C9DAF8"/>
                </a:solidFill>
                <a:latin typeface="Courier"/>
                <a:ea typeface="Courier"/>
                <a:cs typeface="Courier"/>
                <a:sym typeface="Courier"/>
              </a:rPr>
              <a:t>    </a:t>
            </a:r>
            <a:r>
              <a:rPr b="1" lang="en-US">
                <a:solidFill>
                  <a:srgbClr val="8E7CC3"/>
                </a:solidFill>
                <a:latin typeface="Courier"/>
                <a:ea typeface="Courier"/>
                <a:cs typeface="Courier"/>
                <a:sym typeface="Courier"/>
              </a:rPr>
              <a:t>values</a:t>
            </a:r>
            <a:r>
              <a:rPr b="1" lang="en-US">
                <a:solidFill>
                  <a:srgbClr val="C9DAF8"/>
                </a:solidFill>
                <a:latin typeface="Courier"/>
                <a:ea typeface="Courier"/>
                <a:cs typeface="Courier"/>
                <a:sym typeface="Courier"/>
              </a:rPr>
              <a:t> = </a:t>
            </a:r>
            <a:r>
              <a:rPr b="1" lang="en-US" sz="1400">
                <a:solidFill>
                  <a:srgbClr val="C9DAF8"/>
                </a:solidFill>
                <a:latin typeface="Courier"/>
                <a:ea typeface="Courier"/>
                <a:cs typeface="Courier"/>
                <a:sym typeface="Courier"/>
              </a:rPr>
              <a:t>[</a:t>
            </a:r>
            <a:r>
              <a:rPr b="1" lang="en-US" sz="1400">
                <a:solidFill>
                  <a:srgbClr val="6AA84F"/>
                </a:solidFill>
                <a:latin typeface="Courier"/>
                <a:ea typeface="Courier"/>
                <a:cs typeface="Courier"/>
                <a:sym typeface="Courier"/>
              </a:rPr>
              <a:t>"ubuntu/images/hvm-ssd/ubuntu-xenial-16.04-amd64-server-*"</a:t>
            </a:r>
            <a:r>
              <a:rPr b="1" lang="en-US" sz="1400">
                <a:solidFill>
                  <a:srgbClr val="C9DAF8"/>
                </a:solidFill>
                <a:latin typeface="Courier"/>
                <a:ea typeface="Courier"/>
                <a:cs typeface="Courier"/>
                <a:sym typeface="Courier"/>
              </a:rPr>
              <a:t>]</a:t>
            </a:r>
            <a:endParaRPr b="1" sz="1400">
              <a:solidFill>
                <a:srgbClr val="C9DAF8"/>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sz="1500">
                <a:solidFill>
                  <a:srgbClr val="C9DAF8"/>
                </a:solidFill>
                <a:latin typeface="Courier"/>
                <a:ea typeface="Courier"/>
                <a:cs typeface="Courier"/>
                <a:sym typeface="Courier"/>
              </a:rPr>
              <a:t>  </a:t>
            </a:r>
            <a:r>
              <a:rPr b="1" lang="en-US">
                <a:solidFill>
                  <a:srgbClr val="C9DAF8"/>
                </a:solidFill>
                <a:latin typeface="Courier"/>
                <a:ea typeface="Courier"/>
                <a:cs typeface="Courier"/>
                <a:sym typeface="Courier"/>
              </a:rPr>
              <a:t>}</a:t>
            </a:r>
            <a:endParaRPr b="1">
              <a:solidFill>
                <a:srgbClr val="C9DAF8"/>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a:solidFill>
                  <a:srgbClr val="C9DAF8"/>
                </a:solidFill>
                <a:latin typeface="Courier"/>
                <a:ea typeface="Courier"/>
                <a:cs typeface="Courier"/>
                <a:sym typeface="Courier"/>
              </a:rPr>
              <a:t>  </a:t>
            </a:r>
            <a:endParaRPr b="1">
              <a:solidFill>
                <a:srgbClr val="C9DAF8"/>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a:solidFill>
                  <a:srgbClr val="C9DAF8"/>
                </a:solidFill>
                <a:latin typeface="Courier"/>
                <a:ea typeface="Courier"/>
                <a:cs typeface="Courier"/>
                <a:sym typeface="Courier"/>
              </a:rPr>
              <a:t>  </a:t>
            </a:r>
            <a:r>
              <a:rPr b="1" lang="en-US">
                <a:solidFill>
                  <a:srgbClr val="8E7CC3"/>
                </a:solidFill>
                <a:latin typeface="Courier"/>
                <a:ea typeface="Courier"/>
                <a:cs typeface="Courier"/>
                <a:sym typeface="Courier"/>
              </a:rPr>
              <a:t>filter</a:t>
            </a:r>
            <a:r>
              <a:rPr b="1" lang="en-US">
                <a:solidFill>
                  <a:srgbClr val="C9DAF8"/>
                </a:solidFill>
                <a:latin typeface="Courier"/>
                <a:ea typeface="Courier"/>
                <a:cs typeface="Courier"/>
                <a:sym typeface="Courier"/>
              </a:rPr>
              <a:t> {</a:t>
            </a:r>
            <a:endParaRPr b="1">
              <a:solidFill>
                <a:srgbClr val="C9DAF8"/>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a:solidFill>
                  <a:srgbClr val="C9DAF8"/>
                </a:solidFill>
                <a:latin typeface="Courier"/>
                <a:ea typeface="Courier"/>
                <a:cs typeface="Courier"/>
                <a:sym typeface="Courier"/>
              </a:rPr>
              <a:t>    </a:t>
            </a:r>
            <a:r>
              <a:rPr b="1" lang="en-US">
                <a:solidFill>
                  <a:srgbClr val="8E7CC3"/>
                </a:solidFill>
                <a:latin typeface="Courier"/>
                <a:ea typeface="Courier"/>
                <a:cs typeface="Courier"/>
                <a:sym typeface="Courier"/>
              </a:rPr>
              <a:t>name</a:t>
            </a:r>
            <a:r>
              <a:rPr b="1" lang="en-US">
                <a:solidFill>
                  <a:srgbClr val="C9DAF8"/>
                </a:solidFill>
                <a:latin typeface="Courier"/>
                <a:ea typeface="Courier"/>
                <a:cs typeface="Courier"/>
                <a:sym typeface="Courier"/>
              </a:rPr>
              <a:t>   = </a:t>
            </a:r>
            <a:r>
              <a:rPr b="1" lang="en-US">
                <a:solidFill>
                  <a:srgbClr val="6AA84F"/>
                </a:solidFill>
                <a:latin typeface="Courier"/>
                <a:ea typeface="Courier"/>
                <a:cs typeface="Courier"/>
                <a:sym typeface="Courier"/>
              </a:rPr>
              <a:t>"virtualization-type"</a:t>
            </a:r>
            <a:endParaRPr b="1">
              <a:solidFill>
                <a:srgbClr val="6AA84F"/>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a:solidFill>
                  <a:srgbClr val="C9DAF8"/>
                </a:solidFill>
                <a:latin typeface="Courier"/>
                <a:ea typeface="Courier"/>
                <a:cs typeface="Courier"/>
                <a:sym typeface="Courier"/>
              </a:rPr>
              <a:t>    </a:t>
            </a:r>
            <a:r>
              <a:rPr b="1" lang="en-US">
                <a:solidFill>
                  <a:srgbClr val="8E7CC3"/>
                </a:solidFill>
                <a:latin typeface="Courier"/>
                <a:ea typeface="Courier"/>
                <a:cs typeface="Courier"/>
                <a:sym typeface="Courier"/>
              </a:rPr>
              <a:t>values</a:t>
            </a:r>
            <a:r>
              <a:rPr b="1" lang="en-US">
                <a:solidFill>
                  <a:srgbClr val="C9DAF8"/>
                </a:solidFill>
                <a:latin typeface="Courier"/>
                <a:ea typeface="Courier"/>
                <a:cs typeface="Courier"/>
                <a:sym typeface="Courier"/>
              </a:rPr>
              <a:t> = [</a:t>
            </a:r>
            <a:r>
              <a:rPr b="1" lang="en-US">
                <a:solidFill>
                  <a:srgbClr val="6AA84F"/>
                </a:solidFill>
                <a:latin typeface="Courier"/>
                <a:ea typeface="Courier"/>
                <a:cs typeface="Courier"/>
                <a:sym typeface="Courier"/>
              </a:rPr>
              <a:t>"hvm"</a:t>
            </a:r>
            <a:r>
              <a:rPr b="1" lang="en-US">
                <a:solidFill>
                  <a:srgbClr val="C9DAF8"/>
                </a:solidFill>
                <a:latin typeface="Courier"/>
                <a:ea typeface="Courier"/>
                <a:cs typeface="Courier"/>
                <a:sym typeface="Courier"/>
              </a:rPr>
              <a:t>]</a:t>
            </a:r>
            <a:endParaRPr b="1">
              <a:solidFill>
                <a:srgbClr val="C9DAF8"/>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a:solidFill>
                  <a:srgbClr val="C9DAF8"/>
                </a:solidFill>
                <a:latin typeface="Courier"/>
                <a:ea typeface="Courier"/>
                <a:cs typeface="Courier"/>
                <a:sym typeface="Courier"/>
              </a:rPr>
              <a:t>  }</a:t>
            </a:r>
            <a:endParaRPr b="1">
              <a:solidFill>
                <a:srgbClr val="C9DAF8"/>
              </a:solidFill>
              <a:latin typeface="Courier"/>
              <a:ea typeface="Courier"/>
              <a:cs typeface="Courier"/>
              <a:sym typeface="Courier"/>
            </a:endParaRPr>
          </a:p>
          <a:p>
            <a:pPr indent="0" lvl="0" marL="0" rtl="0" algn="l">
              <a:lnSpc>
                <a:spcPct val="90000"/>
              </a:lnSpc>
              <a:spcBef>
                <a:spcPts val="0"/>
              </a:spcBef>
              <a:spcAft>
                <a:spcPts val="0"/>
              </a:spcAft>
              <a:buNone/>
            </a:pPr>
            <a:r>
              <a:rPr b="1" lang="en-US">
                <a:solidFill>
                  <a:srgbClr val="C9DAF8"/>
                </a:solidFill>
                <a:latin typeface="Courier"/>
                <a:ea typeface="Courier"/>
                <a:cs typeface="Courier"/>
                <a:sym typeface="Courier"/>
              </a:rPr>
              <a:t>}</a:t>
            </a:r>
            <a:endParaRPr b="1">
              <a:solidFill>
                <a:srgbClr val="C9DAF8"/>
              </a:solidFill>
              <a:latin typeface="Courier"/>
              <a:ea typeface="Courier"/>
              <a:cs typeface="Courier"/>
              <a:sym typeface="Courie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0"/>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Provisioners</a:t>
            </a:r>
            <a:endParaRPr b="1">
              <a:latin typeface="Helvetica Neue"/>
              <a:ea typeface="Helvetica Neue"/>
              <a:cs typeface="Helvetica Neue"/>
              <a:sym typeface="Helvetica Neue"/>
            </a:endParaRPr>
          </a:p>
        </p:txBody>
      </p:sp>
      <p:sp>
        <p:nvSpPr>
          <p:cNvPr id="346" name="Google Shape;346;p50"/>
          <p:cNvSpPr txBox="1"/>
          <p:nvPr>
            <p:ph idx="1" type="body"/>
          </p:nvPr>
        </p:nvSpPr>
        <p:spPr>
          <a:xfrm>
            <a:off x="626625" y="1111275"/>
            <a:ext cx="7884000" cy="3510000"/>
          </a:xfrm>
          <a:prstGeom prst="rect">
            <a:avLst/>
          </a:prstGeom>
          <a:noFill/>
          <a:ln>
            <a:noFill/>
          </a:ln>
        </p:spPr>
        <p:txBody>
          <a:bodyPr anchorCtr="0" anchor="t" bIns="34275" lIns="67500" spcFirstLastPara="1" rIns="68575" wrap="square" tIns="35100">
            <a:noAutofit/>
          </a:bodyPr>
          <a:lstStyle/>
          <a:p>
            <a:pPr indent="-279400" lvl="0" marL="342900" marR="0" rtl="0" algn="l">
              <a:lnSpc>
                <a:spcPct val="115000"/>
              </a:lnSpc>
              <a:spcBef>
                <a:spcPts val="0"/>
              </a:spcBef>
              <a:spcAft>
                <a:spcPts val="0"/>
              </a:spcAft>
              <a:buClr>
                <a:srgbClr val="000000"/>
              </a:buClr>
              <a:buSzPts val="1800"/>
              <a:buChar char="●"/>
            </a:pPr>
            <a:r>
              <a:rPr lang="en-US">
                <a:solidFill>
                  <a:srgbClr val="000000"/>
                </a:solidFill>
              </a:rPr>
              <a:t>allow you to run commands during instance provisioning that are run on create, recreate, or taint correction (explained later), but not every time </a:t>
            </a:r>
            <a:r>
              <a:rPr b="1" lang="en-US">
                <a:solidFill>
                  <a:srgbClr val="000000"/>
                </a:solidFill>
                <a:latin typeface="Consolas"/>
                <a:ea typeface="Consolas"/>
                <a:cs typeface="Consolas"/>
                <a:sym typeface="Consolas"/>
              </a:rPr>
              <a:t>terraform apply</a:t>
            </a:r>
            <a:r>
              <a:rPr lang="en-US">
                <a:solidFill>
                  <a:srgbClr val="000000"/>
                </a:solidFill>
              </a:rPr>
              <a:t> is run</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ties custom logic to idempotent resources</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types</a:t>
            </a:r>
            <a:endParaRPr>
              <a:solidFill>
                <a:srgbClr val="000000"/>
              </a:solidFill>
            </a:endParaRPr>
          </a:p>
          <a:p>
            <a:pPr indent="-273050" lvl="1" marL="685800" marR="0" rtl="0" algn="l">
              <a:lnSpc>
                <a:spcPct val="115000"/>
              </a:lnSpc>
              <a:spcBef>
                <a:spcPts val="0"/>
              </a:spcBef>
              <a:spcAft>
                <a:spcPts val="0"/>
              </a:spcAft>
              <a:buClr>
                <a:srgbClr val="000000"/>
              </a:buClr>
              <a:buSzPts val="1700"/>
              <a:buChar char="○"/>
            </a:pPr>
            <a:r>
              <a:rPr lang="en-US">
                <a:solidFill>
                  <a:srgbClr val="000000"/>
                </a:solidFill>
              </a:rPr>
              <a:t>local</a:t>
            </a:r>
            <a:endParaRPr>
              <a:solidFill>
                <a:srgbClr val="000000"/>
              </a:solidFill>
            </a:endParaRPr>
          </a:p>
          <a:p>
            <a:pPr indent="-273050" lvl="1" marL="685800" marR="0" rtl="0" algn="l">
              <a:lnSpc>
                <a:spcPct val="115000"/>
              </a:lnSpc>
              <a:spcBef>
                <a:spcPts val="0"/>
              </a:spcBef>
              <a:spcAft>
                <a:spcPts val="0"/>
              </a:spcAft>
              <a:buClr>
                <a:srgbClr val="000000"/>
              </a:buClr>
              <a:buSzPts val="1700"/>
              <a:buChar char="○"/>
            </a:pPr>
            <a:r>
              <a:rPr lang="en-US">
                <a:solidFill>
                  <a:srgbClr val="000000"/>
                </a:solidFill>
              </a:rPr>
              <a:t>remote</a:t>
            </a:r>
            <a:endParaRPr>
              <a:solidFill>
                <a:srgbClr val="000000"/>
              </a:solidFill>
            </a:endParaRPr>
          </a:p>
          <a:p>
            <a:pPr indent="-273050" lvl="1" marL="685800" marR="0" rtl="0" algn="l">
              <a:lnSpc>
                <a:spcPct val="115000"/>
              </a:lnSpc>
              <a:spcBef>
                <a:spcPts val="0"/>
              </a:spcBef>
              <a:spcAft>
                <a:spcPts val="0"/>
              </a:spcAft>
              <a:buClr>
                <a:srgbClr val="000000"/>
              </a:buClr>
              <a:buSzPts val="1700"/>
              <a:buFont typeface="Consolas"/>
              <a:buChar char="○"/>
            </a:pPr>
            <a:r>
              <a:rPr b="1" lang="en-US">
                <a:solidFill>
                  <a:srgbClr val="000000"/>
                </a:solidFill>
                <a:latin typeface="Consolas"/>
                <a:ea typeface="Consolas"/>
                <a:cs typeface="Consolas"/>
                <a:sym typeface="Consolas"/>
              </a:rPr>
              <a:t>chef</a:t>
            </a:r>
            <a:endParaRPr b="1">
              <a:solidFill>
                <a:srgbClr val="000000"/>
              </a:solidFill>
              <a:latin typeface="Consolas"/>
              <a:ea typeface="Consolas"/>
              <a:cs typeface="Consolas"/>
              <a:sym typeface="Consolas"/>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connectors</a:t>
            </a:r>
            <a:endParaRPr>
              <a:solidFill>
                <a:srgbClr val="000000"/>
              </a:solidFill>
            </a:endParaRPr>
          </a:p>
          <a:p>
            <a:pPr indent="-273050" lvl="1" marL="685800" marR="0" rtl="0" algn="l">
              <a:lnSpc>
                <a:spcPct val="115000"/>
              </a:lnSpc>
              <a:spcBef>
                <a:spcPts val="0"/>
              </a:spcBef>
              <a:spcAft>
                <a:spcPts val="0"/>
              </a:spcAft>
              <a:buClr>
                <a:srgbClr val="000000"/>
              </a:buClr>
              <a:buSzPts val="1700"/>
              <a:buChar char="○"/>
            </a:pPr>
            <a:r>
              <a:rPr lang="en-US">
                <a:solidFill>
                  <a:srgbClr val="000000"/>
                </a:solidFill>
              </a:rPr>
              <a:t>SSH</a:t>
            </a:r>
            <a:endParaRPr>
              <a:solidFill>
                <a:srgbClr val="000000"/>
              </a:solidFill>
            </a:endParaRPr>
          </a:p>
          <a:p>
            <a:pPr indent="-273050" lvl="1" marL="685800" marR="0" rtl="0" algn="l">
              <a:lnSpc>
                <a:spcPct val="115000"/>
              </a:lnSpc>
              <a:spcBef>
                <a:spcPts val="0"/>
              </a:spcBef>
              <a:spcAft>
                <a:spcPts val="0"/>
              </a:spcAft>
              <a:buClr>
                <a:srgbClr val="000000"/>
              </a:buClr>
              <a:buSzPts val="1700"/>
              <a:buChar char="○"/>
            </a:pPr>
            <a:r>
              <a:rPr lang="en-US">
                <a:solidFill>
                  <a:srgbClr val="000000"/>
                </a:solidFill>
              </a:rPr>
              <a:t>WinRM</a:t>
            </a:r>
            <a:endParaRPr>
              <a:solidFill>
                <a:srgbClr val="000000"/>
              </a:solidFill>
            </a:endParaRPr>
          </a:p>
          <a:p>
            <a:pPr indent="0" lvl="0" marL="0" marR="0" rtl="0" algn="l">
              <a:lnSpc>
                <a:spcPct val="90000"/>
              </a:lnSpc>
              <a:spcBef>
                <a:spcPts val="0"/>
              </a:spcBef>
              <a:spcAft>
                <a:spcPts val="0"/>
              </a:spcAft>
              <a:buNone/>
            </a:pPr>
            <a:r>
              <a:t/>
            </a:r>
            <a:endParaRPr>
              <a:solidFill>
                <a:srgbClr val="000000"/>
              </a:solidFill>
            </a:endParaRPr>
          </a:p>
        </p:txBody>
      </p:sp>
      <p:sp>
        <p:nvSpPr>
          <p:cNvPr id="347" name="Google Shape;347;p50"/>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1"/>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Provisioner</a:t>
            </a:r>
            <a:r>
              <a:rPr b="1" lang="en-US">
                <a:latin typeface="Helvetica Neue"/>
                <a:ea typeface="Helvetica Neue"/>
                <a:cs typeface="Helvetica Neue"/>
                <a:sym typeface="Helvetica Neue"/>
              </a:rPr>
              <a:t> Example: </a:t>
            </a:r>
            <a:r>
              <a:rPr b="1" lang="en-US">
                <a:latin typeface="Consolas"/>
                <a:ea typeface="Consolas"/>
                <a:cs typeface="Consolas"/>
                <a:sym typeface="Consolas"/>
              </a:rPr>
              <a:t>local-exec</a:t>
            </a:r>
            <a:endParaRPr b="1">
              <a:latin typeface="Consolas"/>
              <a:ea typeface="Consolas"/>
              <a:cs typeface="Consolas"/>
              <a:sym typeface="Consolas"/>
            </a:endParaRPr>
          </a:p>
        </p:txBody>
      </p:sp>
      <p:sp>
        <p:nvSpPr>
          <p:cNvPr id="353" name="Google Shape;353;p51"/>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354" name="Google Shape;354;p51"/>
          <p:cNvSpPr txBox="1"/>
          <p:nvPr>
            <p:ph idx="1" type="body"/>
          </p:nvPr>
        </p:nvSpPr>
        <p:spPr>
          <a:xfrm>
            <a:off x="0" y="924075"/>
            <a:ext cx="9144000" cy="3978900"/>
          </a:xfrm>
          <a:prstGeom prst="rect">
            <a:avLst/>
          </a:prstGeom>
          <a:solidFill>
            <a:srgbClr val="000000"/>
          </a:solidFill>
          <a:ln>
            <a:noFill/>
          </a:ln>
        </p:spPr>
        <p:txBody>
          <a:bodyPr anchorCtr="0" anchor="t" bIns="308600" lIns="342900" spcFirstLastPara="1" rIns="342900" wrap="square" tIns="308600">
            <a:noAutofit/>
          </a:bodyPr>
          <a:lstStyle/>
          <a:p>
            <a:pPr indent="0" lvl="0" marL="0" rtl="0" algn="l">
              <a:spcBef>
                <a:spcPts val="0"/>
              </a:spcBef>
              <a:spcAft>
                <a:spcPts val="0"/>
              </a:spcAft>
              <a:buNone/>
            </a:pPr>
            <a:r>
              <a:rPr b="1" lang="en-US" sz="2000">
                <a:solidFill>
                  <a:srgbClr val="FF9900"/>
                </a:solidFill>
                <a:latin typeface="Courier"/>
                <a:ea typeface="Courier"/>
                <a:cs typeface="Courier"/>
                <a:sym typeface="Courier"/>
              </a:rPr>
              <a:t>resource</a:t>
            </a:r>
            <a:r>
              <a:rPr b="1" lang="en-US" sz="2000">
                <a:solidFill>
                  <a:srgbClr val="FFFFFF"/>
                </a:solidFill>
                <a:latin typeface="Courier"/>
                <a:ea typeface="Courier"/>
                <a:cs typeface="Courier"/>
                <a:sym typeface="Courier"/>
              </a:rPr>
              <a:t> </a:t>
            </a:r>
            <a:r>
              <a:rPr b="1" lang="en-US" sz="2000">
                <a:solidFill>
                  <a:srgbClr val="6FA8DC"/>
                </a:solidFill>
                <a:latin typeface="Courier"/>
                <a:ea typeface="Courier"/>
                <a:cs typeface="Courier"/>
                <a:sym typeface="Courier"/>
              </a:rPr>
              <a:t>“aws_instance” “web”</a:t>
            </a:r>
            <a:r>
              <a:rPr b="1" lang="en-US" sz="2000">
                <a:solidFill>
                  <a:srgbClr val="FFFFFF"/>
                </a:solidFill>
                <a:latin typeface="Courier"/>
                <a:ea typeface="Courier"/>
                <a:cs typeface="Courier"/>
                <a:sym typeface="Courier"/>
              </a:rPr>
              <a:t> </a:t>
            </a:r>
            <a:r>
              <a:rPr b="1" lang="en-US" sz="2000">
                <a:solidFill>
                  <a:srgbClr val="C9DAF8"/>
                </a:solidFill>
                <a:latin typeface="Courier"/>
                <a:ea typeface="Courier"/>
                <a:cs typeface="Courier"/>
                <a:sym typeface="Courier"/>
              </a:rPr>
              <a:t>{</a:t>
            </a:r>
            <a:endParaRPr b="1" sz="2000">
              <a:solidFill>
                <a:srgbClr val="C9DAF8"/>
              </a:solidFill>
              <a:latin typeface="Courier"/>
              <a:ea typeface="Courier"/>
              <a:cs typeface="Courier"/>
              <a:sym typeface="Courier"/>
            </a:endParaRPr>
          </a:p>
          <a:p>
            <a:pPr indent="0" lvl="0" marL="0" rtl="0" algn="l">
              <a:spcBef>
                <a:spcPts val="0"/>
              </a:spcBef>
              <a:spcAft>
                <a:spcPts val="0"/>
              </a:spcAft>
              <a:buNone/>
            </a:pPr>
            <a:r>
              <a:rPr b="1" lang="en-US" sz="2000">
                <a:solidFill>
                  <a:srgbClr val="C9DAF8"/>
                </a:solidFill>
                <a:latin typeface="Courier"/>
                <a:ea typeface="Courier"/>
                <a:cs typeface="Courier"/>
                <a:sym typeface="Courier"/>
              </a:rPr>
              <a:t>  </a:t>
            </a:r>
            <a:r>
              <a:rPr b="1" lang="en-US" sz="2000">
                <a:solidFill>
                  <a:srgbClr val="8E7CC3"/>
                </a:solidFill>
                <a:latin typeface="Courier"/>
                <a:ea typeface="Courier"/>
                <a:cs typeface="Courier"/>
                <a:sym typeface="Courier"/>
              </a:rPr>
              <a:t>ami</a:t>
            </a:r>
            <a:r>
              <a:rPr b="1" lang="en-US" sz="2000">
                <a:solidFill>
                  <a:srgbClr val="C9DAF8"/>
                </a:solidFill>
                <a:latin typeface="Courier"/>
                <a:ea typeface="Courier"/>
                <a:cs typeface="Courier"/>
                <a:sym typeface="Courier"/>
              </a:rPr>
              <a:t>           = </a:t>
            </a:r>
            <a:r>
              <a:rPr b="1" lang="en-US" sz="2000">
                <a:solidFill>
                  <a:srgbClr val="6AA84F"/>
                </a:solidFill>
                <a:latin typeface="Courier"/>
                <a:ea typeface="Courier"/>
                <a:cs typeface="Courier"/>
                <a:sym typeface="Courier"/>
              </a:rPr>
              <a:t>“ami-19827362728”</a:t>
            </a:r>
            <a:endParaRPr b="1" sz="2000">
              <a:solidFill>
                <a:srgbClr val="6AA84F"/>
              </a:solidFill>
              <a:latin typeface="Courier"/>
              <a:ea typeface="Courier"/>
              <a:cs typeface="Courier"/>
              <a:sym typeface="Courier"/>
            </a:endParaRPr>
          </a:p>
          <a:p>
            <a:pPr indent="0" lvl="0" marL="0" rtl="0" algn="l">
              <a:spcBef>
                <a:spcPts val="0"/>
              </a:spcBef>
              <a:spcAft>
                <a:spcPts val="0"/>
              </a:spcAft>
              <a:buNone/>
            </a:pPr>
            <a:r>
              <a:rPr b="1" lang="en-US" sz="2000">
                <a:solidFill>
                  <a:srgbClr val="C9DAF8"/>
                </a:solidFill>
                <a:latin typeface="Courier"/>
                <a:ea typeface="Courier"/>
                <a:cs typeface="Courier"/>
                <a:sym typeface="Courier"/>
              </a:rPr>
              <a:t>  </a:t>
            </a:r>
            <a:r>
              <a:rPr b="1" lang="en-US" sz="2000">
                <a:solidFill>
                  <a:srgbClr val="8E7CC3"/>
                </a:solidFill>
                <a:latin typeface="Courier"/>
                <a:ea typeface="Courier"/>
                <a:cs typeface="Courier"/>
                <a:sym typeface="Courier"/>
              </a:rPr>
              <a:t>instance_type</a:t>
            </a:r>
            <a:r>
              <a:rPr b="1" lang="en-US" sz="2000">
                <a:solidFill>
                  <a:srgbClr val="C9DAF8"/>
                </a:solidFill>
                <a:latin typeface="Courier"/>
                <a:ea typeface="Courier"/>
                <a:cs typeface="Courier"/>
                <a:sym typeface="Courier"/>
              </a:rPr>
              <a:t> = </a:t>
            </a:r>
            <a:r>
              <a:rPr b="1" lang="en-US" sz="2000">
                <a:solidFill>
                  <a:srgbClr val="6AA84F"/>
                </a:solidFill>
                <a:latin typeface="Courier"/>
                <a:ea typeface="Courier"/>
                <a:cs typeface="Courier"/>
                <a:sym typeface="Courier"/>
              </a:rPr>
              <a:t>“t2.micro”</a:t>
            </a:r>
            <a:endParaRPr b="1" sz="2000">
              <a:solidFill>
                <a:srgbClr val="6AA84F"/>
              </a:solidFill>
              <a:latin typeface="Courier"/>
              <a:ea typeface="Courier"/>
              <a:cs typeface="Courier"/>
              <a:sym typeface="Courier"/>
            </a:endParaRPr>
          </a:p>
          <a:p>
            <a:pPr indent="0" lvl="0" marL="0" rtl="0" algn="l">
              <a:spcBef>
                <a:spcPts val="0"/>
              </a:spcBef>
              <a:spcAft>
                <a:spcPts val="0"/>
              </a:spcAft>
              <a:buNone/>
            </a:pPr>
            <a:r>
              <a:rPr b="1" lang="en-US" sz="2000">
                <a:solidFill>
                  <a:srgbClr val="C9DAF8"/>
                </a:solidFill>
                <a:latin typeface="Courier"/>
                <a:ea typeface="Courier"/>
                <a:cs typeface="Courier"/>
                <a:sym typeface="Courier"/>
              </a:rPr>
              <a:t>  </a:t>
            </a:r>
            <a:endParaRPr b="1" sz="2000">
              <a:solidFill>
                <a:srgbClr val="C9DAF8"/>
              </a:solidFill>
              <a:latin typeface="Courier"/>
              <a:ea typeface="Courier"/>
              <a:cs typeface="Courier"/>
              <a:sym typeface="Courier"/>
            </a:endParaRPr>
          </a:p>
          <a:p>
            <a:pPr indent="0" lvl="0" marL="0" rtl="0" algn="l">
              <a:spcBef>
                <a:spcPts val="0"/>
              </a:spcBef>
              <a:spcAft>
                <a:spcPts val="0"/>
              </a:spcAft>
              <a:buNone/>
            </a:pPr>
            <a:r>
              <a:rPr b="1" lang="en-US" sz="2000">
                <a:solidFill>
                  <a:srgbClr val="C9DAF8"/>
                </a:solidFill>
                <a:latin typeface="Courier"/>
                <a:ea typeface="Courier"/>
                <a:cs typeface="Courier"/>
                <a:sym typeface="Courier"/>
              </a:rPr>
              <a:t>  </a:t>
            </a:r>
            <a:r>
              <a:rPr b="1" lang="en-US" sz="2000">
                <a:solidFill>
                  <a:srgbClr val="8E7CC3"/>
                </a:solidFill>
                <a:latin typeface="Courier"/>
                <a:ea typeface="Courier"/>
                <a:cs typeface="Courier"/>
                <a:sym typeface="Courier"/>
              </a:rPr>
              <a:t>tags</a:t>
            </a:r>
            <a:r>
              <a:rPr b="1" lang="en-US" sz="2000">
                <a:solidFill>
                  <a:srgbClr val="C9DAF8"/>
                </a:solidFill>
                <a:latin typeface="Courier"/>
                <a:ea typeface="Courier"/>
                <a:cs typeface="Courier"/>
                <a:sym typeface="Courier"/>
              </a:rPr>
              <a:t> {</a:t>
            </a:r>
            <a:endParaRPr b="1" sz="2000">
              <a:solidFill>
                <a:srgbClr val="C9DAF8"/>
              </a:solidFill>
              <a:latin typeface="Courier"/>
              <a:ea typeface="Courier"/>
              <a:cs typeface="Courier"/>
              <a:sym typeface="Courier"/>
            </a:endParaRPr>
          </a:p>
          <a:p>
            <a:pPr indent="0" lvl="0" marL="0" rtl="0" algn="l">
              <a:spcBef>
                <a:spcPts val="0"/>
              </a:spcBef>
              <a:spcAft>
                <a:spcPts val="0"/>
              </a:spcAft>
              <a:buNone/>
            </a:pPr>
            <a:r>
              <a:rPr b="1" lang="en-US" sz="2000">
                <a:solidFill>
                  <a:srgbClr val="C9DAF8"/>
                </a:solidFill>
                <a:latin typeface="Courier"/>
                <a:ea typeface="Courier"/>
                <a:cs typeface="Courier"/>
                <a:sym typeface="Courier"/>
              </a:rPr>
              <a:t>    </a:t>
            </a:r>
            <a:r>
              <a:rPr b="1" lang="en-US" sz="2000">
                <a:solidFill>
                  <a:srgbClr val="8E7CC3"/>
                </a:solidFill>
                <a:latin typeface="Courier"/>
                <a:ea typeface="Courier"/>
                <a:cs typeface="Courier"/>
                <a:sym typeface="Courier"/>
              </a:rPr>
              <a:t>Name</a:t>
            </a:r>
            <a:r>
              <a:rPr b="1" lang="en-US" sz="2000">
                <a:solidFill>
                  <a:srgbClr val="C9DAF8"/>
                </a:solidFill>
                <a:latin typeface="Courier"/>
                <a:ea typeface="Courier"/>
                <a:cs typeface="Courier"/>
                <a:sym typeface="Courier"/>
              </a:rPr>
              <a:t> = </a:t>
            </a:r>
            <a:r>
              <a:rPr b="1" lang="en-US" sz="2000">
                <a:solidFill>
                  <a:srgbClr val="6AA84F"/>
                </a:solidFill>
                <a:latin typeface="Courier"/>
                <a:ea typeface="Courier"/>
                <a:cs typeface="Courier"/>
                <a:sym typeface="Courier"/>
              </a:rPr>
              <a:t>“my-first-instance”</a:t>
            </a:r>
            <a:endParaRPr b="1" sz="2000">
              <a:solidFill>
                <a:srgbClr val="6AA84F"/>
              </a:solidFill>
              <a:latin typeface="Courier"/>
              <a:ea typeface="Courier"/>
              <a:cs typeface="Courier"/>
              <a:sym typeface="Courier"/>
            </a:endParaRPr>
          </a:p>
          <a:p>
            <a:pPr indent="0" lvl="0" marL="0" rtl="0" algn="l">
              <a:spcBef>
                <a:spcPts val="0"/>
              </a:spcBef>
              <a:spcAft>
                <a:spcPts val="0"/>
              </a:spcAft>
              <a:buNone/>
            </a:pPr>
            <a:r>
              <a:rPr b="1" lang="en-US" sz="2000">
                <a:solidFill>
                  <a:srgbClr val="C9DAF8"/>
                </a:solidFill>
                <a:latin typeface="Courier"/>
                <a:ea typeface="Courier"/>
                <a:cs typeface="Courier"/>
                <a:sym typeface="Courier"/>
              </a:rPr>
              <a:t>  }</a:t>
            </a:r>
            <a:endParaRPr b="1" sz="2000">
              <a:solidFill>
                <a:srgbClr val="C9DAF8"/>
              </a:solidFill>
              <a:latin typeface="Courier"/>
              <a:ea typeface="Courier"/>
              <a:cs typeface="Courier"/>
              <a:sym typeface="Courier"/>
            </a:endParaRPr>
          </a:p>
          <a:p>
            <a:pPr indent="0" lvl="0" marL="0" rtl="0" algn="l">
              <a:spcBef>
                <a:spcPts val="0"/>
              </a:spcBef>
              <a:spcAft>
                <a:spcPts val="0"/>
              </a:spcAft>
              <a:buNone/>
            </a:pPr>
            <a:r>
              <a:t/>
            </a:r>
            <a:endParaRPr b="1" sz="2000">
              <a:solidFill>
                <a:srgbClr val="C9DAF8"/>
              </a:solidFill>
              <a:latin typeface="Courier"/>
              <a:ea typeface="Courier"/>
              <a:cs typeface="Courier"/>
              <a:sym typeface="Courier"/>
            </a:endParaRPr>
          </a:p>
          <a:p>
            <a:pPr indent="0" lvl="0" marL="0" rtl="0" algn="l">
              <a:spcBef>
                <a:spcPts val="0"/>
              </a:spcBef>
              <a:spcAft>
                <a:spcPts val="0"/>
              </a:spcAft>
              <a:buNone/>
            </a:pPr>
            <a:r>
              <a:rPr b="1" lang="en-US" sz="2000">
                <a:solidFill>
                  <a:srgbClr val="C9DAF8"/>
                </a:solidFill>
                <a:latin typeface="Courier"/>
                <a:ea typeface="Courier"/>
                <a:cs typeface="Courier"/>
                <a:sym typeface="Courier"/>
              </a:rPr>
              <a:t>  </a:t>
            </a:r>
            <a:r>
              <a:rPr b="1" lang="en-US" sz="2000">
                <a:solidFill>
                  <a:srgbClr val="FF9900"/>
                </a:solidFill>
                <a:latin typeface="Courier"/>
                <a:ea typeface="Courier"/>
                <a:cs typeface="Courier"/>
                <a:sym typeface="Courier"/>
              </a:rPr>
              <a:t>provisioner</a:t>
            </a:r>
            <a:r>
              <a:rPr b="1" lang="en-US" sz="2000">
                <a:solidFill>
                  <a:srgbClr val="FFFFFF"/>
                </a:solidFill>
                <a:latin typeface="Courier"/>
                <a:ea typeface="Courier"/>
                <a:cs typeface="Courier"/>
                <a:sym typeface="Courier"/>
              </a:rPr>
              <a:t> </a:t>
            </a:r>
            <a:r>
              <a:rPr b="1" lang="en-US" sz="2000">
                <a:solidFill>
                  <a:srgbClr val="6FA8DC"/>
                </a:solidFill>
                <a:latin typeface="Courier"/>
                <a:ea typeface="Courier"/>
                <a:cs typeface="Courier"/>
                <a:sym typeface="Courier"/>
              </a:rPr>
              <a:t>“local-exec”</a:t>
            </a:r>
            <a:r>
              <a:rPr b="1" lang="en-US" sz="2000">
                <a:solidFill>
                  <a:srgbClr val="FFFFFF"/>
                </a:solidFill>
                <a:latin typeface="Courier"/>
                <a:ea typeface="Courier"/>
                <a:cs typeface="Courier"/>
                <a:sym typeface="Courier"/>
              </a:rPr>
              <a:t> </a:t>
            </a:r>
            <a:r>
              <a:rPr b="1" lang="en-US" sz="2000">
                <a:solidFill>
                  <a:srgbClr val="C9DAF8"/>
                </a:solidFill>
                <a:latin typeface="Courier"/>
                <a:ea typeface="Courier"/>
                <a:cs typeface="Courier"/>
                <a:sym typeface="Courier"/>
              </a:rPr>
              <a:t>{</a:t>
            </a:r>
            <a:endParaRPr b="1" sz="2000">
              <a:solidFill>
                <a:srgbClr val="C9DAF8"/>
              </a:solidFill>
              <a:latin typeface="Courier"/>
              <a:ea typeface="Courier"/>
              <a:cs typeface="Courier"/>
              <a:sym typeface="Courier"/>
            </a:endParaRPr>
          </a:p>
          <a:p>
            <a:pPr indent="0" lvl="0" marL="0" rtl="0" algn="l">
              <a:spcBef>
                <a:spcPts val="0"/>
              </a:spcBef>
              <a:spcAft>
                <a:spcPts val="0"/>
              </a:spcAft>
              <a:buNone/>
            </a:pPr>
            <a:r>
              <a:rPr b="1" lang="en-US" sz="2000">
                <a:solidFill>
                  <a:srgbClr val="C9DAF8"/>
                </a:solidFill>
                <a:latin typeface="Courier"/>
                <a:ea typeface="Courier"/>
                <a:cs typeface="Courier"/>
                <a:sym typeface="Courier"/>
              </a:rPr>
              <a:t>    </a:t>
            </a:r>
            <a:r>
              <a:rPr b="1" lang="en-US" sz="2000">
                <a:solidFill>
                  <a:srgbClr val="8E7CC3"/>
                </a:solidFill>
                <a:latin typeface="Courier"/>
                <a:ea typeface="Courier"/>
                <a:cs typeface="Courier"/>
                <a:sym typeface="Courier"/>
              </a:rPr>
              <a:t>command</a:t>
            </a:r>
            <a:r>
              <a:rPr b="1" lang="en-US" sz="2000">
                <a:solidFill>
                  <a:srgbClr val="C9DAF8"/>
                </a:solidFill>
                <a:latin typeface="Courier"/>
                <a:ea typeface="Courier"/>
                <a:cs typeface="Courier"/>
                <a:sym typeface="Courier"/>
              </a:rPr>
              <a:t> = </a:t>
            </a:r>
            <a:r>
              <a:rPr b="1" lang="en-US" sz="2000">
                <a:solidFill>
                  <a:srgbClr val="6AA84F"/>
                </a:solidFill>
                <a:latin typeface="Courier"/>
                <a:ea typeface="Courier"/>
                <a:cs typeface="Courier"/>
                <a:sym typeface="Courier"/>
              </a:rPr>
              <a:t>“echo ‘created instance’”</a:t>
            </a:r>
            <a:endParaRPr b="1" sz="2000">
              <a:solidFill>
                <a:srgbClr val="6AA84F"/>
              </a:solidFill>
              <a:latin typeface="Courier"/>
              <a:ea typeface="Courier"/>
              <a:cs typeface="Courier"/>
              <a:sym typeface="Courier"/>
            </a:endParaRPr>
          </a:p>
          <a:p>
            <a:pPr indent="0" lvl="0" marL="0" rtl="0" algn="l">
              <a:spcBef>
                <a:spcPts val="0"/>
              </a:spcBef>
              <a:spcAft>
                <a:spcPts val="0"/>
              </a:spcAft>
              <a:buNone/>
            </a:pPr>
            <a:r>
              <a:rPr b="1" lang="en-US" sz="2000">
                <a:solidFill>
                  <a:srgbClr val="C9DAF8"/>
                </a:solidFill>
                <a:latin typeface="Courier"/>
                <a:ea typeface="Courier"/>
                <a:cs typeface="Courier"/>
                <a:sym typeface="Courier"/>
              </a:rPr>
              <a:t>  }</a:t>
            </a:r>
            <a:endParaRPr b="1" sz="2000">
              <a:solidFill>
                <a:srgbClr val="C9DAF8"/>
              </a:solidFill>
              <a:latin typeface="Courier"/>
              <a:ea typeface="Courier"/>
              <a:cs typeface="Courier"/>
              <a:sym typeface="Courier"/>
            </a:endParaRPr>
          </a:p>
          <a:p>
            <a:pPr indent="0" lvl="0" marL="0" rtl="0" algn="l">
              <a:spcBef>
                <a:spcPts val="0"/>
              </a:spcBef>
              <a:spcAft>
                <a:spcPts val="0"/>
              </a:spcAft>
              <a:buNone/>
            </a:pPr>
            <a:r>
              <a:rPr b="1" lang="en-US" sz="2000">
                <a:solidFill>
                  <a:srgbClr val="C9DAF8"/>
                </a:solidFill>
                <a:latin typeface="Courier"/>
                <a:ea typeface="Courier"/>
                <a:cs typeface="Courier"/>
                <a:sym typeface="Courier"/>
              </a:rPr>
              <a:t>}</a:t>
            </a:r>
            <a:endParaRPr b="1" sz="2000">
              <a:solidFill>
                <a:srgbClr val="FF9900"/>
              </a:solidFill>
              <a:latin typeface="Courier"/>
              <a:ea typeface="Courier"/>
              <a:cs typeface="Courier"/>
              <a:sym typeface="Courie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2"/>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Provisioner Example: </a:t>
            </a:r>
            <a:r>
              <a:rPr b="1" lang="en-US">
                <a:latin typeface="Consolas"/>
                <a:ea typeface="Consolas"/>
                <a:cs typeface="Consolas"/>
                <a:sym typeface="Consolas"/>
              </a:rPr>
              <a:t>remote</a:t>
            </a:r>
            <a:r>
              <a:rPr b="1" lang="en-US">
                <a:latin typeface="Consolas"/>
                <a:ea typeface="Consolas"/>
                <a:cs typeface="Consolas"/>
                <a:sym typeface="Consolas"/>
              </a:rPr>
              <a:t>-exec</a:t>
            </a:r>
            <a:endParaRPr b="1">
              <a:latin typeface="Consolas"/>
              <a:ea typeface="Consolas"/>
              <a:cs typeface="Consolas"/>
              <a:sym typeface="Consolas"/>
            </a:endParaRPr>
          </a:p>
        </p:txBody>
      </p:sp>
      <p:sp>
        <p:nvSpPr>
          <p:cNvPr id="360" name="Google Shape;360;p52"/>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361" name="Google Shape;361;p52"/>
          <p:cNvSpPr txBox="1"/>
          <p:nvPr>
            <p:ph idx="1" type="body"/>
          </p:nvPr>
        </p:nvSpPr>
        <p:spPr>
          <a:xfrm>
            <a:off x="0" y="924075"/>
            <a:ext cx="9144000" cy="3978900"/>
          </a:xfrm>
          <a:prstGeom prst="rect">
            <a:avLst/>
          </a:prstGeom>
          <a:solidFill>
            <a:srgbClr val="000000"/>
          </a:solidFill>
          <a:ln>
            <a:noFill/>
          </a:ln>
        </p:spPr>
        <p:txBody>
          <a:bodyPr anchorCtr="0" anchor="t" bIns="308600" lIns="342900" spcFirstLastPara="1" rIns="342900" wrap="square" tIns="308600">
            <a:noAutofit/>
          </a:bodyPr>
          <a:lstStyle/>
          <a:p>
            <a:pPr indent="0" lvl="0" marL="0" rtl="0" algn="l">
              <a:spcBef>
                <a:spcPts val="0"/>
              </a:spcBef>
              <a:spcAft>
                <a:spcPts val="0"/>
              </a:spcAft>
              <a:buNone/>
            </a:pPr>
            <a:r>
              <a:rPr b="1" lang="en-US" sz="1700">
                <a:solidFill>
                  <a:srgbClr val="FF9900"/>
                </a:solidFill>
                <a:latin typeface="Courier"/>
                <a:ea typeface="Courier"/>
                <a:cs typeface="Courier"/>
                <a:sym typeface="Courier"/>
              </a:rPr>
              <a:t>resource</a:t>
            </a:r>
            <a:r>
              <a:rPr b="1" lang="en-US" sz="1700">
                <a:solidFill>
                  <a:srgbClr val="FFFFFF"/>
                </a:solidFill>
                <a:latin typeface="Courier"/>
                <a:ea typeface="Courier"/>
                <a:cs typeface="Courier"/>
                <a:sym typeface="Courier"/>
              </a:rPr>
              <a:t> </a:t>
            </a:r>
            <a:r>
              <a:rPr b="1" lang="en-US" sz="1700">
                <a:solidFill>
                  <a:srgbClr val="6FA8DC"/>
                </a:solidFill>
                <a:latin typeface="Courier"/>
                <a:ea typeface="Courier"/>
                <a:cs typeface="Courier"/>
                <a:sym typeface="Courier"/>
              </a:rPr>
              <a:t>“aws_instance” “web”</a:t>
            </a:r>
            <a:r>
              <a:rPr b="1" lang="en-US" sz="1700">
                <a:solidFill>
                  <a:srgbClr val="FFFFFF"/>
                </a:solidFill>
                <a:latin typeface="Courier"/>
                <a:ea typeface="Courier"/>
                <a:cs typeface="Courier"/>
                <a:sym typeface="Courier"/>
              </a:rPr>
              <a:t> </a:t>
            </a:r>
            <a:r>
              <a:rPr b="1" lang="en-US" sz="1700">
                <a:solidFill>
                  <a:srgbClr val="C9DAF8"/>
                </a:solidFill>
                <a:latin typeface="Courier"/>
                <a:ea typeface="Courier"/>
                <a:cs typeface="Courier"/>
                <a:sym typeface="Courier"/>
              </a:rPr>
              <a:t>{</a:t>
            </a:r>
            <a:endParaRPr b="1" sz="1700">
              <a:solidFill>
                <a:srgbClr val="C9DAF8"/>
              </a:solidFill>
              <a:latin typeface="Courier"/>
              <a:ea typeface="Courier"/>
              <a:cs typeface="Courier"/>
              <a:sym typeface="Courier"/>
            </a:endParaRPr>
          </a:p>
          <a:p>
            <a:pPr indent="0" lvl="0" marL="0" rtl="0" algn="l">
              <a:spcBef>
                <a:spcPts val="0"/>
              </a:spcBef>
              <a:spcAft>
                <a:spcPts val="0"/>
              </a:spcAft>
              <a:buNone/>
            </a:pPr>
            <a:r>
              <a:rPr b="1" lang="en-US" sz="1700">
                <a:solidFill>
                  <a:srgbClr val="C9DAF8"/>
                </a:solidFill>
                <a:latin typeface="Courier"/>
                <a:ea typeface="Courier"/>
                <a:cs typeface="Courier"/>
                <a:sym typeface="Courier"/>
              </a:rPr>
              <a:t>  </a:t>
            </a:r>
            <a:r>
              <a:rPr b="1" lang="en-US" sz="1700">
                <a:solidFill>
                  <a:srgbClr val="8E7CC3"/>
                </a:solidFill>
                <a:latin typeface="Courier"/>
                <a:ea typeface="Courier"/>
                <a:cs typeface="Courier"/>
                <a:sym typeface="Courier"/>
              </a:rPr>
              <a:t>...</a:t>
            </a:r>
            <a:endParaRPr b="1" sz="1700">
              <a:solidFill>
                <a:srgbClr val="C9DAF8"/>
              </a:solidFill>
              <a:latin typeface="Courier"/>
              <a:ea typeface="Courier"/>
              <a:cs typeface="Courier"/>
              <a:sym typeface="Courier"/>
            </a:endParaRPr>
          </a:p>
          <a:p>
            <a:pPr indent="0" lvl="0" marL="0" rtl="0" algn="l">
              <a:spcBef>
                <a:spcPts val="0"/>
              </a:spcBef>
              <a:spcAft>
                <a:spcPts val="0"/>
              </a:spcAft>
              <a:buNone/>
            </a:pPr>
            <a:r>
              <a:t/>
            </a:r>
            <a:endParaRPr b="1" sz="1700">
              <a:solidFill>
                <a:srgbClr val="C9DAF8"/>
              </a:solidFill>
              <a:latin typeface="Courier"/>
              <a:ea typeface="Courier"/>
              <a:cs typeface="Courier"/>
              <a:sym typeface="Courier"/>
            </a:endParaRPr>
          </a:p>
          <a:p>
            <a:pPr indent="0" lvl="0" marL="0" rtl="0" algn="l">
              <a:spcBef>
                <a:spcPts val="0"/>
              </a:spcBef>
              <a:spcAft>
                <a:spcPts val="0"/>
              </a:spcAft>
              <a:buNone/>
            </a:pPr>
            <a:r>
              <a:rPr b="1" lang="en-US" sz="1700">
                <a:solidFill>
                  <a:srgbClr val="C9DAF8"/>
                </a:solidFill>
                <a:latin typeface="Courier"/>
                <a:ea typeface="Courier"/>
                <a:cs typeface="Courier"/>
                <a:sym typeface="Courier"/>
              </a:rPr>
              <a:t>  </a:t>
            </a:r>
            <a:r>
              <a:rPr b="1" lang="en-US" sz="1700">
                <a:solidFill>
                  <a:srgbClr val="FF9900"/>
                </a:solidFill>
                <a:latin typeface="Courier"/>
                <a:ea typeface="Courier"/>
                <a:cs typeface="Courier"/>
                <a:sym typeface="Courier"/>
              </a:rPr>
              <a:t>provisioner</a:t>
            </a:r>
            <a:r>
              <a:rPr b="1" lang="en-US" sz="1700">
                <a:solidFill>
                  <a:srgbClr val="FFFFFF"/>
                </a:solidFill>
                <a:latin typeface="Courier"/>
                <a:ea typeface="Courier"/>
                <a:cs typeface="Courier"/>
                <a:sym typeface="Courier"/>
              </a:rPr>
              <a:t> </a:t>
            </a:r>
            <a:r>
              <a:rPr b="1" lang="en-US" sz="1700">
                <a:solidFill>
                  <a:srgbClr val="6FA8DC"/>
                </a:solidFill>
                <a:latin typeface="Courier"/>
                <a:ea typeface="Courier"/>
                <a:cs typeface="Courier"/>
                <a:sym typeface="Courier"/>
              </a:rPr>
              <a:t>“remote-exec”</a:t>
            </a:r>
            <a:r>
              <a:rPr b="1" lang="en-US" sz="1700">
                <a:solidFill>
                  <a:srgbClr val="FFFFFF"/>
                </a:solidFill>
                <a:latin typeface="Courier"/>
                <a:ea typeface="Courier"/>
                <a:cs typeface="Courier"/>
                <a:sym typeface="Courier"/>
              </a:rPr>
              <a:t> </a:t>
            </a:r>
            <a:r>
              <a:rPr b="1" lang="en-US" sz="1700">
                <a:solidFill>
                  <a:srgbClr val="C9DAF8"/>
                </a:solidFill>
                <a:latin typeface="Courier"/>
                <a:ea typeface="Courier"/>
                <a:cs typeface="Courier"/>
                <a:sym typeface="Courier"/>
              </a:rPr>
              <a:t>{</a:t>
            </a:r>
            <a:endParaRPr b="1" sz="1700">
              <a:solidFill>
                <a:srgbClr val="C9DAF8"/>
              </a:solidFill>
              <a:latin typeface="Courier"/>
              <a:ea typeface="Courier"/>
              <a:cs typeface="Courier"/>
              <a:sym typeface="Courier"/>
            </a:endParaRPr>
          </a:p>
          <a:p>
            <a:pPr indent="0" lvl="0" marL="0" rtl="0" algn="l">
              <a:spcBef>
                <a:spcPts val="0"/>
              </a:spcBef>
              <a:spcAft>
                <a:spcPts val="0"/>
              </a:spcAft>
              <a:buNone/>
            </a:pPr>
            <a:r>
              <a:rPr b="1" lang="en-US" sz="1700">
                <a:solidFill>
                  <a:srgbClr val="C9DAF8"/>
                </a:solidFill>
                <a:latin typeface="Courier"/>
                <a:ea typeface="Courier"/>
                <a:cs typeface="Courier"/>
                <a:sym typeface="Courier"/>
              </a:rPr>
              <a:t>    </a:t>
            </a:r>
            <a:r>
              <a:rPr b="1" lang="en-US" sz="1700">
                <a:solidFill>
                  <a:srgbClr val="8E7CC3"/>
                </a:solidFill>
                <a:latin typeface="Courier"/>
                <a:ea typeface="Courier"/>
                <a:cs typeface="Courier"/>
                <a:sym typeface="Courier"/>
              </a:rPr>
              <a:t>inline</a:t>
            </a:r>
            <a:r>
              <a:rPr b="1" lang="en-US" sz="1700">
                <a:solidFill>
                  <a:srgbClr val="C9DAF8"/>
                </a:solidFill>
                <a:latin typeface="Courier"/>
                <a:ea typeface="Courier"/>
                <a:cs typeface="Courier"/>
                <a:sym typeface="Courier"/>
              </a:rPr>
              <a:t> =</a:t>
            </a:r>
            <a:r>
              <a:rPr b="1" lang="en-US" sz="1700">
                <a:solidFill>
                  <a:srgbClr val="6AA84F"/>
                </a:solidFill>
                <a:latin typeface="Courier"/>
                <a:ea typeface="Courier"/>
                <a:cs typeface="Courier"/>
                <a:sym typeface="Courier"/>
              </a:rPr>
              <a:t> </a:t>
            </a:r>
            <a:r>
              <a:rPr b="1" lang="en-US">
                <a:solidFill>
                  <a:srgbClr val="6AA84F"/>
                </a:solidFill>
                <a:latin typeface="Courier"/>
                <a:ea typeface="Courier"/>
                <a:cs typeface="Courier"/>
                <a:sym typeface="Courier"/>
              </a:rPr>
              <a:t>[</a:t>
            </a:r>
            <a:endParaRPr b="1">
              <a:solidFill>
                <a:srgbClr val="6AA84F"/>
              </a:solidFill>
              <a:latin typeface="Courier"/>
              <a:ea typeface="Courier"/>
              <a:cs typeface="Courier"/>
              <a:sym typeface="Courier"/>
            </a:endParaRPr>
          </a:p>
          <a:p>
            <a:pPr indent="0" lvl="0" marL="0" rtl="0" algn="l">
              <a:spcBef>
                <a:spcPts val="0"/>
              </a:spcBef>
              <a:spcAft>
                <a:spcPts val="0"/>
              </a:spcAft>
              <a:buNone/>
            </a:pPr>
            <a:r>
              <a:rPr b="1" lang="en-US">
                <a:solidFill>
                  <a:srgbClr val="6AA84F"/>
                </a:solidFill>
                <a:latin typeface="Courier"/>
                <a:ea typeface="Courier"/>
                <a:cs typeface="Courier"/>
                <a:sym typeface="Courier"/>
              </a:rPr>
              <a:t>"sudo sed -i</a:t>
            </a:r>
            <a:endParaRPr b="1">
              <a:solidFill>
                <a:srgbClr val="6AA84F"/>
              </a:solidFill>
              <a:latin typeface="Courier"/>
              <a:ea typeface="Courier"/>
              <a:cs typeface="Courier"/>
              <a:sym typeface="Courier"/>
            </a:endParaRPr>
          </a:p>
          <a:p>
            <a:pPr indent="0" lvl="0" marL="457200" rtl="0" algn="l">
              <a:spcBef>
                <a:spcPts val="0"/>
              </a:spcBef>
              <a:spcAft>
                <a:spcPts val="0"/>
              </a:spcAft>
              <a:buClr>
                <a:schemeClr val="dk1"/>
              </a:buClr>
              <a:buSzPts val="1100"/>
              <a:buFont typeface="Arial"/>
              <a:buNone/>
            </a:pPr>
            <a:r>
              <a:rPr b="1" lang="en-US">
                <a:solidFill>
                  <a:srgbClr val="6AA84F"/>
                </a:solidFill>
                <a:latin typeface="Courier"/>
                <a:ea typeface="Courier"/>
                <a:cs typeface="Courier"/>
                <a:sym typeface="Courier"/>
              </a:rPr>
              <a:t>'s/^PasswordAuthentication.*/PasswordAuthentication yes/'    /etc/ssh/sshd_config",</a:t>
            </a:r>
            <a:endParaRPr b="1">
              <a:solidFill>
                <a:srgbClr val="6AA84F"/>
              </a:solidFill>
              <a:latin typeface="Courier"/>
              <a:ea typeface="Courier"/>
              <a:cs typeface="Courier"/>
              <a:sym typeface="Courier"/>
            </a:endParaRPr>
          </a:p>
          <a:p>
            <a:pPr indent="0" lvl="0" marL="0" rtl="0" algn="l">
              <a:spcBef>
                <a:spcPts val="0"/>
              </a:spcBef>
              <a:spcAft>
                <a:spcPts val="0"/>
              </a:spcAft>
              <a:buClr>
                <a:schemeClr val="dk1"/>
              </a:buClr>
              <a:buSzPts val="1100"/>
              <a:buFont typeface="Arial"/>
              <a:buNone/>
            </a:pPr>
            <a:r>
              <a:rPr b="1" lang="en-US">
                <a:solidFill>
                  <a:srgbClr val="6AA84F"/>
                </a:solidFill>
                <a:latin typeface="Courier"/>
                <a:ea typeface="Courier"/>
                <a:cs typeface="Courier"/>
                <a:sym typeface="Courier"/>
              </a:rPr>
              <a:t>"sudo service sshd restart",</a:t>
            </a:r>
            <a:endParaRPr b="1">
              <a:solidFill>
                <a:srgbClr val="6AA84F"/>
              </a:solidFill>
              <a:latin typeface="Courier"/>
              <a:ea typeface="Courier"/>
              <a:cs typeface="Courier"/>
              <a:sym typeface="Courier"/>
            </a:endParaRPr>
          </a:p>
          <a:p>
            <a:pPr indent="0" lvl="0" marL="0" rtl="0" algn="l">
              <a:spcBef>
                <a:spcPts val="0"/>
              </a:spcBef>
              <a:spcAft>
                <a:spcPts val="0"/>
              </a:spcAft>
              <a:buClr>
                <a:schemeClr val="dk1"/>
              </a:buClr>
              <a:buSzPts val="1100"/>
              <a:buFont typeface="Arial"/>
              <a:buNone/>
            </a:pPr>
            <a:r>
              <a:rPr b="1" lang="en-US">
                <a:solidFill>
                  <a:srgbClr val="6AA84F"/>
                </a:solidFill>
                <a:latin typeface="Courier"/>
                <a:ea typeface="Courier"/>
                <a:cs typeface="Courier"/>
                <a:sym typeface="Courier"/>
              </a:rPr>
              <a:t>"wget https://repo.anaconda.com/Anaconda3-Linux-x86_64.sh",</a:t>
            </a:r>
            <a:endParaRPr b="1">
              <a:solidFill>
                <a:srgbClr val="6AA84F"/>
              </a:solidFill>
              <a:latin typeface="Courier"/>
              <a:ea typeface="Courier"/>
              <a:cs typeface="Courier"/>
              <a:sym typeface="Courier"/>
            </a:endParaRPr>
          </a:p>
          <a:p>
            <a:pPr indent="0" lvl="0" marL="0" rtl="0" algn="l">
              <a:spcBef>
                <a:spcPts val="0"/>
              </a:spcBef>
              <a:spcAft>
                <a:spcPts val="0"/>
              </a:spcAft>
              <a:buClr>
                <a:schemeClr val="dk1"/>
              </a:buClr>
              <a:buSzPts val="1100"/>
              <a:buFont typeface="Arial"/>
              <a:buNone/>
            </a:pPr>
            <a:r>
              <a:rPr b="1" lang="en-US">
                <a:solidFill>
                  <a:srgbClr val="6AA84F"/>
                </a:solidFill>
                <a:latin typeface="Courier"/>
                <a:ea typeface="Courier"/>
                <a:cs typeface="Courier"/>
                <a:sym typeface="Courier"/>
              </a:rPr>
              <a:t>"sh Anaconda3-Linux-x86_64.sh -b"</a:t>
            </a:r>
            <a:endParaRPr b="1">
              <a:solidFill>
                <a:srgbClr val="6AA84F"/>
              </a:solidFill>
              <a:latin typeface="Courier"/>
              <a:ea typeface="Courier"/>
              <a:cs typeface="Courier"/>
              <a:sym typeface="Courier"/>
            </a:endParaRPr>
          </a:p>
          <a:p>
            <a:pPr indent="0" lvl="0" marL="0" rtl="0" algn="l">
              <a:spcBef>
                <a:spcPts val="0"/>
              </a:spcBef>
              <a:spcAft>
                <a:spcPts val="0"/>
              </a:spcAft>
              <a:buNone/>
            </a:pPr>
            <a:r>
              <a:rPr b="1" lang="en-US">
                <a:solidFill>
                  <a:srgbClr val="6AA84F"/>
                </a:solidFill>
                <a:latin typeface="Courier"/>
                <a:ea typeface="Courier"/>
                <a:cs typeface="Courier"/>
                <a:sym typeface="Courier"/>
              </a:rPr>
              <a:t> 		]</a:t>
            </a:r>
            <a:endParaRPr b="1">
              <a:solidFill>
                <a:srgbClr val="6AA84F"/>
              </a:solidFill>
              <a:latin typeface="Courier"/>
              <a:ea typeface="Courier"/>
              <a:cs typeface="Courier"/>
              <a:sym typeface="Courier"/>
            </a:endParaRPr>
          </a:p>
          <a:p>
            <a:pPr indent="0" lvl="0" marL="0" rtl="0" algn="l">
              <a:spcBef>
                <a:spcPts val="0"/>
              </a:spcBef>
              <a:spcAft>
                <a:spcPts val="0"/>
              </a:spcAft>
              <a:buNone/>
            </a:pPr>
            <a:r>
              <a:rPr b="1" lang="en-US" sz="1700">
                <a:solidFill>
                  <a:srgbClr val="C9DAF8"/>
                </a:solidFill>
                <a:latin typeface="Courier"/>
                <a:ea typeface="Courier"/>
                <a:cs typeface="Courier"/>
                <a:sym typeface="Courier"/>
              </a:rPr>
              <a:t>  }</a:t>
            </a:r>
            <a:endParaRPr b="1" sz="1700">
              <a:solidFill>
                <a:srgbClr val="C9DAF8"/>
              </a:solidFill>
              <a:latin typeface="Courier"/>
              <a:ea typeface="Courier"/>
              <a:cs typeface="Courier"/>
              <a:sym typeface="Courier"/>
            </a:endParaRPr>
          </a:p>
          <a:p>
            <a:pPr indent="0" lvl="0" marL="0" rtl="0" algn="l">
              <a:spcBef>
                <a:spcPts val="0"/>
              </a:spcBef>
              <a:spcAft>
                <a:spcPts val="0"/>
              </a:spcAft>
              <a:buNone/>
            </a:pPr>
            <a:r>
              <a:rPr b="1" lang="en-US" sz="1700">
                <a:solidFill>
                  <a:srgbClr val="C9DAF8"/>
                </a:solidFill>
                <a:latin typeface="Courier"/>
                <a:ea typeface="Courier"/>
                <a:cs typeface="Courier"/>
                <a:sym typeface="Courier"/>
              </a:rPr>
              <a:t>}</a:t>
            </a:r>
            <a:endParaRPr b="1" sz="1700">
              <a:solidFill>
                <a:srgbClr val="FF9900"/>
              </a:solidFill>
              <a:latin typeface="Courier"/>
              <a:ea typeface="Courier"/>
              <a:cs typeface="Courier"/>
              <a:sym typeface="Courie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3"/>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Provisioner example: </a:t>
            </a:r>
            <a:r>
              <a:rPr b="1" lang="en-US">
                <a:latin typeface="Consolas"/>
                <a:ea typeface="Consolas"/>
                <a:cs typeface="Consolas"/>
                <a:sym typeface="Consolas"/>
              </a:rPr>
              <a:t>null_resource</a:t>
            </a:r>
            <a:endParaRPr b="1">
              <a:latin typeface="Consolas"/>
              <a:ea typeface="Consolas"/>
              <a:cs typeface="Consolas"/>
              <a:sym typeface="Consolas"/>
            </a:endParaRPr>
          </a:p>
        </p:txBody>
      </p:sp>
      <p:sp>
        <p:nvSpPr>
          <p:cNvPr id="367" name="Google Shape;367;p53"/>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368" name="Google Shape;368;p53"/>
          <p:cNvSpPr txBox="1"/>
          <p:nvPr>
            <p:ph idx="1" type="body"/>
          </p:nvPr>
        </p:nvSpPr>
        <p:spPr>
          <a:xfrm>
            <a:off x="0" y="924075"/>
            <a:ext cx="9144000" cy="3978900"/>
          </a:xfrm>
          <a:prstGeom prst="rect">
            <a:avLst/>
          </a:prstGeom>
          <a:solidFill>
            <a:srgbClr val="000000"/>
          </a:solidFill>
          <a:ln>
            <a:noFill/>
          </a:ln>
        </p:spPr>
        <p:txBody>
          <a:bodyPr anchorCtr="0" anchor="t" bIns="308600" lIns="342900" spcFirstLastPara="1" rIns="342900" wrap="square" tIns="308600">
            <a:noAutofit/>
          </a:bodyPr>
          <a:lstStyle/>
          <a:p>
            <a:pPr indent="0" lvl="0" marL="0" rtl="0" algn="l">
              <a:spcBef>
                <a:spcPts val="0"/>
              </a:spcBef>
              <a:spcAft>
                <a:spcPts val="0"/>
              </a:spcAft>
              <a:buNone/>
            </a:pPr>
            <a:r>
              <a:t/>
            </a:r>
            <a:endParaRPr b="1" sz="2000">
              <a:solidFill>
                <a:srgbClr val="FF9900"/>
              </a:solidFill>
              <a:latin typeface="Courier"/>
              <a:ea typeface="Courier"/>
              <a:cs typeface="Courier"/>
              <a:sym typeface="Courier"/>
            </a:endParaRPr>
          </a:p>
          <a:p>
            <a:pPr indent="0" lvl="0" marL="0" rtl="0" algn="l">
              <a:spcBef>
                <a:spcPts val="0"/>
              </a:spcBef>
              <a:spcAft>
                <a:spcPts val="0"/>
              </a:spcAft>
              <a:buNone/>
            </a:pPr>
            <a:r>
              <a:t/>
            </a:r>
            <a:endParaRPr b="1" sz="2000">
              <a:solidFill>
                <a:srgbClr val="FF9900"/>
              </a:solidFill>
              <a:latin typeface="Courier"/>
              <a:ea typeface="Courier"/>
              <a:cs typeface="Courier"/>
              <a:sym typeface="Courier"/>
            </a:endParaRPr>
          </a:p>
          <a:p>
            <a:pPr indent="0" lvl="0" marL="0" rtl="0" algn="l">
              <a:spcBef>
                <a:spcPts val="0"/>
              </a:spcBef>
              <a:spcAft>
                <a:spcPts val="0"/>
              </a:spcAft>
              <a:buNone/>
            </a:pPr>
            <a:r>
              <a:rPr b="1" lang="en-US" sz="2400">
                <a:solidFill>
                  <a:srgbClr val="FF9900"/>
                </a:solidFill>
                <a:latin typeface="Courier"/>
                <a:ea typeface="Courier"/>
                <a:cs typeface="Courier"/>
                <a:sym typeface="Courier"/>
              </a:rPr>
              <a:t>resource</a:t>
            </a:r>
            <a:r>
              <a:rPr b="1" lang="en-US" sz="2400">
                <a:solidFill>
                  <a:srgbClr val="FFFFFF"/>
                </a:solidFill>
                <a:latin typeface="Courier"/>
                <a:ea typeface="Courier"/>
                <a:cs typeface="Courier"/>
                <a:sym typeface="Courier"/>
              </a:rPr>
              <a:t> </a:t>
            </a:r>
            <a:r>
              <a:rPr b="1" lang="en-US" sz="2400">
                <a:solidFill>
                  <a:srgbClr val="6FA8DC"/>
                </a:solidFill>
                <a:latin typeface="Courier"/>
                <a:ea typeface="Courier"/>
                <a:cs typeface="Courier"/>
                <a:sym typeface="Courier"/>
              </a:rPr>
              <a:t>“null_resource” “first-tf-run”</a:t>
            </a:r>
            <a:r>
              <a:rPr b="1" lang="en-US" sz="2400">
                <a:solidFill>
                  <a:srgbClr val="FFFFFF"/>
                </a:solidFill>
                <a:latin typeface="Courier"/>
                <a:ea typeface="Courier"/>
                <a:cs typeface="Courier"/>
                <a:sym typeface="Courier"/>
              </a:rPr>
              <a:t> </a:t>
            </a:r>
            <a:r>
              <a:rPr b="1" lang="en-US" sz="2400">
                <a:solidFill>
                  <a:srgbClr val="C9DAF8"/>
                </a:solidFill>
                <a:latin typeface="Courier"/>
                <a:ea typeface="Courier"/>
                <a:cs typeface="Courier"/>
                <a:sym typeface="Courier"/>
              </a:rPr>
              <a:t>{</a:t>
            </a:r>
            <a:endParaRPr b="1" sz="2400">
              <a:solidFill>
                <a:srgbClr val="C9DAF8"/>
              </a:solidFill>
              <a:latin typeface="Courier"/>
              <a:ea typeface="Courier"/>
              <a:cs typeface="Courier"/>
              <a:sym typeface="Courier"/>
            </a:endParaRPr>
          </a:p>
          <a:p>
            <a:pPr indent="0" lvl="0" marL="0" rtl="0" algn="l">
              <a:spcBef>
                <a:spcPts val="0"/>
              </a:spcBef>
              <a:spcAft>
                <a:spcPts val="0"/>
              </a:spcAft>
              <a:buNone/>
            </a:pPr>
            <a:r>
              <a:rPr b="1" lang="en-US" sz="2400">
                <a:solidFill>
                  <a:srgbClr val="C9DAF8"/>
                </a:solidFill>
                <a:latin typeface="Courier"/>
                <a:ea typeface="Courier"/>
                <a:cs typeface="Courier"/>
                <a:sym typeface="Courier"/>
              </a:rPr>
              <a:t>  </a:t>
            </a:r>
            <a:r>
              <a:rPr b="1" lang="en-US" sz="2400">
                <a:solidFill>
                  <a:srgbClr val="FF9900"/>
                </a:solidFill>
                <a:latin typeface="Courier"/>
                <a:ea typeface="Courier"/>
                <a:cs typeface="Courier"/>
                <a:sym typeface="Courier"/>
              </a:rPr>
              <a:t>provisioner</a:t>
            </a:r>
            <a:r>
              <a:rPr b="1" lang="en-US" sz="2400">
                <a:solidFill>
                  <a:srgbClr val="FFFFFF"/>
                </a:solidFill>
                <a:latin typeface="Courier"/>
                <a:ea typeface="Courier"/>
                <a:cs typeface="Courier"/>
                <a:sym typeface="Courier"/>
              </a:rPr>
              <a:t> </a:t>
            </a:r>
            <a:r>
              <a:rPr b="1" lang="en-US" sz="2400">
                <a:solidFill>
                  <a:srgbClr val="6FA8DC"/>
                </a:solidFill>
                <a:latin typeface="Courier"/>
                <a:ea typeface="Courier"/>
                <a:cs typeface="Courier"/>
                <a:sym typeface="Courier"/>
              </a:rPr>
              <a:t>“local-exec”</a:t>
            </a:r>
            <a:r>
              <a:rPr b="1" lang="en-US" sz="2400">
                <a:solidFill>
                  <a:srgbClr val="FFFFFF"/>
                </a:solidFill>
                <a:latin typeface="Courier"/>
                <a:ea typeface="Courier"/>
                <a:cs typeface="Courier"/>
                <a:sym typeface="Courier"/>
              </a:rPr>
              <a:t> </a:t>
            </a:r>
            <a:r>
              <a:rPr b="1" lang="en-US" sz="2400">
                <a:solidFill>
                  <a:srgbClr val="C9DAF8"/>
                </a:solidFill>
                <a:latin typeface="Courier"/>
                <a:ea typeface="Courier"/>
                <a:cs typeface="Courier"/>
                <a:sym typeface="Courier"/>
              </a:rPr>
              <a:t>{</a:t>
            </a:r>
            <a:endParaRPr b="1" sz="2400">
              <a:solidFill>
                <a:srgbClr val="C9DAF8"/>
              </a:solidFill>
              <a:latin typeface="Courier"/>
              <a:ea typeface="Courier"/>
              <a:cs typeface="Courier"/>
              <a:sym typeface="Courier"/>
            </a:endParaRPr>
          </a:p>
          <a:p>
            <a:pPr indent="0" lvl="0" marL="0" rtl="0" algn="l">
              <a:spcBef>
                <a:spcPts val="0"/>
              </a:spcBef>
              <a:spcAft>
                <a:spcPts val="0"/>
              </a:spcAft>
              <a:buNone/>
            </a:pPr>
            <a:r>
              <a:rPr b="1" lang="en-US" sz="2400">
                <a:solidFill>
                  <a:srgbClr val="C9DAF8"/>
                </a:solidFill>
                <a:latin typeface="Courier"/>
                <a:ea typeface="Courier"/>
                <a:cs typeface="Courier"/>
                <a:sym typeface="Courier"/>
              </a:rPr>
              <a:t>    </a:t>
            </a:r>
            <a:r>
              <a:rPr b="1" lang="en-US" sz="2400">
                <a:solidFill>
                  <a:srgbClr val="8E7CC3"/>
                </a:solidFill>
                <a:latin typeface="Courier"/>
                <a:ea typeface="Courier"/>
                <a:cs typeface="Courier"/>
                <a:sym typeface="Courier"/>
              </a:rPr>
              <a:t>command</a:t>
            </a:r>
            <a:r>
              <a:rPr b="1" lang="en-US" sz="2400">
                <a:solidFill>
                  <a:srgbClr val="C9DAF8"/>
                </a:solidFill>
                <a:latin typeface="Courier"/>
                <a:ea typeface="Courier"/>
                <a:cs typeface="Courier"/>
                <a:sym typeface="Courier"/>
              </a:rPr>
              <a:t> = </a:t>
            </a:r>
            <a:r>
              <a:rPr b="1" lang="en-US" sz="2400">
                <a:solidFill>
                  <a:srgbClr val="6AA84F"/>
                </a:solidFill>
                <a:latin typeface="Courier"/>
                <a:ea typeface="Courier"/>
                <a:cs typeface="Courier"/>
                <a:sym typeface="Courier"/>
              </a:rPr>
              <a:t>“echo ‘this will run on first tf apply’”</a:t>
            </a:r>
            <a:endParaRPr b="1" sz="2400">
              <a:solidFill>
                <a:srgbClr val="6AA84F"/>
              </a:solidFill>
              <a:latin typeface="Courier"/>
              <a:ea typeface="Courier"/>
              <a:cs typeface="Courier"/>
              <a:sym typeface="Courier"/>
            </a:endParaRPr>
          </a:p>
          <a:p>
            <a:pPr indent="0" lvl="0" marL="0" rtl="0" algn="l">
              <a:spcBef>
                <a:spcPts val="0"/>
              </a:spcBef>
              <a:spcAft>
                <a:spcPts val="0"/>
              </a:spcAft>
              <a:buNone/>
            </a:pPr>
            <a:r>
              <a:rPr b="1" lang="en-US" sz="2400">
                <a:solidFill>
                  <a:srgbClr val="C9DAF8"/>
                </a:solidFill>
                <a:latin typeface="Courier"/>
                <a:ea typeface="Courier"/>
                <a:cs typeface="Courier"/>
                <a:sym typeface="Courier"/>
              </a:rPr>
              <a:t>  }</a:t>
            </a:r>
            <a:endParaRPr b="1" sz="2400">
              <a:solidFill>
                <a:srgbClr val="C9DAF8"/>
              </a:solidFill>
              <a:latin typeface="Courier"/>
              <a:ea typeface="Courier"/>
              <a:cs typeface="Courier"/>
              <a:sym typeface="Courier"/>
            </a:endParaRPr>
          </a:p>
          <a:p>
            <a:pPr indent="0" lvl="0" marL="0" rtl="0" algn="l">
              <a:spcBef>
                <a:spcPts val="0"/>
              </a:spcBef>
              <a:spcAft>
                <a:spcPts val="0"/>
              </a:spcAft>
              <a:buNone/>
            </a:pPr>
            <a:r>
              <a:rPr b="1" lang="en-US" sz="2400">
                <a:solidFill>
                  <a:srgbClr val="C9DAF8"/>
                </a:solidFill>
                <a:latin typeface="Courier"/>
                <a:ea typeface="Courier"/>
                <a:cs typeface="Courier"/>
                <a:sym typeface="Courier"/>
              </a:rPr>
              <a:t>}</a:t>
            </a:r>
            <a:endParaRPr b="1" sz="2400">
              <a:solidFill>
                <a:srgbClr val="FF9900"/>
              </a:solidFill>
              <a:latin typeface="Courier"/>
              <a:ea typeface="Courier"/>
              <a:cs typeface="Courier"/>
              <a:sym typeface="Courie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54"/>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Exercise 2: Using Variables</a:t>
            </a:r>
            <a:endParaRPr b="1">
              <a:latin typeface="Helvetica Neue"/>
              <a:ea typeface="Helvetica Neue"/>
              <a:cs typeface="Helvetica Neue"/>
              <a:sym typeface="Helvetica Neue"/>
            </a:endParaRPr>
          </a:p>
        </p:txBody>
      </p:sp>
      <p:sp>
        <p:nvSpPr>
          <p:cNvPr id="374" name="Google Shape;374;p54"/>
          <p:cNvSpPr txBox="1"/>
          <p:nvPr>
            <p:ph idx="1" type="body"/>
          </p:nvPr>
        </p:nvSpPr>
        <p:spPr>
          <a:xfrm>
            <a:off x="626625" y="1111275"/>
            <a:ext cx="7884000" cy="3510000"/>
          </a:xfrm>
          <a:prstGeom prst="rect">
            <a:avLst/>
          </a:prstGeom>
          <a:noFill/>
          <a:ln>
            <a:noFill/>
          </a:ln>
        </p:spPr>
        <p:txBody>
          <a:bodyPr anchorCtr="0" anchor="t" bIns="34275" lIns="0" spcFirstLastPara="1" rIns="68575" wrap="square" tIns="35100">
            <a:noAutofit/>
          </a:bodyPr>
          <a:lstStyle/>
          <a:p>
            <a:pPr indent="0" lvl="0" marL="342900" marR="0" rtl="0" algn="l">
              <a:lnSpc>
                <a:spcPct val="90000"/>
              </a:lnSpc>
              <a:spcBef>
                <a:spcPts val="0"/>
              </a:spcBef>
              <a:spcAft>
                <a:spcPts val="0"/>
              </a:spcAft>
              <a:buNone/>
            </a:pPr>
            <a:r>
              <a:t/>
            </a:r>
            <a:endParaRPr sz="4500">
              <a:solidFill>
                <a:srgbClr val="000000"/>
              </a:solidFill>
            </a:endParaRPr>
          </a:p>
          <a:p>
            <a:pPr indent="0" lvl="0" marL="342900" marR="0" rtl="0" algn="l">
              <a:lnSpc>
                <a:spcPct val="90000"/>
              </a:lnSpc>
              <a:spcBef>
                <a:spcPts val="0"/>
              </a:spcBef>
              <a:spcAft>
                <a:spcPts val="0"/>
              </a:spcAft>
              <a:buNone/>
            </a:pPr>
            <a:r>
              <a:t/>
            </a:r>
            <a:endParaRPr sz="4500">
              <a:solidFill>
                <a:srgbClr val="000000"/>
              </a:solidFill>
            </a:endParaRPr>
          </a:p>
          <a:p>
            <a:pPr indent="0" lvl="0" marL="0" marR="0" rtl="0" algn="ctr">
              <a:lnSpc>
                <a:spcPct val="90000"/>
              </a:lnSpc>
              <a:spcBef>
                <a:spcPts val="0"/>
              </a:spcBef>
              <a:spcAft>
                <a:spcPts val="0"/>
              </a:spcAft>
              <a:buNone/>
            </a:pPr>
            <a:r>
              <a:rPr lang="en-US" sz="4500" u="sng">
                <a:solidFill>
                  <a:schemeClr val="hlink"/>
                </a:solidFill>
                <a:hlinkClick r:id="rId3"/>
              </a:rPr>
              <a:t>Exercise 2</a:t>
            </a:r>
            <a:endParaRPr sz="4500">
              <a:solidFill>
                <a:srgbClr val="000000"/>
              </a:solidFill>
            </a:endParaRPr>
          </a:p>
          <a:p>
            <a:pPr indent="0" lvl="0" marL="0" marR="0" rtl="0" algn="l">
              <a:lnSpc>
                <a:spcPct val="90000"/>
              </a:lnSpc>
              <a:spcBef>
                <a:spcPts val="0"/>
              </a:spcBef>
              <a:spcAft>
                <a:spcPts val="0"/>
              </a:spcAft>
              <a:buNone/>
            </a:pPr>
            <a:r>
              <a:t/>
            </a:r>
            <a:endParaRPr>
              <a:solidFill>
                <a:srgbClr val="000000"/>
              </a:solidFill>
            </a:endParaRPr>
          </a:p>
        </p:txBody>
      </p:sp>
      <p:sp>
        <p:nvSpPr>
          <p:cNvPr id="375" name="Google Shape;375;p54"/>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714373" y="243000"/>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3F3F3F"/>
              </a:buClr>
              <a:buSzPts val="2400"/>
              <a:buFont typeface="Helvetica Neue Light"/>
              <a:buNone/>
            </a:pPr>
            <a:r>
              <a:rPr lang="en-US">
                <a:solidFill>
                  <a:srgbClr val="3F3F3F"/>
                </a:solidFill>
              </a:rPr>
              <a:t>Our Practitioners</a:t>
            </a:r>
            <a:endParaRPr/>
          </a:p>
        </p:txBody>
      </p:sp>
      <p:pic>
        <p:nvPicPr>
          <p:cNvPr id="98" name="Google Shape;98;p19"/>
          <p:cNvPicPr preferRelativeResize="0"/>
          <p:nvPr>
            <p:ph idx="1" type="body"/>
          </p:nvPr>
        </p:nvPicPr>
        <p:blipFill rotWithShape="1">
          <a:blip r:embed="rId3">
            <a:alphaModFix/>
          </a:blip>
          <a:srcRect b="0" l="0" r="0" t="0"/>
          <a:stretch/>
        </p:blipFill>
        <p:spPr>
          <a:xfrm>
            <a:off x="-512369" y="1153050"/>
            <a:ext cx="9963600" cy="3495000"/>
          </a:xfrm>
          <a:prstGeom prst="rect">
            <a:avLst/>
          </a:prstGeom>
          <a:noFill/>
          <a:ln>
            <a:noFill/>
          </a:ln>
        </p:spPr>
      </p:pic>
      <p:sp>
        <p:nvSpPr>
          <p:cNvPr id="99" name="Google Shape;99;p19"/>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100" name="Google Shape;100;p19"/>
          <p:cNvSpPr txBox="1"/>
          <p:nvPr/>
        </p:nvSpPr>
        <p:spPr>
          <a:xfrm>
            <a:off x="712819" y="1418205"/>
            <a:ext cx="2049600" cy="4386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US" sz="1200">
                <a:solidFill>
                  <a:srgbClr val="3F3F3F"/>
                </a:solidFill>
                <a:latin typeface="Helvetica Neue Light"/>
                <a:ea typeface="Helvetica Neue Light"/>
                <a:cs typeface="Helvetica Neue Light"/>
                <a:sym typeface="Helvetica Neue Light"/>
              </a:rPr>
              <a:t>250 best selling </a:t>
            </a:r>
            <a:endParaRPr sz="1100"/>
          </a:p>
          <a:p>
            <a:pPr indent="0" lvl="0" marL="0" marR="0" rtl="0" algn="r">
              <a:spcBef>
                <a:spcPts val="0"/>
              </a:spcBef>
              <a:spcAft>
                <a:spcPts val="0"/>
              </a:spcAft>
              <a:buNone/>
            </a:pPr>
            <a:r>
              <a:rPr lang="en-US" sz="1200">
                <a:solidFill>
                  <a:srgbClr val="3F3F3F"/>
                </a:solidFill>
                <a:latin typeface="Helvetica Neue Light"/>
                <a:ea typeface="Helvetica Neue Light"/>
                <a:cs typeface="Helvetica Neue Light"/>
                <a:sym typeface="Helvetica Neue Light"/>
              </a:rPr>
              <a:t>books authored</a:t>
            </a:r>
            <a:endParaRPr sz="1200">
              <a:solidFill>
                <a:srgbClr val="3F3F3F"/>
              </a:solidFill>
              <a:latin typeface="Helvetica Neue Light"/>
              <a:ea typeface="Helvetica Neue Light"/>
              <a:cs typeface="Helvetica Neue Light"/>
              <a:sym typeface="Helvetica Neue Light"/>
            </a:endParaRPr>
          </a:p>
        </p:txBody>
      </p:sp>
      <p:sp>
        <p:nvSpPr>
          <p:cNvPr id="101" name="Google Shape;101;p19"/>
          <p:cNvSpPr txBox="1"/>
          <p:nvPr/>
        </p:nvSpPr>
        <p:spPr>
          <a:xfrm>
            <a:off x="505039" y="2205341"/>
            <a:ext cx="1954200" cy="4386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US" sz="1200">
                <a:solidFill>
                  <a:srgbClr val="3F3F3F"/>
                </a:solidFill>
                <a:latin typeface="Helvetica Neue Light"/>
                <a:ea typeface="Helvetica Neue Light"/>
                <a:cs typeface="Helvetica Neue Light"/>
                <a:sym typeface="Helvetica Neue Light"/>
              </a:rPr>
              <a:t>9+ years of training</a:t>
            </a:r>
            <a:endParaRPr sz="1100"/>
          </a:p>
          <a:p>
            <a:pPr indent="0" lvl="0" marL="0" marR="0" rtl="0" algn="r">
              <a:spcBef>
                <a:spcPts val="0"/>
              </a:spcBef>
              <a:spcAft>
                <a:spcPts val="0"/>
              </a:spcAft>
              <a:buNone/>
            </a:pPr>
            <a:r>
              <a:rPr lang="en-US" sz="1200">
                <a:solidFill>
                  <a:srgbClr val="3F3F3F"/>
                </a:solidFill>
                <a:latin typeface="Helvetica Neue Light"/>
                <a:ea typeface="Helvetica Neue Light"/>
                <a:cs typeface="Helvetica Neue Light"/>
                <a:sym typeface="Helvetica Neue Light"/>
              </a:rPr>
              <a:t>experience</a:t>
            </a:r>
            <a:endParaRPr sz="1200">
              <a:solidFill>
                <a:srgbClr val="3F3F3F"/>
              </a:solidFill>
              <a:latin typeface="Helvetica Neue Light"/>
              <a:ea typeface="Helvetica Neue Light"/>
              <a:cs typeface="Helvetica Neue Light"/>
              <a:sym typeface="Helvetica Neue Light"/>
            </a:endParaRPr>
          </a:p>
        </p:txBody>
      </p:sp>
      <p:sp>
        <p:nvSpPr>
          <p:cNvPr id="102" name="Google Shape;102;p19"/>
          <p:cNvSpPr txBox="1"/>
          <p:nvPr/>
        </p:nvSpPr>
        <p:spPr>
          <a:xfrm>
            <a:off x="921473" y="2993037"/>
            <a:ext cx="1954200" cy="6234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US" sz="1200">
                <a:solidFill>
                  <a:srgbClr val="3F3F3F"/>
                </a:solidFill>
                <a:latin typeface="Helvetica Neue Light"/>
                <a:ea typeface="Helvetica Neue Light"/>
                <a:cs typeface="Helvetica Neue Light"/>
                <a:sym typeface="Helvetica Neue Light"/>
              </a:rPr>
              <a:t>750,000 practitioner led</a:t>
            </a:r>
            <a:endParaRPr sz="1100"/>
          </a:p>
          <a:p>
            <a:pPr indent="0" lvl="0" marL="0" marR="0" rtl="0" algn="r">
              <a:spcBef>
                <a:spcPts val="0"/>
              </a:spcBef>
              <a:spcAft>
                <a:spcPts val="0"/>
              </a:spcAft>
              <a:buNone/>
            </a:pPr>
            <a:r>
              <a:rPr lang="en-US" sz="1200">
                <a:solidFill>
                  <a:srgbClr val="3F3F3F"/>
                </a:solidFill>
                <a:latin typeface="Helvetica Neue Light"/>
                <a:ea typeface="Helvetica Neue Light"/>
                <a:cs typeface="Helvetica Neue Light"/>
                <a:sym typeface="Helvetica Neue Light"/>
              </a:rPr>
              <a:t>training hours</a:t>
            </a:r>
            <a:endParaRPr sz="1100"/>
          </a:p>
          <a:p>
            <a:pPr indent="0" lvl="0" marL="0" marR="0" rtl="0" algn="r">
              <a:spcBef>
                <a:spcPts val="0"/>
              </a:spcBef>
              <a:spcAft>
                <a:spcPts val="0"/>
              </a:spcAft>
              <a:buNone/>
            </a:pPr>
            <a:r>
              <a:t/>
            </a:r>
            <a:endParaRPr sz="1200">
              <a:solidFill>
                <a:srgbClr val="3F3F3F"/>
              </a:solidFill>
              <a:latin typeface="Helvetica Neue Light"/>
              <a:ea typeface="Helvetica Neue Light"/>
              <a:cs typeface="Helvetica Neue Light"/>
              <a:sym typeface="Helvetica Neue Light"/>
            </a:endParaRPr>
          </a:p>
        </p:txBody>
      </p:sp>
      <p:sp>
        <p:nvSpPr>
          <p:cNvPr id="103" name="Google Shape;103;p19"/>
          <p:cNvSpPr txBox="1"/>
          <p:nvPr/>
        </p:nvSpPr>
        <p:spPr>
          <a:xfrm>
            <a:off x="6208439" y="1418336"/>
            <a:ext cx="20478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US" sz="1200">
                <a:solidFill>
                  <a:srgbClr val="3F3F3F"/>
                </a:solidFill>
                <a:latin typeface="Helvetica Neue Light"/>
                <a:ea typeface="Helvetica Neue Light"/>
                <a:cs typeface="Helvetica Neue Light"/>
                <a:sym typeface="Helvetica Neue Light"/>
              </a:rPr>
              <a:t>150 engagements speaking</a:t>
            </a:r>
            <a:endParaRPr sz="1100"/>
          </a:p>
          <a:p>
            <a:pPr indent="0" lvl="0" marL="0" marR="0" rtl="0" algn="l">
              <a:spcBef>
                <a:spcPts val="0"/>
              </a:spcBef>
              <a:spcAft>
                <a:spcPts val="0"/>
              </a:spcAft>
              <a:buNone/>
            </a:pPr>
            <a:r>
              <a:rPr lang="en-US" sz="1200">
                <a:solidFill>
                  <a:srgbClr val="3F3F3F"/>
                </a:solidFill>
                <a:latin typeface="Helvetica Neue Light"/>
                <a:ea typeface="Helvetica Neue Light"/>
                <a:cs typeface="Helvetica Neue Light"/>
                <a:sym typeface="Helvetica Neue Light"/>
              </a:rPr>
              <a:t>at industry conferences </a:t>
            </a:r>
            <a:endParaRPr sz="1200">
              <a:solidFill>
                <a:srgbClr val="3F3F3F"/>
              </a:solidFill>
              <a:latin typeface="Helvetica Neue Light"/>
              <a:ea typeface="Helvetica Neue Light"/>
              <a:cs typeface="Helvetica Neue Light"/>
              <a:sym typeface="Helvetica Neue Light"/>
            </a:endParaRPr>
          </a:p>
        </p:txBody>
      </p:sp>
      <p:sp>
        <p:nvSpPr>
          <p:cNvPr id="104" name="Google Shape;104;p19"/>
          <p:cNvSpPr txBox="1"/>
          <p:nvPr/>
        </p:nvSpPr>
        <p:spPr>
          <a:xfrm>
            <a:off x="6531698" y="2214306"/>
            <a:ext cx="19542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US" sz="1200">
                <a:solidFill>
                  <a:srgbClr val="3F3F3F"/>
                </a:solidFill>
                <a:latin typeface="Helvetica Neue Light"/>
                <a:ea typeface="Helvetica Neue Light"/>
                <a:cs typeface="Helvetica Neue Light"/>
                <a:sym typeface="Helvetica Neue Light"/>
              </a:rPr>
              <a:t>Over 17 years of industry</a:t>
            </a:r>
            <a:endParaRPr sz="1100"/>
          </a:p>
          <a:p>
            <a:pPr indent="0" lvl="0" marL="0" marR="0" rtl="0" algn="l">
              <a:spcBef>
                <a:spcPts val="0"/>
              </a:spcBef>
              <a:spcAft>
                <a:spcPts val="0"/>
              </a:spcAft>
              <a:buNone/>
            </a:pPr>
            <a:r>
              <a:rPr lang="en-US" sz="1200">
                <a:solidFill>
                  <a:srgbClr val="3F3F3F"/>
                </a:solidFill>
                <a:latin typeface="Helvetica Neue Light"/>
                <a:ea typeface="Helvetica Neue Light"/>
                <a:cs typeface="Helvetica Neue Light"/>
                <a:sym typeface="Helvetica Neue Light"/>
              </a:rPr>
              <a:t>experience per instructor</a:t>
            </a:r>
            <a:endParaRPr sz="1200">
              <a:solidFill>
                <a:srgbClr val="3F3F3F"/>
              </a:solidFill>
              <a:latin typeface="Helvetica Neue Light"/>
              <a:ea typeface="Helvetica Neue Light"/>
              <a:cs typeface="Helvetica Neue Light"/>
              <a:sym typeface="Helvetica Neue Light"/>
            </a:endParaRPr>
          </a:p>
        </p:txBody>
      </p:sp>
      <p:sp>
        <p:nvSpPr>
          <p:cNvPr id="105" name="Google Shape;105;p19"/>
          <p:cNvSpPr txBox="1"/>
          <p:nvPr/>
        </p:nvSpPr>
        <p:spPr>
          <a:xfrm>
            <a:off x="6140084" y="2982952"/>
            <a:ext cx="20478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US" sz="1200">
                <a:solidFill>
                  <a:srgbClr val="3F3F3F"/>
                </a:solidFill>
                <a:latin typeface="Helvetica Neue Light"/>
                <a:ea typeface="Helvetica Neue Light"/>
                <a:cs typeface="Helvetica Neue Light"/>
                <a:sym typeface="Helvetica Neue Light"/>
              </a:rPr>
              <a:t>125 certifications in leading</a:t>
            </a:r>
            <a:endParaRPr sz="1100"/>
          </a:p>
          <a:p>
            <a:pPr indent="0" lvl="0" marL="0" marR="0" rtl="0" algn="l">
              <a:spcBef>
                <a:spcPts val="0"/>
              </a:spcBef>
              <a:spcAft>
                <a:spcPts val="0"/>
              </a:spcAft>
              <a:buNone/>
            </a:pPr>
            <a:r>
              <a:rPr lang="en-US" sz="1200">
                <a:solidFill>
                  <a:srgbClr val="3F3F3F"/>
                </a:solidFill>
                <a:latin typeface="Helvetica Neue Light"/>
                <a:ea typeface="Helvetica Neue Light"/>
                <a:cs typeface="Helvetica Neue Light"/>
                <a:sym typeface="Helvetica Neue Light"/>
              </a:rPr>
              <a:t>technologies </a:t>
            </a:r>
            <a:endParaRPr sz="1200">
              <a:solidFill>
                <a:srgbClr val="3F3F3F"/>
              </a:solidFill>
              <a:latin typeface="Helvetica Neue Light"/>
              <a:ea typeface="Helvetica Neue Light"/>
              <a:cs typeface="Helvetica Neue Light"/>
              <a:sym typeface="Helvetica Neue Light"/>
            </a:endParaRPr>
          </a:p>
        </p:txBody>
      </p:sp>
      <p:sp>
        <p:nvSpPr>
          <p:cNvPr id="106" name="Google Shape;106;p19"/>
          <p:cNvSpPr txBox="1"/>
          <p:nvPr/>
        </p:nvSpPr>
        <p:spPr>
          <a:xfrm>
            <a:off x="4806391" y="3998723"/>
            <a:ext cx="2001000" cy="254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US" sz="1200">
                <a:solidFill>
                  <a:srgbClr val="3F3F3F"/>
                </a:solidFill>
                <a:latin typeface="Helvetica Neue Light"/>
                <a:ea typeface="Helvetica Neue Light"/>
                <a:cs typeface="Helvetica Neue Light"/>
                <a:sym typeface="Helvetica Neue Light"/>
              </a:rPr>
              <a:t>95% instructor satisfaction </a:t>
            </a:r>
            <a:endParaRPr sz="11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5"/>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How Terraform Works</a:t>
            </a:r>
            <a:endParaRPr b="1">
              <a:latin typeface="Helvetica Neue"/>
              <a:ea typeface="Helvetica Neue"/>
              <a:cs typeface="Helvetica Neue"/>
              <a:sym typeface="Helvetica Neue"/>
            </a:endParaRPr>
          </a:p>
        </p:txBody>
      </p:sp>
      <p:sp>
        <p:nvSpPr>
          <p:cNvPr id="381" name="Google Shape;381;p55"/>
          <p:cNvSpPr txBox="1"/>
          <p:nvPr>
            <p:ph idx="1" type="body"/>
          </p:nvPr>
        </p:nvSpPr>
        <p:spPr>
          <a:xfrm>
            <a:off x="630000" y="1455084"/>
            <a:ext cx="7884000" cy="2871300"/>
          </a:xfrm>
          <a:prstGeom prst="rect">
            <a:avLst/>
          </a:prstGeom>
          <a:noFill/>
          <a:ln>
            <a:noFill/>
          </a:ln>
        </p:spPr>
        <p:txBody>
          <a:bodyPr anchorCtr="0" anchor="t" bIns="34275" lIns="67500" spcFirstLastPara="1" rIns="68575" wrap="square" tIns="35100">
            <a:noAutofit/>
          </a:bodyPr>
          <a:lstStyle/>
          <a:p>
            <a:pPr indent="-292100" lvl="0" marL="342900" marR="0" rtl="0" algn="l">
              <a:lnSpc>
                <a:spcPct val="90000"/>
              </a:lnSpc>
              <a:spcBef>
                <a:spcPts val="0"/>
              </a:spcBef>
              <a:spcAft>
                <a:spcPts val="0"/>
              </a:spcAft>
              <a:buClr>
                <a:srgbClr val="000000"/>
              </a:buClr>
              <a:buSzPts val="2000"/>
              <a:buChar char="●"/>
            </a:pPr>
            <a:r>
              <a:rPr lang="en-US" sz="2000">
                <a:solidFill>
                  <a:srgbClr val="000000"/>
                </a:solidFill>
              </a:rPr>
              <a:t>state and how to query it</a:t>
            </a:r>
            <a:endParaRPr sz="2000">
              <a:solidFill>
                <a:srgbClr val="000000"/>
              </a:solidFill>
            </a:endParaRPr>
          </a:p>
          <a:p>
            <a:pPr indent="0" lvl="0" marL="0" marR="0" rtl="0" algn="l">
              <a:lnSpc>
                <a:spcPct val="90000"/>
              </a:lnSpc>
              <a:spcBef>
                <a:spcPts val="0"/>
              </a:spcBef>
              <a:spcAft>
                <a:spcPts val="0"/>
              </a:spcAft>
              <a:buNone/>
            </a:pPr>
            <a:r>
              <a:t/>
            </a:r>
            <a:endParaRPr sz="2000">
              <a:solidFill>
                <a:srgbClr val="000000"/>
              </a:solidFill>
            </a:endParaRPr>
          </a:p>
          <a:p>
            <a:pPr indent="-292100" lvl="0" marL="342900" marR="0" rtl="0" algn="l">
              <a:lnSpc>
                <a:spcPct val="90000"/>
              </a:lnSpc>
              <a:spcBef>
                <a:spcPts val="0"/>
              </a:spcBef>
              <a:spcAft>
                <a:spcPts val="0"/>
              </a:spcAft>
              <a:buClr>
                <a:srgbClr val="000000"/>
              </a:buClr>
              <a:buSzPts val="2000"/>
              <a:buChar char="●"/>
            </a:pPr>
            <a:r>
              <a:rPr lang="en-US" sz="2000">
                <a:solidFill>
                  <a:srgbClr val="000000"/>
                </a:solidFill>
              </a:rPr>
              <a:t>computing plans</a:t>
            </a:r>
            <a:endParaRPr sz="2000">
              <a:solidFill>
                <a:srgbClr val="000000"/>
              </a:solidFill>
            </a:endParaRPr>
          </a:p>
          <a:p>
            <a:pPr indent="0" lvl="0" marL="0" marR="0" rtl="0" algn="l">
              <a:lnSpc>
                <a:spcPct val="90000"/>
              </a:lnSpc>
              <a:spcBef>
                <a:spcPts val="0"/>
              </a:spcBef>
              <a:spcAft>
                <a:spcPts val="0"/>
              </a:spcAft>
              <a:buNone/>
            </a:pPr>
            <a:r>
              <a:t/>
            </a:r>
            <a:endParaRPr sz="2000">
              <a:solidFill>
                <a:srgbClr val="000000"/>
              </a:solidFill>
            </a:endParaRPr>
          </a:p>
          <a:p>
            <a:pPr indent="-292100" lvl="0" marL="342900" marR="0" rtl="0" algn="l">
              <a:lnSpc>
                <a:spcPct val="90000"/>
              </a:lnSpc>
              <a:spcBef>
                <a:spcPts val="0"/>
              </a:spcBef>
              <a:spcAft>
                <a:spcPts val="0"/>
              </a:spcAft>
              <a:buClr>
                <a:srgbClr val="000000"/>
              </a:buClr>
              <a:buSzPts val="2000"/>
              <a:buChar char="●"/>
            </a:pPr>
            <a:r>
              <a:rPr lang="en-US" sz="2000">
                <a:solidFill>
                  <a:srgbClr val="000000"/>
                </a:solidFill>
              </a:rPr>
              <a:t>executing plans (</a:t>
            </a:r>
            <a:r>
              <a:rPr b="1" lang="en-US" sz="2000">
                <a:solidFill>
                  <a:srgbClr val="000000"/>
                </a:solidFill>
                <a:latin typeface="Consolas"/>
                <a:ea typeface="Consolas"/>
                <a:cs typeface="Consolas"/>
                <a:sym typeface="Consolas"/>
              </a:rPr>
              <a:t>terraform apply</a:t>
            </a:r>
            <a:r>
              <a:rPr lang="en-US" sz="2000">
                <a:solidFill>
                  <a:srgbClr val="000000"/>
                </a:solidFill>
              </a:rPr>
              <a:t>)</a:t>
            </a:r>
            <a:endParaRPr sz="2000">
              <a:solidFill>
                <a:srgbClr val="000000"/>
              </a:solidFill>
            </a:endParaRPr>
          </a:p>
        </p:txBody>
      </p:sp>
      <p:sp>
        <p:nvSpPr>
          <p:cNvPr id="382" name="Google Shape;382;p55"/>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6"/>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State</a:t>
            </a:r>
            <a:endParaRPr b="1">
              <a:latin typeface="Helvetica Neue"/>
              <a:ea typeface="Helvetica Neue"/>
              <a:cs typeface="Helvetica Neue"/>
              <a:sym typeface="Helvetica Neue"/>
            </a:endParaRPr>
          </a:p>
        </p:txBody>
      </p:sp>
      <p:sp>
        <p:nvSpPr>
          <p:cNvPr id="388" name="Google Shape;388;p56"/>
          <p:cNvSpPr txBox="1"/>
          <p:nvPr>
            <p:ph idx="1" type="body"/>
          </p:nvPr>
        </p:nvSpPr>
        <p:spPr>
          <a:xfrm>
            <a:off x="626625" y="1257469"/>
            <a:ext cx="7884000" cy="3363900"/>
          </a:xfrm>
          <a:prstGeom prst="rect">
            <a:avLst/>
          </a:prstGeom>
          <a:noFill/>
          <a:ln>
            <a:noFill/>
          </a:ln>
        </p:spPr>
        <p:txBody>
          <a:bodyPr anchorCtr="0" anchor="t" bIns="34275" lIns="67500" spcFirstLastPara="1" rIns="68575" wrap="square" tIns="35100">
            <a:noAutofit/>
          </a:bodyPr>
          <a:lstStyle/>
          <a:p>
            <a:pPr indent="-292100" lvl="0" marL="342900" marR="0" rtl="0" algn="l">
              <a:lnSpc>
                <a:spcPct val="90000"/>
              </a:lnSpc>
              <a:spcBef>
                <a:spcPts val="0"/>
              </a:spcBef>
              <a:spcAft>
                <a:spcPts val="0"/>
              </a:spcAft>
              <a:buClr>
                <a:srgbClr val="000000"/>
              </a:buClr>
              <a:buSzPts val="2000"/>
              <a:buChar char="●"/>
            </a:pPr>
            <a:r>
              <a:rPr lang="en-US" sz="2000">
                <a:solidFill>
                  <a:srgbClr val="000000"/>
                </a:solidFill>
              </a:rPr>
              <a:t>stores information about resources that are created by Terraform</a:t>
            </a:r>
            <a:endParaRPr sz="2000">
              <a:solidFill>
                <a:srgbClr val="000000"/>
              </a:solidFill>
            </a:endParaRPr>
          </a:p>
          <a:p>
            <a:pPr indent="-292100" lvl="1" marL="685800" marR="0" rtl="0" algn="l">
              <a:lnSpc>
                <a:spcPct val="90000"/>
              </a:lnSpc>
              <a:spcBef>
                <a:spcPts val="0"/>
              </a:spcBef>
              <a:spcAft>
                <a:spcPts val="0"/>
              </a:spcAft>
              <a:buClr>
                <a:srgbClr val="000000"/>
              </a:buClr>
              <a:buSzPts val="2000"/>
              <a:buChar char="○"/>
            </a:pPr>
            <a:r>
              <a:rPr lang="en-US" sz="2000">
                <a:solidFill>
                  <a:srgbClr val="000000"/>
                </a:solidFill>
              </a:rPr>
              <a:t>also includes values computed by the provider APIs</a:t>
            </a:r>
            <a:endParaRPr sz="2000">
              <a:solidFill>
                <a:srgbClr val="000000"/>
              </a:solidFill>
            </a:endParaRPr>
          </a:p>
          <a:p>
            <a:pPr indent="0" lvl="0" marL="685800" marR="0" rtl="0" algn="l">
              <a:lnSpc>
                <a:spcPct val="90000"/>
              </a:lnSpc>
              <a:spcBef>
                <a:spcPts val="0"/>
              </a:spcBef>
              <a:spcAft>
                <a:spcPts val="0"/>
              </a:spcAft>
              <a:buNone/>
            </a:pPr>
            <a:r>
              <a:t/>
            </a:r>
            <a:endParaRPr sz="2000">
              <a:solidFill>
                <a:srgbClr val="000000"/>
              </a:solidFill>
            </a:endParaRPr>
          </a:p>
          <a:p>
            <a:pPr indent="-292100" lvl="0" marL="342900" marR="0" rtl="0" algn="l">
              <a:lnSpc>
                <a:spcPct val="90000"/>
              </a:lnSpc>
              <a:spcBef>
                <a:spcPts val="0"/>
              </a:spcBef>
              <a:spcAft>
                <a:spcPts val="0"/>
              </a:spcAft>
              <a:buClr>
                <a:srgbClr val="000000"/>
              </a:buClr>
              <a:buSzPts val="2000"/>
              <a:buChar char="●"/>
            </a:pPr>
            <a:r>
              <a:rPr lang="en-US" sz="2000">
                <a:solidFill>
                  <a:srgbClr val="000000"/>
                </a:solidFill>
              </a:rPr>
              <a:t>local file</a:t>
            </a:r>
            <a:endParaRPr sz="2000">
              <a:solidFill>
                <a:srgbClr val="000000"/>
              </a:solidFill>
            </a:endParaRPr>
          </a:p>
          <a:p>
            <a:pPr indent="-292100" lvl="1" marL="685800" marR="0" rtl="0" algn="l">
              <a:lnSpc>
                <a:spcPct val="90000"/>
              </a:lnSpc>
              <a:spcBef>
                <a:spcPts val="0"/>
              </a:spcBef>
              <a:spcAft>
                <a:spcPts val="0"/>
              </a:spcAft>
              <a:buClr>
                <a:srgbClr val="000000"/>
              </a:buClr>
              <a:buSzPts val="2000"/>
              <a:buFont typeface="Consolas"/>
              <a:buChar char="○"/>
            </a:pPr>
            <a:r>
              <a:rPr b="1" lang="en-US" sz="2000">
                <a:solidFill>
                  <a:srgbClr val="000000"/>
                </a:solidFill>
                <a:latin typeface="Consolas"/>
                <a:ea typeface="Consolas"/>
                <a:cs typeface="Consolas"/>
                <a:sym typeface="Consolas"/>
              </a:rPr>
              <a:t>.tfstate</a:t>
            </a:r>
            <a:endParaRPr b="1" sz="2000">
              <a:solidFill>
                <a:srgbClr val="000000"/>
              </a:solidFill>
              <a:latin typeface="Consolas"/>
              <a:ea typeface="Consolas"/>
              <a:cs typeface="Consolas"/>
              <a:sym typeface="Consolas"/>
            </a:endParaRPr>
          </a:p>
          <a:p>
            <a:pPr indent="0" lvl="0" marL="685800" marR="0" rtl="0" algn="l">
              <a:lnSpc>
                <a:spcPct val="90000"/>
              </a:lnSpc>
              <a:spcBef>
                <a:spcPts val="0"/>
              </a:spcBef>
              <a:spcAft>
                <a:spcPts val="0"/>
              </a:spcAft>
              <a:buNone/>
            </a:pPr>
            <a:r>
              <a:t/>
            </a:r>
            <a:endParaRPr b="1" sz="2000">
              <a:solidFill>
                <a:srgbClr val="000000"/>
              </a:solidFill>
              <a:latin typeface="Consolas"/>
              <a:ea typeface="Consolas"/>
              <a:cs typeface="Consolas"/>
              <a:sym typeface="Consolas"/>
            </a:endParaRPr>
          </a:p>
          <a:p>
            <a:pPr indent="-292100" lvl="0" marL="342900" marR="0" rtl="0" algn="l">
              <a:lnSpc>
                <a:spcPct val="90000"/>
              </a:lnSpc>
              <a:spcBef>
                <a:spcPts val="0"/>
              </a:spcBef>
              <a:spcAft>
                <a:spcPts val="0"/>
              </a:spcAft>
              <a:buClr>
                <a:srgbClr val="000000"/>
              </a:buClr>
              <a:buSzPts val="2000"/>
              <a:buFont typeface="Consolas"/>
              <a:buChar char="●"/>
            </a:pPr>
            <a:r>
              <a:rPr lang="en-US" sz="2000">
                <a:solidFill>
                  <a:srgbClr val="000000"/>
                </a:solidFill>
              </a:rPr>
              <a:t>or b</a:t>
            </a:r>
            <a:r>
              <a:rPr lang="en-US" sz="2000">
                <a:solidFill>
                  <a:srgbClr val="000000"/>
                </a:solidFill>
              </a:rPr>
              <a:t>ackends are also available…</a:t>
            </a:r>
            <a:endParaRPr sz="2000">
              <a:solidFill>
                <a:srgbClr val="000000"/>
              </a:solidFill>
            </a:endParaRPr>
          </a:p>
        </p:txBody>
      </p:sp>
      <p:sp>
        <p:nvSpPr>
          <p:cNvPr id="389" name="Google Shape;389;p56"/>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57"/>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Backends</a:t>
            </a:r>
            <a:endParaRPr b="1">
              <a:latin typeface="Helvetica Neue"/>
              <a:ea typeface="Helvetica Neue"/>
              <a:cs typeface="Helvetica Neue"/>
              <a:sym typeface="Helvetica Neue"/>
            </a:endParaRPr>
          </a:p>
        </p:txBody>
      </p:sp>
      <p:sp>
        <p:nvSpPr>
          <p:cNvPr id="395" name="Google Shape;395;p57"/>
          <p:cNvSpPr txBox="1"/>
          <p:nvPr>
            <p:ph idx="1" type="body"/>
          </p:nvPr>
        </p:nvSpPr>
        <p:spPr>
          <a:xfrm>
            <a:off x="519619" y="1110384"/>
            <a:ext cx="8199000" cy="3560700"/>
          </a:xfrm>
          <a:prstGeom prst="rect">
            <a:avLst/>
          </a:prstGeom>
          <a:noFill/>
          <a:ln>
            <a:noFill/>
          </a:ln>
        </p:spPr>
        <p:txBody>
          <a:bodyPr anchorCtr="0" anchor="t" bIns="34275" lIns="67500" spcFirstLastPara="1" rIns="68575" wrap="square" tIns="35100">
            <a:noAutofit/>
          </a:bodyPr>
          <a:lstStyle/>
          <a:p>
            <a:pPr indent="-292100" lvl="0" marL="342900" rtl="0" algn="l">
              <a:spcBef>
                <a:spcPts val="0"/>
              </a:spcBef>
              <a:spcAft>
                <a:spcPts val="0"/>
              </a:spcAft>
              <a:buClr>
                <a:srgbClr val="000000"/>
              </a:buClr>
              <a:buSzPts val="2000"/>
              <a:buChar char="●"/>
            </a:pPr>
            <a:r>
              <a:rPr lang="en-US" sz="2000">
                <a:solidFill>
                  <a:schemeClr val="dk1"/>
                </a:solidFill>
              </a:rPr>
              <a:t>determines how state is loaded and how operations </a:t>
            </a:r>
            <a:r>
              <a:rPr lang="en-US" sz="2000">
                <a:solidFill>
                  <a:schemeClr val="dk1"/>
                </a:solidFill>
              </a:rPr>
              <a:t>like</a:t>
            </a:r>
            <a:r>
              <a:rPr lang="en-US" sz="2000">
                <a:solidFill>
                  <a:schemeClr val="dk1"/>
                </a:solidFill>
              </a:rPr>
              <a:t> </a:t>
            </a:r>
            <a:r>
              <a:rPr b="1" lang="en-US" sz="2000">
                <a:solidFill>
                  <a:schemeClr val="dk1"/>
                </a:solidFill>
                <a:latin typeface="Consolas"/>
                <a:ea typeface="Consolas"/>
                <a:cs typeface="Consolas"/>
                <a:sym typeface="Consolas"/>
              </a:rPr>
              <a:t>apply</a:t>
            </a:r>
            <a:r>
              <a:rPr lang="en-US" sz="2000">
                <a:solidFill>
                  <a:schemeClr val="dk1"/>
                </a:solidFill>
              </a:rPr>
              <a:t> are executed</a:t>
            </a:r>
            <a:endParaRPr sz="2000">
              <a:solidFill>
                <a:schemeClr val="dk1"/>
              </a:solidFill>
            </a:endParaRPr>
          </a:p>
          <a:p>
            <a:pPr indent="0" lvl="0" marL="342900" rtl="0" algn="l">
              <a:spcBef>
                <a:spcPts val="0"/>
              </a:spcBef>
              <a:spcAft>
                <a:spcPts val="0"/>
              </a:spcAft>
              <a:buNone/>
            </a:pPr>
            <a:r>
              <a:t/>
            </a:r>
            <a:endParaRPr sz="2000">
              <a:solidFill>
                <a:schemeClr val="dk1"/>
              </a:solidFill>
            </a:endParaRPr>
          </a:p>
          <a:p>
            <a:pPr indent="-292100" lvl="0" marL="342900" rtl="0" algn="l">
              <a:spcBef>
                <a:spcPts val="0"/>
              </a:spcBef>
              <a:spcAft>
                <a:spcPts val="0"/>
              </a:spcAft>
              <a:buClr>
                <a:schemeClr val="dk1"/>
              </a:buClr>
              <a:buSzPts val="2000"/>
              <a:buChar char="●"/>
            </a:pPr>
            <a:r>
              <a:rPr lang="en-US" sz="2000">
                <a:solidFill>
                  <a:schemeClr val="dk1"/>
                </a:solidFill>
              </a:rPr>
              <a:t>enables non-local file state storage, remote execution, etc.</a:t>
            </a:r>
            <a:endParaRPr sz="2000">
              <a:solidFill>
                <a:schemeClr val="dk1"/>
              </a:solidFill>
            </a:endParaRPr>
          </a:p>
          <a:p>
            <a:pPr indent="0" lvl="0" marL="342900" rtl="0" algn="l">
              <a:spcBef>
                <a:spcPts val="0"/>
              </a:spcBef>
              <a:spcAft>
                <a:spcPts val="0"/>
              </a:spcAft>
              <a:buNone/>
            </a:pPr>
            <a:r>
              <a:t/>
            </a:r>
            <a:endParaRPr sz="2000">
              <a:solidFill>
                <a:schemeClr val="dk1"/>
              </a:solidFill>
            </a:endParaRPr>
          </a:p>
          <a:p>
            <a:pPr indent="-292100" lvl="0" marL="342900" rtl="0" algn="l">
              <a:spcBef>
                <a:spcPts val="0"/>
              </a:spcBef>
              <a:spcAft>
                <a:spcPts val="0"/>
              </a:spcAft>
              <a:buClr>
                <a:schemeClr val="dk1"/>
              </a:buClr>
              <a:buSzPts val="2000"/>
              <a:buChar char="●"/>
            </a:pPr>
            <a:r>
              <a:rPr lang="en-US" sz="2000">
                <a:solidFill>
                  <a:schemeClr val="dk1"/>
                </a:solidFill>
              </a:rPr>
              <a:t>why use a backend?	</a:t>
            </a:r>
            <a:endParaRPr sz="2000">
              <a:solidFill>
                <a:schemeClr val="dk1"/>
              </a:solidFill>
            </a:endParaRPr>
          </a:p>
          <a:p>
            <a:pPr indent="-292100" lvl="1" marL="685800" rtl="0" algn="l">
              <a:spcBef>
                <a:spcPts val="0"/>
              </a:spcBef>
              <a:spcAft>
                <a:spcPts val="0"/>
              </a:spcAft>
              <a:buClr>
                <a:schemeClr val="dk1"/>
              </a:buClr>
              <a:buSzPts val="2000"/>
              <a:buChar char="○"/>
            </a:pPr>
            <a:r>
              <a:rPr lang="en-US" sz="2000">
                <a:solidFill>
                  <a:schemeClr val="dk1"/>
                </a:solidFill>
              </a:rPr>
              <a:t>can store their state remotely and protect it to prevent corruption</a:t>
            </a:r>
            <a:endParaRPr sz="2000">
              <a:solidFill>
                <a:schemeClr val="dk1"/>
              </a:solidFill>
            </a:endParaRPr>
          </a:p>
          <a:p>
            <a:pPr indent="-292100" lvl="2" marL="1028700" rtl="0" algn="l">
              <a:spcBef>
                <a:spcPts val="0"/>
              </a:spcBef>
              <a:spcAft>
                <a:spcPts val="0"/>
              </a:spcAft>
              <a:buClr>
                <a:schemeClr val="dk1"/>
              </a:buClr>
              <a:buSzPts val="2000"/>
              <a:buChar char="■"/>
            </a:pPr>
            <a:r>
              <a:rPr lang="en-US" sz="2000">
                <a:solidFill>
                  <a:schemeClr val="dk1"/>
                </a:solidFill>
              </a:rPr>
              <a:t>some backends, e.g., </a:t>
            </a:r>
            <a:r>
              <a:rPr i="1" lang="en-US" sz="2000">
                <a:solidFill>
                  <a:schemeClr val="dk1"/>
                </a:solidFill>
              </a:rPr>
              <a:t>Terraform Cloud </a:t>
            </a:r>
            <a:r>
              <a:rPr lang="en-US" sz="2000">
                <a:solidFill>
                  <a:schemeClr val="dk1"/>
                </a:solidFill>
              </a:rPr>
              <a:t>automatically store all revisions</a:t>
            </a:r>
            <a:endParaRPr sz="2000">
              <a:solidFill>
                <a:schemeClr val="dk1"/>
              </a:solidFill>
            </a:endParaRPr>
          </a:p>
          <a:p>
            <a:pPr indent="-292100" lvl="1" marL="685800" rtl="0" algn="l">
              <a:spcBef>
                <a:spcPts val="0"/>
              </a:spcBef>
              <a:spcAft>
                <a:spcPts val="0"/>
              </a:spcAft>
              <a:buClr>
                <a:schemeClr val="dk1"/>
              </a:buClr>
              <a:buSzPts val="2000"/>
              <a:buChar char="○"/>
            </a:pPr>
            <a:r>
              <a:rPr lang="en-US" sz="2000">
                <a:solidFill>
                  <a:schemeClr val="dk1"/>
                </a:solidFill>
              </a:rPr>
              <a:t>keep sensitive information off local disk</a:t>
            </a:r>
            <a:endParaRPr sz="2000">
              <a:solidFill>
                <a:schemeClr val="dk1"/>
              </a:solidFill>
            </a:endParaRPr>
          </a:p>
          <a:p>
            <a:pPr indent="-292100" lvl="1" marL="685800" rtl="0" algn="l">
              <a:spcBef>
                <a:spcPts val="0"/>
              </a:spcBef>
              <a:spcAft>
                <a:spcPts val="0"/>
              </a:spcAft>
              <a:buClr>
                <a:schemeClr val="dk1"/>
              </a:buClr>
              <a:buSzPts val="2000"/>
              <a:buChar char="○"/>
            </a:pPr>
            <a:r>
              <a:rPr lang="en-US" sz="2000">
                <a:solidFill>
                  <a:schemeClr val="dk1"/>
                </a:solidFill>
              </a:rPr>
              <a:t>remote operations</a:t>
            </a:r>
            <a:endParaRPr sz="2000">
              <a:solidFill>
                <a:schemeClr val="dk1"/>
              </a:solidFill>
            </a:endParaRPr>
          </a:p>
          <a:p>
            <a:pPr indent="-292100" lvl="2" marL="1028700" rtl="0" algn="l">
              <a:spcBef>
                <a:spcPts val="0"/>
              </a:spcBef>
              <a:spcAft>
                <a:spcPts val="0"/>
              </a:spcAft>
              <a:buClr>
                <a:schemeClr val="dk1"/>
              </a:buClr>
              <a:buSzPts val="2000"/>
              <a:buChar char="■"/>
            </a:pPr>
            <a:r>
              <a:rPr lang="en-US" sz="2000">
                <a:solidFill>
                  <a:schemeClr val="dk1"/>
                </a:solidFill>
              </a:rPr>
              <a:t>apply can take a </a:t>
            </a:r>
            <a:r>
              <a:rPr i="1" lang="en-US" sz="2000">
                <a:solidFill>
                  <a:schemeClr val="dk1"/>
                </a:solidFill>
              </a:rPr>
              <a:t>LONG</a:t>
            </a:r>
            <a:r>
              <a:rPr lang="en-US" sz="2000">
                <a:solidFill>
                  <a:schemeClr val="dk1"/>
                </a:solidFill>
              </a:rPr>
              <a:t> time for large infrastructures</a:t>
            </a:r>
            <a:endParaRPr sz="2000">
              <a:solidFill>
                <a:srgbClr val="000000"/>
              </a:solidFill>
            </a:endParaRPr>
          </a:p>
        </p:txBody>
      </p:sp>
      <p:sp>
        <p:nvSpPr>
          <p:cNvPr id="396" name="Google Shape;396;p57"/>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8"/>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Backends (cont’d)</a:t>
            </a:r>
            <a:endParaRPr b="1">
              <a:latin typeface="Helvetica Neue"/>
              <a:ea typeface="Helvetica Neue"/>
              <a:cs typeface="Helvetica Neue"/>
              <a:sym typeface="Helvetica Neue"/>
            </a:endParaRPr>
          </a:p>
        </p:txBody>
      </p:sp>
      <p:sp>
        <p:nvSpPr>
          <p:cNvPr id="402" name="Google Shape;402;p58"/>
          <p:cNvSpPr txBox="1"/>
          <p:nvPr>
            <p:ph idx="1" type="body"/>
          </p:nvPr>
        </p:nvSpPr>
        <p:spPr>
          <a:xfrm>
            <a:off x="519619" y="1110384"/>
            <a:ext cx="8199000" cy="3560700"/>
          </a:xfrm>
          <a:prstGeom prst="rect">
            <a:avLst/>
          </a:prstGeom>
          <a:noFill/>
          <a:ln>
            <a:noFill/>
          </a:ln>
        </p:spPr>
        <p:txBody>
          <a:bodyPr anchorCtr="0" anchor="t" bIns="34275" lIns="67500" spcFirstLastPara="1" rIns="68575" wrap="square" tIns="35100">
            <a:noAutofit/>
          </a:bodyPr>
          <a:lstStyle/>
          <a:p>
            <a:pPr indent="-292100" lvl="0" marL="342900" rtl="0" algn="l">
              <a:spcBef>
                <a:spcPts val="0"/>
              </a:spcBef>
              <a:spcAft>
                <a:spcPts val="0"/>
              </a:spcAft>
              <a:buClr>
                <a:schemeClr val="dk1"/>
              </a:buClr>
              <a:buSzPts val="2000"/>
              <a:buChar char="●"/>
            </a:pPr>
            <a:r>
              <a:rPr lang="en-US" sz="2000">
                <a:solidFill>
                  <a:srgbClr val="000000"/>
                </a:solidFill>
              </a:rPr>
              <a:t>examples</a:t>
            </a:r>
            <a:endParaRPr sz="2000">
              <a:solidFill>
                <a:srgbClr val="000000"/>
              </a:solidFill>
            </a:endParaRPr>
          </a:p>
          <a:p>
            <a:pPr indent="-292100" lvl="1" marL="685800" marR="0" rtl="0" algn="l">
              <a:lnSpc>
                <a:spcPct val="90000"/>
              </a:lnSpc>
              <a:spcBef>
                <a:spcPts val="0"/>
              </a:spcBef>
              <a:spcAft>
                <a:spcPts val="0"/>
              </a:spcAft>
              <a:buClr>
                <a:srgbClr val="000000"/>
              </a:buClr>
              <a:buSzPts val="2000"/>
              <a:buChar char="○"/>
            </a:pPr>
            <a:r>
              <a:rPr lang="en-US" sz="2000">
                <a:solidFill>
                  <a:srgbClr val="000000"/>
                </a:solidFill>
              </a:rPr>
              <a:t>S3</a:t>
            </a:r>
            <a:endParaRPr sz="2000">
              <a:solidFill>
                <a:srgbClr val="000000"/>
              </a:solidFill>
            </a:endParaRPr>
          </a:p>
          <a:p>
            <a:pPr indent="-292100" lvl="1" marL="685800" marR="0" rtl="0" algn="l">
              <a:lnSpc>
                <a:spcPct val="90000"/>
              </a:lnSpc>
              <a:spcBef>
                <a:spcPts val="0"/>
              </a:spcBef>
              <a:spcAft>
                <a:spcPts val="0"/>
              </a:spcAft>
              <a:buClr>
                <a:srgbClr val="000000"/>
              </a:buClr>
              <a:buSzPts val="2000"/>
              <a:buChar char="○"/>
            </a:pPr>
            <a:r>
              <a:rPr lang="en-US" sz="2000">
                <a:solidFill>
                  <a:srgbClr val="000000"/>
                </a:solidFill>
              </a:rPr>
              <a:t>swift</a:t>
            </a:r>
            <a:endParaRPr sz="2000">
              <a:solidFill>
                <a:srgbClr val="000000"/>
              </a:solidFill>
            </a:endParaRPr>
          </a:p>
          <a:p>
            <a:pPr indent="-292100" lvl="1" marL="685800" marR="0" rtl="0" algn="l">
              <a:lnSpc>
                <a:spcPct val="90000"/>
              </a:lnSpc>
              <a:spcBef>
                <a:spcPts val="0"/>
              </a:spcBef>
              <a:spcAft>
                <a:spcPts val="0"/>
              </a:spcAft>
              <a:buClr>
                <a:srgbClr val="000000"/>
              </a:buClr>
              <a:buSzPts val="2000"/>
              <a:buChar char="○"/>
            </a:pPr>
            <a:r>
              <a:rPr lang="en-US" sz="2000">
                <a:solidFill>
                  <a:srgbClr val="000000"/>
                </a:solidFill>
              </a:rPr>
              <a:t>http</a:t>
            </a:r>
            <a:endParaRPr sz="2000">
              <a:solidFill>
                <a:srgbClr val="000000"/>
              </a:solidFill>
            </a:endParaRPr>
          </a:p>
          <a:p>
            <a:pPr indent="-292100" lvl="1" marL="685800" rtl="0" algn="l">
              <a:spcBef>
                <a:spcPts val="0"/>
              </a:spcBef>
              <a:spcAft>
                <a:spcPts val="0"/>
              </a:spcAft>
              <a:buClr>
                <a:schemeClr val="dk1"/>
              </a:buClr>
              <a:buSzPts val="2000"/>
              <a:buChar char="○"/>
            </a:pPr>
            <a:r>
              <a:rPr lang="en-US" sz="2000">
                <a:solidFill>
                  <a:schemeClr val="dk1"/>
                </a:solidFill>
              </a:rPr>
              <a:t>Terraform Enterprise</a:t>
            </a:r>
            <a:endParaRPr sz="2000">
              <a:solidFill>
                <a:schemeClr val="dk1"/>
              </a:solidFill>
            </a:endParaRPr>
          </a:p>
          <a:p>
            <a:pPr indent="-292100" lvl="1" marL="685800" marR="0" rtl="0" algn="l">
              <a:lnSpc>
                <a:spcPct val="90000"/>
              </a:lnSpc>
              <a:spcBef>
                <a:spcPts val="0"/>
              </a:spcBef>
              <a:spcAft>
                <a:spcPts val="0"/>
              </a:spcAft>
              <a:buClr>
                <a:srgbClr val="000000"/>
              </a:buClr>
              <a:buSzPts val="2000"/>
              <a:buChar char="○"/>
            </a:pPr>
            <a:r>
              <a:rPr lang="en-US" sz="2000">
                <a:solidFill>
                  <a:srgbClr val="000000"/>
                </a:solidFill>
              </a:rPr>
              <a:t>etc.</a:t>
            </a:r>
            <a:endParaRPr sz="2000">
              <a:solidFill>
                <a:srgbClr val="000000"/>
              </a:solidFill>
            </a:endParaRPr>
          </a:p>
        </p:txBody>
      </p:sp>
      <p:sp>
        <p:nvSpPr>
          <p:cNvPr id="403" name="Google Shape;403;p58"/>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9"/>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How to Query or See the Current State</a:t>
            </a:r>
            <a:endParaRPr b="1">
              <a:latin typeface="Helvetica Neue"/>
              <a:ea typeface="Helvetica Neue"/>
              <a:cs typeface="Helvetica Neue"/>
              <a:sym typeface="Helvetica Neue"/>
            </a:endParaRPr>
          </a:p>
        </p:txBody>
      </p:sp>
      <p:sp>
        <p:nvSpPr>
          <p:cNvPr id="409" name="Google Shape;409;p59"/>
          <p:cNvSpPr txBox="1"/>
          <p:nvPr>
            <p:ph idx="1" type="body"/>
          </p:nvPr>
        </p:nvSpPr>
        <p:spPr>
          <a:xfrm>
            <a:off x="626625" y="1257469"/>
            <a:ext cx="7884000" cy="3363900"/>
          </a:xfrm>
          <a:prstGeom prst="rect">
            <a:avLst/>
          </a:prstGeom>
          <a:noFill/>
          <a:ln>
            <a:noFill/>
          </a:ln>
        </p:spPr>
        <p:txBody>
          <a:bodyPr anchorCtr="0" anchor="t" bIns="34275" lIns="67500" spcFirstLastPara="1" rIns="68575" wrap="square" tIns="35100">
            <a:noAutofit/>
          </a:bodyPr>
          <a:lstStyle/>
          <a:p>
            <a:pPr indent="-292100" lvl="0" marL="342900" marR="0" rtl="0" algn="l">
              <a:lnSpc>
                <a:spcPct val="90000"/>
              </a:lnSpc>
              <a:spcBef>
                <a:spcPts val="0"/>
              </a:spcBef>
              <a:spcAft>
                <a:spcPts val="0"/>
              </a:spcAft>
              <a:buClr>
                <a:srgbClr val="000000"/>
              </a:buClr>
              <a:buSzPts val="2000"/>
              <a:buChar char="●"/>
            </a:pPr>
            <a:r>
              <a:rPr lang="en-US" sz="2000">
                <a:solidFill>
                  <a:srgbClr val="000000"/>
                </a:solidFill>
              </a:rPr>
              <a:t>CLI</a:t>
            </a:r>
            <a:endParaRPr sz="2000">
              <a:solidFill>
                <a:srgbClr val="000000"/>
              </a:solidFill>
            </a:endParaRPr>
          </a:p>
          <a:p>
            <a:pPr indent="-292100" lvl="1" marL="685800" marR="0" rtl="0" algn="l">
              <a:lnSpc>
                <a:spcPct val="90000"/>
              </a:lnSpc>
              <a:spcBef>
                <a:spcPts val="0"/>
              </a:spcBef>
              <a:spcAft>
                <a:spcPts val="0"/>
              </a:spcAft>
              <a:buClr>
                <a:srgbClr val="000000"/>
              </a:buClr>
              <a:buSzPts val="2000"/>
              <a:buFont typeface="Consolas"/>
              <a:buChar char="○"/>
            </a:pPr>
            <a:r>
              <a:rPr b="1" lang="en-US" sz="2000">
                <a:solidFill>
                  <a:srgbClr val="000000"/>
                </a:solidFill>
                <a:latin typeface="Consolas"/>
                <a:ea typeface="Consolas"/>
                <a:cs typeface="Consolas"/>
                <a:sym typeface="Consolas"/>
              </a:rPr>
              <a:t>terraform show [-json]</a:t>
            </a:r>
            <a:endParaRPr b="1" sz="2000">
              <a:solidFill>
                <a:srgbClr val="000000"/>
              </a:solidFill>
              <a:latin typeface="Consolas"/>
              <a:ea typeface="Consolas"/>
              <a:cs typeface="Consolas"/>
              <a:sym typeface="Consolas"/>
            </a:endParaRPr>
          </a:p>
          <a:p>
            <a:pPr indent="0" lvl="0" marL="685800" marR="0" rtl="0" algn="l">
              <a:lnSpc>
                <a:spcPct val="90000"/>
              </a:lnSpc>
              <a:spcBef>
                <a:spcPts val="0"/>
              </a:spcBef>
              <a:spcAft>
                <a:spcPts val="0"/>
              </a:spcAft>
              <a:buNone/>
            </a:pPr>
            <a:r>
              <a:rPr lang="en-US" sz="2000" u="sng">
                <a:solidFill>
                  <a:schemeClr val="hlink"/>
                </a:solidFill>
                <a:hlinkClick r:id="rId3"/>
              </a:rPr>
              <a:t>https://www.terraform.io/docs/commands/show.html</a:t>
            </a:r>
            <a:endParaRPr sz="2000">
              <a:solidFill>
                <a:srgbClr val="000000"/>
              </a:solidFill>
            </a:endParaRPr>
          </a:p>
          <a:p>
            <a:pPr indent="0" lvl="0" marL="0" marR="0" rtl="0" algn="l">
              <a:lnSpc>
                <a:spcPct val="90000"/>
              </a:lnSpc>
              <a:spcBef>
                <a:spcPts val="0"/>
              </a:spcBef>
              <a:spcAft>
                <a:spcPts val="0"/>
              </a:spcAft>
              <a:buNone/>
            </a:pPr>
            <a:r>
              <a:t/>
            </a:r>
            <a:endParaRPr sz="2000">
              <a:solidFill>
                <a:srgbClr val="000000"/>
              </a:solidFill>
            </a:endParaRPr>
          </a:p>
          <a:p>
            <a:pPr indent="-292100" lvl="0" marL="342900" marR="0" rtl="0" algn="l">
              <a:lnSpc>
                <a:spcPct val="90000"/>
              </a:lnSpc>
              <a:spcBef>
                <a:spcPts val="0"/>
              </a:spcBef>
              <a:spcAft>
                <a:spcPts val="0"/>
              </a:spcAft>
              <a:buClr>
                <a:srgbClr val="000000"/>
              </a:buClr>
              <a:buSzPts val="2000"/>
              <a:buChar char="●"/>
            </a:pPr>
            <a:r>
              <a:rPr lang="en-US" sz="2000">
                <a:solidFill>
                  <a:srgbClr val="000000"/>
                </a:solidFill>
              </a:rPr>
              <a:t>Remote State Data Type</a:t>
            </a:r>
            <a:endParaRPr sz="2000">
              <a:solidFill>
                <a:srgbClr val="000000"/>
              </a:solidFill>
            </a:endParaRPr>
          </a:p>
          <a:p>
            <a:pPr indent="0" lvl="0" marL="685800" marR="0" rtl="0" algn="l">
              <a:lnSpc>
                <a:spcPct val="90000"/>
              </a:lnSpc>
              <a:spcBef>
                <a:spcPts val="0"/>
              </a:spcBef>
              <a:spcAft>
                <a:spcPts val="0"/>
              </a:spcAft>
              <a:buNone/>
            </a:pPr>
            <a:r>
              <a:rPr lang="en-US" u="sng">
                <a:solidFill>
                  <a:schemeClr val="hlink"/>
                </a:solidFill>
                <a:hlinkClick r:id="rId4"/>
              </a:rPr>
              <a:t>https://www.terraform.io/docs/providers/terraform/d/remote_state.html</a:t>
            </a:r>
            <a:endParaRPr>
              <a:solidFill>
                <a:srgbClr val="000000"/>
              </a:solidFill>
            </a:endParaRPr>
          </a:p>
          <a:p>
            <a:pPr indent="0" lvl="0" marL="0" marR="0" rtl="0" algn="l">
              <a:lnSpc>
                <a:spcPct val="90000"/>
              </a:lnSpc>
              <a:spcBef>
                <a:spcPts val="0"/>
              </a:spcBef>
              <a:spcAft>
                <a:spcPts val="0"/>
              </a:spcAft>
              <a:buNone/>
            </a:pPr>
            <a:r>
              <a:t/>
            </a:r>
            <a:endParaRPr sz="2000">
              <a:solidFill>
                <a:srgbClr val="000000"/>
              </a:solidFill>
            </a:endParaRPr>
          </a:p>
        </p:txBody>
      </p:sp>
      <p:sp>
        <p:nvSpPr>
          <p:cNvPr id="410" name="Google Shape;410;p59"/>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60"/>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Visualizing Graph Outputs</a:t>
            </a:r>
            <a:endParaRPr b="1">
              <a:latin typeface="Helvetica Neue"/>
              <a:ea typeface="Helvetica Neue"/>
              <a:cs typeface="Helvetica Neue"/>
              <a:sym typeface="Helvetica Neue"/>
            </a:endParaRPr>
          </a:p>
        </p:txBody>
      </p:sp>
      <p:sp>
        <p:nvSpPr>
          <p:cNvPr id="416" name="Google Shape;416;p60"/>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pic>
        <p:nvPicPr>
          <p:cNvPr id="417" name="Google Shape;417;p60"/>
          <p:cNvPicPr preferRelativeResize="0"/>
          <p:nvPr/>
        </p:nvPicPr>
        <p:blipFill rotWithShape="1">
          <a:blip r:embed="rId3">
            <a:alphaModFix/>
          </a:blip>
          <a:srcRect b="0" l="0" r="0" t="0"/>
          <a:stretch/>
        </p:blipFill>
        <p:spPr>
          <a:xfrm>
            <a:off x="2776275" y="933413"/>
            <a:ext cx="3525149" cy="388970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61"/>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Visualizing Graph Outputs</a:t>
            </a:r>
            <a:endParaRPr b="1">
              <a:latin typeface="Helvetica Neue"/>
              <a:ea typeface="Helvetica Neue"/>
              <a:cs typeface="Helvetica Neue"/>
              <a:sym typeface="Helvetica Neue"/>
            </a:endParaRPr>
          </a:p>
        </p:txBody>
      </p:sp>
      <p:sp>
        <p:nvSpPr>
          <p:cNvPr id="423" name="Google Shape;423;p61"/>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pic>
        <p:nvPicPr>
          <p:cNvPr id="424" name="Google Shape;424;p61"/>
          <p:cNvPicPr preferRelativeResize="0"/>
          <p:nvPr/>
        </p:nvPicPr>
        <p:blipFill rotWithShape="1">
          <a:blip r:embed="rId3">
            <a:alphaModFix/>
          </a:blip>
          <a:srcRect b="0" l="0" r="0" t="0"/>
          <a:stretch/>
        </p:blipFill>
        <p:spPr>
          <a:xfrm>
            <a:off x="0" y="1559475"/>
            <a:ext cx="9144000" cy="227685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62"/>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Executing Plans: </a:t>
            </a:r>
            <a:r>
              <a:rPr b="1" lang="en-US">
                <a:latin typeface="Consolas"/>
                <a:ea typeface="Consolas"/>
                <a:cs typeface="Consolas"/>
                <a:sym typeface="Consolas"/>
              </a:rPr>
              <a:t>terraform apply</a:t>
            </a:r>
            <a:endParaRPr b="1">
              <a:latin typeface="Consolas"/>
              <a:ea typeface="Consolas"/>
              <a:cs typeface="Consolas"/>
              <a:sym typeface="Consolas"/>
            </a:endParaRPr>
          </a:p>
        </p:txBody>
      </p:sp>
      <p:sp>
        <p:nvSpPr>
          <p:cNvPr id="430" name="Google Shape;430;p62"/>
          <p:cNvSpPr txBox="1"/>
          <p:nvPr>
            <p:ph idx="1" type="body"/>
          </p:nvPr>
        </p:nvSpPr>
        <p:spPr>
          <a:xfrm>
            <a:off x="630000" y="1211738"/>
            <a:ext cx="7884000" cy="3015300"/>
          </a:xfrm>
          <a:prstGeom prst="rect">
            <a:avLst/>
          </a:prstGeom>
          <a:noFill/>
          <a:ln>
            <a:noFill/>
          </a:ln>
        </p:spPr>
        <p:txBody>
          <a:bodyPr anchorCtr="0" anchor="t" bIns="34275" lIns="67500" spcFirstLastPara="1" rIns="68575" wrap="square" tIns="35100">
            <a:noAutofit/>
          </a:bodyPr>
          <a:lstStyle/>
          <a:p>
            <a:pPr indent="0" lvl="0" marL="0" marR="0" rtl="0" algn="l">
              <a:lnSpc>
                <a:spcPct val="90000"/>
              </a:lnSpc>
              <a:spcBef>
                <a:spcPts val="0"/>
              </a:spcBef>
              <a:spcAft>
                <a:spcPts val="0"/>
              </a:spcAft>
              <a:buNone/>
            </a:pPr>
            <a:r>
              <a:t/>
            </a:r>
            <a:endParaRPr sz="2000">
              <a:solidFill>
                <a:srgbClr val="000000"/>
              </a:solidFill>
              <a:latin typeface="Helvetica Neue"/>
              <a:ea typeface="Helvetica Neue"/>
              <a:cs typeface="Helvetica Neue"/>
              <a:sym typeface="Helvetica Neue"/>
            </a:endParaRPr>
          </a:p>
          <a:p>
            <a:pPr indent="-292100" lvl="0" marL="342900" marR="0" rtl="0" algn="l">
              <a:lnSpc>
                <a:spcPct val="90000"/>
              </a:lnSpc>
              <a:spcBef>
                <a:spcPts val="0"/>
              </a:spcBef>
              <a:spcAft>
                <a:spcPts val="0"/>
              </a:spcAft>
              <a:buClr>
                <a:srgbClr val="000000"/>
              </a:buClr>
              <a:buSzPts val="2000"/>
              <a:buChar char="●"/>
            </a:pPr>
            <a:r>
              <a:rPr lang="en-US" sz="2000">
                <a:solidFill>
                  <a:srgbClr val="000000"/>
                </a:solidFill>
              </a:rPr>
              <a:t>What does </a:t>
            </a:r>
            <a:r>
              <a:rPr b="1" lang="en-US" sz="2000">
                <a:solidFill>
                  <a:srgbClr val="000000"/>
                </a:solidFill>
                <a:latin typeface="Consolas"/>
                <a:ea typeface="Consolas"/>
                <a:cs typeface="Consolas"/>
                <a:sym typeface="Consolas"/>
              </a:rPr>
              <a:t>terraform apply</a:t>
            </a:r>
            <a:r>
              <a:rPr lang="en-US" sz="2000">
                <a:solidFill>
                  <a:srgbClr val="000000"/>
                </a:solidFill>
              </a:rPr>
              <a:t> do?</a:t>
            </a:r>
            <a:endParaRPr sz="2000">
              <a:solidFill>
                <a:srgbClr val="000000"/>
              </a:solidFill>
            </a:endParaRPr>
          </a:p>
          <a:p>
            <a:pPr indent="-292100" lvl="1" marL="685800" marR="0" rtl="0" algn="l">
              <a:lnSpc>
                <a:spcPct val="90000"/>
              </a:lnSpc>
              <a:spcBef>
                <a:spcPts val="0"/>
              </a:spcBef>
              <a:spcAft>
                <a:spcPts val="0"/>
              </a:spcAft>
              <a:buClr>
                <a:srgbClr val="000000"/>
              </a:buClr>
              <a:buSzPts val="2000"/>
              <a:buChar char="○"/>
            </a:pPr>
            <a:r>
              <a:rPr lang="en-US" sz="2000">
                <a:solidFill>
                  <a:srgbClr val="000000"/>
                </a:solidFill>
              </a:rPr>
              <a:t>syntax check</a:t>
            </a:r>
            <a:endParaRPr sz="2000">
              <a:solidFill>
                <a:srgbClr val="000000"/>
              </a:solidFill>
            </a:endParaRPr>
          </a:p>
          <a:p>
            <a:pPr indent="-292100" lvl="1" marL="685800" marR="0" rtl="0" algn="l">
              <a:lnSpc>
                <a:spcPct val="90000"/>
              </a:lnSpc>
              <a:spcBef>
                <a:spcPts val="0"/>
              </a:spcBef>
              <a:spcAft>
                <a:spcPts val="0"/>
              </a:spcAft>
              <a:buClr>
                <a:srgbClr val="000000"/>
              </a:buClr>
              <a:buSzPts val="2000"/>
              <a:buChar char="○"/>
            </a:pPr>
            <a:r>
              <a:rPr lang="en-US" sz="2000">
                <a:solidFill>
                  <a:srgbClr val="000000"/>
                </a:solidFill>
              </a:rPr>
              <a:t>check for init</a:t>
            </a:r>
            <a:endParaRPr sz="2000">
              <a:solidFill>
                <a:srgbClr val="000000"/>
              </a:solidFill>
            </a:endParaRPr>
          </a:p>
          <a:p>
            <a:pPr indent="-292100" lvl="1" marL="685800" marR="0" rtl="0" algn="l">
              <a:lnSpc>
                <a:spcPct val="90000"/>
              </a:lnSpc>
              <a:spcBef>
                <a:spcPts val="0"/>
              </a:spcBef>
              <a:spcAft>
                <a:spcPts val="0"/>
              </a:spcAft>
              <a:buClr>
                <a:srgbClr val="000000"/>
              </a:buClr>
              <a:buSzPts val="2000"/>
              <a:buChar char="○"/>
            </a:pPr>
            <a:r>
              <a:rPr lang="en-US" sz="2000">
                <a:solidFill>
                  <a:srgbClr val="000000"/>
                </a:solidFill>
              </a:rPr>
              <a:t>refresh state</a:t>
            </a:r>
            <a:endParaRPr sz="2000">
              <a:solidFill>
                <a:srgbClr val="000000"/>
              </a:solidFill>
            </a:endParaRPr>
          </a:p>
          <a:p>
            <a:pPr indent="-292100" lvl="1" marL="685800" marR="0" rtl="0" algn="l">
              <a:lnSpc>
                <a:spcPct val="90000"/>
              </a:lnSpc>
              <a:spcBef>
                <a:spcPts val="0"/>
              </a:spcBef>
              <a:spcAft>
                <a:spcPts val="0"/>
              </a:spcAft>
              <a:buClr>
                <a:srgbClr val="000000"/>
              </a:buClr>
              <a:buSzPts val="2000"/>
              <a:buChar char="○"/>
            </a:pPr>
            <a:r>
              <a:rPr lang="en-US" sz="2000">
                <a:solidFill>
                  <a:srgbClr val="000000"/>
                </a:solidFill>
              </a:rPr>
              <a:t>execute plan</a:t>
            </a:r>
            <a:endParaRPr sz="2000">
              <a:solidFill>
                <a:srgbClr val="000000"/>
              </a:solidFill>
            </a:endParaRPr>
          </a:p>
          <a:p>
            <a:pPr indent="-292100" lvl="1" marL="685800" marR="0" rtl="0" algn="l">
              <a:lnSpc>
                <a:spcPct val="90000"/>
              </a:lnSpc>
              <a:spcBef>
                <a:spcPts val="0"/>
              </a:spcBef>
              <a:spcAft>
                <a:spcPts val="0"/>
              </a:spcAft>
              <a:buClr>
                <a:srgbClr val="000000"/>
              </a:buClr>
              <a:buSzPts val="2000"/>
              <a:buChar char="○"/>
            </a:pPr>
            <a:r>
              <a:rPr lang="en-US" sz="2000">
                <a:solidFill>
                  <a:srgbClr val="000000"/>
                </a:solidFill>
              </a:rPr>
              <a:t>ask for input</a:t>
            </a:r>
            <a:endParaRPr sz="2000">
              <a:solidFill>
                <a:srgbClr val="000000"/>
              </a:solidFill>
            </a:endParaRPr>
          </a:p>
          <a:p>
            <a:pPr indent="-292100" lvl="1" marL="685800" marR="0" rtl="0" algn="l">
              <a:lnSpc>
                <a:spcPct val="90000"/>
              </a:lnSpc>
              <a:spcBef>
                <a:spcPts val="0"/>
              </a:spcBef>
              <a:spcAft>
                <a:spcPts val="0"/>
              </a:spcAft>
              <a:buClr>
                <a:srgbClr val="000000"/>
              </a:buClr>
              <a:buSzPts val="2000"/>
              <a:buChar char="○"/>
            </a:pPr>
            <a:r>
              <a:rPr lang="en-US" sz="2000">
                <a:solidFill>
                  <a:srgbClr val="000000"/>
                </a:solidFill>
              </a:rPr>
              <a:t>execute changes</a:t>
            </a:r>
            <a:endParaRPr sz="2000">
              <a:solidFill>
                <a:srgbClr val="000000"/>
              </a:solidFill>
            </a:endParaRPr>
          </a:p>
        </p:txBody>
      </p:sp>
      <p:sp>
        <p:nvSpPr>
          <p:cNvPr id="431" name="Google Shape;431;p62"/>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63"/>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Exercise 3: Plans and Applies</a:t>
            </a:r>
            <a:endParaRPr b="1">
              <a:latin typeface="Helvetica Neue"/>
              <a:ea typeface="Helvetica Neue"/>
              <a:cs typeface="Helvetica Neue"/>
              <a:sym typeface="Helvetica Neue"/>
            </a:endParaRPr>
          </a:p>
        </p:txBody>
      </p:sp>
      <p:sp>
        <p:nvSpPr>
          <p:cNvPr id="437" name="Google Shape;437;p63"/>
          <p:cNvSpPr txBox="1"/>
          <p:nvPr>
            <p:ph idx="1" type="body"/>
          </p:nvPr>
        </p:nvSpPr>
        <p:spPr>
          <a:xfrm>
            <a:off x="626625" y="1111275"/>
            <a:ext cx="7884000" cy="3510000"/>
          </a:xfrm>
          <a:prstGeom prst="rect">
            <a:avLst/>
          </a:prstGeom>
          <a:noFill/>
          <a:ln>
            <a:noFill/>
          </a:ln>
        </p:spPr>
        <p:txBody>
          <a:bodyPr anchorCtr="0" anchor="t" bIns="34275" lIns="0" spcFirstLastPara="1" rIns="68575" wrap="square" tIns="35100">
            <a:noAutofit/>
          </a:bodyPr>
          <a:lstStyle/>
          <a:p>
            <a:pPr indent="0" lvl="0" marL="342900" marR="0" rtl="0" algn="l">
              <a:lnSpc>
                <a:spcPct val="90000"/>
              </a:lnSpc>
              <a:spcBef>
                <a:spcPts val="0"/>
              </a:spcBef>
              <a:spcAft>
                <a:spcPts val="0"/>
              </a:spcAft>
              <a:buNone/>
            </a:pPr>
            <a:r>
              <a:t/>
            </a:r>
            <a:endParaRPr sz="4500">
              <a:solidFill>
                <a:srgbClr val="000000"/>
              </a:solidFill>
            </a:endParaRPr>
          </a:p>
          <a:p>
            <a:pPr indent="0" lvl="0" marL="342900" marR="0" rtl="0" algn="l">
              <a:lnSpc>
                <a:spcPct val="90000"/>
              </a:lnSpc>
              <a:spcBef>
                <a:spcPts val="0"/>
              </a:spcBef>
              <a:spcAft>
                <a:spcPts val="0"/>
              </a:spcAft>
              <a:buNone/>
            </a:pPr>
            <a:r>
              <a:t/>
            </a:r>
            <a:endParaRPr sz="4500">
              <a:solidFill>
                <a:srgbClr val="000000"/>
              </a:solidFill>
            </a:endParaRPr>
          </a:p>
          <a:p>
            <a:pPr indent="0" lvl="0" marL="0" marR="0" rtl="0" algn="ctr">
              <a:lnSpc>
                <a:spcPct val="90000"/>
              </a:lnSpc>
              <a:spcBef>
                <a:spcPts val="0"/>
              </a:spcBef>
              <a:spcAft>
                <a:spcPts val="0"/>
              </a:spcAft>
              <a:buNone/>
            </a:pPr>
            <a:r>
              <a:rPr lang="en-US" sz="4500" u="sng">
                <a:solidFill>
                  <a:schemeClr val="hlink"/>
                </a:solidFill>
                <a:hlinkClick r:id="rId3"/>
              </a:rPr>
              <a:t>Exercise 3</a:t>
            </a:r>
            <a:endParaRPr sz="4500">
              <a:solidFill>
                <a:srgbClr val="000000"/>
              </a:solidFill>
            </a:endParaRPr>
          </a:p>
          <a:p>
            <a:pPr indent="0" lvl="0" marL="0" marR="0" rtl="0" algn="l">
              <a:lnSpc>
                <a:spcPct val="90000"/>
              </a:lnSpc>
              <a:spcBef>
                <a:spcPts val="0"/>
              </a:spcBef>
              <a:spcAft>
                <a:spcPts val="0"/>
              </a:spcAft>
              <a:buNone/>
            </a:pPr>
            <a:r>
              <a:t/>
            </a:r>
            <a:endParaRPr>
              <a:solidFill>
                <a:srgbClr val="000000"/>
              </a:solidFill>
            </a:endParaRPr>
          </a:p>
        </p:txBody>
      </p:sp>
      <p:sp>
        <p:nvSpPr>
          <p:cNvPr id="438" name="Google Shape;438;p63"/>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64"/>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Providers</a:t>
            </a:r>
            <a:endParaRPr b="1">
              <a:latin typeface="Helvetica Neue"/>
              <a:ea typeface="Helvetica Neue"/>
              <a:cs typeface="Helvetica Neue"/>
              <a:sym typeface="Helvetica Neue"/>
            </a:endParaRPr>
          </a:p>
        </p:txBody>
      </p:sp>
      <p:sp>
        <p:nvSpPr>
          <p:cNvPr id="444" name="Google Shape;444;p64"/>
          <p:cNvSpPr txBox="1"/>
          <p:nvPr>
            <p:ph idx="1" type="body"/>
          </p:nvPr>
        </p:nvSpPr>
        <p:spPr>
          <a:xfrm>
            <a:off x="626625" y="1133222"/>
            <a:ext cx="7884000" cy="3487800"/>
          </a:xfrm>
          <a:prstGeom prst="rect">
            <a:avLst/>
          </a:prstGeom>
          <a:noFill/>
          <a:ln>
            <a:noFill/>
          </a:ln>
        </p:spPr>
        <p:txBody>
          <a:bodyPr anchorCtr="0" anchor="t" bIns="34275" lIns="67500" spcFirstLastPara="1" rIns="68575" wrap="square" tIns="35100">
            <a:noAutofit/>
          </a:bodyPr>
          <a:lstStyle/>
          <a:p>
            <a:pPr indent="-279400" lvl="0" marL="342900" marR="0" rtl="0" algn="l">
              <a:lnSpc>
                <a:spcPct val="115000"/>
              </a:lnSpc>
              <a:spcBef>
                <a:spcPts val="0"/>
              </a:spcBef>
              <a:spcAft>
                <a:spcPts val="0"/>
              </a:spcAft>
              <a:buClr>
                <a:srgbClr val="000000"/>
              </a:buClr>
              <a:buSzPts val="1800"/>
              <a:buChar char="●"/>
            </a:pPr>
            <a:r>
              <a:rPr lang="en-US">
                <a:solidFill>
                  <a:srgbClr val="000000"/>
                </a:solidFill>
              </a:rPr>
              <a:t>responsible for understanding API interactions and exposing resources</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Hashicorp helps companies create providers to be added to ecosystem</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declared in HCL config files as a </a:t>
            </a:r>
            <a:r>
              <a:rPr b="1" lang="en-US">
                <a:solidFill>
                  <a:srgbClr val="000000"/>
                </a:solidFill>
                <a:latin typeface="Consolas"/>
                <a:ea typeface="Consolas"/>
                <a:cs typeface="Consolas"/>
                <a:sym typeface="Consolas"/>
              </a:rPr>
              <a:t>provider</a:t>
            </a:r>
            <a:r>
              <a:rPr lang="en-US">
                <a:solidFill>
                  <a:srgbClr val="000000"/>
                </a:solidFill>
              </a:rPr>
              <a:t> stanza</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each Terraform project can have multiple providers, even of the same type</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describes resources, their inputs, outputs, and the logic to create and change them</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many options</a:t>
            </a:r>
            <a:endParaRPr>
              <a:solidFill>
                <a:srgbClr val="000000"/>
              </a:solidFill>
            </a:endParaRPr>
          </a:p>
          <a:p>
            <a:pPr indent="-273050" lvl="1" marL="685800" marR="0" rtl="0" algn="l">
              <a:lnSpc>
                <a:spcPct val="115000"/>
              </a:lnSpc>
              <a:spcBef>
                <a:spcPts val="0"/>
              </a:spcBef>
              <a:spcAft>
                <a:spcPts val="0"/>
              </a:spcAft>
              <a:buClr>
                <a:srgbClr val="000000"/>
              </a:buClr>
              <a:buSzPts val="1700"/>
              <a:buChar char="○"/>
            </a:pPr>
            <a:r>
              <a:rPr lang="en-US">
                <a:solidFill>
                  <a:srgbClr val="000000"/>
                </a:solidFill>
              </a:rPr>
              <a:t>AWS, GCP, Azure, and many many others</a:t>
            </a:r>
            <a:endParaRPr>
              <a:solidFill>
                <a:srgbClr val="000000"/>
              </a:solidFill>
            </a:endParaRPr>
          </a:p>
          <a:p>
            <a:pPr indent="-273050" lvl="1" marL="685800" marR="0" rtl="0" algn="l">
              <a:lnSpc>
                <a:spcPct val="115000"/>
              </a:lnSpc>
              <a:spcBef>
                <a:spcPts val="0"/>
              </a:spcBef>
              <a:spcAft>
                <a:spcPts val="0"/>
              </a:spcAft>
              <a:buClr>
                <a:srgbClr val="000000"/>
              </a:buClr>
              <a:buSzPts val="1700"/>
              <a:buChar char="○"/>
            </a:pPr>
            <a:r>
              <a:rPr lang="en-US">
                <a:solidFill>
                  <a:srgbClr val="000000"/>
                </a:solidFill>
              </a:rPr>
              <a:t>providers available for non-infra services as well such as gmail, MySQL, and Pagerduty</a:t>
            </a:r>
            <a:endParaRPr>
              <a:solidFill>
                <a:srgbClr val="000000"/>
              </a:solidFill>
            </a:endParaRPr>
          </a:p>
        </p:txBody>
      </p:sp>
      <p:sp>
        <p:nvSpPr>
          <p:cNvPr id="445" name="Google Shape;445;p64"/>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nvSpPr>
        <p:spPr>
          <a:xfrm>
            <a:off x="646838" y="358481"/>
            <a:ext cx="6935700" cy="762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US" sz="4500">
                <a:solidFill>
                  <a:srgbClr val="F17E3A"/>
                </a:solidFill>
                <a:latin typeface="Calibri"/>
                <a:ea typeface="Calibri"/>
                <a:cs typeface="Calibri"/>
                <a:sym typeface="Calibri"/>
              </a:rPr>
              <a:t>Introduction to Terraform</a:t>
            </a:r>
            <a:endParaRPr sz="1100"/>
          </a:p>
        </p:txBody>
      </p:sp>
      <p:sp>
        <p:nvSpPr>
          <p:cNvPr id="112" name="Google Shape;112;p20"/>
          <p:cNvSpPr txBox="1"/>
          <p:nvPr/>
        </p:nvSpPr>
        <p:spPr>
          <a:xfrm>
            <a:off x="704495" y="3771900"/>
            <a:ext cx="4119600" cy="484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400">
              <a:latin typeface="Calibri"/>
              <a:ea typeface="Calibri"/>
              <a:cs typeface="Calibri"/>
              <a:sym typeface="Calibri"/>
            </a:endParaRPr>
          </a:p>
          <a:p>
            <a:pPr indent="0" lvl="0" marL="0" marR="0" rtl="0" algn="l">
              <a:spcBef>
                <a:spcPts val="0"/>
              </a:spcBef>
              <a:spcAft>
                <a:spcPts val="0"/>
              </a:spcAft>
              <a:buNone/>
            </a:pPr>
            <a:r>
              <a:t/>
            </a:r>
            <a:endParaRPr sz="1400">
              <a:latin typeface="Calibri"/>
              <a:ea typeface="Calibri"/>
              <a:cs typeface="Calibri"/>
              <a:sym typeface="Calibri"/>
            </a:endParaRPr>
          </a:p>
          <a:p>
            <a:pPr indent="0" lvl="0" marL="0" marR="0" rtl="0" algn="l">
              <a:spcBef>
                <a:spcPts val="0"/>
              </a:spcBef>
              <a:spcAft>
                <a:spcPts val="0"/>
              </a:spcAft>
              <a:buNone/>
            </a:pPr>
            <a:r>
              <a:t/>
            </a:r>
            <a:endParaRPr sz="1100">
              <a:solidFill>
                <a:srgbClr val="000000"/>
              </a:solidFill>
              <a:latin typeface="Calibri"/>
              <a:ea typeface="Calibri"/>
              <a:cs typeface="Calibri"/>
              <a:sym typeface="Calibri"/>
            </a:endParaRPr>
          </a:p>
        </p:txBody>
      </p:sp>
      <p:sp>
        <p:nvSpPr>
          <p:cNvPr id="113" name="Google Shape;113;p20"/>
          <p:cNvSpPr txBox="1"/>
          <p:nvPr/>
        </p:nvSpPr>
        <p:spPr>
          <a:xfrm>
            <a:off x="146713" y="1120481"/>
            <a:ext cx="6935700" cy="762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US" sz="2400">
                <a:solidFill>
                  <a:srgbClr val="F17E3A"/>
                </a:solidFill>
                <a:latin typeface="Calibri"/>
                <a:ea typeface="Calibri"/>
                <a:cs typeface="Calibri"/>
                <a:sym typeface="Calibri"/>
              </a:rPr>
              <a:t>(Just waiting for people to join after the town hall…)</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65"/>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sz="2000">
                <a:latin typeface="Helvetica Neue"/>
                <a:ea typeface="Helvetica Neue"/>
                <a:cs typeface="Helvetica Neue"/>
                <a:sym typeface="Helvetica Neue"/>
              </a:rPr>
              <a:t>The AWS Provider</a:t>
            </a:r>
            <a:endParaRPr b="1" sz="2000">
              <a:latin typeface="Helvetica Neue"/>
              <a:ea typeface="Helvetica Neue"/>
              <a:cs typeface="Helvetica Neue"/>
              <a:sym typeface="Helvetica Neue"/>
            </a:endParaRPr>
          </a:p>
        </p:txBody>
      </p:sp>
      <p:sp>
        <p:nvSpPr>
          <p:cNvPr id="451" name="Google Shape;451;p65"/>
          <p:cNvSpPr txBox="1"/>
          <p:nvPr>
            <p:ph idx="1" type="body"/>
          </p:nvPr>
        </p:nvSpPr>
        <p:spPr>
          <a:xfrm>
            <a:off x="630000" y="1394558"/>
            <a:ext cx="7884000" cy="2992500"/>
          </a:xfrm>
          <a:prstGeom prst="rect">
            <a:avLst/>
          </a:prstGeom>
          <a:noFill/>
          <a:ln>
            <a:noFill/>
          </a:ln>
        </p:spPr>
        <p:txBody>
          <a:bodyPr anchorCtr="0" anchor="t" bIns="34275" lIns="67500" spcFirstLastPara="1" rIns="68575" wrap="square" tIns="35100">
            <a:noAutofit/>
          </a:bodyPr>
          <a:lstStyle/>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provider documentation</a:t>
            </a:r>
            <a:endParaRPr sz="2000">
              <a:solidFill>
                <a:srgbClr val="000000"/>
              </a:solidFill>
            </a:endParaRPr>
          </a:p>
          <a:p>
            <a:pPr indent="-292100" lvl="1" marL="685800" marR="0" rtl="0" algn="l">
              <a:lnSpc>
                <a:spcPct val="115000"/>
              </a:lnSpc>
              <a:spcBef>
                <a:spcPts val="0"/>
              </a:spcBef>
              <a:spcAft>
                <a:spcPts val="0"/>
              </a:spcAft>
              <a:buClr>
                <a:srgbClr val="000000"/>
              </a:buClr>
              <a:buSzPts val="2000"/>
              <a:buChar char="○"/>
            </a:pPr>
            <a:r>
              <a:rPr lang="en-US" sz="2000" u="sng">
                <a:solidFill>
                  <a:schemeClr val="hlink"/>
                </a:solidFill>
                <a:hlinkClick r:id="rId3"/>
              </a:rPr>
              <a:t>https://www.terraform.io/docs/providers/aws/index.html</a:t>
            </a:r>
            <a:r>
              <a:rPr lang="en-US" sz="2000">
                <a:solidFill>
                  <a:srgbClr val="000000"/>
                </a:solidFill>
              </a:rPr>
              <a:t> </a:t>
            </a:r>
            <a:endParaRPr sz="2000">
              <a:solidFill>
                <a:srgbClr val="000000"/>
              </a:solidFill>
            </a:endParaRPr>
          </a:p>
          <a:p>
            <a:pPr indent="0" lvl="0" marL="0" marR="0" rtl="0" algn="l">
              <a:lnSpc>
                <a:spcPct val="115000"/>
              </a:lnSpc>
              <a:spcBef>
                <a:spcPts val="0"/>
              </a:spcBef>
              <a:spcAft>
                <a:spcPts val="0"/>
              </a:spcAft>
              <a:buNone/>
            </a:pPr>
            <a:r>
              <a:t/>
            </a:r>
            <a:endParaRPr sz="2000">
              <a:solidFill>
                <a:srgbClr val="000000"/>
              </a:solidFill>
            </a:endParaRPr>
          </a:p>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HUGE amount of resources</a:t>
            </a:r>
            <a:endParaRPr sz="2000">
              <a:solidFill>
                <a:srgbClr val="000000"/>
              </a:solidFill>
            </a:endParaRPr>
          </a:p>
          <a:p>
            <a:pPr indent="0" lvl="0" marL="0" marR="0" rtl="0" algn="l">
              <a:lnSpc>
                <a:spcPct val="115000"/>
              </a:lnSpc>
              <a:spcBef>
                <a:spcPts val="0"/>
              </a:spcBef>
              <a:spcAft>
                <a:spcPts val="0"/>
              </a:spcAft>
              <a:buNone/>
            </a:pPr>
            <a:r>
              <a:t/>
            </a:r>
            <a:endParaRPr sz="2000">
              <a:solidFill>
                <a:srgbClr val="000000"/>
              </a:solidFill>
            </a:endParaRPr>
          </a:p>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something like 8 resources per service on average</a:t>
            </a:r>
            <a:endParaRPr sz="2000">
              <a:solidFill>
                <a:srgbClr val="000000"/>
              </a:solidFill>
            </a:endParaRPr>
          </a:p>
        </p:txBody>
      </p:sp>
      <p:sp>
        <p:nvSpPr>
          <p:cNvPr id="452" name="Google Shape;452;p65"/>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sz="2000"/>
              <a:t>‹#›</a:t>
            </a:fld>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66"/>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Configuring the Provider</a:t>
            </a:r>
            <a:endParaRPr b="1">
              <a:latin typeface="Helvetica Neue"/>
              <a:ea typeface="Helvetica Neue"/>
              <a:cs typeface="Helvetica Neue"/>
              <a:sym typeface="Helvetica Neue"/>
            </a:endParaRPr>
          </a:p>
        </p:txBody>
      </p:sp>
      <p:sp>
        <p:nvSpPr>
          <p:cNvPr id="458" name="Google Shape;458;p66"/>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459" name="Google Shape;459;p66"/>
          <p:cNvSpPr txBox="1"/>
          <p:nvPr>
            <p:ph idx="1" type="body"/>
          </p:nvPr>
        </p:nvSpPr>
        <p:spPr>
          <a:xfrm>
            <a:off x="0" y="924075"/>
            <a:ext cx="9144000" cy="3978900"/>
          </a:xfrm>
          <a:prstGeom prst="rect">
            <a:avLst/>
          </a:prstGeom>
          <a:solidFill>
            <a:srgbClr val="000000"/>
          </a:solidFill>
          <a:ln>
            <a:noFill/>
          </a:ln>
        </p:spPr>
        <p:txBody>
          <a:bodyPr anchorCtr="0" anchor="t" bIns="308600" lIns="342900" spcFirstLastPara="1" rIns="342900" wrap="square" tIns="308600">
            <a:noAutofit/>
          </a:bodyPr>
          <a:lstStyle/>
          <a:p>
            <a:pPr indent="0" lvl="0" marL="0" rtl="0" algn="l">
              <a:spcBef>
                <a:spcPts val="0"/>
              </a:spcBef>
              <a:spcAft>
                <a:spcPts val="0"/>
              </a:spcAft>
              <a:buNone/>
            </a:pPr>
            <a:r>
              <a:t/>
            </a:r>
            <a:endParaRPr b="1" sz="2700">
              <a:solidFill>
                <a:srgbClr val="FF9900"/>
              </a:solidFill>
              <a:latin typeface="Courier"/>
              <a:ea typeface="Courier"/>
              <a:cs typeface="Courier"/>
              <a:sym typeface="Courier"/>
            </a:endParaRPr>
          </a:p>
          <a:p>
            <a:pPr indent="0" lvl="0" marL="0" rtl="0" algn="l">
              <a:spcBef>
                <a:spcPts val="0"/>
              </a:spcBef>
              <a:spcAft>
                <a:spcPts val="0"/>
              </a:spcAft>
              <a:buNone/>
            </a:pPr>
            <a:r>
              <a:t/>
            </a:r>
            <a:endParaRPr b="1" sz="2700">
              <a:solidFill>
                <a:srgbClr val="FF9900"/>
              </a:solidFill>
              <a:latin typeface="Courier"/>
              <a:ea typeface="Courier"/>
              <a:cs typeface="Courier"/>
              <a:sym typeface="Courier"/>
            </a:endParaRPr>
          </a:p>
          <a:p>
            <a:pPr indent="0" lvl="0" marL="0" rtl="0" algn="l">
              <a:spcBef>
                <a:spcPts val="0"/>
              </a:spcBef>
              <a:spcAft>
                <a:spcPts val="0"/>
              </a:spcAft>
              <a:buNone/>
            </a:pPr>
            <a:r>
              <a:rPr b="1" lang="en-US" sz="2700">
                <a:solidFill>
                  <a:srgbClr val="FF9900"/>
                </a:solidFill>
                <a:latin typeface="Courier"/>
                <a:ea typeface="Courier"/>
                <a:cs typeface="Courier"/>
                <a:sym typeface="Courier"/>
              </a:rPr>
              <a:t>provider</a:t>
            </a:r>
            <a:r>
              <a:rPr b="1" lang="en-US" sz="2700">
                <a:solidFill>
                  <a:srgbClr val="FFFFFF"/>
                </a:solidFill>
                <a:latin typeface="Courier"/>
                <a:ea typeface="Courier"/>
                <a:cs typeface="Courier"/>
                <a:sym typeface="Courier"/>
              </a:rPr>
              <a:t> </a:t>
            </a:r>
            <a:r>
              <a:rPr b="1" lang="en-US" sz="2700">
                <a:solidFill>
                  <a:srgbClr val="6FA8DC"/>
                </a:solidFill>
                <a:latin typeface="Courier"/>
                <a:ea typeface="Courier"/>
                <a:cs typeface="Courier"/>
                <a:sym typeface="Courier"/>
              </a:rPr>
              <a:t>“aws”</a:t>
            </a:r>
            <a:r>
              <a:rPr b="1" lang="en-US" sz="2700">
                <a:solidFill>
                  <a:srgbClr val="FFFFFF"/>
                </a:solidFill>
                <a:latin typeface="Courier"/>
                <a:ea typeface="Courier"/>
                <a:cs typeface="Courier"/>
                <a:sym typeface="Courier"/>
              </a:rPr>
              <a:t> </a:t>
            </a:r>
            <a:r>
              <a:rPr b="1" lang="en-US" sz="2700">
                <a:solidFill>
                  <a:srgbClr val="C9DAF8"/>
                </a:solidFill>
                <a:latin typeface="Courier"/>
                <a:ea typeface="Courier"/>
                <a:cs typeface="Courier"/>
                <a:sym typeface="Courier"/>
              </a:rPr>
              <a:t>{</a:t>
            </a:r>
            <a:endParaRPr b="1" sz="2700">
              <a:solidFill>
                <a:srgbClr val="C9DAF8"/>
              </a:solidFill>
              <a:latin typeface="Courier"/>
              <a:ea typeface="Courier"/>
              <a:cs typeface="Courier"/>
              <a:sym typeface="Courier"/>
            </a:endParaRPr>
          </a:p>
          <a:p>
            <a:pPr indent="0" lvl="0" marL="0" rtl="0" algn="l">
              <a:spcBef>
                <a:spcPts val="0"/>
              </a:spcBef>
              <a:spcAft>
                <a:spcPts val="0"/>
              </a:spcAft>
              <a:buNone/>
            </a:pPr>
            <a:r>
              <a:rPr b="1" lang="en-US" sz="2700">
                <a:solidFill>
                  <a:srgbClr val="C9DAF8"/>
                </a:solidFill>
                <a:latin typeface="Courier"/>
                <a:ea typeface="Courier"/>
                <a:cs typeface="Courier"/>
                <a:sym typeface="Courier"/>
              </a:rPr>
              <a:t>  </a:t>
            </a:r>
            <a:r>
              <a:rPr b="1" lang="en-US" sz="2700">
                <a:solidFill>
                  <a:srgbClr val="8E7CC3"/>
                </a:solidFill>
                <a:latin typeface="Courier"/>
                <a:ea typeface="Courier"/>
                <a:cs typeface="Courier"/>
                <a:sym typeface="Courier"/>
              </a:rPr>
              <a:t>region</a:t>
            </a:r>
            <a:r>
              <a:rPr b="1" lang="en-US" sz="2700">
                <a:solidFill>
                  <a:srgbClr val="C9DAF8"/>
                </a:solidFill>
                <a:latin typeface="Courier"/>
                <a:ea typeface="Courier"/>
                <a:cs typeface="Courier"/>
                <a:sym typeface="Courier"/>
              </a:rPr>
              <a:t>     = </a:t>
            </a:r>
            <a:r>
              <a:rPr b="1" lang="en-US" sz="2700">
                <a:solidFill>
                  <a:srgbClr val="6AA84F"/>
                </a:solidFill>
                <a:latin typeface="Courier"/>
                <a:ea typeface="Courier"/>
                <a:cs typeface="Courier"/>
                <a:sym typeface="Courier"/>
              </a:rPr>
              <a:t>“us-west-1”</a:t>
            </a:r>
            <a:endParaRPr b="1" sz="2700">
              <a:solidFill>
                <a:srgbClr val="6AA84F"/>
              </a:solidFill>
              <a:latin typeface="Courier"/>
              <a:ea typeface="Courier"/>
              <a:cs typeface="Courier"/>
              <a:sym typeface="Courier"/>
            </a:endParaRPr>
          </a:p>
          <a:p>
            <a:pPr indent="0" lvl="0" marL="0" rtl="0" algn="l">
              <a:spcBef>
                <a:spcPts val="0"/>
              </a:spcBef>
              <a:spcAft>
                <a:spcPts val="0"/>
              </a:spcAft>
              <a:buNone/>
            </a:pPr>
            <a:r>
              <a:rPr b="1" lang="en-US" sz="2700">
                <a:solidFill>
                  <a:srgbClr val="C9DAF8"/>
                </a:solidFill>
                <a:latin typeface="Courier"/>
                <a:ea typeface="Courier"/>
                <a:cs typeface="Courier"/>
                <a:sym typeface="Courier"/>
              </a:rPr>
              <a:t>  </a:t>
            </a:r>
            <a:r>
              <a:rPr b="1" lang="en-US" sz="2700">
                <a:solidFill>
                  <a:srgbClr val="8E7CC3"/>
                </a:solidFill>
                <a:latin typeface="Courier"/>
                <a:ea typeface="Courier"/>
                <a:cs typeface="Courier"/>
                <a:sym typeface="Courier"/>
              </a:rPr>
              <a:t>access_key</a:t>
            </a:r>
            <a:r>
              <a:rPr b="1" lang="en-US" sz="2700">
                <a:solidFill>
                  <a:srgbClr val="C9DAF8"/>
                </a:solidFill>
                <a:latin typeface="Courier"/>
                <a:ea typeface="Courier"/>
                <a:cs typeface="Courier"/>
                <a:sym typeface="Courier"/>
              </a:rPr>
              <a:t> = </a:t>
            </a:r>
            <a:r>
              <a:rPr b="1" lang="en-US" sz="2700">
                <a:solidFill>
                  <a:srgbClr val="6AA84F"/>
                </a:solidFill>
                <a:latin typeface="Courier"/>
                <a:ea typeface="Courier"/>
                <a:cs typeface="Courier"/>
                <a:sym typeface="Courier"/>
              </a:rPr>
              <a:t>“[your access key]”</a:t>
            </a:r>
            <a:endParaRPr b="1" sz="2700">
              <a:solidFill>
                <a:srgbClr val="6AA84F"/>
              </a:solidFill>
              <a:latin typeface="Courier"/>
              <a:ea typeface="Courier"/>
              <a:cs typeface="Courier"/>
              <a:sym typeface="Courier"/>
            </a:endParaRPr>
          </a:p>
          <a:p>
            <a:pPr indent="0" lvl="0" marL="0" rtl="0" algn="l">
              <a:spcBef>
                <a:spcPts val="0"/>
              </a:spcBef>
              <a:spcAft>
                <a:spcPts val="0"/>
              </a:spcAft>
              <a:buNone/>
            </a:pPr>
            <a:r>
              <a:rPr b="1" lang="en-US" sz="2700">
                <a:solidFill>
                  <a:srgbClr val="C9DAF8"/>
                </a:solidFill>
                <a:latin typeface="Courier"/>
                <a:ea typeface="Courier"/>
                <a:cs typeface="Courier"/>
                <a:sym typeface="Courier"/>
              </a:rPr>
              <a:t>  </a:t>
            </a:r>
            <a:r>
              <a:rPr b="1" lang="en-US" sz="2700">
                <a:solidFill>
                  <a:srgbClr val="8E7CC3"/>
                </a:solidFill>
                <a:latin typeface="Courier"/>
                <a:ea typeface="Courier"/>
                <a:cs typeface="Courier"/>
                <a:sym typeface="Courier"/>
              </a:rPr>
              <a:t>secret_key</a:t>
            </a:r>
            <a:r>
              <a:rPr b="1" lang="en-US" sz="2700">
                <a:solidFill>
                  <a:srgbClr val="C9DAF8"/>
                </a:solidFill>
                <a:latin typeface="Courier"/>
                <a:ea typeface="Courier"/>
                <a:cs typeface="Courier"/>
                <a:sym typeface="Courier"/>
              </a:rPr>
              <a:t> = </a:t>
            </a:r>
            <a:r>
              <a:rPr b="1" lang="en-US" sz="2700">
                <a:solidFill>
                  <a:srgbClr val="6AA84F"/>
                </a:solidFill>
                <a:latin typeface="Courier"/>
                <a:ea typeface="Courier"/>
                <a:cs typeface="Courier"/>
                <a:sym typeface="Courier"/>
              </a:rPr>
              <a:t>“[your secret access key]”</a:t>
            </a:r>
            <a:endParaRPr b="1" sz="2700">
              <a:solidFill>
                <a:srgbClr val="6AA84F"/>
              </a:solidFill>
              <a:latin typeface="Courier"/>
              <a:ea typeface="Courier"/>
              <a:cs typeface="Courier"/>
              <a:sym typeface="Courier"/>
            </a:endParaRPr>
          </a:p>
          <a:p>
            <a:pPr indent="0" lvl="0" marL="0" rtl="0" algn="l">
              <a:spcBef>
                <a:spcPts val="0"/>
              </a:spcBef>
              <a:spcAft>
                <a:spcPts val="0"/>
              </a:spcAft>
              <a:buNone/>
            </a:pPr>
            <a:r>
              <a:rPr b="1" lang="en-US" sz="2700">
                <a:solidFill>
                  <a:srgbClr val="C9DAF8"/>
                </a:solidFill>
                <a:latin typeface="Courier"/>
                <a:ea typeface="Courier"/>
                <a:cs typeface="Courier"/>
                <a:sym typeface="Courier"/>
              </a:rPr>
              <a:t>}</a:t>
            </a:r>
            <a:endParaRPr b="1" sz="2700">
              <a:solidFill>
                <a:srgbClr val="FF9900"/>
              </a:solidFill>
              <a:latin typeface="Courier"/>
              <a:ea typeface="Courier"/>
              <a:cs typeface="Courier"/>
              <a:sym typeface="Courie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67"/>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Reuse Patterns in Terraform</a:t>
            </a:r>
            <a:endParaRPr b="1">
              <a:latin typeface="Helvetica Neue"/>
              <a:ea typeface="Helvetica Neue"/>
              <a:cs typeface="Helvetica Neue"/>
              <a:sym typeface="Helvetica Neue"/>
            </a:endParaRPr>
          </a:p>
        </p:txBody>
      </p:sp>
      <p:sp>
        <p:nvSpPr>
          <p:cNvPr id="465" name="Google Shape;465;p67"/>
          <p:cNvSpPr txBox="1"/>
          <p:nvPr>
            <p:ph idx="1" type="body"/>
          </p:nvPr>
        </p:nvSpPr>
        <p:spPr>
          <a:xfrm>
            <a:off x="626625" y="1628642"/>
            <a:ext cx="7884000" cy="2992500"/>
          </a:xfrm>
          <a:prstGeom prst="rect">
            <a:avLst/>
          </a:prstGeom>
          <a:noFill/>
          <a:ln>
            <a:noFill/>
          </a:ln>
        </p:spPr>
        <p:txBody>
          <a:bodyPr anchorCtr="0" anchor="t" bIns="34275" lIns="67500" spcFirstLastPara="1" rIns="68575" wrap="square" tIns="35100">
            <a:noAutofit/>
          </a:bodyPr>
          <a:lstStyle/>
          <a:p>
            <a:pPr indent="-292100" lvl="0" marL="342900" marR="0" rtl="0" algn="l">
              <a:lnSpc>
                <a:spcPct val="115000"/>
              </a:lnSpc>
              <a:spcBef>
                <a:spcPts val="0"/>
              </a:spcBef>
              <a:spcAft>
                <a:spcPts val="0"/>
              </a:spcAft>
              <a:buClr>
                <a:srgbClr val="000000"/>
              </a:buClr>
              <a:buSzPts val="2000"/>
              <a:buChar char="●"/>
            </a:pPr>
            <a:r>
              <a:rPr b="1" lang="en-US" sz="2000">
                <a:solidFill>
                  <a:srgbClr val="000000"/>
                </a:solidFill>
                <a:latin typeface="Helvetica Neue"/>
                <a:ea typeface="Helvetica Neue"/>
                <a:cs typeface="Helvetica Neue"/>
                <a:sym typeface="Helvetica Neue"/>
              </a:rPr>
              <a:t>Workspaces</a:t>
            </a:r>
            <a:r>
              <a:rPr lang="en-US" sz="2000">
                <a:solidFill>
                  <a:srgbClr val="000000"/>
                </a:solidFill>
              </a:rPr>
              <a:t>: separate state files for the same HCL</a:t>
            </a:r>
            <a:endParaRPr sz="2000">
              <a:solidFill>
                <a:srgbClr val="000000"/>
              </a:solidFill>
            </a:endParaRPr>
          </a:p>
          <a:p>
            <a:pPr indent="0" lvl="0" marL="0" marR="0" rtl="0" algn="l">
              <a:lnSpc>
                <a:spcPct val="115000"/>
              </a:lnSpc>
              <a:spcBef>
                <a:spcPts val="0"/>
              </a:spcBef>
              <a:spcAft>
                <a:spcPts val="0"/>
              </a:spcAft>
              <a:buNone/>
            </a:pPr>
            <a:r>
              <a:t/>
            </a:r>
            <a:endParaRPr sz="2000">
              <a:solidFill>
                <a:srgbClr val="000000"/>
              </a:solidFill>
            </a:endParaRPr>
          </a:p>
          <a:p>
            <a:pPr indent="-292100" lvl="0" marL="342900" marR="0" rtl="0" algn="l">
              <a:lnSpc>
                <a:spcPct val="115000"/>
              </a:lnSpc>
              <a:spcBef>
                <a:spcPts val="0"/>
              </a:spcBef>
              <a:spcAft>
                <a:spcPts val="0"/>
              </a:spcAft>
              <a:buClr>
                <a:srgbClr val="000000"/>
              </a:buClr>
              <a:buSzPts val="2000"/>
              <a:buChar char="●"/>
            </a:pPr>
            <a:r>
              <a:rPr b="1" lang="en-US" sz="2000">
                <a:solidFill>
                  <a:srgbClr val="000000"/>
                </a:solidFill>
                <a:latin typeface="Helvetica Neue"/>
                <a:ea typeface="Helvetica Neue"/>
                <a:cs typeface="Helvetica Neue"/>
                <a:sym typeface="Helvetica Neue"/>
              </a:rPr>
              <a:t>Outputs</a:t>
            </a:r>
            <a:r>
              <a:rPr lang="en-US" sz="2000">
                <a:solidFill>
                  <a:srgbClr val="000000"/>
                </a:solidFill>
              </a:rPr>
              <a:t>: automated use of terraform-managed resources</a:t>
            </a:r>
            <a:endParaRPr sz="2000">
              <a:solidFill>
                <a:srgbClr val="000000"/>
              </a:solidFill>
            </a:endParaRPr>
          </a:p>
          <a:p>
            <a:pPr indent="0" lvl="0" marL="0" marR="0" rtl="0" algn="l">
              <a:lnSpc>
                <a:spcPct val="115000"/>
              </a:lnSpc>
              <a:spcBef>
                <a:spcPts val="0"/>
              </a:spcBef>
              <a:spcAft>
                <a:spcPts val="0"/>
              </a:spcAft>
              <a:buNone/>
            </a:pPr>
            <a:r>
              <a:t/>
            </a:r>
            <a:endParaRPr sz="2000">
              <a:solidFill>
                <a:srgbClr val="000000"/>
              </a:solidFill>
            </a:endParaRPr>
          </a:p>
          <a:p>
            <a:pPr indent="-292100" lvl="0" marL="342900" marR="0" rtl="0" algn="l">
              <a:lnSpc>
                <a:spcPct val="115000"/>
              </a:lnSpc>
              <a:spcBef>
                <a:spcPts val="0"/>
              </a:spcBef>
              <a:spcAft>
                <a:spcPts val="0"/>
              </a:spcAft>
              <a:buClr>
                <a:srgbClr val="000000"/>
              </a:buClr>
              <a:buSzPts val="2000"/>
              <a:buChar char="●"/>
            </a:pPr>
            <a:r>
              <a:rPr b="1" lang="en-US" sz="2000">
                <a:solidFill>
                  <a:srgbClr val="000000"/>
                </a:solidFill>
                <a:latin typeface="Helvetica Neue"/>
                <a:ea typeface="Helvetica Neue"/>
                <a:cs typeface="Helvetica Neue"/>
                <a:sym typeface="Helvetica Neue"/>
              </a:rPr>
              <a:t>Modules</a:t>
            </a:r>
            <a:r>
              <a:rPr lang="en-US" sz="2000">
                <a:solidFill>
                  <a:srgbClr val="000000"/>
                </a:solidFill>
              </a:rPr>
              <a:t>: packaged HCL for reuse</a:t>
            </a:r>
            <a:endParaRPr sz="2000">
              <a:solidFill>
                <a:srgbClr val="000000"/>
              </a:solidFill>
            </a:endParaRPr>
          </a:p>
        </p:txBody>
      </p:sp>
      <p:sp>
        <p:nvSpPr>
          <p:cNvPr id="466" name="Google Shape;466;p67"/>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68"/>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Workspaces</a:t>
            </a:r>
            <a:endParaRPr b="1">
              <a:latin typeface="Helvetica Neue"/>
              <a:ea typeface="Helvetica Neue"/>
              <a:cs typeface="Helvetica Neue"/>
              <a:sym typeface="Helvetica Neue"/>
            </a:endParaRPr>
          </a:p>
        </p:txBody>
      </p:sp>
      <p:sp>
        <p:nvSpPr>
          <p:cNvPr id="472" name="Google Shape;472;p68"/>
          <p:cNvSpPr txBox="1"/>
          <p:nvPr>
            <p:ph idx="1" type="body"/>
          </p:nvPr>
        </p:nvSpPr>
        <p:spPr>
          <a:xfrm>
            <a:off x="626625" y="1140797"/>
            <a:ext cx="7884000" cy="3480300"/>
          </a:xfrm>
          <a:prstGeom prst="rect">
            <a:avLst/>
          </a:prstGeom>
          <a:noFill/>
          <a:ln>
            <a:noFill/>
          </a:ln>
        </p:spPr>
        <p:txBody>
          <a:bodyPr anchorCtr="0" anchor="t" bIns="34275" lIns="67500" spcFirstLastPara="1" rIns="68575" wrap="square" tIns="35100">
            <a:noAutofit/>
          </a:bodyPr>
          <a:lstStyle/>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Workspaces allow you to use the same configuration (HCL/project) for multiple states</a:t>
            </a:r>
            <a:endParaRPr sz="2000">
              <a:solidFill>
                <a:srgbClr val="000000"/>
              </a:solidFill>
            </a:endParaRPr>
          </a:p>
          <a:p>
            <a:pPr indent="-292100" lvl="1" marL="685800" marR="0" rtl="0" algn="l">
              <a:lnSpc>
                <a:spcPct val="115000"/>
              </a:lnSpc>
              <a:spcBef>
                <a:spcPts val="0"/>
              </a:spcBef>
              <a:spcAft>
                <a:spcPts val="0"/>
              </a:spcAft>
              <a:buClr>
                <a:srgbClr val="000000"/>
              </a:buClr>
              <a:buSzPts val="2000"/>
              <a:buChar char="○"/>
            </a:pPr>
            <a:r>
              <a:rPr lang="en-US" sz="2000">
                <a:solidFill>
                  <a:srgbClr val="000000"/>
                </a:solidFill>
              </a:rPr>
              <a:t>example: AWS Developer VPCs–each developer could have an identical environment as defined by the configuration, but each managed by a different state by way of separate workspaces</a:t>
            </a:r>
            <a:endParaRPr sz="2000">
              <a:solidFill>
                <a:srgbClr val="000000"/>
              </a:solidFill>
            </a:endParaRPr>
          </a:p>
          <a:p>
            <a:pPr indent="0" lvl="0" marL="0" marR="0" rtl="0" algn="l">
              <a:lnSpc>
                <a:spcPct val="115000"/>
              </a:lnSpc>
              <a:spcBef>
                <a:spcPts val="0"/>
              </a:spcBef>
              <a:spcAft>
                <a:spcPts val="0"/>
              </a:spcAft>
              <a:buNone/>
            </a:pPr>
            <a:r>
              <a:t/>
            </a:r>
            <a:endParaRPr sz="2000">
              <a:solidFill>
                <a:srgbClr val="000000"/>
              </a:solidFill>
            </a:endParaRPr>
          </a:p>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nothing more than separately-named state files</a:t>
            </a:r>
            <a:endParaRPr sz="2000">
              <a:solidFill>
                <a:srgbClr val="000000"/>
              </a:solidFill>
            </a:endParaRPr>
          </a:p>
          <a:p>
            <a:pPr indent="0" lvl="0" marL="0" marR="0" rtl="0" algn="l">
              <a:lnSpc>
                <a:spcPct val="115000"/>
              </a:lnSpc>
              <a:spcBef>
                <a:spcPts val="0"/>
              </a:spcBef>
              <a:spcAft>
                <a:spcPts val="0"/>
              </a:spcAft>
              <a:buNone/>
            </a:pPr>
            <a:r>
              <a:t/>
            </a:r>
            <a:endParaRPr sz="2000">
              <a:solidFill>
                <a:srgbClr val="000000"/>
              </a:solidFill>
            </a:endParaRPr>
          </a:p>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both local and remote state backends support workspaces</a:t>
            </a:r>
            <a:endParaRPr sz="2000">
              <a:solidFill>
                <a:srgbClr val="000000"/>
              </a:solidFill>
            </a:endParaRPr>
          </a:p>
        </p:txBody>
      </p:sp>
      <p:sp>
        <p:nvSpPr>
          <p:cNvPr id="473" name="Google Shape;473;p68"/>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69"/>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Outputs</a:t>
            </a:r>
            <a:endParaRPr b="1">
              <a:latin typeface="Helvetica Neue"/>
              <a:ea typeface="Helvetica Neue"/>
              <a:cs typeface="Helvetica Neue"/>
              <a:sym typeface="Helvetica Neue"/>
            </a:endParaRPr>
          </a:p>
        </p:txBody>
      </p:sp>
      <p:sp>
        <p:nvSpPr>
          <p:cNvPr id="479" name="Google Shape;479;p69"/>
          <p:cNvSpPr txBox="1"/>
          <p:nvPr>
            <p:ph idx="1" type="body"/>
          </p:nvPr>
        </p:nvSpPr>
        <p:spPr>
          <a:xfrm>
            <a:off x="630000" y="1306442"/>
            <a:ext cx="7884000" cy="2795700"/>
          </a:xfrm>
          <a:prstGeom prst="rect">
            <a:avLst/>
          </a:prstGeom>
          <a:noFill/>
          <a:ln>
            <a:noFill/>
          </a:ln>
        </p:spPr>
        <p:txBody>
          <a:bodyPr anchorCtr="0" anchor="t" bIns="34275" lIns="67500" spcFirstLastPara="1" rIns="68575" wrap="square" tIns="35100">
            <a:noAutofit/>
          </a:bodyPr>
          <a:lstStyle/>
          <a:p>
            <a:pPr indent="-292100" lvl="0" marL="342900" marR="0" rtl="0" algn="l">
              <a:lnSpc>
                <a:spcPct val="115000"/>
              </a:lnSpc>
              <a:spcBef>
                <a:spcPts val="0"/>
              </a:spcBef>
              <a:spcAft>
                <a:spcPts val="0"/>
              </a:spcAft>
              <a:buClr>
                <a:srgbClr val="000000"/>
              </a:buClr>
              <a:buSzPts val="2000"/>
              <a:buChar char="●"/>
            </a:pPr>
            <a:r>
              <a:rPr i="1" lang="en-US" sz="2000">
                <a:solidFill>
                  <a:srgbClr val="000000"/>
                </a:solidFill>
              </a:rPr>
              <a:t>inputs</a:t>
            </a:r>
            <a:r>
              <a:rPr lang="en-US" sz="2000">
                <a:solidFill>
                  <a:srgbClr val="000000"/>
                </a:solidFill>
              </a:rPr>
              <a:t> to a Terraform config are declared with variables stanzas</a:t>
            </a:r>
            <a:endParaRPr sz="2000">
              <a:solidFill>
                <a:srgbClr val="000000"/>
              </a:solidFill>
            </a:endParaRPr>
          </a:p>
          <a:p>
            <a:pPr indent="0" lvl="0" marL="342900" marR="0" rtl="0" algn="l">
              <a:lnSpc>
                <a:spcPct val="115000"/>
              </a:lnSpc>
              <a:spcBef>
                <a:spcPts val="0"/>
              </a:spcBef>
              <a:spcAft>
                <a:spcPts val="0"/>
              </a:spcAft>
              <a:buNone/>
            </a:pPr>
            <a:r>
              <a:t/>
            </a:r>
            <a:endParaRPr sz="2000">
              <a:solidFill>
                <a:srgbClr val="000000"/>
              </a:solidFill>
            </a:endParaRPr>
          </a:p>
          <a:p>
            <a:pPr indent="-292100" lvl="0" marL="342900" marR="0" rtl="0" algn="l">
              <a:lnSpc>
                <a:spcPct val="115000"/>
              </a:lnSpc>
              <a:spcBef>
                <a:spcPts val="0"/>
              </a:spcBef>
              <a:spcAft>
                <a:spcPts val="0"/>
              </a:spcAft>
              <a:buClr>
                <a:srgbClr val="000000"/>
              </a:buClr>
              <a:buSzPts val="2000"/>
              <a:buChar char="●"/>
            </a:pPr>
            <a:r>
              <a:rPr i="1" lang="en-US" sz="2000">
                <a:solidFill>
                  <a:srgbClr val="000000"/>
                </a:solidFill>
              </a:rPr>
              <a:t>outputs</a:t>
            </a:r>
            <a:r>
              <a:rPr lang="en-US" sz="2000">
                <a:solidFill>
                  <a:srgbClr val="000000"/>
                </a:solidFill>
              </a:rPr>
              <a:t> are declared with a special output stanza</a:t>
            </a:r>
            <a:endParaRPr sz="2000">
              <a:solidFill>
                <a:srgbClr val="000000"/>
              </a:solidFill>
            </a:endParaRPr>
          </a:p>
          <a:p>
            <a:pPr indent="0" lvl="0" marL="342900" marR="0" rtl="0" algn="l">
              <a:lnSpc>
                <a:spcPct val="115000"/>
              </a:lnSpc>
              <a:spcBef>
                <a:spcPts val="0"/>
              </a:spcBef>
              <a:spcAft>
                <a:spcPts val="0"/>
              </a:spcAft>
              <a:buNone/>
            </a:pPr>
            <a:r>
              <a:t/>
            </a:r>
            <a:endParaRPr sz="2000">
              <a:solidFill>
                <a:srgbClr val="000000"/>
              </a:solidFill>
            </a:endParaRPr>
          </a:p>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can be referenced through the modules interface or the CLI</a:t>
            </a:r>
            <a:endParaRPr sz="2000">
              <a:solidFill>
                <a:srgbClr val="000000"/>
              </a:solidFill>
            </a:endParaRPr>
          </a:p>
        </p:txBody>
      </p:sp>
      <p:sp>
        <p:nvSpPr>
          <p:cNvPr id="480" name="Google Shape;480;p69"/>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70"/>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Output Definition</a:t>
            </a:r>
            <a:endParaRPr b="1">
              <a:latin typeface="Helvetica Neue"/>
              <a:ea typeface="Helvetica Neue"/>
              <a:cs typeface="Helvetica Neue"/>
              <a:sym typeface="Helvetica Neue"/>
            </a:endParaRPr>
          </a:p>
        </p:txBody>
      </p:sp>
      <p:sp>
        <p:nvSpPr>
          <p:cNvPr id="486" name="Google Shape;486;p70"/>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487" name="Google Shape;487;p70"/>
          <p:cNvSpPr txBox="1"/>
          <p:nvPr>
            <p:ph idx="1" type="body"/>
          </p:nvPr>
        </p:nvSpPr>
        <p:spPr>
          <a:xfrm>
            <a:off x="0" y="924075"/>
            <a:ext cx="9144000" cy="3978900"/>
          </a:xfrm>
          <a:prstGeom prst="rect">
            <a:avLst/>
          </a:prstGeom>
          <a:solidFill>
            <a:srgbClr val="000000"/>
          </a:solidFill>
          <a:ln>
            <a:noFill/>
          </a:ln>
        </p:spPr>
        <p:txBody>
          <a:bodyPr anchorCtr="0" anchor="t" bIns="308600" lIns="342900" spcFirstLastPara="1" rIns="342900" wrap="square" tIns="308600">
            <a:noAutofit/>
          </a:bodyPr>
          <a:lstStyle/>
          <a:p>
            <a:pPr indent="0" lvl="0" marL="0" rtl="0" algn="l">
              <a:spcBef>
                <a:spcPts val="0"/>
              </a:spcBef>
              <a:spcAft>
                <a:spcPts val="0"/>
              </a:spcAft>
              <a:buNone/>
            </a:pPr>
            <a:r>
              <a:t/>
            </a:r>
            <a:endParaRPr b="1" sz="2400">
              <a:solidFill>
                <a:srgbClr val="FF9900"/>
              </a:solidFill>
              <a:latin typeface="Courier"/>
              <a:ea typeface="Courier"/>
              <a:cs typeface="Courier"/>
              <a:sym typeface="Courier"/>
            </a:endParaRPr>
          </a:p>
          <a:p>
            <a:pPr indent="0" lvl="0" marL="0" rtl="0" algn="l">
              <a:spcBef>
                <a:spcPts val="0"/>
              </a:spcBef>
              <a:spcAft>
                <a:spcPts val="0"/>
              </a:spcAft>
              <a:buNone/>
            </a:pPr>
            <a:r>
              <a:t/>
            </a:r>
            <a:endParaRPr b="1" sz="2400">
              <a:solidFill>
                <a:srgbClr val="FF9900"/>
              </a:solidFill>
              <a:latin typeface="Courier"/>
              <a:ea typeface="Courier"/>
              <a:cs typeface="Courier"/>
              <a:sym typeface="Courier"/>
            </a:endParaRPr>
          </a:p>
          <a:p>
            <a:pPr indent="0" lvl="0" marL="0" rtl="0" algn="l">
              <a:spcBef>
                <a:spcPts val="0"/>
              </a:spcBef>
              <a:spcAft>
                <a:spcPts val="0"/>
              </a:spcAft>
              <a:buNone/>
            </a:pPr>
            <a:r>
              <a:rPr b="1" lang="en-US" sz="2400">
                <a:solidFill>
                  <a:srgbClr val="FF9900"/>
                </a:solidFill>
                <a:latin typeface="Courier"/>
                <a:ea typeface="Courier"/>
                <a:cs typeface="Courier"/>
                <a:sym typeface="Courier"/>
              </a:rPr>
              <a:t>output</a:t>
            </a:r>
            <a:r>
              <a:rPr b="1" lang="en-US" sz="2400">
                <a:solidFill>
                  <a:srgbClr val="FFFFFF"/>
                </a:solidFill>
                <a:latin typeface="Courier"/>
                <a:ea typeface="Courier"/>
                <a:cs typeface="Courier"/>
                <a:sym typeface="Courier"/>
              </a:rPr>
              <a:t> </a:t>
            </a:r>
            <a:r>
              <a:rPr b="1" lang="en-US" sz="2400">
                <a:solidFill>
                  <a:srgbClr val="6FA8DC"/>
                </a:solidFill>
                <a:latin typeface="Courier"/>
                <a:ea typeface="Courier"/>
                <a:cs typeface="Courier"/>
                <a:sym typeface="Courier"/>
              </a:rPr>
              <a:t>“instance_public_ip”</a:t>
            </a:r>
            <a:r>
              <a:rPr b="1" lang="en-US" sz="2400">
                <a:solidFill>
                  <a:srgbClr val="FFFFFF"/>
                </a:solidFill>
                <a:latin typeface="Courier"/>
                <a:ea typeface="Courier"/>
                <a:cs typeface="Courier"/>
                <a:sym typeface="Courier"/>
              </a:rPr>
              <a:t> </a:t>
            </a:r>
            <a:r>
              <a:rPr b="1" lang="en-US" sz="2400">
                <a:solidFill>
                  <a:srgbClr val="C9DAF8"/>
                </a:solidFill>
                <a:latin typeface="Courier"/>
                <a:ea typeface="Courier"/>
                <a:cs typeface="Courier"/>
                <a:sym typeface="Courier"/>
              </a:rPr>
              <a:t>{</a:t>
            </a:r>
            <a:endParaRPr b="1" sz="2400">
              <a:solidFill>
                <a:srgbClr val="C9DAF8"/>
              </a:solidFill>
              <a:latin typeface="Courier"/>
              <a:ea typeface="Courier"/>
              <a:cs typeface="Courier"/>
              <a:sym typeface="Courier"/>
            </a:endParaRPr>
          </a:p>
          <a:p>
            <a:pPr indent="0" lvl="0" marL="0" rtl="0" algn="l">
              <a:spcBef>
                <a:spcPts val="0"/>
              </a:spcBef>
              <a:spcAft>
                <a:spcPts val="0"/>
              </a:spcAft>
              <a:buNone/>
            </a:pPr>
            <a:r>
              <a:rPr b="1" lang="en-US" sz="2400">
                <a:solidFill>
                  <a:srgbClr val="C9DAF8"/>
                </a:solidFill>
                <a:latin typeface="Courier"/>
                <a:ea typeface="Courier"/>
                <a:cs typeface="Courier"/>
                <a:sym typeface="Courier"/>
              </a:rPr>
              <a:t>  </a:t>
            </a:r>
            <a:r>
              <a:rPr b="1" lang="en-US" sz="2400">
                <a:solidFill>
                  <a:srgbClr val="8E7CC3"/>
                </a:solidFill>
                <a:latin typeface="Courier"/>
                <a:ea typeface="Courier"/>
                <a:cs typeface="Courier"/>
                <a:sym typeface="Courier"/>
              </a:rPr>
              <a:t>value</a:t>
            </a:r>
            <a:r>
              <a:rPr b="1" lang="en-US" sz="2400">
                <a:solidFill>
                  <a:srgbClr val="C9DAF8"/>
                </a:solidFill>
                <a:latin typeface="Courier"/>
                <a:ea typeface="Courier"/>
                <a:cs typeface="Courier"/>
                <a:sym typeface="Courier"/>
              </a:rPr>
              <a:t> = </a:t>
            </a:r>
            <a:r>
              <a:rPr b="1" lang="en-US" sz="2400">
                <a:solidFill>
                  <a:srgbClr val="6FA8DC"/>
                </a:solidFill>
                <a:latin typeface="Courier"/>
                <a:ea typeface="Courier"/>
                <a:cs typeface="Courier"/>
                <a:sym typeface="Courier"/>
              </a:rPr>
              <a:t>aws_instance</a:t>
            </a:r>
            <a:r>
              <a:rPr b="1" lang="en-US" sz="2400">
                <a:solidFill>
                  <a:srgbClr val="C9DAF8"/>
                </a:solidFill>
                <a:latin typeface="Courier"/>
                <a:ea typeface="Courier"/>
                <a:cs typeface="Courier"/>
                <a:sym typeface="Courier"/>
              </a:rPr>
              <a:t>.web.</a:t>
            </a:r>
            <a:r>
              <a:rPr b="1" lang="en-US" sz="2400">
                <a:solidFill>
                  <a:srgbClr val="8E7CC3"/>
                </a:solidFill>
                <a:latin typeface="Courier"/>
                <a:ea typeface="Courier"/>
                <a:cs typeface="Courier"/>
                <a:sym typeface="Courier"/>
              </a:rPr>
              <a:t>public_ip</a:t>
            </a:r>
            <a:endParaRPr b="1" sz="2400">
              <a:solidFill>
                <a:srgbClr val="6AA84F"/>
              </a:solidFill>
              <a:latin typeface="Courier"/>
              <a:ea typeface="Courier"/>
              <a:cs typeface="Courier"/>
              <a:sym typeface="Courier"/>
            </a:endParaRPr>
          </a:p>
          <a:p>
            <a:pPr indent="0" lvl="0" marL="0" rtl="0" algn="l">
              <a:spcBef>
                <a:spcPts val="0"/>
              </a:spcBef>
              <a:spcAft>
                <a:spcPts val="0"/>
              </a:spcAft>
              <a:buNone/>
            </a:pPr>
            <a:r>
              <a:rPr b="1" lang="en-US" sz="2400">
                <a:solidFill>
                  <a:srgbClr val="C9DAF8"/>
                </a:solidFill>
                <a:latin typeface="Courier"/>
                <a:ea typeface="Courier"/>
                <a:cs typeface="Courier"/>
                <a:sym typeface="Courier"/>
              </a:rPr>
              <a:t>}</a:t>
            </a:r>
            <a:endParaRPr b="1" sz="2400">
              <a:solidFill>
                <a:srgbClr val="FF9900"/>
              </a:solidFill>
              <a:latin typeface="Courier"/>
              <a:ea typeface="Courier"/>
              <a:cs typeface="Courier"/>
              <a:sym typeface="Courie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71"/>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Modules</a:t>
            </a:r>
            <a:endParaRPr b="1">
              <a:latin typeface="Helvetica Neue"/>
              <a:ea typeface="Helvetica Neue"/>
              <a:cs typeface="Helvetica Neue"/>
              <a:sym typeface="Helvetica Neue"/>
            </a:endParaRPr>
          </a:p>
        </p:txBody>
      </p:sp>
      <p:sp>
        <p:nvSpPr>
          <p:cNvPr id="493" name="Google Shape;493;p71"/>
          <p:cNvSpPr txBox="1"/>
          <p:nvPr>
            <p:ph idx="1" type="body"/>
          </p:nvPr>
        </p:nvSpPr>
        <p:spPr>
          <a:xfrm>
            <a:off x="626625" y="1184616"/>
            <a:ext cx="7884000" cy="3436800"/>
          </a:xfrm>
          <a:prstGeom prst="rect">
            <a:avLst/>
          </a:prstGeom>
          <a:noFill/>
          <a:ln>
            <a:noFill/>
          </a:ln>
        </p:spPr>
        <p:txBody>
          <a:bodyPr anchorCtr="0" anchor="t" bIns="34275" lIns="67500" spcFirstLastPara="1" rIns="68575" wrap="square" tIns="35100">
            <a:noAutofit/>
          </a:bodyPr>
          <a:lstStyle/>
          <a:p>
            <a:pPr indent="-292100" lvl="0" marL="342900" marR="0" rtl="0" algn="l">
              <a:lnSpc>
                <a:spcPct val="115000"/>
              </a:lnSpc>
              <a:spcBef>
                <a:spcPts val="0"/>
              </a:spcBef>
              <a:spcAft>
                <a:spcPts val="0"/>
              </a:spcAft>
              <a:buClr>
                <a:srgbClr val="000000"/>
              </a:buClr>
              <a:buSzPts val="2000"/>
              <a:buChar char="●"/>
            </a:pPr>
            <a:r>
              <a:rPr i="1" lang="en-US" sz="2000">
                <a:solidFill>
                  <a:srgbClr val="000000"/>
                </a:solidFill>
              </a:rPr>
              <a:t>modules</a:t>
            </a:r>
            <a:r>
              <a:rPr lang="en-US" sz="2000">
                <a:solidFill>
                  <a:srgbClr val="000000"/>
                </a:solidFill>
              </a:rPr>
              <a:t> are a critically important concept in Terraform</a:t>
            </a:r>
            <a:endParaRPr sz="2000">
              <a:solidFill>
                <a:srgbClr val="000000"/>
              </a:solidFill>
            </a:endParaRPr>
          </a:p>
          <a:p>
            <a:pPr indent="0" lvl="0" marL="0" marR="0" rtl="0" algn="l">
              <a:lnSpc>
                <a:spcPct val="115000"/>
              </a:lnSpc>
              <a:spcBef>
                <a:spcPts val="0"/>
              </a:spcBef>
              <a:spcAft>
                <a:spcPts val="0"/>
              </a:spcAft>
              <a:buNone/>
            </a:pPr>
            <a:r>
              <a:t/>
            </a:r>
            <a:endParaRPr sz="2000">
              <a:solidFill>
                <a:srgbClr val="000000"/>
              </a:solidFill>
            </a:endParaRPr>
          </a:p>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basically, every Terraform working directory, as long as it has variable stanzas, is a module</a:t>
            </a:r>
            <a:endParaRPr sz="2000">
              <a:solidFill>
                <a:srgbClr val="000000"/>
              </a:solidFill>
            </a:endParaRPr>
          </a:p>
          <a:p>
            <a:pPr indent="0" lvl="0" marL="0" marR="0" rtl="0" algn="l">
              <a:lnSpc>
                <a:spcPct val="115000"/>
              </a:lnSpc>
              <a:spcBef>
                <a:spcPts val="0"/>
              </a:spcBef>
              <a:spcAft>
                <a:spcPts val="0"/>
              </a:spcAft>
              <a:buNone/>
            </a:pPr>
            <a:r>
              <a:t/>
            </a:r>
            <a:endParaRPr sz="2000">
              <a:solidFill>
                <a:srgbClr val="000000"/>
              </a:solidFill>
            </a:endParaRPr>
          </a:p>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this allows developers to compose reusable blocks of configuration and reference them with module stanzas</a:t>
            </a:r>
            <a:endParaRPr sz="2000">
              <a:solidFill>
                <a:srgbClr val="000000"/>
              </a:solidFill>
            </a:endParaRPr>
          </a:p>
        </p:txBody>
      </p:sp>
      <p:sp>
        <p:nvSpPr>
          <p:cNvPr id="494" name="Google Shape;494;p71"/>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72"/>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Modules</a:t>
            </a:r>
            <a:endParaRPr b="1">
              <a:latin typeface="Helvetica Neue"/>
              <a:ea typeface="Helvetica Neue"/>
              <a:cs typeface="Helvetica Neue"/>
              <a:sym typeface="Helvetica Neue"/>
            </a:endParaRPr>
          </a:p>
        </p:txBody>
      </p:sp>
      <p:sp>
        <p:nvSpPr>
          <p:cNvPr id="500" name="Google Shape;500;p72"/>
          <p:cNvSpPr txBox="1"/>
          <p:nvPr>
            <p:ph idx="1" type="body"/>
          </p:nvPr>
        </p:nvSpPr>
        <p:spPr>
          <a:xfrm>
            <a:off x="626625" y="1184625"/>
            <a:ext cx="8026800" cy="3436800"/>
          </a:xfrm>
          <a:prstGeom prst="rect">
            <a:avLst/>
          </a:prstGeom>
          <a:noFill/>
          <a:ln>
            <a:noFill/>
          </a:ln>
        </p:spPr>
        <p:txBody>
          <a:bodyPr anchorCtr="0" anchor="t" bIns="34275" lIns="67500" spcFirstLastPara="1" rIns="68575" wrap="square" tIns="35100">
            <a:noAutofit/>
          </a:bodyPr>
          <a:lstStyle/>
          <a:p>
            <a:pPr indent="-292100" lvl="0" marL="342900" rtl="0" algn="l">
              <a:lnSpc>
                <a:spcPct val="115000"/>
              </a:lnSpc>
              <a:spcBef>
                <a:spcPts val="0"/>
              </a:spcBef>
              <a:spcAft>
                <a:spcPts val="0"/>
              </a:spcAft>
              <a:buClr>
                <a:srgbClr val="000000"/>
              </a:buClr>
              <a:buSzPts val="2000"/>
              <a:buChar char="●"/>
            </a:pPr>
            <a:r>
              <a:rPr lang="en-US" sz="2000">
                <a:solidFill>
                  <a:schemeClr val="dk1"/>
                </a:solidFill>
              </a:rPr>
              <a:t>allow for modularized configuration (create separate modules for different parts of configuration), aka module composition</a:t>
            </a:r>
            <a:endParaRPr sz="2000">
              <a:solidFill>
                <a:schemeClr val="dk1"/>
              </a:solidFill>
            </a:endParaRPr>
          </a:p>
          <a:p>
            <a:pPr indent="-292100" lvl="0" marL="342900" rtl="0" algn="l">
              <a:lnSpc>
                <a:spcPct val="115000"/>
              </a:lnSpc>
              <a:spcBef>
                <a:spcPts val="0"/>
              </a:spcBef>
              <a:spcAft>
                <a:spcPts val="0"/>
              </a:spcAft>
              <a:buClr>
                <a:srgbClr val="000000"/>
              </a:buClr>
              <a:buSzPts val="2000"/>
              <a:buChar char="●"/>
            </a:pPr>
            <a:r>
              <a:rPr lang="en-US" sz="2000">
                <a:solidFill>
                  <a:schemeClr val="dk1"/>
                </a:solidFill>
              </a:rPr>
              <a:t>every project has at least one module (the “root” module), but root can have a tree of children</a:t>
            </a:r>
            <a:endParaRPr sz="2000">
              <a:solidFill>
                <a:schemeClr val="dk1"/>
              </a:solidFill>
            </a:endParaRPr>
          </a:p>
          <a:p>
            <a:pPr indent="-292100" lvl="0" marL="342900" rtl="0" algn="l">
              <a:lnSpc>
                <a:spcPct val="115000"/>
              </a:lnSpc>
              <a:spcBef>
                <a:spcPts val="0"/>
              </a:spcBef>
              <a:spcAft>
                <a:spcPts val="0"/>
              </a:spcAft>
              <a:buClr>
                <a:srgbClr val="000000"/>
              </a:buClr>
              <a:buSzPts val="2000"/>
              <a:buChar char="●"/>
            </a:pPr>
            <a:r>
              <a:rPr lang="en-US" sz="2000">
                <a:solidFill>
                  <a:schemeClr val="dk1"/>
                </a:solidFill>
              </a:rPr>
              <a:t>child modules have input variables passed in from parent module</a:t>
            </a:r>
            <a:endParaRPr sz="2000">
              <a:solidFill>
                <a:schemeClr val="dk1"/>
              </a:solidFill>
            </a:endParaRPr>
          </a:p>
          <a:p>
            <a:pPr indent="-292100" lvl="0" marL="342900" rtl="0" algn="l">
              <a:lnSpc>
                <a:spcPct val="115000"/>
              </a:lnSpc>
              <a:spcBef>
                <a:spcPts val="0"/>
              </a:spcBef>
              <a:spcAft>
                <a:spcPts val="0"/>
              </a:spcAft>
              <a:buClr>
                <a:srgbClr val="000000"/>
              </a:buClr>
              <a:buSzPts val="2000"/>
              <a:buChar char="●"/>
            </a:pPr>
            <a:r>
              <a:rPr lang="en-US" sz="2000">
                <a:solidFill>
                  <a:schemeClr val="dk1"/>
                </a:solidFill>
              </a:rPr>
              <a:t>modules can be defined by configuration files in local filesystem or remote source</a:t>
            </a:r>
            <a:endParaRPr sz="2000">
              <a:solidFill>
                <a:schemeClr val="dk1"/>
              </a:solidFill>
            </a:endParaRPr>
          </a:p>
          <a:p>
            <a:pPr indent="0" lvl="0" marL="0" marR="0" rtl="0" algn="l">
              <a:lnSpc>
                <a:spcPct val="115000"/>
              </a:lnSpc>
              <a:spcBef>
                <a:spcPts val="0"/>
              </a:spcBef>
              <a:spcAft>
                <a:spcPts val="0"/>
              </a:spcAft>
              <a:buNone/>
            </a:pPr>
            <a:r>
              <a:t/>
            </a:r>
            <a:endParaRPr sz="2000">
              <a:solidFill>
                <a:srgbClr val="000000"/>
              </a:solidFill>
            </a:endParaRPr>
          </a:p>
        </p:txBody>
      </p:sp>
      <p:sp>
        <p:nvSpPr>
          <p:cNvPr id="501" name="Google Shape;501;p72"/>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73"/>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Modules</a:t>
            </a:r>
            <a:endParaRPr b="1">
              <a:latin typeface="Helvetica Neue"/>
              <a:ea typeface="Helvetica Neue"/>
              <a:cs typeface="Helvetica Neue"/>
              <a:sym typeface="Helvetica Neue"/>
            </a:endParaRPr>
          </a:p>
        </p:txBody>
      </p:sp>
      <p:sp>
        <p:nvSpPr>
          <p:cNvPr id="507" name="Google Shape;507;p73"/>
          <p:cNvSpPr txBox="1"/>
          <p:nvPr>
            <p:ph idx="1" type="body"/>
          </p:nvPr>
        </p:nvSpPr>
        <p:spPr>
          <a:xfrm>
            <a:off x="626625" y="1184625"/>
            <a:ext cx="8026800" cy="3436800"/>
          </a:xfrm>
          <a:prstGeom prst="rect">
            <a:avLst/>
          </a:prstGeom>
          <a:noFill/>
          <a:ln>
            <a:noFill/>
          </a:ln>
        </p:spPr>
        <p:txBody>
          <a:bodyPr anchorCtr="0" anchor="t" bIns="34275" lIns="67500" spcFirstLastPara="1" rIns="68575" wrap="square" tIns="35100">
            <a:noAutofit/>
          </a:bodyPr>
          <a:lstStyle/>
          <a:p>
            <a:pPr indent="-292100" lvl="0" marL="342900" rtl="0" algn="l">
              <a:lnSpc>
                <a:spcPct val="115000"/>
              </a:lnSpc>
              <a:spcBef>
                <a:spcPts val="0"/>
              </a:spcBef>
              <a:spcAft>
                <a:spcPts val="0"/>
              </a:spcAft>
              <a:buClr>
                <a:srgbClr val="000000"/>
              </a:buClr>
              <a:buSzPts val="2000"/>
              <a:buChar char="●"/>
            </a:pPr>
            <a:r>
              <a:rPr lang="en-US" sz="2000">
                <a:solidFill>
                  <a:schemeClr val="dk1"/>
                </a:solidFill>
              </a:rPr>
              <a:t>can publish modules in </a:t>
            </a:r>
            <a:r>
              <a:rPr lang="en-US" sz="2000" u="sng">
                <a:solidFill>
                  <a:schemeClr val="hlink"/>
                </a:solidFill>
                <a:hlinkClick r:id="rId3"/>
              </a:rPr>
              <a:t>Terraform registry</a:t>
            </a:r>
            <a:r>
              <a:rPr lang="en-US" sz="2000">
                <a:solidFill>
                  <a:schemeClr val="dk1"/>
                </a:solidFill>
              </a:rPr>
              <a:t> to make them easy to find</a:t>
            </a:r>
            <a:endParaRPr sz="2000">
              <a:solidFill>
                <a:schemeClr val="dk1"/>
              </a:solidFill>
            </a:endParaRPr>
          </a:p>
          <a:p>
            <a:pPr indent="-292100" lvl="1" marL="685800" rtl="0" algn="l">
              <a:lnSpc>
                <a:spcPct val="115000"/>
              </a:lnSpc>
              <a:spcBef>
                <a:spcPts val="0"/>
              </a:spcBef>
              <a:spcAft>
                <a:spcPts val="0"/>
              </a:spcAft>
              <a:buClr>
                <a:srgbClr val="000000"/>
              </a:buClr>
              <a:buSzPts val="2000"/>
              <a:buChar char="○"/>
            </a:pPr>
            <a:r>
              <a:rPr b="1" lang="en-US" sz="2000">
                <a:solidFill>
                  <a:schemeClr val="dk1"/>
                </a:solidFill>
                <a:latin typeface="Consolas"/>
                <a:ea typeface="Consolas"/>
                <a:cs typeface="Consolas"/>
                <a:sym typeface="Consolas"/>
              </a:rPr>
              <a:t>source</a:t>
            </a:r>
            <a:r>
              <a:rPr lang="en-US" sz="2000">
                <a:solidFill>
                  <a:schemeClr val="dk1"/>
                </a:solidFill>
              </a:rPr>
              <a:t> attribute identifies location of module, e.g.,</a:t>
            </a:r>
            <a:endParaRPr sz="2000">
              <a:solidFill>
                <a:schemeClr val="dk1"/>
              </a:solidFill>
            </a:endParaRPr>
          </a:p>
          <a:p>
            <a:pPr indent="0" lvl="0" marL="102870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US">
                <a:solidFill>
                  <a:schemeClr val="dk1"/>
                </a:solidFill>
              </a:rPr>
              <a:t>   </a:t>
            </a:r>
            <a:endParaRPr>
              <a:solidFill>
                <a:schemeClr val="dk1"/>
              </a:solidFill>
            </a:endParaRPr>
          </a:p>
          <a:p>
            <a:pPr indent="0" lvl="0" marL="342900" rtl="0" algn="l">
              <a:lnSpc>
                <a:spcPct val="115000"/>
              </a:lnSpc>
              <a:spcBef>
                <a:spcPts val="0"/>
              </a:spcBef>
              <a:spcAft>
                <a:spcPts val="0"/>
              </a:spcAft>
              <a:buNone/>
            </a:pPr>
            <a:r>
              <a:t/>
            </a:r>
            <a:endParaRPr sz="2000">
              <a:solidFill>
                <a:schemeClr val="dk1"/>
              </a:solidFill>
            </a:endParaRPr>
          </a:p>
          <a:p>
            <a:pPr indent="0" lvl="0" marL="342900" rtl="0" algn="l">
              <a:lnSpc>
                <a:spcPct val="115000"/>
              </a:lnSpc>
              <a:spcBef>
                <a:spcPts val="0"/>
              </a:spcBef>
              <a:spcAft>
                <a:spcPts val="0"/>
              </a:spcAft>
              <a:buNone/>
            </a:pPr>
            <a:r>
              <a:t/>
            </a:r>
            <a:endParaRPr sz="2000">
              <a:solidFill>
                <a:schemeClr val="dk1"/>
              </a:solidFill>
            </a:endParaRPr>
          </a:p>
          <a:p>
            <a:pPr indent="-292100" lvl="0" marL="342900" rtl="0" algn="l">
              <a:lnSpc>
                <a:spcPct val="115000"/>
              </a:lnSpc>
              <a:spcBef>
                <a:spcPts val="0"/>
              </a:spcBef>
              <a:spcAft>
                <a:spcPts val="0"/>
              </a:spcAft>
              <a:buClr>
                <a:srgbClr val="000000"/>
              </a:buClr>
              <a:buSzPts val="2000"/>
              <a:buChar char="●"/>
            </a:pPr>
            <a:r>
              <a:rPr lang="en-US" sz="2000">
                <a:solidFill>
                  <a:schemeClr val="dk1"/>
                </a:solidFill>
              </a:rPr>
              <a:t>most attributes of a module are input variables passed in from parent</a:t>
            </a:r>
            <a:endParaRPr sz="2000">
              <a:solidFill>
                <a:schemeClr val="dk1"/>
              </a:solidFill>
            </a:endParaRPr>
          </a:p>
          <a:p>
            <a:pPr indent="-292100" lvl="0" marL="342900" rtl="0" algn="l">
              <a:lnSpc>
                <a:spcPct val="115000"/>
              </a:lnSpc>
              <a:spcBef>
                <a:spcPts val="0"/>
              </a:spcBef>
              <a:spcAft>
                <a:spcPts val="0"/>
              </a:spcAft>
              <a:buClr>
                <a:srgbClr val="000000"/>
              </a:buClr>
              <a:buSzPts val="2000"/>
              <a:buChar char="●"/>
            </a:pPr>
            <a:r>
              <a:rPr lang="en-US" sz="2000">
                <a:solidFill>
                  <a:schemeClr val="dk1"/>
                </a:solidFill>
              </a:rPr>
              <a:t>module’s outputs can be accessed and used by parent (and passed to other child modules of the parent)</a:t>
            </a:r>
            <a:endParaRPr sz="2000">
              <a:solidFill>
                <a:schemeClr val="dk1"/>
              </a:solidFill>
            </a:endParaRPr>
          </a:p>
          <a:p>
            <a:pPr indent="0" lvl="0" marL="342900" marR="0" rtl="0" algn="l">
              <a:lnSpc>
                <a:spcPct val="115000"/>
              </a:lnSpc>
              <a:spcBef>
                <a:spcPts val="0"/>
              </a:spcBef>
              <a:spcAft>
                <a:spcPts val="0"/>
              </a:spcAft>
              <a:buNone/>
            </a:pPr>
            <a:r>
              <a:t/>
            </a:r>
            <a:endParaRPr sz="2000">
              <a:solidFill>
                <a:srgbClr val="000000"/>
              </a:solidFill>
            </a:endParaRPr>
          </a:p>
        </p:txBody>
      </p:sp>
      <p:sp>
        <p:nvSpPr>
          <p:cNvPr id="508" name="Google Shape;508;p73"/>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509" name="Google Shape;509;p73"/>
          <p:cNvSpPr txBox="1"/>
          <p:nvPr/>
        </p:nvSpPr>
        <p:spPr>
          <a:xfrm>
            <a:off x="1003750" y="1936350"/>
            <a:ext cx="6890100" cy="13341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b="1" lang="en-US" sz="1800">
                <a:solidFill>
                  <a:schemeClr val="dk1"/>
                </a:solidFill>
                <a:latin typeface="Courier"/>
                <a:ea typeface="Courier"/>
                <a:cs typeface="Courier"/>
                <a:sym typeface="Courier"/>
              </a:rPr>
              <a:t>module “webserver” {</a:t>
            </a:r>
            <a:endParaRPr b="1" sz="1800">
              <a:solidFill>
                <a:schemeClr val="dk1"/>
              </a:solidFill>
              <a:latin typeface="Courier"/>
              <a:ea typeface="Courier"/>
              <a:cs typeface="Courier"/>
              <a:sym typeface="Courier"/>
            </a:endParaRPr>
          </a:p>
          <a:p>
            <a:pPr indent="0" lvl="0" marL="0" rtl="0" algn="l">
              <a:lnSpc>
                <a:spcPct val="115000"/>
              </a:lnSpc>
              <a:spcBef>
                <a:spcPts val="0"/>
              </a:spcBef>
              <a:spcAft>
                <a:spcPts val="0"/>
              </a:spcAft>
              <a:buNone/>
            </a:pPr>
            <a:r>
              <a:rPr b="1" lang="en-US" sz="1800">
                <a:solidFill>
                  <a:schemeClr val="dk1"/>
                </a:solidFill>
                <a:latin typeface="Courier"/>
                <a:ea typeface="Courier"/>
                <a:cs typeface="Courier"/>
                <a:sym typeface="Courier"/>
              </a:rPr>
              <a:t>     source = “./webserver” # module in this dir</a:t>
            </a:r>
            <a:endParaRPr b="1" sz="1800">
              <a:solidFill>
                <a:schemeClr val="dk1"/>
              </a:solidFill>
              <a:latin typeface="Courier"/>
              <a:ea typeface="Courier"/>
              <a:cs typeface="Courier"/>
              <a:sym typeface="Courier"/>
            </a:endParaRPr>
          </a:p>
          <a:p>
            <a:pPr indent="457200" lvl="0" marL="0" rtl="0" algn="l">
              <a:lnSpc>
                <a:spcPct val="115000"/>
              </a:lnSpc>
              <a:spcBef>
                <a:spcPts val="0"/>
              </a:spcBef>
              <a:spcAft>
                <a:spcPts val="0"/>
              </a:spcAft>
              <a:buNone/>
            </a:pPr>
            <a:r>
              <a:rPr b="1" lang="en-US" sz="1800">
                <a:solidFill>
                  <a:schemeClr val="dk1"/>
                </a:solidFill>
                <a:latin typeface="Courier"/>
                <a:ea typeface="Courier"/>
                <a:cs typeface="Courier"/>
                <a:sym typeface="Courier"/>
              </a:rPr>
              <a:t>  instance_type = “t2.micro” </a:t>
            </a:r>
            <a:endParaRPr b="1" sz="1800">
              <a:solidFill>
                <a:schemeClr val="dk1"/>
              </a:solidFill>
              <a:latin typeface="Courier"/>
              <a:ea typeface="Courier"/>
              <a:cs typeface="Courier"/>
              <a:sym typeface="Courier"/>
            </a:endParaRPr>
          </a:p>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latin typeface="Courier"/>
                <a:ea typeface="Courier"/>
                <a:cs typeface="Courier"/>
                <a:sym typeface="Courier"/>
              </a:rPr>
              <a:t>   }</a:t>
            </a:r>
            <a:endParaRPr b="1" sz="1800">
              <a:solidFill>
                <a:schemeClr val="dk1"/>
              </a:solidFill>
              <a:latin typeface="Courier"/>
              <a:ea typeface="Courier"/>
              <a:cs typeface="Courier"/>
              <a:sym typeface="Couri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74"/>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Module Sources</a:t>
            </a:r>
            <a:endParaRPr b="1">
              <a:latin typeface="Helvetica Neue"/>
              <a:ea typeface="Helvetica Neue"/>
              <a:cs typeface="Helvetica Neue"/>
              <a:sym typeface="Helvetica Neue"/>
            </a:endParaRPr>
          </a:p>
        </p:txBody>
      </p:sp>
      <p:sp>
        <p:nvSpPr>
          <p:cNvPr id="515" name="Google Shape;515;p74"/>
          <p:cNvSpPr txBox="1"/>
          <p:nvPr>
            <p:ph idx="1" type="body"/>
          </p:nvPr>
        </p:nvSpPr>
        <p:spPr>
          <a:xfrm>
            <a:off x="626625" y="1184616"/>
            <a:ext cx="7884000" cy="3436800"/>
          </a:xfrm>
          <a:prstGeom prst="rect">
            <a:avLst/>
          </a:prstGeom>
          <a:noFill/>
          <a:ln>
            <a:noFill/>
          </a:ln>
        </p:spPr>
        <p:txBody>
          <a:bodyPr anchorCtr="0" anchor="t" bIns="34275" lIns="67500" spcFirstLastPara="1" rIns="68575" wrap="square" tIns="35100">
            <a:noAutofit/>
          </a:bodyPr>
          <a:lstStyle/>
          <a:p>
            <a:pPr indent="-279400" lvl="0" marL="342900" marR="0" rtl="0" algn="l">
              <a:lnSpc>
                <a:spcPct val="115000"/>
              </a:lnSpc>
              <a:spcBef>
                <a:spcPts val="0"/>
              </a:spcBef>
              <a:spcAft>
                <a:spcPts val="0"/>
              </a:spcAft>
              <a:buClr>
                <a:srgbClr val="000000"/>
              </a:buClr>
              <a:buSzPts val="1800"/>
              <a:buChar char="●"/>
            </a:pPr>
            <a:r>
              <a:rPr lang="en-US">
                <a:solidFill>
                  <a:srgbClr val="000000"/>
                </a:solidFill>
              </a:rPr>
              <a:t>Terraform allows the user to pull modules from various locations</a:t>
            </a:r>
            <a:endParaRPr>
              <a:solidFill>
                <a:srgbClr val="000000"/>
              </a:solidFill>
            </a:endParaRPr>
          </a:p>
          <a:p>
            <a:pPr indent="-273050" lvl="1" marL="685800" marR="0" rtl="0" algn="l">
              <a:lnSpc>
                <a:spcPct val="115000"/>
              </a:lnSpc>
              <a:spcBef>
                <a:spcPts val="0"/>
              </a:spcBef>
              <a:spcAft>
                <a:spcPts val="0"/>
              </a:spcAft>
              <a:buClr>
                <a:srgbClr val="000000"/>
              </a:buClr>
              <a:buSzPts val="1700"/>
              <a:buChar char="○"/>
            </a:pPr>
            <a:r>
              <a:rPr lang="en-US">
                <a:solidFill>
                  <a:srgbClr val="000000"/>
                </a:solidFill>
              </a:rPr>
              <a:t>local paths</a:t>
            </a:r>
            <a:endParaRPr>
              <a:solidFill>
                <a:srgbClr val="000000"/>
              </a:solidFill>
            </a:endParaRPr>
          </a:p>
          <a:p>
            <a:pPr indent="-273050" lvl="1" marL="685800" marR="0" rtl="0" algn="l">
              <a:lnSpc>
                <a:spcPct val="115000"/>
              </a:lnSpc>
              <a:spcBef>
                <a:spcPts val="0"/>
              </a:spcBef>
              <a:spcAft>
                <a:spcPts val="0"/>
              </a:spcAft>
              <a:buClr>
                <a:srgbClr val="000000"/>
              </a:buClr>
              <a:buSzPts val="1700"/>
              <a:buChar char="○"/>
            </a:pPr>
            <a:r>
              <a:rPr lang="en-US">
                <a:solidFill>
                  <a:srgbClr val="000000"/>
                </a:solidFill>
              </a:rPr>
              <a:t>Github</a:t>
            </a:r>
            <a:endParaRPr>
              <a:solidFill>
                <a:srgbClr val="000000"/>
              </a:solidFill>
            </a:endParaRPr>
          </a:p>
          <a:p>
            <a:pPr indent="-273050" lvl="1" marL="685800" marR="0" rtl="0" algn="l">
              <a:lnSpc>
                <a:spcPct val="115000"/>
              </a:lnSpc>
              <a:spcBef>
                <a:spcPts val="0"/>
              </a:spcBef>
              <a:spcAft>
                <a:spcPts val="0"/>
              </a:spcAft>
              <a:buClr>
                <a:srgbClr val="000000"/>
              </a:buClr>
              <a:buSzPts val="1700"/>
              <a:buChar char="○"/>
            </a:pPr>
            <a:r>
              <a:rPr lang="en-US">
                <a:solidFill>
                  <a:srgbClr val="000000"/>
                </a:solidFill>
              </a:rPr>
              <a:t>Terraform Registry</a:t>
            </a:r>
            <a:endParaRPr>
              <a:solidFill>
                <a:srgbClr val="000000"/>
              </a:solidFill>
            </a:endParaRPr>
          </a:p>
          <a:p>
            <a:pPr indent="-273050" lvl="1" marL="685800" marR="0" rtl="0" algn="l">
              <a:lnSpc>
                <a:spcPct val="115000"/>
              </a:lnSpc>
              <a:spcBef>
                <a:spcPts val="0"/>
              </a:spcBef>
              <a:spcAft>
                <a:spcPts val="0"/>
              </a:spcAft>
              <a:buClr>
                <a:srgbClr val="000000"/>
              </a:buClr>
              <a:buSzPts val="1700"/>
              <a:buChar char="○"/>
            </a:pPr>
            <a:r>
              <a:rPr lang="en-US">
                <a:solidFill>
                  <a:srgbClr val="000000"/>
                </a:solidFill>
              </a:rPr>
              <a:t>Bitbucket</a:t>
            </a:r>
            <a:endParaRPr>
              <a:solidFill>
                <a:srgbClr val="000000"/>
              </a:solidFill>
            </a:endParaRPr>
          </a:p>
          <a:p>
            <a:pPr indent="-273050" lvl="1" marL="685800" marR="0" rtl="0" algn="l">
              <a:lnSpc>
                <a:spcPct val="115000"/>
              </a:lnSpc>
              <a:spcBef>
                <a:spcPts val="0"/>
              </a:spcBef>
              <a:spcAft>
                <a:spcPts val="0"/>
              </a:spcAft>
              <a:buClr>
                <a:srgbClr val="000000"/>
              </a:buClr>
              <a:buSzPts val="1700"/>
              <a:buChar char="○"/>
            </a:pPr>
            <a:r>
              <a:rPr lang="en-US">
                <a:solidFill>
                  <a:srgbClr val="000000"/>
                </a:solidFill>
              </a:rPr>
              <a:t>HTTP</a:t>
            </a:r>
            <a:endParaRPr>
              <a:solidFill>
                <a:srgbClr val="000000"/>
              </a:solidFill>
            </a:endParaRPr>
          </a:p>
          <a:p>
            <a:pPr indent="-273050" lvl="1" marL="685800" marR="0" rtl="0" algn="l">
              <a:lnSpc>
                <a:spcPct val="115000"/>
              </a:lnSpc>
              <a:spcBef>
                <a:spcPts val="0"/>
              </a:spcBef>
              <a:spcAft>
                <a:spcPts val="0"/>
              </a:spcAft>
              <a:buClr>
                <a:srgbClr val="000000"/>
              </a:buClr>
              <a:buSzPts val="1700"/>
              <a:buChar char="○"/>
            </a:pPr>
            <a:r>
              <a:rPr lang="en-US">
                <a:solidFill>
                  <a:srgbClr val="000000"/>
                </a:solidFill>
              </a:rPr>
              <a:t>S3 Buckets</a:t>
            </a:r>
            <a:endParaRPr>
              <a:solidFill>
                <a:srgbClr val="000000"/>
              </a:solidFill>
            </a:endParaRPr>
          </a:p>
          <a:p>
            <a:pPr indent="0" lvl="0" marL="342900" marR="0" rtl="0" algn="l">
              <a:lnSpc>
                <a:spcPct val="115000"/>
              </a:lnSpc>
              <a:spcBef>
                <a:spcPts val="0"/>
              </a:spcBef>
              <a:spcAft>
                <a:spcPts val="0"/>
              </a:spcAft>
              <a:buNone/>
            </a:pPr>
            <a:r>
              <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More info</a:t>
            </a:r>
            <a:endParaRPr>
              <a:solidFill>
                <a:srgbClr val="000000"/>
              </a:solidFill>
            </a:endParaRPr>
          </a:p>
          <a:p>
            <a:pPr indent="-273050" lvl="1" marL="685800" marR="0" rtl="0" algn="l">
              <a:lnSpc>
                <a:spcPct val="115000"/>
              </a:lnSpc>
              <a:spcBef>
                <a:spcPts val="0"/>
              </a:spcBef>
              <a:spcAft>
                <a:spcPts val="0"/>
              </a:spcAft>
              <a:buClr>
                <a:srgbClr val="000000"/>
              </a:buClr>
              <a:buSzPts val="1700"/>
              <a:buChar char="○"/>
            </a:pPr>
            <a:r>
              <a:rPr lang="en-US" u="sng">
                <a:solidFill>
                  <a:schemeClr val="hlink"/>
                </a:solidFill>
                <a:hlinkClick r:id="rId3"/>
              </a:rPr>
              <a:t>https://www.terraform.io/docs/modules/sources.html</a:t>
            </a:r>
            <a:r>
              <a:rPr lang="en-US">
                <a:solidFill>
                  <a:srgbClr val="000000"/>
                </a:solidFill>
              </a:rPr>
              <a:t> </a:t>
            </a:r>
            <a:endParaRPr>
              <a:solidFill>
                <a:srgbClr val="000000"/>
              </a:solidFill>
            </a:endParaRPr>
          </a:p>
        </p:txBody>
      </p:sp>
      <p:sp>
        <p:nvSpPr>
          <p:cNvPr id="516" name="Google Shape;516;p74"/>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pic>
        <p:nvPicPr>
          <p:cNvPr id="517" name="Google Shape;517;p74"/>
          <p:cNvPicPr preferRelativeResize="0"/>
          <p:nvPr/>
        </p:nvPicPr>
        <p:blipFill>
          <a:blip r:embed="rId4">
            <a:alphaModFix/>
          </a:blip>
          <a:stretch>
            <a:fillRect/>
          </a:stretch>
        </p:blipFill>
        <p:spPr>
          <a:xfrm>
            <a:off x="3621324" y="2524000"/>
            <a:ext cx="3278275" cy="1383600"/>
          </a:xfrm>
          <a:prstGeom prst="rect">
            <a:avLst/>
          </a:prstGeom>
          <a:noFill/>
          <a:ln>
            <a:noFill/>
          </a:ln>
        </p:spPr>
      </p:pic>
      <p:pic>
        <p:nvPicPr>
          <p:cNvPr id="518" name="Google Shape;518;p74"/>
          <p:cNvPicPr preferRelativeResize="0"/>
          <p:nvPr/>
        </p:nvPicPr>
        <p:blipFill>
          <a:blip r:embed="rId5">
            <a:alphaModFix/>
          </a:blip>
          <a:stretch>
            <a:fillRect/>
          </a:stretch>
        </p:blipFill>
        <p:spPr>
          <a:xfrm>
            <a:off x="3475331" y="1528292"/>
            <a:ext cx="3479242" cy="951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714373" y="243000"/>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Schedule</a:t>
            </a:r>
            <a:endParaRPr b="1">
              <a:latin typeface="Helvetica Neue"/>
              <a:ea typeface="Helvetica Neue"/>
              <a:cs typeface="Helvetica Neue"/>
              <a:sym typeface="Helvetica Neue"/>
            </a:endParaRPr>
          </a:p>
        </p:txBody>
      </p:sp>
      <p:sp>
        <p:nvSpPr>
          <p:cNvPr id="119" name="Google Shape;119;p21"/>
          <p:cNvSpPr txBox="1"/>
          <p:nvPr>
            <p:ph idx="1" type="body"/>
          </p:nvPr>
        </p:nvSpPr>
        <p:spPr>
          <a:xfrm>
            <a:off x="621000" y="1134000"/>
            <a:ext cx="7884000" cy="3510000"/>
          </a:xfrm>
          <a:prstGeom prst="rect">
            <a:avLst/>
          </a:prstGeom>
          <a:noFill/>
          <a:ln>
            <a:noFill/>
          </a:ln>
        </p:spPr>
        <p:txBody>
          <a:bodyPr anchorCtr="0" anchor="t" bIns="34275" lIns="67500" spcFirstLastPara="1" rIns="68575" wrap="square" tIns="35100">
            <a:noAutofit/>
          </a:bodyPr>
          <a:lstStyle/>
          <a:p>
            <a:pPr indent="-317500" lvl="0" marL="342900" rtl="0" algn="l">
              <a:lnSpc>
                <a:spcPct val="115000"/>
              </a:lnSpc>
              <a:spcBef>
                <a:spcPts val="0"/>
              </a:spcBef>
              <a:spcAft>
                <a:spcPts val="0"/>
              </a:spcAft>
              <a:buClr>
                <a:srgbClr val="000000"/>
              </a:buClr>
              <a:buSzPts val="2400"/>
              <a:buFont typeface="Helvetica Neue Light"/>
              <a:buChar char="●"/>
            </a:pPr>
            <a:r>
              <a:rPr lang="en-US" sz="2400">
                <a:solidFill>
                  <a:srgbClr val="000000"/>
                </a:solidFill>
              </a:rPr>
              <a:t>Course runs 9:00 - 3:30 Pacific time</a:t>
            </a:r>
            <a:endParaRPr sz="2400">
              <a:solidFill>
                <a:srgbClr val="000000"/>
              </a:solidFill>
            </a:endParaRPr>
          </a:p>
          <a:p>
            <a:pPr indent="-317500" lvl="1" marL="685800" rtl="0" algn="l">
              <a:lnSpc>
                <a:spcPct val="115000"/>
              </a:lnSpc>
              <a:spcBef>
                <a:spcPts val="0"/>
              </a:spcBef>
              <a:spcAft>
                <a:spcPts val="0"/>
              </a:spcAft>
              <a:buClr>
                <a:srgbClr val="000000"/>
              </a:buClr>
              <a:buSzPts val="2400"/>
              <a:buFont typeface="Helvetica Neue Light"/>
              <a:buChar char="○"/>
            </a:pPr>
            <a:r>
              <a:rPr lang="en-US" sz="2400">
                <a:solidFill>
                  <a:srgbClr val="000000"/>
                </a:solidFill>
              </a:rPr>
              <a:t>Lunch break from 12-1 Pacific time</a:t>
            </a:r>
            <a:endParaRPr sz="2400">
              <a:solidFill>
                <a:srgbClr val="000000"/>
              </a:solidFill>
            </a:endParaRPr>
          </a:p>
          <a:p>
            <a:pPr indent="-317500" lvl="1" marL="685800" rtl="0" algn="l">
              <a:lnSpc>
                <a:spcPct val="115000"/>
              </a:lnSpc>
              <a:spcBef>
                <a:spcPts val="0"/>
              </a:spcBef>
              <a:spcAft>
                <a:spcPts val="0"/>
              </a:spcAft>
              <a:buClr>
                <a:srgbClr val="000000"/>
              </a:buClr>
              <a:buSzPts val="2400"/>
              <a:buFont typeface="Helvetica Neue Light"/>
              <a:buChar char="○"/>
            </a:pPr>
            <a:r>
              <a:rPr lang="en-US" sz="2400">
                <a:solidFill>
                  <a:srgbClr val="000000"/>
                </a:solidFill>
              </a:rPr>
              <a:t>10-15 min. breaks as needed</a:t>
            </a:r>
            <a:endParaRPr sz="2400">
              <a:solidFill>
                <a:srgbClr val="000000"/>
              </a:solidFill>
            </a:endParaRPr>
          </a:p>
        </p:txBody>
      </p:sp>
      <p:sp>
        <p:nvSpPr>
          <p:cNvPr id="120" name="Google Shape;120;p21"/>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75"/>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Module Example</a:t>
            </a:r>
            <a:endParaRPr b="1">
              <a:latin typeface="Helvetica Neue"/>
              <a:ea typeface="Helvetica Neue"/>
              <a:cs typeface="Helvetica Neue"/>
              <a:sym typeface="Helvetica Neue"/>
            </a:endParaRPr>
          </a:p>
        </p:txBody>
      </p:sp>
      <p:sp>
        <p:nvSpPr>
          <p:cNvPr id="524" name="Google Shape;524;p75"/>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525" name="Google Shape;525;p75"/>
          <p:cNvSpPr txBox="1"/>
          <p:nvPr>
            <p:ph idx="1" type="body"/>
          </p:nvPr>
        </p:nvSpPr>
        <p:spPr>
          <a:xfrm>
            <a:off x="0" y="924075"/>
            <a:ext cx="9144000" cy="3978900"/>
          </a:xfrm>
          <a:prstGeom prst="rect">
            <a:avLst/>
          </a:prstGeom>
          <a:solidFill>
            <a:srgbClr val="000000"/>
          </a:solidFill>
          <a:ln>
            <a:noFill/>
          </a:ln>
        </p:spPr>
        <p:txBody>
          <a:bodyPr anchorCtr="0" anchor="t" bIns="308600" lIns="342900" spcFirstLastPara="1" rIns="342900" wrap="square" tIns="308600">
            <a:noAutofit/>
          </a:bodyPr>
          <a:lstStyle/>
          <a:p>
            <a:pPr indent="0" lvl="0" marL="0" rtl="0" algn="l">
              <a:spcBef>
                <a:spcPts val="0"/>
              </a:spcBef>
              <a:spcAft>
                <a:spcPts val="0"/>
              </a:spcAft>
              <a:buNone/>
            </a:pPr>
            <a:r>
              <a:t/>
            </a:r>
            <a:endParaRPr b="1" sz="2400">
              <a:solidFill>
                <a:srgbClr val="FF9900"/>
              </a:solidFill>
              <a:latin typeface="Courier"/>
              <a:ea typeface="Courier"/>
              <a:cs typeface="Courier"/>
              <a:sym typeface="Courier"/>
            </a:endParaRPr>
          </a:p>
          <a:p>
            <a:pPr indent="0" lvl="0" marL="0" rtl="0" algn="l">
              <a:spcBef>
                <a:spcPts val="0"/>
              </a:spcBef>
              <a:spcAft>
                <a:spcPts val="0"/>
              </a:spcAft>
              <a:buNone/>
            </a:pPr>
            <a:r>
              <a:rPr b="1" lang="en-US" sz="2400">
                <a:solidFill>
                  <a:srgbClr val="FF9900"/>
                </a:solidFill>
                <a:latin typeface="Courier"/>
                <a:ea typeface="Courier"/>
                <a:cs typeface="Courier"/>
                <a:sym typeface="Courier"/>
              </a:rPr>
              <a:t>variable</a:t>
            </a:r>
            <a:r>
              <a:rPr b="1" lang="en-US" sz="2400">
                <a:solidFill>
                  <a:srgbClr val="FFFFFF"/>
                </a:solidFill>
                <a:latin typeface="Courier"/>
                <a:ea typeface="Courier"/>
                <a:cs typeface="Courier"/>
                <a:sym typeface="Courier"/>
              </a:rPr>
              <a:t> </a:t>
            </a:r>
            <a:r>
              <a:rPr b="1" lang="en-US" sz="2400">
                <a:solidFill>
                  <a:srgbClr val="6FA8DC"/>
                </a:solidFill>
                <a:latin typeface="Courier"/>
                <a:ea typeface="Courier"/>
                <a:cs typeface="Courier"/>
                <a:sym typeface="Courier"/>
              </a:rPr>
              <a:t>“thing”</a:t>
            </a:r>
            <a:r>
              <a:rPr b="1" lang="en-US" sz="2400">
                <a:solidFill>
                  <a:srgbClr val="FFFFFF"/>
                </a:solidFill>
                <a:latin typeface="Courier"/>
                <a:ea typeface="Courier"/>
                <a:cs typeface="Courier"/>
                <a:sym typeface="Courier"/>
              </a:rPr>
              <a:t> </a:t>
            </a:r>
            <a:r>
              <a:rPr b="1" lang="en-US" sz="2400">
                <a:solidFill>
                  <a:srgbClr val="C9DAF8"/>
                </a:solidFill>
                <a:latin typeface="Courier"/>
                <a:ea typeface="Courier"/>
                <a:cs typeface="Courier"/>
                <a:sym typeface="Courier"/>
              </a:rPr>
              <a:t>{</a:t>
            </a:r>
            <a:endParaRPr b="1" sz="2400">
              <a:solidFill>
                <a:srgbClr val="C9DAF8"/>
              </a:solidFill>
              <a:latin typeface="Courier"/>
              <a:ea typeface="Courier"/>
              <a:cs typeface="Courier"/>
              <a:sym typeface="Courier"/>
            </a:endParaRPr>
          </a:p>
          <a:p>
            <a:pPr indent="0" lvl="0" marL="0" rtl="0" algn="l">
              <a:spcBef>
                <a:spcPts val="0"/>
              </a:spcBef>
              <a:spcAft>
                <a:spcPts val="0"/>
              </a:spcAft>
              <a:buNone/>
            </a:pPr>
            <a:r>
              <a:rPr b="1" lang="en-US" sz="2400">
                <a:solidFill>
                  <a:srgbClr val="C9DAF8"/>
                </a:solidFill>
                <a:latin typeface="Courier"/>
                <a:ea typeface="Courier"/>
                <a:cs typeface="Courier"/>
                <a:sym typeface="Courier"/>
              </a:rPr>
              <a:t>  </a:t>
            </a:r>
            <a:r>
              <a:rPr b="1" lang="en-US" sz="2400">
                <a:solidFill>
                  <a:srgbClr val="8E7CC3"/>
                </a:solidFill>
                <a:latin typeface="Courier"/>
                <a:ea typeface="Courier"/>
                <a:cs typeface="Courier"/>
                <a:sym typeface="Courier"/>
              </a:rPr>
              <a:t>type</a:t>
            </a:r>
            <a:r>
              <a:rPr b="1" lang="en-US" sz="2400">
                <a:solidFill>
                  <a:srgbClr val="C9DAF8"/>
                </a:solidFill>
                <a:latin typeface="Courier"/>
                <a:ea typeface="Courier"/>
                <a:cs typeface="Courier"/>
                <a:sym typeface="Courier"/>
              </a:rPr>
              <a:t> = string</a:t>
            </a:r>
            <a:endParaRPr b="1" sz="2400">
              <a:solidFill>
                <a:srgbClr val="6FA8DC"/>
              </a:solidFill>
              <a:latin typeface="Courier"/>
              <a:ea typeface="Courier"/>
              <a:cs typeface="Courier"/>
              <a:sym typeface="Courier"/>
            </a:endParaRPr>
          </a:p>
          <a:p>
            <a:pPr indent="0" lvl="0" marL="0" rtl="0" algn="l">
              <a:spcBef>
                <a:spcPts val="0"/>
              </a:spcBef>
              <a:spcAft>
                <a:spcPts val="0"/>
              </a:spcAft>
              <a:buNone/>
            </a:pPr>
            <a:r>
              <a:rPr b="1" lang="en-US" sz="2400">
                <a:solidFill>
                  <a:srgbClr val="6FA8DC"/>
                </a:solidFill>
                <a:latin typeface="Courier"/>
                <a:ea typeface="Courier"/>
                <a:cs typeface="Courier"/>
                <a:sym typeface="Courier"/>
              </a:rPr>
              <a:t>}</a:t>
            </a:r>
            <a:endParaRPr b="1" sz="2400">
              <a:solidFill>
                <a:srgbClr val="6FA8DC"/>
              </a:solidFill>
              <a:latin typeface="Courier"/>
              <a:ea typeface="Courier"/>
              <a:cs typeface="Courier"/>
              <a:sym typeface="Courier"/>
            </a:endParaRPr>
          </a:p>
          <a:p>
            <a:pPr indent="0" lvl="0" marL="0" rtl="0" algn="l">
              <a:spcBef>
                <a:spcPts val="0"/>
              </a:spcBef>
              <a:spcAft>
                <a:spcPts val="0"/>
              </a:spcAft>
              <a:buNone/>
            </a:pPr>
            <a:r>
              <a:t/>
            </a:r>
            <a:endParaRPr b="1" sz="2400">
              <a:solidFill>
                <a:srgbClr val="6FA8DC"/>
              </a:solidFill>
              <a:latin typeface="Courier"/>
              <a:ea typeface="Courier"/>
              <a:cs typeface="Courier"/>
              <a:sym typeface="Courier"/>
            </a:endParaRPr>
          </a:p>
          <a:p>
            <a:pPr indent="0" lvl="0" marL="0" rtl="0" algn="l">
              <a:spcBef>
                <a:spcPts val="0"/>
              </a:spcBef>
              <a:spcAft>
                <a:spcPts val="0"/>
              </a:spcAft>
              <a:buNone/>
            </a:pPr>
            <a:r>
              <a:rPr b="1" lang="en-US" sz="2400">
                <a:solidFill>
                  <a:srgbClr val="FF9900"/>
                </a:solidFill>
                <a:latin typeface="Courier"/>
                <a:ea typeface="Courier"/>
                <a:cs typeface="Courier"/>
                <a:sym typeface="Courier"/>
              </a:rPr>
              <a:t>resource</a:t>
            </a:r>
            <a:r>
              <a:rPr b="1" lang="en-US" sz="2400">
                <a:solidFill>
                  <a:srgbClr val="6FA8DC"/>
                </a:solidFill>
                <a:latin typeface="Courier"/>
                <a:ea typeface="Courier"/>
                <a:cs typeface="Courier"/>
                <a:sym typeface="Courier"/>
              </a:rPr>
              <a:t> null_resource “null” {</a:t>
            </a:r>
            <a:endParaRPr b="1" sz="2400">
              <a:solidFill>
                <a:srgbClr val="6FA8DC"/>
              </a:solidFill>
              <a:latin typeface="Courier"/>
              <a:ea typeface="Courier"/>
              <a:cs typeface="Courier"/>
              <a:sym typeface="Courier"/>
            </a:endParaRPr>
          </a:p>
          <a:p>
            <a:pPr indent="0" lvl="0" marL="0" rtl="0" algn="l">
              <a:spcBef>
                <a:spcPts val="0"/>
              </a:spcBef>
              <a:spcAft>
                <a:spcPts val="0"/>
              </a:spcAft>
              <a:buClr>
                <a:schemeClr val="dk1"/>
              </a:buClr>
              <a:buSzPts val="1100"/>
              <a:buFont typeface="Arial"/>
              <a:buNone/>
            </a:pPr>
            <a:r>
              <a:rPr b="1" lang="en-US" sz="2400">
                <a:solidFill>
                  <a:srgbClr val="6FA8DC"/>
                </a:solidFill>
                <a:latin typeface="Courier"/>
                <a:ea typeface="Courier"/>
                <a:cs typeface="Courier"/>
                <a:sym typeface="Courier"/>
              </a:rPr>
              <a:t>  </a:t>
            </a:r>
            <a:r>
              <a:rPr b="1" lang="en-US" sz="2400">
                <a:solidFill>
                  <a:srgbClr val="FF9900"/>
                </a:solidFill>
                <a:latin typeface="Courier"/>
                <a:ea typeface="Courier"/>
                <a:cs typeface="Courier"/>
                <a:sym typeface="Courier"/>
              </a:rPr>
              <a:t>provisioner</a:t>
            </a:r>
            <a:r>
              <a:rPr b="1" lang="en-US" sz="2400">
                <a:solidFill>
                  <a:srgbClr val="6FA8DC"/>
                </a:solidFill>
                <a:latin typeface="Courier"/>
                <a:ea typeface="Courier"/>
                <a:cs typeface="Courier"/>
                <a:sym typeface="Courier"/>
              </a:rPr>
              <a:t> local-exec {</a:t>
            </a:r>
            <a:endParaRPr b="1" sz="2400">
              <a:solidFill>
                <a:srgbClr val="6FA8DC"/>
              </a:solidFill>
              <a:latin typeface="Courier"/>
              <a:ea typeface="Courier"/>
              <a:cs typeface="Courier"/>
              <a:sym typeface="Courier"/>
            </a:endParaRPr>
          </a:p>
          <a:p>
            <a:pPr indent="0" lvl="0" marL="0" rtl="0" algn="l">
              <a:spcBef>
                <a:spcPts val="0"/>
              </a:spcBef>
              <a:spcAft>
                <a:spcPts val="0"/>
              </a:spcAft>
              <a:buClr>
                <a:schemeClr val="dk1"/>
              </a:buClr>
              <a:buSzPts val="1100"/>
              <a:buFont typeface="Arial"/>
              <a:buNone/>
            </a:pPr>
            <a:r>
              <a:rPr b="1" lang="en-US" sz="2400">
                <a:solidFill>
                  <a:srgbClr val="6FA8DC"/>
                </a:solidFill>
                <a:latin typeface="Courier"/>
                <a:ea typeface="Courier"/>
                <a:cs typeface="Courier"/>
                <a:sym typeface="Courier"/>
              </a:rPr>
              <a:t>    command = "echo ${var.thing}"</a:t>
            </a:r>
            <a:endParaRPr b="1" sz="2400">
              <a:solidFill>
                <a:srgbClr val="6FA8DC"/>
              </a:solidFill>
              <a:latin typeface="Courier"/>
              <a:ea typeface="Courier"/>
              <a:cs typeface="Courier"/>
              <a:sym typeface="Courier"/>
            </a:endParaRPr>
          </a:p>
          <a:p>
            <a:pPr indent="0" lvl="0" marL="0" rtl="0" algn="l">
              <a:spcBef>
                <a:spcPts val="0"/>
              </a:spcBef>
              <a:spcAft>
                <a:spcPts val="0"/>
              </a:spcAft>
              <a:buClr>
                <a:schemeClr val="dk1"/>
              </a:buClr>
              <a:buSzPts val="1100"/>
              <a:buFont typeface="Arial"/>
              <a:buNone/>
            </a:pPr>
            <a:r>
              <a:rPr b="1" lang="en-US" sz="2400">
                <a:solidFill>
                  <a:srgbClr val="6FA8DC"/>
                </a:solidFill>
                <a:latin typeface="Courier"/>
                <a:ea typeface="Courier"/>
                <a:cs typeface="Courier"/>
                <a:sym typeface="Courier"/>
              </a:rPr>
              <a:t>  }</a:t>
            </a:r>
            <a:endParaRPr b="1" sz="2400">
              <a:solidFill>
                <a:srgbClr val="6FA8DC"/>
              </a:solidFill>
              <a:latin typeface="Courier"/>
              <a:ea typeface="Courier"/>
              <a:cs typeface="Courier"/>
              <a:sym typeface="Courier"/>
            </a:endParaRPr>
          </a:p>
          <a:p>
            <a:pPr indent="0" lvl="0" marL="0" rtl="0" algn="l">
              <a:spcBef>
                <a:spcPts val="0"/>
              </a:spcBef>
              <a:spcAft>
                <a:spcPts val="0"/>
              </a:spcAft>
              <a:buClr>
                <a:schemeClr val="dk1"/>
              </a:buClr>
              <a:buSzPts val="1100"/>
              <a:buFont typeface="Arial"/>
              <a:buNone/>
            </a:pPr>
            <a:r>
              <a:rPr b="1" lang="en-US" sz="2400">
                <a:solidFill>
                  <a:srgbClr val="6FA8DC"/>
                </a:solidFill>
                <a:latin typeface="Courier"/>
                <a:ea typeface="Courier"/>
                <a:cs typeface="Courier"/>
                <a:sym typeface="Courier"/>
              </a:rPr>
              <a:t>}</a:t>
            </a:r>
            <a:endParaRPr b="1" sz="2400">
              <a:solidFill>
                <a:srgbClr val="6FA8DC"/>
              </a:solidFill>
              <a:latin typeface="Courier"/>
              <a:ea typeface="Courier"/>
              <a:cs typeface="Courier"/>
              <a:sym typeface="Courier"/>
            </a:endParaRPr>
          </a:p>
          <a:p>
            <a:pPr indent="0" lvl="0" marL="0" rtl="0" algn="l">
              <a:spcBef>
                <a:spcPts val="0"/>
              </a:spcBef>
              <a:spcAft>
                <a:spcPts val="0"/>
              </a:spcAft>
              <a:buNone/>
            </a:pPr>
            <a:r>
              <a:t/>
            </a:r>
            <a:endParaRPr b="1" sz="2400">
              <a:solidFill>
                <a:srgbClr val="6FA8DC"/>
              </a:solidFill>
              <a:latin typeface="Courier"/>
              <a:ea typeface="Courier"/>
              <a:cs typeface="Courier"/>
              <a:sym typeface="Courie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76"/>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Using the Module</a:t>
            </a:r>
            <a:endParaRPr b="1">
              <a:latin typeface="Helvetica Neue"/>
              <a:ea typeface="Helvetica Neue"/>
              <a:cs typeface="Helvetica Neue"/>
              <a:sym typeface="Helvetica Neue"/>
            </a:endParaRPr>
          </a:p>
        </p:txBody>
      </p:sp>
      <p:sp>
        <p:nvSpPr>
          <p:cNvPr id="531" name="Google Shape;531;p76"/>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532" name="Google Shape;532;p76"/>
          <p:cNvSpPr txBox="1"/>
          <p:nvPr>
            <p:ph idx="1" type="body"/>
          </p:nvPr>
        </p:nvSpPr>
        <p:spPr>
          <a:xfrm>
            <a:off x="0" y="924075"/>
            <a:ext cx="9144000" cy="3978900"/>
          </a:xfrm>
          <a:prstGeom prst="rect">
            <a:avLst/>
          </a:prstGeom>
          <a:solidFill>
            <a:srgbClr val="000000"/>
          </a:solidFill>
          <a:ln>
            <a:noFill/>
          </a:ln>
        </p:spPr>
        <p:txBody>
          <a:bodyPr anchorCtr="0" anchor="t" bIns="308600" lIns="342900" spcFirstLastPara="1" rIns="342900" wrap="square" tIns="308600">
            <a:noAutofit/>
          </a:bodyPr>
          <a:lstStyle/>
          <a:p>
            <a:pPr indent="0" lvl="0" marL="0" rtl="0" algn="l">
              <a:spcBef>
                <a:spcPts val="0"/>
              </a:spcBef>
              <a:spcAft>
                <a:spcPts val="0"/>
              </a:spcAft>
              <a:buNone/>
            </a:pPr>
            <a:r>
              <a:t/>
            </a:r>
            <a:endParaRPr b="1" sz="2400">
              <a:solidFill>
                <a:srgbClr val="FF9900"/>
              </a:solidFill>
              <a:latin typeface="Courier"/>
              <a:ea typeface="Courier"/>
              <a:cs typeface="Courier"/>
              <a:sym typeface="Courier"/>
            </a:endParaRPr>
          </a:p>
          <a:p>
            <a:pPr indent="0" lvl="0" marL="0" rtl="0" algn="l">
              <a:spcBef>
                <a:spcPts val="0"/>
              </a:spcBef>
              <a:spcAft>
                <a:spcPts val="0"/>
              </a:spcAft>
              <a:buNone/>
            </a:pPr>
            <a:r>
              <a:rPr b="1" lang="en-US" sz="2400">
                <a:solidFill>
                  <a:srgbClr val="FF9900"/>
                </a:solidFill>
                <a:latin typeface="Courier"/>
                <a:ea typeface="Courier"/>
                <a:cs typeface="Courier"/>
                <a:sym typeface="Courier"/>
              </a:rPr>
              <a:t>module</a:t>
            </a:r>
            <a:r>
              <a:rPr b="1" lang="en-US" sz="2400">
                <a:solidFill>
                  <a:srgbClr val="FFFFFF"/>
                </a:solidFill>
                <a:latin typeface="Courier"/>
                <a:ea typeface="Courier"/>
                <a:cs typeface="Courier"/>
                <a:sym typeface="Courier"/>
              </a:rPr>
              <a:t> </a:t>
            </a:r>
            <a:r>
              <a:rPr b="1" lang="en-US" sz="2400">
                <a:solidFill>
                  <a:srgbClr val="6FA8DC"/>
                </a:solidFill>
                <a:latin typeface="Courier"/>
                <a:ea typeface="Courier"/>
                <a:cs typeface="Courier"/>
                <a:sym typeface="Courier"/>
              </a:rPr>
              <a:t>“my_module”</a:t>
            </a:r>
            <a:r>
              <a:rPr b="1" lang="en-US" sz="2400">
                <a:solidFill>
                  <a:srgbClr val="FFFFFF"/>
                </a:solidFill>
                <a:latin typeface="Courier"/>
                <a:ea typeface="Courier"/>
                <a:cs typeface="Courier"/>
                <a:sym typeface="Courier"/>
              </a:rPr>
              <a:t> “printer” </a:t>
            </a:r>
            <a:r>
              <a:rPr b="1" lang="en-US" sz="2400">
                <a:solidFill>
                  <a:srgbClr val="C9DAF8"/>
                </a:solidFill>
                <a:latin typeface="Courier"/>
                <a:ea typeface="Courier"/>
                <a:cs typeface="Courier"/>
                <a:sym typeface="Courier"/>
              </a:rPr>
              <a:t>{</a:t>
            </a:r>
            <a:endParaRPr b="1" sz="2400">
              <a:solidFill>
                <a:srgbClr val="C9DAF8"/>
              </a:solidFill>
              <a:latin typeface="Courier"/>
              <a:ea typeface="Courier"/>
              <a:cs typeface="Courier"/>
              <a:sym typeface="Courier"/>
            </a:endParaRPr>
          </a:p>
          <a:p>
            <a:pPr indent="0" lvl="0" marL="0" rtl="0" algn="l">
              <a:spcBef>
                <a:spcPts val="0"/>
              </a:spcBef>
              <a:spcAft>
                <a:spcPts val="0"/>
              </a:spcAft>
              <a:buNone/>
            </a:pPr>
            <a:r>
              <a:rPr b="1" lang="en-US" sz="2400">
                <a:solidFill>
                  <a:srgbClr val="C9DAF8"/>
                </a:solidFill>
                <a:latin typeface="Courier"/>
                <a:ea typeface="Courier"/>
                <a:cs typeface="Courier"/>
                <a:sym typeface="Courier"/>
              </a:rPr>
              <a:t>  </a:t>
            </a:r>
            <a:r>
              <a:rPr b="1" lang="en-US" sz="2400">
                <a:solidFill>
                  <a:srgbClr val="8E7CC3"/>
                </a:solidFill>
                <a:latin typeface="Courier"/>
                <a:ea typeface="Courier"/>
                <a:cs typeface="Courier"/>
                <a:sym typeface="Courier"/>
              </a:rPr>
              <a:t>source</a:t>
            </a:r>
            <a:r>
              <a:rPr b="1" lang="en-US" sz="2400">
                <a:solidFill>
                  <a:srgbClr val="C9DAF8"/>
                </a:solidFill>
                <a:latin typeface="Courier"/>
                <a:ea typeface="Courier"/>
                <a:cs typeface="Courier"/>
                <a:sym typeface="Courier"/>
              </a:rPr>
              <a:t> = “</a:t>
            </a:r>
            <a:r>
              <a:rPr b="1" lang="en-US" sz="2400">
                <a:solidFill>
                  <a:srgbClr val="6FA8DC"/>
                </a:solidFill>
                <a:latin typeface="Courier"/>
                <a:ea typeface="Courier"/>
                <a:cs typeface="Courier"/>
                <a:sym typeface="Courier"/>
              </a:rPr>
              <a:t>./my_module”</a:t>
            </a:r>
            <a:endParaRPr b="1" sz="2400">
              <a:solidFill>
                <a:srgbClr val="6FA8DC"/>
              </a:solidFill>
              <a:latin typeface="Courier"/>
              <a:ea typeface="Courier"/>
              <a:cs typeface="Courier"/>
              <a:sym typeface="Courier"/>
            </a:endParaRPr>
          </a:p>
          <a:p>
            <a:pPr indent="0" lvl="0" marL="0" rtl="0" algn="l">
              <a:spcBef>
                <a:spcPts val="0"/>
              </a:spcBef>
              <a:spcAft>
                <a:spcPts val="0"/>
              </a:spcAft>
              <a:buNone/>
            </a:pPr>
            <a:r>
              <a:t/>
            </a:r>
            <a:endParaRPr b="1" sz="2400">
              <a:solidFill>
                <a:srgbClr val="6FA8DC"/>
              </a:solidFill>
              <a:latin typeface="Courier"/>
              <a:ea typeface="Courier"/>
              <a:cs typeface="Courier"/>
              <a:sym typeface="Courier"/>
            </a:endParaRPr>
          </a:p>
          <a:p>
            <a:pPr indent="0" lvl="0" marL="0" rtl="0" algn="l">
              <a:spcBef>
                <a:spcPts val="0"/>
              </a:spcBef>
              <a:spcAft>
                <a:spcPts val="0"/>
              </a:spcAft>
              <a:buNone/>
            </a:pPr>
            <a:r>
              <a:rPr b="1" lang="en-US" sz="2400">
                <a:solidFill>
                  <a:srgbClr val="6FA8DC"/>
                </a:solidFill>
                <a:latin typeface="Courier"/>
                <a:ea typeface="Courier"/>
                <a:cs typeface="Courier"/>
                <a:sym typeface="Courier"/>
              </a:rPr>
              <a:t>  # this is a variable passed into module</a:t>
            </a:r>
            <a:endParaRPr b="1" sz="2400">
              <a:solidFill>
                <a:srgbClr val="6FA8DC"/>
              </a:solidFill>
              <a:latin typeface="Courier"/>
              <a:ea typeface="Courier"/>
              <a:cs typeface="Courier"/>
              <a:sym typeface="Courier"/>
            </a:endParaRPr>
          </a:p>
          <a:p>
            <a:pPr indent="0" lvl="0" marL="0" rtl="0" algn="l">
              <a:spcBef>
                <a:spcPts val="0"/>
              </a:spcBef>
              <a:spcAft>
                <a:spcPts val="0"/>
              </a:spcAft>
              <a:buNone/>
            </a:pPr>
            <a:r>
              <a:rPr b="1" lang="en-US" sz="2400">
                <a:solidFill>
                  <a:srgbClr val="6FA8DC"/>
                </a:solidFill>
                <a:latin typeface="Courier"/>
                <a:ea typeface="Courier"/>
                <a:cs typeface="Courier"/>
                <a:sym typeface="Courier"/>
              </a:rPr>
              <a:t>  </a:t>
            </a:r>
            <a:r>
              <a:rPr b="1" lang="en-US" sz="2400">
                <a:solidFill>
                  <a:srgbClr val="8E7CC3"/>
                </a:solidFill>
                <a:latin typeface="Courier"/>
                <a:ea typeface="Courier"/>
                <a:cs typeface="Courier"/>
                <a:sym typeface="Courier"/>
              </a:rPr>
              <a:t>thing</a:t>
            </a:r>
            <a:r>
              <a:rPr b="1" lang="en-US" sz="2400">
                <a:solidFill>
                  <a:srgbClr val="6FA8DC"/>
                </a:solidFill>
                <a:latin typeface="Courier"/>
                <a:ea typeface="Courier"/>
                <a:cs typeface="Courier"/>
                <a:sym typeface="Courier"/>
              </a:rPr>
              <a:t> = “this should be printed”</a:t>
            </a:r>
            <a:endParaRPr b="1" sz="2400">
              <a:solidFill>
                <a:srgbClr val="6FA8DC"/>
              </a:solidFill>
              <a:latin typeface="Courier"/>
              <a:ea typeface="Courier"/>
              <a:cs typeface="Courier"/>
              <a:sym typeface="Courier"/>
            </a:endParaRPr>
          </a:p>
          <a:p>
            <a:pPr indent="0" lvl="0" marL="0" rtl="0" algn="l">
              <a:spcBef>
                <a:spcPts val="0"/>
              </a:spcBef>
              <a:spcAft>
                <a:spcPts val="0"/>
              </a:spcAft>
              <a:buNone/>
            </a:pPr>
            <a:r>
              <a:rPr b="1" lang="en-US" sz="2400">
                <a:solidFill>
                  <a:srgbClr val="C9DAF8"/>
                </a:solidFill>
                <a:latin typeface="Courier"/>
                <a:ea typeface="Courier"/>
                <a:cs typeface="Courier"/>
                <a:sym typeface="Courier"/>
              </a:rPr>
              <a:t>}</a:t>
            </a:r>
            <a:endParaRPr b="1" sz="2400">
              <a:solidFill>
                <a:srgbClr val="C9DAF8"/>
              </a:solidFill>
              <a:latin typeface="Courier"/>
              <a:ea typeface="Courier"/>
              <a:cs typeface="Courier"/>
              <a:sym typeface="Courier"/>
            </a:endParaRPr>
          </a:p>
          <a:p>
            <a:pPr indent="0" lvl="0" marL="0" rtl="0" algn="l">
              <a:spcBef>
                <a:spcPts val="0"/>
              </a:spcBef>
              <a:spcAft>
                <a:spcPts val="0"/>
              </a:spcAft>
              <a:buNone/>
            </a:pPr>
            <a:r>
              <a:t/>
            </a:r>
            <a:endParaRPr b="1" sz="2400">
              <a:solidFill>
                <a:srgbClr val="C9DAF8"/>
              </a:solidFill>
              <a:latin typeface="Courier"/>
              <a:ea typeface="Courier"/>
              <a:cs typeface="Courier"/>
              <a:sym typeface="Courier"/>
            </a:endParaRPr>
          </a:p>
          <a:p>
            <a:pPr indent="0" lvl="0" marL="0" rtl="0" algn="l">
              <a:spcBef>
                <a:spcPts val="0"/>
              </a:spcBef>
              <a:spcAft>
                <a:spcPts val="0"/>
              </a:spcAft>
              <a:buNone/>
            </a:pPr>
            <a:r>
              <a:t/>
            </a:r>
            <a:endParaRPr b="1" sz="2400">
              <a:solidFill>
                <a:srgbClr val="C9DAF8"/>
              </a:solidFill>
              <a:latin typeface="Courier"/>
              <a:ea typeface="Courier"/>
              <a:cs typeface="Courier"/>
              <a:sym typeface="Courie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77"/>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Exercise 4: Querying State</a:t>
            </a:r>
            <a:endParaRPr b="1">
              <a:latin typeface="Helvetica Neue"/>
              <a:ea typeface="Helvetica Neue"/>
              <a:cs typeface="Helvetica Neue"/>
              <a:sym typeface="Helvetica Neue"/>
            </a:endParaRPr>
          </a:p>
        </p:txBody>
      </p:sp>
      <p:sp>
        <p:nvSpPr>
          <p:cNvPr id="538" name="Google Shape;538;p77"/>
          <p:cNvSpPr txBox="1"/>
          <p:nvPr>
            <p:ph idx="1" type="body"/>
          </p:nvPr>
        </p:nvSpPr>
        <p:spPr>
          <a:xfrm>
            <a:off x="626625" y="1111275"/>
            <a:ext cx="7884000" cy="3510000"/>
          </a:xfrm>
          <a:prstGeom prst="rect">
            <a:avLst/>
          </a:prstGeom>
          <a:noFill/>
          <a:ln>
            <a:noFill/>
          </a:ln>
        </p:spPr>
        <p:txBody>
          <a:bodyPr anchorCtr="0" anchor="t" bIns="34275" lIns="0" spcFirstLastPara="1" rIns="68575" wrap="square" tIns="35100">
            <a:noAutofit/>
          </a:bodyPr>
          <a:lstStyle/>
          <a:p>
            <a:pPr indent="0" lvl="0" marL="342900" marR="0" rtl="0" algn="l">
              <a:lnSpc>
                <a:spcPct val="90000"/>
              </a:lnSpc>
              <a:spcBef>
                <a:spcPts val="0"/>
              </a:spcBef>
              <a:spcAft>
                <a:spcPts val="0"/>
              </a:spcAft>
              <a:buNone/>
            </a:pPr>
            <a:r>
              <a:t/>
            </a:r>
            <a:endParaRPr sz="4500">
              <a:solidFill>
                <a:srgbClr val="000000"/>
              </a:solidFill>
            </a:endParaRPr>
          </a:p>
          <a:p>
            <a:pPr indent="0" lvl="0" marL="342900" marR="0" rtl="0" algn="l">
              <a:lnSpc>
                <a:spcPct val="90000"/>
              </a:lnSpc>
              <a:spcBef>
                <a:spcPts val="0"/>
              </a:spcBef>
              <a:spcAft>
                <a:spcPts val="0"/>
              </a:spcAft>
              <a:buNone/>
            </a:pPr>
            <a:r>
              <a:t/>
            </a:r>
            <a:endParaRPr sz="4500">
              <a:solidFill>
                <a:srgbClr val="000000"/>
              </a:solidFill>
            </a:endParaRPr>
          </a:p>
          <a:p>
            <a:pPr indent="0" lvl="0" marL="0" marR="0" rtl="0" algn="ctr">
              <a:lnSpc>
                <a:spcPct val="90000"/>
              </a:lnSpc>
              <a:spcBef>
                <a:spcPts val="0"/>
              </a:spcBef>
              <a:spcAft>
                <a:spcPts val="0"/>
              </a:spcAft>
              <a:buNone/>
            </a:pPr>
            <a:r>
              <a:rPr lang="en-US" sz="4500" u="sng">
                <a:solidFill>
                  <a:schemeClr val="hlink"/>
                </a:solidFill>
                <a:hlinkClick r:id="rId3"/>
              </a:rPr>
              <a:t>Exercise 4</a:t>
            </a:r>
            <a:endParaRPr sz="4500">
              <a:solidFill>
                <a:srgbClr val="000000"/>
              </a:solidFill>
            </a:endParaRPr>
          </a:p>
          <a:p>
            <a:pPr indent="0" lvl="0" marL="0" marR="0" rtl="0" algn="l">
              <a:lnSpc>
                <a:spcPct val="90000"/>
              </a:lnSpc>
              <a:spcBef>
                <a:spcPts val="0"/>
              </a:spcBef>
              <a:spcAft>
                <a:spcPts val="0"/>
              </a:spcAft>
              <a:buNone/>
            </a:pPr>
            <a:r>
              <a:t/>
            </a:r>
            <a:endParaRPr>
              <a:solidFill>
                <a:srgbClr val="000000"/>
              </a:solidFill>
            </a:endParaRPr>
          </a:p>
        </p:txBody>
      </p:sp>
      <p:sp>
        <p:nvSpPr>
          <p:cNvPr id="539" name="Google Shape;539;p77"/>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78"/>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Exercise 5: Interacting with Providers</a:t>
            </a:r>
            <a:endParaRPr b="1">
              <a:latin typeface="Helvetica Neue"/>
              <a:ea typeface="Helvetica Neue"/>
              <a:cs typeface="Helvetica Neue"/>
              <a:sym typeface="Helvetica Neue"/>
            </a:endParaRPr>
          </a:p>
        </p:txBody>
      </p:sp>
      <p:sp>
        <p:nvSpPr>
          <p:cNvPr id="545" name="Google Shape;545;p78"/>
          <p:cNvSpPr txBox="1"/>
          <p:nvPr>
            <p:ph idx="1" type="body"/>
          </p:nvPr>
        </p:nvSpPr>
        <p:spPr>
          <a:xfrm>
            <a:off x="626625" y="1111275"/>
            <a:ext cx="7884000" cy="3510000"/>
          </a:xfrm>
          <a:prstGeom prst="rect">
            <a:avLst/>
          </a:prstGeom>
          <a:noFill/>
          <a:ln>
            <a:noFill/>
          </a:ln>
        </p:spPr>
        <p:txBody>
          <a:bodyPr anchorCtr="0" anchor="t" bIns="34275" lIns="0" spcFirstLastPara="1" rIns="68575" wrap="square" tIns="35100">
            <a:noAutofit/>
          </a:bodyPr>
          <a:lstStyle/>
          <a:p>
            <a:pPr indent="0" lvl="0" marL="342900" marR="0" rtl="0" algn="l">
              <a:lnSpc>
                <a:spcPct val="90000"/>
              </a:lnSpc>
              <a:spcBef>
                <a:spcPts val="0"/>
              </a:spcBef>
              <a:spcAft>
                <a:spcPts val="0"/>
              </a:spcAft>
              <a:buNone/>
            </a:pPr>
            <a:r>
              <a:t/>
            </a:r>
            <a:endParaRPr sz="4500">
              <a:solidFill>
                <a:srgbClr val="000000"/>
              </a:solidFill>
            </a:endParaRPr>
          </a:p>
          <a:p>
            <a:pPr indent="0" lvl="0" marL="342900" marR="0" rtl="0" algn="l">
              <a:lnSpc>
                <a:spcPct val="90000"/>
              </a:lnSpc>
              <a:spcBef>
                <a:spcPts val="0"/>
              </a:spcBef>
              <a:spcAft>
                <a:spcPts val="0"/>
              </a:spcAft>
              <a:buNone/>
            </a:pPr>
            <a:r>
              <a:t/>
            </a:r>
            <a:endParaRPr sz="4500">
              <a:solidFill>
                <a:srgbClr val="000000"/>
              </a:solidFill>
            </a:endParaRPr>
          </a:p>
          <a:p>
            <a:pPr indent="0" lvl="0" marL="0" marR="0" rtl="0" algn="ctr">
              <a:lnSpc>
                <a:spcPct val="90000"/>
              </a:lnSpc>
              <a:spcBef>
                <a:spcPts val="0"/>
              </a:spcBef>
              <a:spcAft>
                <a:spcPts val="0"/>
              </a:spcAft>
              <a:buNone/>
            </a:pPr>
            <a:r>
              <a:rPr lang="en-US" sz="4500" u="sng">
                <a:solidFill>
                  <a:schemeClr val="hlink"/>
                </a:solidFill>
                <a:hlinkClick r:id="rId3"/>
              </a:rPr>
              <a:t>Exercise 5</a:t>
            </a:r>
            <a:endParaRPr sz="4500">
              <a:solidFill>
                <a:srgbClr val="000000"/>
              </a:solidFill>
            </a:endParaRPr>
          </a:p>
          <a:p>
            <a:pPr indent="0" lvl="0" marL="0" marR="0" rtl="0" algn="l">
              <a:lnSpc>
                <a:spcPct val="90000"/>
              </a:lnSpc>
              <a:spcBef>
                <a:spcPts val="0"/>
              </a:spcBef>
              <a:spcAft>
                <a:spcPts val="0"/>
              </a:spcAft>
              <a:buNone/>
            </a:pPr>
            <a:r>
              <a:t/>
            </a:r>
            <a:endParaRPr>
              <a:solidFill>
                <a:srgbClr val="000000"/>
              </a:solidFill>
            </a:endParaRPr>
          </a:p>
        </p:txBody>
      </p:sp>
      <p:sp>
        <p:nvSpPr>
          <p:cNvPr id="546" name="Google Shape;546;p78"/>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79"/>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Exercise 6: Modules</a:t>
            </a:r>
            <a:endParaRPr b="1">
              <a:latin typeface="Helvetica Neue"/>
              <a:ea typeface="Helvetica Neue"/>
              <a:cs typeface="Helvetica Neue"/>
              <a:sym typeface="Helvetica Neue"/>
            </a:endParaRPr>
          </a:p>
        </p:txBody>
      </p:sp>
      <p:sp>
        <p:nvSpPr>
          <p:cNvPr id="552" name="Google Shape;552;p79"/>
          <p:cNvSpPr txBox="1"/>
          <p:nvPr>
            <p:ph idx="1" type="body"/>
          </p:nvPr>
        </p:nvSpPr>
        <p:spPr>
          <a:xfrm>
            <a:off x="626625" y="1111275"/>
            <a:ext cx="7884000" cy="3510000"/>
          </a:xfrm>
          <a:prstGeom prst="rect">
            <a:avLst/>
          </a:prstGeom>
          <a:noFill/>
          <a:ln>
            <a:noFill/>
          </a:ln>
        </p:spPr>
        <p:txBody>
          <a:bodyPr anchorCtr="0" anchor="t" bIns="34275" lIns="0" spcFirstLastPara="1" rIns="68575" wrap="square" tIns="35100">
            <a:noAutofit/>
          </a:bodyPr>
          <a:lstStyle/>
          <a:p>
            <a:pPr indent="0" lvl="0" marL="342900" marR="0" rtl="0" algn="l">
              <a:lnSpc>
                <a:spcPct val="90000"/>
              </a:lnSpc>
              <a:spcBef>
                <a:spcPts val="0"/>
              </a:spcBef>
              <a:spcAft>
                <a:spcPts val="0"/>
              </a:spcAft>
              <a:buNone/>
            </a:pPr>
            <a:r>
              <a:t/>
            </a:r>
            <a:endParaRPr sz="4500">
              <a:solidFill>
                <a:srgbClr val="000000"/>
              </a:solidFill>
            </a:endParaRPr>
          </a:p>
          <a:p>
            <a:pPr indent="0" lvl="0" marL="342900" marR="0" rtl="0" algn="l">
              <a:lnSpc>
                <a:spcPct val="90000"/>
              </a:lnSpc>
              <a:spcBef>
                <a:spcPts val="0"/>
              </a:spcBef>
              <a:spcAft>
                <a:spcPts val="0"/>
              </a:spcAft>
              <a:buNone/>
            </a:pPr>
            <a:r>
              <a:t/>
            </a:r>
            <a:endParaRPr sz="4500">
              <a:solidFill>
                <a:srgbClr val="000000"/>
              </a:solidFill>
            </a:endParaRPr>
          </a:p>
          <a:p>
            <a:pPr indent="0" lvl="0" marL="0" marR="0" rtl="0" algn="ctr">
              <a:lnSpc>
                <a:spcPct val="90000"/>
              </a:lnSpc>
              <a:spcBef>
                <a:spcPts val="0"/>
              </a:spcBef>
              <a:spcAft>
                <a:spcPts val="0"/>
              </a:spcAft>
              <a:buNone/>
            </a:pPr>
            <a:r>
              <a:rPr lang="en-US" sz="4500" u="sng">
                <a:solidFill>
                  <a:schemeClr val="hlink"/>
                </a:solidFill>
                <a:hlinkClick r:id="rId3"/>
              </a:rPr>
              <a:t>Exercise 6</a:t>
            </a:r>
            <a:endParaRPr sz="4500">
              <a:solidFill>
                <a:srgbClr val="000000"/>
              </a:solidFill>
            </a:endParaRPr>
          </a:p>
          <a:p>
            <a:pPr indent="0" lvl="0" marL="0" marR="0" rtl="0" algn="l">
              <a:lnSpc>
                <a:spcPct val="90000"/>
              </a:lnSpc>
              <a:spcBef>
                <a:spcPts val="0"/>
              </a:spcBef>
              <a:spcAft>
                <a:spcPts val="0"/>
              </a:spcAft>
              <a:buNone/>
            </a:pPr>
            <a:r>
              <a:t/>
            </a:r>
            <a:endParaRPr>
              <a:solidFill>
                <a:srgbClr val="000000"/>
              </a:solidFill>
            </a:endParaRPr>
          </a:p>
        </p:txBody>
      </p:sp>
      <p:sp>
        <p:nvSpPr>
          <p:cNvPr id="553" name="Google Shape;553;p79"/>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80"/>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Experimentation Time: Webserver</a:t>
            </a:r>
            <a:endParaRPr b="1">
              <a:latin typeface="Helvetica Neue"/>
              <a:ea typeface="Helvetica Neue"/>
              <a:cs typeface="Helvetica Neue"/>
              <a:sym typeface="Helvetica Neue"/>
            </a:endParaRPr>
          </a:p>
        </p:txBody>
      </p:sp>
      <p:sp>
        <p:nvSpPr>
          <p:cNvPr id="559" name="Google Shape;559;p80"/>
          <p:cNvSpPr txBox="1"/>
          <p:nvPr>
            <p:ph idx="1" type="body"/>
          </p:nvPr>
        </p:nvSpPr>
        <p:spPr>
          <a:xfrm>
            <a:off x="626625" y="1133306"/>
            <a:ext cx="7884000" cy="3487800"/>
          </a:xfrm>
          <a:prstGeom prst="rect">
            <a:avLst/>
          </a:prstGeom>
          <a:noFill/>
          <a:ln>
            <a:noFill/>
          </a:ln>
        </p:spPr>
        <p:txBody>
          <a:bodyPr anchorCtr="0" anchor="t" bIns="34275" lIns="0" spcFirstLastPara="1" rIns="68575" wrap="square" tIns="35100">
            <a:noAutofit/>
          </a:bodyPr>
          <a:lstStyle/>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Let’s first do this by hand, then use Terraform</a:t>
            </a:r>
            <a:endParaRPr sz="2000">
              <a:solidFill>
                <a:srgbClr val="000000"/>
              </a:solidFill>
            </a:endParaRPr>
          </a:p>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Create an EC2 instance, type </a:t>
            </a:r>
            <a:r>
              <a:rPr b="1" lang="en-US" sz="2000">
                <a:solidFill>
                  <a:srgbClr val="000000"/>
                </a:solidFill>
                <a:latin typeface="Helvetica Neue"/>
                <a:ea typeface="Helvetica Neue"/>
                <a:cs typeface="Helvetica Neue"/>
                <a:sym typeface="Helvetica Neue"/>
              </a:rPr>
              <a:t>t2.micro</a:t>
            </a:r>
            <a:r>
              <a:rPr lang="en-US" sz="2000">
                <a:solidFill>
                  <a:srgbClr val="000000"/>
                </a:solidFill>
              </a:rPr>
              <a:t>, whatever distro you like</a:t>
            </a:r>
            <a:endParaRPr sz="2000">
              <a:solidFill>
                <a:srgbClr val="000000"/>
              </a:solidFill>
            </a:endParaRPr>
          </a:p>
          <a:p>
            <a:pPr indent="-292100" lvl="1" marL="685800" marR="0" rtl="0" algn="l">
              <a:lnSpc>
                <a:spcPct val="115000"/>
              </a:lnSpc>
              <a:spcBef>
                <a:spcPts val="0"/>
              </a:spcBef>
              <a:spcAft>
                <a:spcPts val="0"/>
              </a:spcAft>
              <a:buClr>
                <a:srgbClr val="000000"/>
              </a:buClr>
              <a:buSzPts val="2000"/>
              <a:buChar char="○"/>
            </a:pPr>
            <a:r>
              <a:rPr lang="en-US" sz="2000">
                <a:solidFill>
                  <a:srgbClr val="000000"/>
                </a:solidFill>
              </a:rPr>
              <a:t>provision this instance to install </a:t>
            </a:r>
            <a:r>
              <a:rPr b="1" lang="en-US" sz="2000">
                <a:solidFill>
                  <a:srgbClr val="000000"/>
                </a:solidFill>
                <a:latin typeface="Helvetica Neue"/>
                <a:ea typeface="Helvetica Neue"/>
                <a:cs typeface="Helvetica Neue"/>
                <a:sym typeface="Helvetica Neue"/>
              </a:rPr>
              <a:t>nginx</a:t>
            </a:r>
            <a:endParaRPr b="1" sz="2000">
              <a:solidFill>
                <a:srgbClr val="000000"/>
              </a:solidFill>
              <a:latin typeface="Helvetica Neue"/>
              <a:ea typeface="Helvetica Neue"/>
              <a:cs typeface="Helvetica Neue"/>
              <a:sym typeface="Helvetica Neue"/>
            </a:endParaRPr>
          </a:p>
          <a:p>
            <a:pPr indent="-292100" lvl="1" marL="685800" marR="0" rtl="0" algn="l">
              <a:lnSpc>
                <a:spcPct val="115000"/>
              </a:lnSpc>
              <a:spcBef>
                <a:spcPts val="0"/>
              </a:spcBef>
              <a:spcAft>
                <a:spcPts val="0"/>
              </a:spcAft>
              <a:buClr>
                <a:srgbClr val="000000"/>
              </a:buClr>
              <a:buSzPts val="2000"/>
              <a:buChar char="○"/>
            </a:pPr>
            <a:r>
              <a:rPr lang="en-US" sz="2000">
                <a:solidFill>
                  <a:srgbClr val="000000"/>
                </a:solidFill>
              </a:rPr>
              <a:t>make sure we can access </a:t>
            </a:r>
            <a:r>
              <a:rPr b="1" lang="en-US" sz="2000">
                <a:solidFill>
                  <a:srgbClr val="000000"/>
                </a:solidFill>
                <a:latin typeface="Helvetica Neue"/>
                <a:ea typeface="Helvetica Neue"/>
                <a:cs typeface="Helvetica Neue"/>
                <a:sym typeface="Helvetica Neue"/>
              </a:rPr>
              <a:t>nginx</a:t>
            </a:r>
            <a:r>
              <a:rPr lang="en-US" sz="2000">
                <a:solidFill>
                  <a:srgbClr val="000000"/>
                </a:solidFill>
              </a:rPr>
              <a:t> from the outside world</a:t>
            </a:r>
            <a:endParaRPr sz="2000">
              <a:solidFill>
                <a:srgbClr val="000000"/>
              </a:solidFill>
            </a:endParaRPr>
          </a:p>
          <a:p>
            <a:pPr indent="-292100" lvl="1" marL="685800" marR="0" rtl="0" algn="l">
              <a:lnSpc>
                <a:spcPct val="115000"/>
              </a:lnSpc>
              <a:spcBef>
                <a:spcPts val="0"/>
              </a:spcBef>
              <a:spcAft>
                <a:spcPts val="0"/>
              </a:spcAft>
              <a:buClr>
                <a:srgbClr val="000000"/>
              </a:buClr>
              <a:buSzPts val="2000"/>
              <a:buChar char="○"/>
            </a:pPr>
            <a:r>
              <a:rPr lang="en-US" sz="2000">
                <a:solidFill>
                  <a:srgbClr val="000000"/>
                </a:solidFill>
              </a:rPr>
              <a:t>use online docs for help, use each other, and I’m here too if you need</a:t>
            </a:r>
            <a:endParaRPr sz="2000">
              <a:solidFill>
                <a:schemeClr val="dk1"/>
              </a:solidFill>
            </a:endParaRPr>
          </a:p>
        </p:txBody>
      </p:sp>
      <p:sp>
        <p:nvSpPr>
          <p:cNvPr id="560" name="Google Shape;560;p80"/>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81"/>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Experimentation Time: Webserver (cont’d)</a:t>
            </a:r>
            <a:endParaRPr b="1">
              <a:latin typeface="Helvetica Neue"/>
              <a:ea typeface="Helvetica Neue"/>
              <a:cs typeface="Helvetica Neue"/>
              <a:sym typeface="Helvetica Neue"/>
            </a:endParaRPr>
          </a:p>
        </p:txBody>
      </p:sp>
      <p:sp>
        <p:nvSpPr>
          <p:cNvPr id="566" name="Google Shape;566;p81"/>
          <p:cNvSpPr txBox="1"/>
          <p:nvPr>
            <p:ph idx="1" type="body"/>
          </p:nvPr>
        </p:nvSpPr>
        <p:spPr>
          <a:xfrm>
            <a:off x="626625" y="1133306"/>
            <a:ext cx="7884000" cy="3487800"/>
          </a:xfrm>
          <a:prstGeom prst="rect">
            <a:avLst/>
          </a:prstGeom>
          <a:noFill/>
          <a:ln>
            <a:noFill/>
          </a:ln>
        </p:spPr>
        <p:txBody>
          <a:bodyPr anchorCtr="0" anchor="t" bIns="34275" lIns="0" spcFirstLastPara="1" rIns="68575" wrap="square" tIns="35100">
            <a:noAutofit/>
          </a:bodyPr>
          <a:lstStyle/>
          <a:p>
            <a:pPr indent="-279400" lvl="0" marL="342900" marR="0" rtl="0" algn="l">
              <a:lnSpc>
                <a:spcPct val="115000"/>
              </a:lnSpc>
              <a:spcBef>
                <a:spcPts val="0"/>
              </a:spcBef>
              <a:spcAft>
                <a:spcPts val="0"/>
              </a:spcAft>
              <a:buClr>
                <a:srgbClr val="000000"/>
              </a:buClr>
              <a:buSzPts val="1800"/>
              <a:buChar char="●"/>
            </a:pPr>
            <a:r>
              <a:rPr lang="en-US">
                <a:solidFill>
                  <a:srgbClr val="000000"/>
                </a:solidFill>
              </a:rPr>
              <a:t>You can go in many different directions as you solve this, and there are plenty of things to play with along the way and after, some ideas:</a:t>
            </a:r>
            <a:endParaRPr>
              <a:solidFill>
                <a:srgbClr val="000000"/>
              </a:solidFill>
            </a:endParaRPr>
          </a:p>
          <a:p>
            <a:pPr indent="-279400" lvl="1" marL="685800" marR="0" rtl="0" algn="l">
              <a:lnSpc>
                <a:spcPct val="115000"/>
              </a:lnSpc>
              <a:spcBef>
                <a:spcPts val="0"/>
              </a:spcBef>
              <a:spcAft>
                <a:spcPts val="0"/>
              </a:spcAft>
              <a:buClr>
                <a:srgbClr val="000000"/>
              </a:buClr>
              <a:buSzPts val="1800"/>
              <a:buChar char="○"/>
            </a:pPr>
            <a:r>
              <a:rPr lang="en-US" sz="1800">
                <a:solidFill>
                  <a:srgbClr val="000000"/>
                </a:solidFill>
              </a:rPr>
              <a:t>imagine your Terraform code to spin up this instance needed to be reused, what are your options–make it reusable! </a:t>
            </a:r>
            <a:endParaRPr sz="1800">
              <a:solidFill>
                <a:srgbClr val="000000"/>
              </a:solidFill>
            </a:endParaRPr>
          </a:p>
          <a:p>
            <a:pPr indent="-279400" lvl="2" marL="1028700" marR="0" rtl="0" algn="l">
              <a:lnSpc>
                <a:spcPct val="115000"/>
              </a:lnSpc>
              <a:spcBef>
                <a:spcPts val="0"/>
              </a:spcBef>
              <a:spcAft>
                <a:spcPts val="0"/>
              </a:spcAft>
              <a:buClr>
                <a:srgbClr val="000000"/>
              </a:buClr>
              <a:buSzPts val="1800"/>
              <a:buChar char="■"/>
            </a:pPr>
            <a:r>
              <a:rPr b="1" lang="en-US" sz="1800">
                <a:solidFill>
                  <a:srgbClr val="000000"/>
                </a:solidFill>
                <a:latin typeface="Helvetica Neue"/>
                <a:ea typeface="Helvetica Neue"/>
                <a:cs typeface="Helvetica Neue"/>
                <a:sym typeface="Helvetica Neue"/>
              </a:rPr>
              <a:t>hints</a:t>
            </a:r>
            <a:r>
              <a:rPr lang="en-US" sz="1800">
                <a:solidFill>
                  <a:srgbClr val="000000"/>
                </a:solidFill>
              </a:rPr>
              <a:t>: workspaces, package as a module</a:t>
            </a:r>
            <a:endParaRPr sz="1800">
              <a:solidFill>
                <a:srgbClr val="000000"/>
              </a:solidFill>
            </a:endParaRPr>
          </a:p>
          <a:p>
            <a:pPr indent="-279400" lvl="1" marL="685800" marR="0" rtl="0" algn="l">
              <a:lnSpc>
                <a:spcPct val="115000"/>
              </a:lnSpc>
              <a:spcBef>
                <a:spcPts val="0"/>
              </a:spcBef>
              <a:spcAft>
                <a:spcPts val="0"/>
              </a:spcAft>
              <a:buClr>
                <a:srgbClr val="000000"/>
              </a:buClr>
              <a:buSzPts val="1800"/>
              <a:buChar char="○"/>
            </a:pPr>
            <a:r>
              <a:rPr lang="en-US" sz="1800">
                <a:solidFill>
                  <a:srgbClr val="000000"/>
                </a:solidFill>
              </a:rPr>
              <a:t>pretend that some other automation needed the public IP from the created instance, how would you do this?</a:t>
            </a:r>
            <a:endParaRPr sz="1800">
              <a:solidFill>
                <a:srgbClr val="000000"/>
              </a:solidFill>
            </a:endParaRPr>
          </a:p>
          <a:p>
            <a:pPr indent="-279400" lvl="2" marL="1028700" marR="0" rtl="0" algn="l">
              <a:lnSpc>
                <a:spcPct val="115000"/>
              </a:lnSpc>
              <a:spcBef>
                <a:spcPts val="0"/>
              </a:spcBef>
              <a:spcAft>
                <a:spcPts val="0"/>
              </a:spcAft>
              <a:buClr>
                <a:srgbClr val="000000"/>
              </a:buClr>
              <a:buSzPts val="1800"/>
              <a:buChar char="■"/>
            </a:pPr>
            <a:r>
              <a:rPr b="1" lang="en-US" sz="1800">
                <a:solidFill>
                  <a:srgbClr val="000000"/>
                </a:solidFill>
                <a:latin typeface="Helvetica Neue"/>
                <a:ea typeface="Helvetica Neue"/>
                <a:cs typeface="Helvetica Neue"/>
                <a:sym typeface="Helvetica Neue"/>
              </a:rPr>
              <a:t>hints</a:t>
            </a:r>
            <a:r>
              <a:rPr lang="en-US" sz="1800">
                <a:solidFill>
                  <a:srgbClr val="000000"/>
                </a:solidFill>
              </a:rPr>
              <a:t>: outputs, and play with wrapping Terraform commands in a parent script (e.g., bash or Python)</a:t>
            </a:r>
            <a:endParaRPr sz="1800">
              <a:solidFill>
                <a:srgbClr val="000000"/>
              </a:solidFill>
            </a:endParaRPr>
          </a:p>
          <a:p>
            <a:pPr indent="-279400" lvl="1" marL="685800" rtl="0" algn="l">
              <a:lnSpc>
                <a:spcPct val="115000"/>
              </a:lnSpc>
              <a:spcBef>
                <a:spcPts val="0"/>
              </a:spcBef>
              <a:spcAft>
                <a:spcPts val="0"/>
              </a:spcAft>
              <a:buClr>
                <a:srgbClr val="000000"/>
              </a:buClr>
              <a:buSzPts val="1800"/>
              <a:buChar char="○"/>
            </a:pPr>
            <a:r>
              <a:rPr lang="en-US" sz="1800">
                <a:solidFill>
                  <a:schemeClr val="dk1"/>
                </a:solidFill>
              </a:rPr>
              <a:t>...and finally, ANYTHING else you’d like to start learning more about, </a:t>
            </a:r>
            <a:r>
              <a:rPr b="1" lang="en-US" sz="1800">
                <a:solidFill>
                  <a:schemeClr val="dk1"/>
                </a:solidFill>
                <a:latin typeface="Consolas"/>
                <a:ea typeface="Consolas"/>
                <a:cs typeface="Consolas"/>
                <a:sym typeface="Consolas"/>
              </a:rPr>
              <a:t>terraform graph</a:t>
            </a:r>
            <a:r>
              <a:rPr lang="en-US" sz="1800">
                <a:solidFill>
                  <a:schemeClr val="dk1"/>
                </a:solidFill>
              </a:rPr>
              <a:t> maybe?</a:t>
            </a:r>
            <a:endParaRPr sz="1800">
              <a:solidFill>
                <a:srgbClr val="000000"/>
              </a:solidFill>
            </a:endParaRPr>
          </a:p>
          <a:p>
            <a:pPr indent="0" lvl="0" marL="685800" marR="0" rtl="0" algn="l">
              <a:lnSpc>
                <a:spcPct val="115000"/>
              </a:lnSpc>
              <a:spcBef>
                <a:spcPts val="0"/>
              </a:spcBef>
              <a:spcAft>
                <a:spcPts val="0"/>
              </a:spcAft>
              <a:buNone/>
            </a:pPr>
            <a:r>
              <a:t/>
            </a:r>
            <a:endParaRPr>
              <a:solidFill>
                <a:srgbClr val="000000"/>
              </a:solidFill>
            </a:endParaRPr>
          </a:p>
          <a:p>
            <a:pPr indent="0" lvl="0" marL="0" marR="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567" name="Google Shape;567;p81"/>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82"/>
          <p:cNvSpPr txBox="1"/>
          <p:nvPr/>
        </p:nvSpPr>
        <p:spPr>
          <a:xfrm>
            <a:off x="646838" y="358481"/>
            <a:ext cx="6935700" cy="762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US" sz="4500">
                <a:solidFill>
                  <a:srgbClr val="F17E3A"/>
                </a:solidFill>
                <a:latin typeface="Calibri"/>
                <a:ea typeface="Calibri"/>
                <a:cs typeface="Calibri"/>
                <a:sym typeface="Calibri"/>
              </a:rPr>
              <a:t>Introduction to Terraform</a:t>
            </a:r>
            <a:endParaRPr sz="1100"/>
          </a:p>
        </p:txBody>
      </p:sp>
      <p:sp>
        <p:nvSpPr>
          <p:cNvPr id="573" name="Google Shape;573;p82"/>
          <p:cNvSpPr txBox="1"/>
          <p:nvPr/>
        </p:nvSpPr>
        <p:spPr>
          <a:xfrm>
            <a:off x="704495" y="3771900"/>
            <a:ext cx="4119600" cy="484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US" sz="2700">
                <a:solidFill>
                  <a:schemeClr val="dk1"/>
                </a:solidFill>
                <a:latin typeface="Calibri"/>
                <a:ea typeface="Calibri"/>
                <a:cs typeface="Calibri"/>
                <a:sym typeface="Calibri"/>
              </a:rPr>
              <a:t>Welcome to Day 2!</a:t>
            </a:r>
            <a:endParaRPr sz="2700">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83"/>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Day 1 Recap and Review</a:t>
            </a:r>
            <a:endParaRPr b="1">
              <a:latin typeface="Helvetica Neue"/>
              <a:ea typeface="Helvetica Neue"/>
              <a:cs typeface="Helvetica Neue"/>
              <a:sym typeface="Helvetica Neue"/>
            </a:endParaRPr>
          </a:p>
        </p:txBody>
      </p:sp>
      <p:sp>
        <p:nvSpPr>
          <p:cNvPr id="579" name="Google Shape;579;p83"/>
          <p:cNvSpPr txBox="1"/>
          <p:nvPr>
            <p:ph idx="1" type="body"/>
          </p:nvPr>
        </p:nvSpPr>
        <p:spPr>
          <a:xfrm>
            <a:off x="630000" y="1438322"/>
            <a:ext cx="7884000" cy="2904900"/>
          </a:xfrm>
          <a:prstGeom prst="rect">
            <a:avLst/>
          </a:prstGeom>
          <a:noFill/>
          <a:ln>
            <a:noFill/>
          </a:ln>
        </p:spPr>
        <p:txBody>
          <a:bodyPr anchorCtr="0" anchor="t" bIns="34275" lIns="0" spcFirstLastPara="1" rIns="68575" wrap="square" tIns="35100">
            <a:noAutofit/>
          </a:bodyPr>
          <a:lstStyle/>
          <a:p>
            <a:pPr indent="0" lvl="0" marL="0" marR="0" rtl="0" algn="l">
              <a:lnSpc>
                <a:spcPct val="90000"/>
              </a:lnSpc>
              <a:spcBef>
                <a:spcPts val="0"/>
              </a:spcBef>
              <a:spcAft>
                <a:spcPts val="0"/>
              </a:spcAft>
              <a:buNone/>
            </a:pPr>
            <a:r>
              <a:t/>
            </a:r>
            <a:endParaRPr sz="2000">
              <a:solidFill>
                <a:srgbClr val="000000"/>
              </a:solidFill>
            </a:endParaRPr>
          </a:p>
          <a:p>
            <a:pPr indent="-292100" lvl="0" marL="342900" marR="0" rtl="0" algn="l">
              <a:lnSpc>
                <a:spcPct val="90000"/>
              </a:lnSpc>
              <a:spcBef>
                <a:spcPts val="0"/>
              </a:spcBef>
              <a:spcAft>
                <a:spcPts val="0"/>
              </a:spcAft>
              <a:buClr>
                <a:srgbClr val="000000"/>
              </a:buClr>
              <a:buSzPts val="2000"/>
              <a:buChar char="●"/>
            </a:pPr>
            <a:r>
              <a:rPr lang="en-US" sz="2000">
                <a:solidFill>
                  <a:srgbClr val="000000"/>
                </a:solidFill>
              </a:rPr>
              <a:t>Let’s discuss some takeaways from yesterday</a:t>
            </a:r>
            <a:endParaRPr sz="2000">
              <a:solidFill>
                <a:srgbClr val="000000"/>
              </a:solidFill>
            </a:endParaRPr>
          </a:p>
          <a:p>
            <a:pPr indent="0" lvl="0" marL="0" marR="0" rtl="0" algn="l">
              <a:lnSpc>
                <a:spcPct val="90000"/>
              </a:lnSpc>
              <a:spcBef>
                <a:spcPts val="0"/>
              </a:spcBef>
              <a:spcAft>
                <a:spcPts val="0"/>
              </a:spcAft>
              <a:buNone/>
            </a:pPr>
            <a:r>
              <a:t/>
            </a:r>
            <a:endParaRPr sz="2000">
              <a:solidFill>
                <a:srgbClr val="000000"/>
              </a:solidFill>
            </a:endParaRPr>
          </a:p>
          <a:p>
            <a:pPr indent="-292100" lvl="0" marL="342900" marR="0" rtl="0" algn="l">
              <a:lnSpc>
                <a:spcPct val="90000"/>
              </a:lnSpc>
              <a:spcBef>
                <a:spcPts val="0"/>
              </a:spcBef>
              <a:spcAft>
                <a:spcPts val="0"/>
              </a:spcAft>
              <a:buClr>
                <a:srgbClr val="000000"/>
              </a:buClr>
              <a:buSzPts val="2000"/>
              <a:buChar char="●"/>
            </a:pPr>
            <a:r>
              <a:rPr lang="en-US" sz="2000">
                <a:solidFill>
                  <a:srgbClr val="000000"/>
                </a:solidFill>
              </a:rPr>
              <a:t>What questions do you have after sleeping on it?</a:t>
            </a:r>
            <a:endParaRPr sz="2000">
              <a:solidFill>
                <a:srgbClr val="000000"/>
              </a:solidFill>
            </a:endParaRPr>
          </a:p>
          <a:p>
            <a:pPr indent="0" lvl="0" marL="0" marR="0" rtl="0" algn="l">
              <a:lnSpc>
                <a:spcPct val="90000"/>
              </a:lnSpc>
              <a:spcBef>
                <a:spcPts val="0"/>
              </a:spcBef>
              <a:spcAft>
                <a:spcPts val="0"/>
              </a:spcAft>
              <a:buNone/>
            </a:pPr>
            <a:r>
              <a:t/>
            </a:r>
            <a:endParaRPr sz="2000">
              <a:solidFill>
                <a:srgbClr val="000000"/>
              </a:solidFill>
            </a:endParaRPr>
          </a:p>
          <a:p>
            <a:pPr indent="-292100" lvl="0" marL="342900" marR="0" rtl="0" algn="l">
              <a:lnSpc>
                <a:spcPct val="90000"/>
              </a:lnSpc>
              <a:spcBef>
                <a:spcPts val="0"/>
              </a:spcBef>
              <a:spcAft>
                <a:spcPts val="0"/>
              </a:spcAft>
              <a:buClr>
                <a:srgbClr val="000000"/>
              </a:buClr>
              <a:buSzPts val="2000"/>
              <a:buChar char="●"/>
            </a:pPr>
            <a:r>
              <a:rPr lang="en-US" sz="2000">
                <a:solidFill>
                  <a:srgbClr val="000000"/>
                </a:solidFill>
              </a:rPr>
              <a:t>Corrections, omissions</a:t>
            </a:r>
            <a:endParaRPr sz="2000">
              <a:solidFill>
                <a:srgbClr val="000000"/>
              </a:solidFill>
            </a:endParaRPr>
          </a:p>
          <a:p>
            <a:pPr indent="0" lvl="0" marL="0" marR="0" rtl="0" algn="l">
              <a:lnSpc>
                <a:spcPct val="90000"/>
              </a:lnSpc>
              <a:spcBef>
                <a:spcPts val="0"/>
              </a:spcBef>
              <a:spcAft>
                <a:spcPts val="0"/>
              </a:spcAft>
              <a:buNone/>
            </a:pPr>
            <a:r>
              <a:t/>
            </a:r>
            <a:endParaRPr sz="2000">
              <a:solidFill>
                <a:srgbClr val="000000"/>
              </a:solidFill>
            </a:endParaRPr>
          </a:p>
          <a:p>
            <a:pPr indent="-292100" lvl="0" marL="342900" marR="0" rtl="0" algn="l">
              <a:lnSpc>
                <a:spcPct val="90000"/>
              </a:lnSpc>
              <a:spcBef>
                <a:spcPts val="0"/>
              </a:spcBef>
              <a:spcAft>
                <a:spcPts val="0"/>
              </a:spcAft>
              <a:buClr>
                <a:srgbClr val="000000"/>
              </a:buClr>
              <a:buSzPts val="2000"/>
              <a:buChar char="●"/>
            </a:pPr>
            <a:r>
              <a:rPr lang="en-US" sz="2000">
                <a:solidFill>
                  <a:srgbClr val="000000"/>
                </a:solidFill>
              </a:rPr>
              <a:t>OK, let’s get into it</a:t>
            </a:r>
            <a:endParaRPr sz="2000">
              <a:solidFill>
                <a:srgbClr val="000000"/>
              </a:solidFill>
            </a:endParaRPr>
          </a:p>
        </p:txBody>
      </p:sp>
      <p:sp>
        <p:nvSpPr>
          <p:cNvPr id="580" name="Google Shape;580;p83"/>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84"/>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Error Handling and Debugging</a:t>
            </a:r>
            <a:endParaRPr b="1">
              <a:latin typeface="Helvetica Neue"/>
              <a:ea typeface="Helvetica Neue"/>
              <a:cs typeface="Helvetica Neue"/>
              <a:sym typeface="Helvetica Neue"/>
            </a:endParaRPr>
          </a:p>
        </p:txBody>
      </p:sp>
      <p:sp>
        <p:nvSpPr>
          <p:cNvPr id="586" name="Google Shape;586;p84"/>
          <p:cNvSpPr txBox="1"/>
          <p:nvPr>
            <p:ph idx="1" type="body"/>
          </p:nvPr>
        </p:nvSpPr>
        <p:spPr>
          <a:xfrm>
            <a:off x="630000" y="1257786"/>
            <a:ext cx="7884000" cy="3030600"/>
          </a:xfrm>
          <a:prstGeom prst="rect">
            <a:avLst/>
          </a:prstGeom>
          <a:noFill/>
          <a:ln>
            <a:noFill/>
          </a:ln>
        </p:spPr>
        <p:txBody>
          <a:bodyPr anchorCtr="0" anchor="t" bIns="34275" lIns="0" spcFirstLastPara="1" rIns="68575" wrap="square" tIns="35100">
            <a:noAutofit/>
          </a:bodyPr>
          <a:lstStyle/>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Most errors fall into one of four types</a:t>
            </a:r>
            <a:endParaRPr sz="2000">
              <a:solidFill>
                <a:srgbClr val="000000"/>
              </a:solidFill>
            </a:endParaRPr>
          </a:p>
          <a:p>
            <a:pPr indent="-292100" lvl="1" marL="685800" marR="0" rtl="0" algn="l">
              <a:lnSpc>
                <a:spcPct val="115000"/>
              </a:lnSpc>
              <a:spcBef>
                <a:spcPts val="0"/>
              </a:spcBef>
              <a:spcAft>
                <a:spcPts val="0"/>
              </a:spcAft>
              <a:buClr>
                <a:srgbClr val="000000"/>
              </a:buClr>
              <a:buSzPts val="2000"/>
              <a:buChar char="○"/>
            </a:pPr>
            <a:r>
              <a:rPr lang="en-US" sz="2000">
                <a:solidFill>
                  <a:srgbClr val="000000"/>
                </a:solidFill>
              </a:rPr>
              <a:t>Process Errors</a:t>
            </a:r>
            <a:endParaRPr sz="2000">
              <a:solidFill>
                <a:srgbClr val="000000"/>
              </a:solidFill>
            </a:endParaRPr>
          </a:p>
          <a:p>
            <a:pPr indent="-292100" lvl="1" marL="685800" marR="0" rtl="0" algn="l">
              <a:lnSpc>
                <a:spcPct val="115000"/>
              </a:lnSpc>
              <a:spcBef>
                <a:spcPts val="0"/>
              </a:spcBef>
              <a:spcAft>
                <a:spcPts val="0"/>
              </a:spcAft>
              <a:buClr>
                <a:srgbClr val="000000"/>
              </a:buClr>
              <a:buSzPts val="2000"/>
              <a:buChar char="○"/>
            </a:pPr>
            <a:r>
              <a:rPr lang="en-US" sz="2000">
                <a:solidFill>
                  <a:srgbClr val="000000"/>
                </a:solidFill>
              </a:rPr>
              <a:t>Syntax Errors</a:t>
            </a:r>
            <a:endParaRPr sz="2000">
              <a:solidFill>
                <a:srgbClr val="000000"/>
              </a:solidFill>
            </a:endParaRPr>
          </a:p>
          <a:p>
            <a:pPr indent="-292100" lvl="1" marL="685800" marR="0" rtl="0" algn="l">
              <a:lnSpc>
                <a:spcPct val="115000"/>
              </a:lnSpc>
              <a:spcBef>
                <a:spcPts val="0"/>
              </a:spcBef>
              <a:spcAft>
                <a:spcPts val="0"/>
              </a:spcAft>
              <a:buClr>
                <a:srgbClr val="000000"/>
              </a:buClr>
              <a:buSzPts val="2000"/>
              <a:buChar char="○"/>
            </a:pPr>
            <a:r>
              <a:rPr lang="en-US" sz="2000">
                <a:solidFill>
                  <a:srgbClr val="000000"/>
                </a:solidFill>
              </a:rPr>
              <a:t>Validation Errors</a:t>
            </a:r>
            <a:endParaRPr sz="2000">
              <a:solidFill>
                <a:srgbClr val="000000"/>
              </a:solidFill>
            </a:endParaRPr>
          </a:p>
          <a:p>
            <a:pPr indent="-292100" lvl="1" marL="685800" marR="0" rtl="0" algn="l">
              <a:lnSpc>
                <a:spcPct val="115000"/>
              </a:lnSpc>
              <a:spcBef>
                <a:spcPts val="0"/>
              </a:spcBef>
              <a:spcAft>
                <a:spcPts val="0"/>
              </a:spcAft>
              <a:buClr>
                <a:srgbClr val="000000"/>
              </a:buClr>
              <a:buSzPts val="2000"/>
              <a:buChar char="○"/>
            </a:pPr>
            <a:r>
              <a:rPr lang="en-US" sz="2000">
                <a:solidFill>
                  <a:srgbClr val="000000"/>
                </a:solidFill>
              </a:rPr>
              <a:t>Passthrough Errors</a:t>
            </a:r>
            <a:endParaRPr sz="2000">
              <a:solidFill>
                <a:srgbClr val="000000"/>
              </a:solidFill>
            </a:endParaRPr>
          </a:p>
          <a:p>
            <a:pPr indent="0" lvl="0" marL="0" marR="0" rtl="0" algn="l">
              <a:lnSpc>
                <a:spcPct val="115000"/>
              </a:lnSpc>
              <a:spcBef>
                <a:spcPts val="0"/>
              </a:spcBef>
              <a:spcAft>
                <a:spcPts val="0"/>
              </a:spcAft>
              <a:buNone/>
            </a:pPr>
            <a:r>
              <a:t/>
            </a:r>
            <a:endParaRPr sz="2000">
              <a:solidFill>
                <a:srgbClr val="000000"/>
              </a:solidFill>
            </a:endParaRPr>
          </a:p>
        </p:txBody>
      </p:sp>
      <p:sp>
        <p:nvSpPr>
          <p:cNvPr id="587" name="Google Shape;587;p84"/>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714373" y="243000"/>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Introductions: First You, Then Me</a:t>
            </a:r>
            <a:endParaRPr b="1">
              <a:latin typeface="Helvetica Neue"/>
              <a:ea typeface="Helvetica Neue"/>
              <a:cs typeface="Helvetica Neue"/>
              <a:sym typeface="Helvetica Neue"/>
            </a:endParaRPr>
          </a:p>
        </p:txBody>
      </p:sp>
      <p:sp>
        <p:nvSpPr>
          <p:cNvPr id="126" name="Google Shape;126;p22"/>
          <p:cNvSpPr txBox="1"/>
          <p:nvPr>
            <p:ph idx="1" type="body"/>
          </p:nvPr>
        </p:nvSpPr>
        <p:spPr>
          <a:xfrm>
            <a:off x="621000" y="1134000"/>
            <a:ext cx="7884000" cy="3510000"/>
          </a:xfrm>
          <a:prstGeom prst="rect">
            <a:avLst/>
          </a:prstGeom>
          <a:noFill/>
          <a:ln>
            <a:noFill/>
          </a:ln>
        </p:spPr>
        <p:txBody>
          <a:bodyPr anchorCtr="0" anchor="t" bIns="34275" lIns="67500" spcFirstLastPara="1" rIns="68575" wrap="square" tIns="35100">
            <a:noAutofit/>
          </a:bodyPr>
          <a:lstStyle/>
          <a:p>
            <a:pPr indent="-279400" lvl="0" marL="342900" rtl="0" algn="l">
              <a:lnSpc>
                <a:spcPct val="115000"/>
              </a:lnSpc>
              <a:spcBef>
                <a:spcPts val="0"/>
              </a:spcBef>
              <a:spcAft>
                <a:spcPts val="0"/>
              </a:spcAft>
              <a:buClr>
                <a:srgbClr val="000000"/>
              </a:buClr>
              <a:buSzPts val="1800"/>
              <a:buFont typeface="Helvetica Neue Light"/>
              <a:buChar char="●"/>
            </a:pPr>
            <a:r>
              <a:rPr lang="en-US" sz="1800">
                <a:solidFill>
                  <a:srgbClr val="000000"/>
                </a:solidFill>
              </a:rPr>
              <a:t>Name &amp; Title </a:t>
            </a:r>
            <a:endParaRPr>
              <a:solidFill>
                <a:srgbClr val="000000"/>
              </a:solidFill>
            </a:endParaRPr>
          </a:p>
          <a:p>
            <a:pPr indent="-254000" lvl="0" marL="342900" rtl="0" algn="l">
              <a:lnSpc>
                <a:spcPct val="115000"/>
              </a:lnSpc>
              <a:spcBef>
                <a:spcPts val="0"/>
              </a:spcBef>
              <a:spcAft>
                <a:spcPts val="0"/>
              </a:spcAft>
              <a:buClr>
                <a:srgbClr val="000000"/>
              </a:buClr>
              <a:buSzPts val="1400"/>
              <a:buFont typeface="Lato"/>
              <a:buChar char="●"/>
            </a:pPr>
            <a:r>
              <a:rPr lang="en-US">
                <a:solidFill>
                  <a:srgbClr val="000000"/>
                </a:solidFill>
              </a:rPr>
              <a:t>Job Role</a:t>
            </a:r>
            <a:endParaRPr>
              <a:solidFill>
                <a:srgbClr val="000000"/>
              </a:solidFill>
            </a:endParaRPr>
          </a:p>
          <a:p>
            <a:pPr indent="-254000" lvl="0" marL="342900" rtl="0" algn="l">
              <a:lnSpc>
                <a:spcPct val="115000"/>
              </a:lnSpc>
              <a:spcBef>
                <a:spcPts val="0"/>
              </a:spcBef>
              <a:spcAft>
                <a:spcPts val="0"/>
              </a:spcAft>
              <a:buClr>
                <a:srgbClr val="000000"/>
              </a:buClr>
              <a:buSzPts val="1400"/>
              <a:buFont typeface="Lato"/>
              <a:buChar char="●"/>
            </a:pPr>
            <a:r>
              <a:rPr lang="en-US">
                <a:solidFill>
                  <a:srgbClr val="000000"/>
                </a:solidFill>
              </a:rPr>
              <a:t>Experience </a:t>
            </a:r>
            <a:endParaRPr>
              <a:solidFill>
                <a:srgbClr val="000000"/>
              </a:solidFill>
            </a:endParaRPr>
          </a:p>
        </p:txBody>
      </p:sp>
      <p:sp>
        <p:nvSpPr>
          <p:cNvPr id="127" name="Google Shape;127;p22"/>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85"/>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Process Errors</a:t>
            </a:r>
            <a:endParaRPr b="1">
              <a:latin typeface="Helvetica Neue"/>
              <a:ea typeface="Helvetica Neue"/>
              <a:cs typeface="Helvetica Neue"/>
              <a:sym typeface="Helvetica Neue"/>
            </a:endParaRPr>
          </a:p>
        </p:txBody>
      </p:sp>
      <p:sp>
        <p:nvSpPr>
          <p:cNvPr id="593" name="Google Shape;593;p85"/>
          <p:cNvSpPr txBox="1"/>
          <p:nvPr>
            <p:ph idx="1" type="body"/>
          </p:nvPr>
        </p:nvSpPr>
        <p:spPr>
          <a:xfrm>
            <a:off x="630000" y="1395975"/>
            <a:ext cx="7884000" cy="2879100"/>
          </a:xfrm>
          <a:prstGeom prst="rect">
            <a:avLst/>
          </a:prstGeom>
          <a:noFill/>
          <a:ln>
            <a:noFill/>
          </a:ln>
        </p:spPr>
        <p:txBody>
          <a:bodyPr anchorCtr="0" anchor="t" bIns="34275" lIns="0" spcFirstLastPara="1" rIns="68575" wrap="square" tIns="35100">
            <a:noAutofit/>
          </a:bodyPr>
          <a:lstStyle/>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errors due to process not being followed</a:t>
            </a:r>
            <a:endParaRPr sz="2000">
              <a:solidFill>
                <a:srgbClr val="000000"/>
              </a:solidFill>
            </a:endParaRPr>
          </a:p>
          <a:p>
            <a:pPr indent="0" lvl="0" marL="0" marR="0" rtl="0" algn="l">
              <a:lnSpc>
                <a:spcPct val="115000"/>
              </a:lnSpc>
              <a:spcBef>
                <a:spcPts val="0"/>
              </a:spcBef>
              <a:spcAft>
                <a:spcPts val="0"/>
              </a:spcAft>
              <a:buNone/>
            </a:pPr>
            <a:r>
              <a:t/>
            </a:r>
            <a:endParaRPr sz="2000">
              <a:solidFill>
                <a:srgbClr val="000000"/>
              </a:solidFill>
            </a:endParaRPr>
          </a:p>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e.g.,</a:t>
            </a:r>
            <a:endParaRPr sz="2000">
              <a:solidFill>
                <a:srgbClr val="000000"/>
              </a:solidFill>
            </a:endParaRPr>
          </a:p>
          <a:p>
            <a:pPr indent="-292100" lvl="1" marL="685800" marR="0" rtl="0" algn="l">
              <a:lnSpc>
                <a:spcPct val="115000"/>
              </a:lnSpc>
              <a:spcBef>
                <a:spcPts val="0"/>
              </a:spcBef>
              <a:spcAft>
                <a:spcPts val="0"/>
              </a:spcAft>
              <a:buClr>
                <a:srgbClr val="000000"/>
              </a:buClr>
              <a:buSzPts val="2000"/>
              <a:buChar char="○"/>
            </a:pPr>
            <a:r>
              <a:rPr lang="en-US" sz="2000">
                <a:solidFill>
                  <a:srgbClr val="000000"/>
                </a:solidFill>
              </a:rPr>
              <a:t>running </a:t>
            </a:r>
            <a:r>
              <a:rPr b="1" lang="en-US" sz="2000">
                <a:solidFill>
                  <a:srgbClr val="000000"/>
                </a:solidFill>
                <a:latin typeface="Consolas"/>
                <a:ea typeface="Consolas"/>
                <a:cs typeface="Consolas"/>
                <a:sym typeface="Consolas"/>
              </a:rPr>
              <a:t>apply</a:t>
            </a:r>
            <a:r>
              <a:rPr lang="en-US" sz="2000">
                <a:solidFill>
                  <a:srgbClr val="000000"/>
                </a:solidFill>
              </a:rPr>
              <a:t> before </a:t>
            </a:r>
            <a:r>
              <a:rPr b="1" lang="en-US" sz="2000">
                <a:solidFill>
                  <a:srgbClr val="000000"/>
                </a:solidFill>
                <a:latin typeface="Consolas"/>
                <a:ea typeface="Consolas"/>
                <a:cs typeface="Consolas"/>
                <a:sym typeface="Consolas"/>
              </a:rPr>
              <a:t>init</a:t>
            </a:r>
            <a:endParaRPr b="1" sz="2000">
              <a:solidFill>
                <a:srgbClr val="000000"/>
              </a:solidFill>
              <a:latin typeface="Consolas"/>
              <a:ea typeface="Consolas"/>
              <a:cs typeface="Consolas"/>
              <a:sym typeface="Consolas"/>
            </a:endParaRPr>
          </a:p>
          <a:p>
            <a:pPr indent="-292100" lvl="1" marL="685800" marR="0" rtl="0" algn="l">
              <a:lnSpc>
                <a:spcPct val="115000"/>
              </a:lnSpc>
              <a:spcBef>
                <a:spcPts val="0"/>
              </a:spcBef>
              <a:spcAft>
                <a:spcPts val="0"/>
              </a:spcAft>
              <a:buClr>
                <a:srgbClr val="000000"/>
              </a:buClr>
              <a:buSzPts val="2000"/>
              <a:buChar char="○"/>
            </a:pPr>
            <a:r>
              <a:rPr lang="en-US" sz="2000">
                <a:solidFill>
                  <a:srgbClr val="000000"/>
                </a:solidFill>
              </a:rPr>
              <a:t>variables not fully populated</a:t>
            </a:r>
            <a:endParaRPr sz="2000">
              <a:solidFill>
                <a:srgbClr val="000000"/>
              </a:solidFill>
            </a:endParaRPr>
          </a:p>
        </p:txBody>
      </p:sp>
      <p:sp>
        <p:nvSpPr>
          <p:cNvPr id="594" name="Google Shape;594;p85"/>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xEl>
                                              <p:pRg end="0" st="0"/>
                                            </p:txEl>
                                          </p:spTgt>
                                        </p:tgtEl>
                                        <p:attrNameLst>
                                          <p:attrName>style.visibility</p:attrName>
                                        </p:attrNameLst>
                                      </p:cBhvr>
                                      <p:to>
                                        <p:strVal val="visible"/>
                                      </p:to>
                                    </p:set>
                                    <p:animEffect filter="fade" transition="in">
                                      <p:cBhvr>
                                        <p:cTn dur="1000"/>
                                        <p:tgtEl>
                                          <p:spTgt spid="5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xEl>
                                              <p:pRg end="1" st="1"/>
                                            </p:txEl>
                                          </p:spTgt>
                                        </p:tgtEl>
                                        <p:attrNameLst>
                                          <p:attrName>style.visibility</p:attrName>
                                        </p:attrNameLst>
                                      </p:cBhvr>
                                      <p:to>
                                        <p:strVal val="visible"/>
                                      </p:to>
                                    </p:set>
                                    <p:animEffect filter="fade" transition="in">
                                      <p:cBhvr>
                                        <p:cTn dur="1000"/>
                                        <p:tgtEl>
                                          <p:spTgt spid="5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xEl>
                                              <p:pRg end="2" st="2"/>
                                            </p:txEl>
                                          </p:spTgt>
                                        </p:tgtEl>
                                        <p:attrNameLst>
                                          <p:attrName>style.visibility</p:attrName>
                                        </p:attrNameLst>
                                      </p:cBhvr>
                                      <p:to>
                                        <p:strVal val="visible"/>
                                      </p:to>
                                    </p:set>
                                    <p:animEffect filter="fade" transition="in">
                                      <p:cBhvr>
                                        <p:cTn dur="1000"/>
                                        <p:tgtEl>
                                          <p:spTgt spid="5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xEl>
                                              <p:pRg end="3" st="3"/>
                                            </p:txEl>
                                          </p:spTgt>
                                        </p:tgtEl>
                                        <p:attrNameLst>
                                          <p:attrName>style.visibility</p:attrName>
                                        </p:attrNameLst>
                                      </p:cBhvr>
                                      <p:to>
                                        <p:strVal val="visible"/>
                                      </p:to>
                                    </p:set>
                                    <p:animEffect filter="fade" transition="in">
                                      <p:cBhvr>
                                        <p:cTn dur="1000"/>
                                        <p:tgtEl>
                                          <p:spTgt spid="5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xEl>
                                              <p:pRg end="4" st="4"/>
                                            </p:txEl>
                                          </p:spTgt>
                                        </p:tgtEl>
                                        <p:attrNameLst>
                                          <p:attrName>style.visibility</p:attrName>
                                        </p:attrNameLst>
                                      </p:cBhvr>
                                      <p:to>
                                        <p:strVal val="visible"/>
                                      </p:to>
                                    </p:set>
                                    <p:animEffect filter="fade" transition="in">
                                      <p:cBhvr>
                                        <p:cTn dur="1000"/>
                                        <p:tgtEl>
                                          <p:spTgt spid="59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86"/>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Syntax Errors</a:t>
            </a:r>
            <a:endParaRPr b="1">
              <a:latin typeface="Helvetica Neue"/>
              <a:ea typeface="Helvetica Neue"/>
              <a:cs typeface="Helvetica Neue"/>
              <a:sym typeface="Helvetica Neue"/>
            </a:endParaRPr>
          </a:p>
        </p:txBody>
      </p:sp>
      <p:sp>
        <p:nvSpPr>
          <p:cNvPr id="600" name="Google Shape;600;p86"/>
          <p:cNvSpPr txBox="1"/>
          <p:nvPr>
            <p:ph idx="1" type="body"/>
          </p:nvPr>
        </p:nvSpPr>
        <p:spPr>
          <a:xfrm>
            <a:off x="626625" y="1742269"/>
            <a:ext cx="7884000" cy="2879100"/>
          </a:xfrm>
          <a:prstGeom prst="rect">
            <a:avLst/>
          </a:prstGeom>
          <a:noFill/>
          <a:ln>
            <a:noFill/>
          </a:ln>
        </p:spPr>
        <p:txBody>
          <a:bodyPr anchorCtr="0" anchor="t" bIns="34275" lIns="0" spcFirstLastPara="1" rIns="68575" wrap="square" tIns="35100">
            <a:noAutofit/>
          </a:bodyPr>
          <a:lstStyle/>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caused by an error in syntax, e.g.,</a:t>
            </a:r>
            <a:endParaRPr sz="2000">
              <a:solidFill>
                <a:srgbClr val="000000"/>
              </a:solidFill>
            </a:endParaRPr>
          </a:p>
          <a:p>
            <a:pPr indent="-292100" lvl="1" marL="685800" marR="0" rtl="0" algn="l">
              <a:lnSpc>
                <a:spcPct val="115000"/>
              </a:lnSpc>
              <a:spcBef>
                <a:spcPts val="0"/>
              </a:spcBef>
              <a:spcAft>
                <a:spcPts val="0"/>
              </a:spcAft>
              <a:buClr>
                <a:srgbClr val="000000"/>
              </a:buClr>
              <a:buSzPts val="2000"/>
              <a:buChar char="○"/>
            </a:pPr>
            <a:r>
              <a:rPr lang="en-US" sz="2000">
                <a:solidFill>
                  <a:srgbClr val="000000"/>
                </a:solidFill>
              </a:rPr>
              <a:t>HCL codebase syntax or parameter errors</a:t>
            </a:r>
            <a:endParaRPr sz="2000">
              <a:solidFill>
                <a:srgbClr val="000000"/>
              </a:solidFill>
            </a:endParaRPr>
          </a:p>
          <a:p>
            <a:pPr indent="0" lvl="0" marL="685800" marR="0" rtl="0" algn="l">
              <a:lnSpc>
                <a:spcPct val="115000"/>
              </a:lnSpc>
              <a:spcBef>
                <a:spcPts val="0"/>
              </a:spcBef>
              <a:spcAft>
                <a:spcPts val="0"/>
              </a:spcAft>
              <a:buNone/>
            </a:pPr>
            <a:r>
              <a:t/>
            </a:r>
            <a:endParaRPr sz="2000">
              <a:solidFill>
                <a:srgbClr val="000000"/>
              </a:solidFill>
            </a:endParaRPr>
          </a:p>
          <a:p>
            <a:pPr indent="-292100" lvl="1" marL="685800" marR="0" rtl="0" algn="l">
              <a:lnSpc>
                <a:spcPct val="115000"/>
              </a:lnSpc>
              <a:spcBef>
                <a:spcPts val="0"/>
              </a:spcBef>
              <a:spcAft>
                <a:spcPts val="0"/>
              </a:spcAft>
              <a:buClr>
                <a:srgbClr val="000000"/>
              </a:buClr>
              <a:buSzPts val="2000"/>
              <a:buChar char="○"/>
            </a:pPr>
            <a:r>
              <a:rPr lang="en-US" sz="2000">
                <a:solidFill>
                  <a:srgbClr val="000000"/>
                </a:solidFill>
              </a:rPr>
              <a:t>incorrect usage of built in functions</a:t>
            </a:r>
            <a:endParaRPr sz="2000">
              <a:solidFill>
                <a:srgbClr val="000000"/>
              </a:solidFill>
            </a:endParaRPr>
          </a:p>
          <a:p>
            <a:pPr indent="0" lvl="0" marL="685800" marR="0" rtl="0" algn="l">
              <a:lnSpc>
                <a:spcPct val="115000"/>
              </a:lnSpc>
              <a:spcBef>
                <a:spcPts val="0"/>
              </a:spcBef>
              <a:spcAft>
                <a:spcPts val="0"/>
              </a:spcAft>
              <a:buNone/>
            </a:pPr>
            <a:r>
              <a:t/>
            </a:r>
            <a:endParaRPr sz="2000">
              <a:solidFill>
                <a:srgbClr val="000000"/>
              </a:solidFill>
            </a:endParaRPr>
          </a:p>
          <a:p>
            <a:pPr indent="-292100" lvl="1" marL="685800" marR="0" rtl="0" algn="l">
              <a:lnSpc>
                <a:spcPct val="115000"/>
              </a:lnSpc>
              <a:spcBef>
                <a:spcPts val="0"/>
              </a:spcBef>
              <a:spcAft>
                <a:spcPts val="0"/>
              </a:spcAft>
              <a:buClr>
                <a:srgbClr val="000000"/>
              </a:buClr>
              <a:buSzPts val="2000"/>
              <a:buChar char="○"/>
            </a:pPr>
            <a:r>
              <a:rPr lang="en-US" sz="2000">
                <a:solidFill>
                  <a:srgbClr val="000000"/>
                </a:solidFill>
              </a:rPr>
              <a:t>type errors</a:t>
            </a:r>
            <a:endParaRPr sz="2000">
              <a:solidFill>
                <a:srgbClr val="000000"/>
              </a:solidFill>
            </a:endParaRPr>
          </a:p>
        </p:txBody>
      </p:sp>
      <p:sp>
        <p:nvSpPr>
          <p:cNvPr id="601" name="Google Shape;601;p86"/>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87"/>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Validation</a:t>
            </a:r>
            <a:r>
              <a:rPr b="1" lang="en-US">
                <a:latin typeface="Helvetica Neue"/>
                <a:ea typeface="Helvetica Neue"/>
                <a:cs typeface="Helvetica Neue"/>
                <a:sym typeface="Helvetica Neue"/>
              </a:rPr>
              <a:t> Errors</a:t>
            </a:r>
            <a:endParaRPr b="1">
              <a:latin typeface="Helvetica Neue"/>
              <a:ea typeface="Helvetica Neue"/>
              <a:cs typeface="Helvetica Neue"/>
              <a:sym typeface="Helvetica Neue"/>
            </a:endParaRPr>
          </a:p>
        </p:txBody>
      </p:sp>
      <p:sp>
        <p:nvSpPr>
          <p:cNvPr id="607" name="Google Shape;607;p87"/>
          <p:cNvSpPr txBox="1"/>
          <p:nvPr>
            <p:ph idx="1" type="body"/>
          </p:nvPr>
        </p:nvSpPr>
        <p:spPr>
          <a:xfrm>
            <a:off x="630000" y="1816462"/>
            <a:ext cx="7884000" cy="2538300"/>
          </a:xfrm>
          <a:prstGeom prst="rect">
            <a:avLst/>
          </a:prstGeom>
          <a:noFill/>
          <a:ln>
            <a:noFill/>
          </a:ln>
        </p:spPr>
        <p:txBody>
          <a:bodyPr anchorCtr="0" anchor="t" bIns="34275" lIns="0" spcFirstLastPara="1" rIns="68575" wrap="square" tIns="35100">
            <a:noAutofit/>
          </a:bodyPr>
          <a:lstStyle/>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preliminary validation built into provider occuring before plan</a:t>
            </a:r>
            <a:endParaRPr sz="2000">
              <a:solidFill>
                <a:srgbClr val="000000"/>
              </a:solidFill>
            </a:endParaRPr>
          </a:p>
          <a:p>
            <a:pPr indent="0" lvl="0" marL="0" marR="0" rtl="0" algn="l">
              <a:lnSpc>
                <a:spcPct val="115000"/>
              </a:lnSpc>
              <a:spcBef>
                <a:spcPts val="0"/>
              </a:spcBef>
              <a:spcAft>
                <a:spcPts val="0"/>
              </a:spcAft>
              <a:buNone/>
            </a:pPr>
            <a:r>
              <a:t/>
            </a:r>
            <a:endParaRPr sz="2000">
              <a:solidFill>
                <a:srgbClr val="000000"/>
              </a:solidFill>
            </a:endParaRPr>
          </a:p>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usually more detailed</a:t>
            </a:r>
            <a:endParaRPr sz="2000">
              <a:solidFill>
                <a:srgbClr val="000000"/>
              </a:solidFill>
            </a:endParaRPr>
          </a:p>
        </p:txBody>
      </p:sp>
      <p:sp>
        <p:nvSpPr>
          <p:cNvPr id="608" name="Google Shape;608;p87"/>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sz="2000"/>
              <a:t>‹#›</a:t>
            </a:fld>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Google Shape;613;p88"/>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Provider</a:t>
            </a:r>
            <a:r>
              <a:rPr b="1" lang="en-US">
                <a:latin typeface="Helvetica Neue"/>
                <a:ea typeface="Helvetica Neue"/>
                <a:cs typeface="Helvetica Neue"/>
                <a:sym typeface="Helvetica Neue"/>
              </a:rPr>
              <a:t> Errors / Passthrough</a:t>
            </a:r>
            <a:endParaRPr b="1">
              <a:latin typeface="Helvetica Neue"/>
              <a:ea typeface="Helvetica Neue"/>
              <a:cs typeface="Helvetica Neue"/>
              <a:sym typeface="Helvetica Neue"/>
            </a:endParaRPr>
          </a:p>
        </p:txBody>
      </p:sp>
      <p:sp>
        <p:nvSpPr>
          <p:cNvPr id="614" name="Google Shape;614;p88"/>
          <p:cNvSpPr txBox="1"/>
          <p:nvPr>
            <p:ph idx="1" type="body"/>
          </p:nvPr>
        </p:nvSpPr>
        <p:spPr>
          <a:xfrm>
            <a:off x="630000" y="1571344"/>
            <a:ext cx="7884000" cy="2879100"/>
          </a:xfrm>
          <a:prstGeom prst="rect">
            <a:avLst/>
          </a:prstGeom>
          <a:noFill/>
          <a:ln>
            <a:noFill/>
          </a:ln>
        </p:spPr>
        <p:txBody>
          <a:bodyPr anchorCtr="0" anchor="t" bIns="34275" lIns="0" spcFirstLastPara="1" rIns="68575" wrap="square" tIns="35100">
            <a:noAutofit/>
          </a:bodyPr>
          <a:lstStyle/>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errors received from provider or third party API while in process of refresh, plan, apply, etc.</a:t>
            </a:r>
            <a:endParaRPr sz="2000">
              <a:solidFill>
                <a:srgbClr val="000000"/>
              </a:solidFill>
            </a:endParaRPr>
          </a:p>
          <a:p>
            <a:pPr indent="0" lvl="0" marL="0" marR="0" rtl="0" algn="l">
              <a:lnSpc>
                <a:spcPct val="115000"/>
              </a:lnSpc>
              <a:spcBef>
                <a:spcPts val="0"/>
              </a:spcBef>
              <a:spcAft>
                <a:spcPts val="0"/>
              </a:spcAft>
              <a:buNone/>
            </a:pPr>
            <a:r>
              <a:t/>
            </a:r>
            <a:endParaRPr sz="2000">
              <a:solidFill>
                <a:srgbClr val="000000"/>
              </a:solidFill>
            </a:endParaRPr>
          </a:p>
          <a:p>
            <a:pPr indent="-292100" lvl="1" marL="685800" marR="0" rtl="0" algn="l">
              <a:lnSpc>
                <a:spcPct val="115000"/>
              </a:lnSpc>
              <a:spcBef>
                <a:spcPts val="0"/>
              </a:spcBef>
              <a:spcAft>
                <a:spcPts val="0"/>
              </a:spcAft>
              <a:buClr>
                <a:srgbClr val="000000"/>
              </a:buClr>
              <a:buSzPts val="2000"/>
              <a:buChar char="○"/>
            </a:pPr>
            <a:r>
              <a:rPr lang="en-US" sz="2000">
                <a:solidFill>
                  <a:srgbClr val="000000"/>
                </a:solidFill>
              </a:rPr>
              <a:t>usually most difficult to troubleshoot</a:t>
            </a:r>
            <a:endParaRPr sz="2000">
              <a:solidFill>
                <a:srgbClr val="000000"/>
              </a:solidFill>
            </a:endParaRPr>
          </a:p>
          <a:p>
            <a:pPr indent="0" lvl="0" marL="342900" marR="0" rtl="0" algn="l">
              <a:lnSpc>
                <a:spcPct val="115000"/>
              </a:lnSpc>
              <a:spcBef>
                <a:spcPts val="0"/>
              </a:spcBef>
              <a:spcAft>
                <a:spcPts val="0"/>
              </a:spcAft>
              <a:buNone/>
            </a:pPr>
            <a:r>
              <a:t/>
            </a:r>
            <a:endParaRPr sz="2000">
              <a:solidFill>
                <a:srgbClr val="000000"/>
              </a:solidFill>
            </a:endParaRPr>
          </a:p>
          <a:p>
            <a:pPr indent="-292100" lvl="1" marL="685800" marR="0" rtl="0" algn="l">
              <a:lnSpc>
                <a:spcPct val="115000"/>
              </a:lnSpc>
              <a:spcBef>
                <a:spcPts val="0"/>
              </a:spcBef>
              <a:spcAft>
                <a:spcPts val="0"/>
              </a:spcAft>
              <a:buClr>
                <a:srgbClr val="000000"/>
              </a:buClr>
              <a:buSzPts val="2000"/>
              <a:buChar char="○"/>
            </a:pPr>
            <a:r>
              <a:rPr lang="en-US" sz="2000">
                <a:solidFill>
                  <a:srgbClr val="000000"/>
                </a:solidFill>
              </a:rPr>
              <a:t>requires knowledge of provider’s tech (e.g., AWS)</a:t>
            </a:r>
            <a:endParaRPr sz="2000">
              <a:solidFill>
                <a:srgbClr val="000000"/>
              </a:solidFill>
            </a:endParaRPr>
          </a:p>
        </p:txBody>
      </p:sp>
      <p:sp>
        <p:nvSpPr>
          <p:cNvPr id="615" name="Google Shape;615;p88"/>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89"/>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Troubleshooting Commands</a:t>
            </a:r>
            <a:endParaRPr b="1">
              <a:latin typeface="Helvetica Neue"/>
              <a:ea typeface="Helvetica Neue"/>
              <a:cs typeface="Helvetica Neue"/>
              <a:sym typeface="Helvetica Neue"/>
            </a:endParaRPr>
          </a:p>
        </p:txBody>
      </p:sp>
      <p:sp>
        <p:nvSpPr>
          <p:cNvPr id="621" name="Google Shape;621;p89"/>
          <p:cNvSpPr txBox="1"/>
          <p:nvPr>
            <p:ph idx="1" type="body"/>
          </p:nvPr>
        </p:nvSpPr>
        <p:spPr>
          <a:xfrm>
            <a:off x="626625" y="1057313"/>
            <a:ext cx="7884000" cy="3564000"/>
          </a:xfrm>
          <a:prstGeom prst="rect">
            <a:avLst/>
          </a:prstGeom>
          <a:noFill/>
          <a:ln>
            <a:noFill/>
          </a:ln>
        </p:spPr>
        <p:txBody>
          <a:bodyPr anchorCtr="0" anchor="t" bIns="34275" lIns="0" spcFirstLastPara="1" rIns="68575" wrap="square" tIns="35100">
            <a:noAutofit/>
          </a:bodyPr>
          <a:lstStyle/>
          <a:p>
            <a:pPr indent="-279400" lvl="0" marL="342900" marR="0" rtl="0" algn="l">
              <a:lnSpc>
                <a:spcPct val="115000"/>
              </a:lnSpc>
              <a:spcBef>
                <a:spcPts val="0"/>
              </a:spcBef>
              <a:spcAft>
                <a:spcPts val="0"/>
              </a:spcAft>
              <a:buClr>
                <a:srgbClr val="000000"/>
              </a:buClr>
              <a:buSzPts val="1800"/>
              <a:buFont typeface="Consolas"/>
              <a:buChar char="●"/>
            </a:pPr>
            <a:r>
              <a:rPr b="1" lang="en-US">
                <a:solidFill>
                  <a:srgbClr val="000000"/>
                </a:solidFill>
                <a:latin typeface="Consolas"/>
                <a:ea typeface="Consolas"/>
                <a:cs typeface="Consolas"/>
                <a:sym typeface="Consolas"/>
              </a:rPr>
              <a:t>terraform validate</a:t>
            </a:r>
            <a:endParaRPr b="1">
              <a:solidFill>
                <a:srgbClr val="000000"/>
              </a:solidFill>
              <a:latin typeface="Consolas"/>
              <a:ea typeface="Consolas"/>
              <a:cs typeface="Consolas"/>
              <a:sym typeface="Consolas"/>
            </a:endParaRPr>
          </a:p>
          <a:p>
            <a:pPr indent="-279400" lvl="1" marL="685800" marR="0" rtl="0" algn="l">
              <a:lnSpc>
                <a:spcPct val="115000"/>
              </a:lnSpc>
              <a:spcBef>
                <a:spcPts val="0"/>
              </a:spcBef>
              <a:spcAft>
                <a:spcPts val="0"/>
              </a:spcAft>
              <a:buClr>
                <a:srgbClr val="000000"/>
              </a:buClr>
              <a:buSzPts val="1800"/>
              <a:buChar char="○"/>
            </a:pPr>
            <a:r>
              <a:rPr lang="en-US" sz="1800">
                <a:solidFill>
                  <a:srgbClr val="000000"/>
                </a:solidFill>
              </a:rPr>
              <a:t>performs a syntax check on all terraform files in the directory</a:t>
            </a:r>
            <a:endParaRPr sz="1800">
              <a:solidFill>
                <a:srgbClr val="000000"/>
              </a:solidFill>
            </a:endParaRPr>
          </a:p>
          <a:p>
            <a:pPr indent="-279400" lvl="1" marL="685800" marR="0" rtl="0" algn="l">
              <a:lnSpc>
                <a:spcPct val="115000"/>
              </a:lnSpc>
              <a:spcBef>
                <a:spcPts val="0"/>
              </a:spcBef>
              <a:spcAft>
                <a:spcPts val="0"/>
              </a:spcAft>
              <a:buClr>
                <a:srgbClr val="000000"/>
              </a:buClr>
              <a:buSzPts val="1800"/>
              <a:buChar char="○"/>
            </a:pPr>
            <a:r>
              <a:rPr lang="en-US" sz="1800">
                <a:solidFill>
                  <a:srgbClr val="000000"/>
                </a:solidFill>
              </a:rPr>
              <a:t>displays an error if any of the files doesn't validate</a:t>
            </a:r>
            <a:endParaRPr sz="1800">
              <a:solidFill>
                <a:srgbClr val="000000"/>
              </a:solidFill>
            </a:endParaRPr>
          </a:p>
          <a:p>
            <a:pPr indent="-279400" lvl="1" marL="685800" marR="0" rtl="0" algn="l">
              <a:lnSpc>
                <a:spcPct val="115000"/>
              </a:lnSpc>
              <a:spcBef>
                <a:spcPts val="0"/>
              </a:spcBef>
              <a:spcAft>
                <a:spcPts val="0"/>
              </a:spcAft>
              <a:buClr>
                <a:srgbClr val="000000"/>
              </a:buClr>
              <a:buSzPts val="1800"/>
              <a:buChar char="○"/>
            </a:pPr>
            <a:r>
              <a:rPr lang="en-US" sz="1800">
                <a:solidFill>
                  <a:srgbClr val="000000"/>
                </a:solidFill>
              </a:rPr>
              <a:t>does </a:t>
            </a:r>
            <a:r>
              <a:rPr i="1" lang="en-US" sz="1800">
                <a:solidFill>
                  <a:srgbClr val="000000"/>
                </a:solidFill>
              </a:rPr>
              <a:t>NOT</a:t>
            </a:r>
            <a:r>
              <a:rPr lang="en-US" sz="1800">
                <a:solidFill>
                  <a:srgbClr val="000000"/>
                </a:solidFill>
              </a:rPr>
              <a:t> check formatting</a:t>
            </a:r>
            <a:endParaRPr sz="1800">
              <a:solidFill>
                <a:srgbClr val="000000"/>
              </a:solidFill>
            </a:endParaRPr>
          </a:p>
          <a:p>
            <a:pPr indent="-279400" lvl="1" marL="685800" marR="0" rtl="0" algn="l">
              <a:lnSpc>
                <a:spcPct val="115000"/>
              </a:lnSpc>
              <a:spcBef>
                <a:spcPts val="0"/>
              </a:spcBef>
              <a:spcAft>
                <a:spcPts val="0"/>
              </a:spcAft>
              <a:buClr>
                <a:srgbClr val="000000"/>
              </a:buClr>
              <a:buSzPts val="1800"/>
              <a:buChar char="○"/>
            </a:pPr>
            <a:r>
              <a:rPr lang="en-US" sz="1800">
                <a:solidFill>
                  <a:srgbClr val="000000"/>
                </a:solidFill>
              </a:rPr>
              <a:t>what does it check…?</a:t>
            </a:r>
            <a:endParaRPr sz="1800">
              <a:solidFill>
                <a:srgbClr val="000000"/>
              </a:solidFill>
            </a:endParaRPr>
          </a:p>
        </p:txBody>
      </p:sp>
      <p:sp>
        <p:nvSpPr>
          <p:cNvPr id="622" name="Google Shape;622;p89"/>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90"/>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Consolas"/>
                <a:ea typeface="Consolas"/>
                <a:cs typeface="Consolas"/>
                <a:sym typeface="Consolas"/>
              </a:rPr>
              <a:t>terraform validate</a:t>
            </a:r>
            <a:endParaRPr b="1">
              <a:latin typeface="Consolas"/>
              <a:ea typeface="Consolas"/>
              <a:cs typeface="Consolas"/>
              <a:sym typeface="Consolas"/>
            </a:endParaRPr>
          </a:p>
        </p:txBody>
      </p:sp>
      <p:sp>
        <p:nvSpPr>
          <p:cNvPr id="628" name="Google Shape;628;p90"/>
          <p:cNvSpPr txBox="1"/>
          <p:nvPr>
            <p:ph idx="1" type="body"/>
          </p:nvPr>
        </p:nvSpPr>
        <p:spPr>
          <a:xfrm>
            <a:off x="626625" y="1057313"/>
            <a:ext cx="7884000" cy="3564000"/>
          </a:xfrm>
          <a:prstGeom prst="rect">
            <a:avLst/>
          </a:prstGeom>
          <a:noFill/>
          <a:ln>
            <a:noFill/>
          </a:ln>
        </p:spPr>
        <p:txBody>
          <a:bodyPr anchorCtr="0" anchor="t" bIns="34275" lIns="0" spcFirstLastPara="1" rIns="68575" wrap="square" tIns="35100">
            <a:noAutofit/>
          </a:bodyPr>
          <a:lstStyle/>
          <a:p>
            <a:pPr indent="-279400" lvl="0" marL="342900" marR="0" rtl="0" algn="l">
              <a:lnSpc>
                <a:spcPct val="115000"/>
              </a:lnSpc>
              <a:spcBef>
                <a:spcPts val="0"/>
              </a:spcBef>
              <a:spcAft>
                <a:spcPts val="0"/>
              </a:spcAft>
              <a:buClr>
                <a:srgbClr val="000000"/>
              </a:buClr>
              <a:buSzPts val="1800"/>
              <a:buChar char="●"/>
            </a:pPr>
            <a:r>
              <a:rPr lang="en-US">
                <a:solidFill>
                  <a:srgbClr val="000000"/>
                </a:solidFill>
              </a:rPr>
              <a:t>invalid HCL syntax (e.g., missing quote or equal sign)</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invalid HCL references (e.g., variable name or attribute which doesn't exist)</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same provider declared multiple times</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same module declared multiple times</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same resource declared multiple times</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invalid module name</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interpolation used in places where it's unsupported (e.g., variable, </a:t>
            </a:r>
            <a:r>
              <a:rPr b="1" lang="en-US">
                <a:solidFill>
                  <a:srgbClr val="000000"/>
                </a:solidFill>
                <a:latin typeface="Consolas"/>
                <a:ea typeface="Consolas"/>
                <a:cs typeface="Consolas"/>
                <a:sym typeface="Consolas"/>
              </a:rPr>
              <a:t>depends_on</a:t>
            </a:r>
            <a:r>
              <a:rPr lang="en-US">
                <a:solidFill>
                  <a:srgbClr val="000000"/>
                </a:solidFill>
              </a:rPr>
              <a:t>, </a:t>
            </a:r>
            <a:r>
              <a:rPr b="1" lang="en-US">
                <a:solidFill>
                  <a:srgbClr val="000000"/>
                </a:solidFill>
                <a:latin typeface="Consolas"/>
                <a:ea typeface="Consolas"/>
                <a:cs typeface="Consolas"/>
                <a:sym typeface="Consolas"/>
              </a:rPr>
              <a:t>module.source</a:t>
            </a:r>
            <a:r>
              <a:rPr lang="en-US">
                <a:solidFill>
                  <a:srgbClr val="000000"/>
                </a:solidFill>
              </a:rPr>
              <a:t>, </a:t>
            </a:r>
            <a:r>
              <a:rPr b="1" lang="en-US">
                <a:solidFill>
                  <a:srgbClr val="000000"/>
                </a:solidFill>
                <a:latin typeface="Consolas"/>
                <a:ea typeface="Consolas"/>
                <a:cs typeface="Consolas"/>
                <a:sym typeface="Consolas"/>
              </a:rPr>
              <a:t>provider</a:t>
            </a:r>
            <a:r>
              <a:rPr lang="en-US">
                <a:solidFill>
                  <a:srgbClr val="000000"/>
                </a:solidFill>
              </a:rPr>
              <a:t>)</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missing value for a variable (none of </a:t>
            </a:r>
            <a:r>
              <a:rPr b="1" lang="en-US">
                <a:solidFill>
                  <a:srgbClr val="000000"/>
                </a:solidFill>
                <a:latin typeface="Consolas"/>
                <a:ea typeface="Consolas"/>
                <a:cs typeface="Consolas"/>
                <a:sym typeface="Consolas"/>
              </a:rPr>
              <a:t>-var foo=...</a:t>
            </a:r>
            <a:r>
              <a:rPr lang="en-US">
                <a:solidFill>
                  <a:srgbClr val="000000"/>
                </a:solidFill>
              </a:rPr>
              <a:t> flag, </a:t>
            </a:r>
            <a:r>
              <a:rPr b="1" lang="en-US">
                <a:solidFill>
                  <a:srgbClr val="000000"/>
                </a:solidFill>
                <a:latin typeface="Consolas"/>
                <a:ea typeface="Consolas"/>
                <a:cs typeface="Consolas"/>
                <a:sym typeface="Consolas"/>
              </a:rPr>
              <a:t>-var-file=foo.vars</a:t>
            </a:r>
            <a:r>
              <a:rPr lang="en-US">
                <a:solidFill>
                  <a:srgbClr val="000000"/>
                </a:solidFill>
              </a:rPr>
              <a:t> flag, </a:t>
            </a:r>
            <a:r>
              <a:rPr b="1" lang="en-US">
                <a:solidFill>
                  <a:srgbClr val="000000"/>
                </a:solidFill>
                <a:latin typeface="Consolas"/>
                <a:ea typeface="Consolas"/>
                <a:cs typeface="Consolas"/>
                <a:sym typeface="Consolas"/>
              </a:rPr>
              <a:t>TF_VAR_foo</a:t>
            </a:r>
            <a:r>
              <a:rPr lang="en-US">
                <a:solidFill>
                  <a:srgbClr val="000000"/>
                </a:solidFill>
              </a:rPr>
              <a:t> environment variable, terraform.tfvars, or default value in the configuration)</a:t>
            </a:r>
            <a:endParaRPr>
              <a:solidFill>
                <a:srgbClr val="000000"/>
              </a:solidFill>
            </a:endParaRPr>
          </a:p>
        </p:txBody>
      </p:sp>
      <p:sp>
        <p:nvSpPr>
          <p:cNvPr id="629" name="Google Shape;629;p90"/>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91"/>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Troubleshooting: </a:t>
            </a:r>
            <a:r>
              <a:rPr b="1" lang="en-US">
                <a:latin typeface="Consolas"/>
                <a:ea typeface="Consolas"/>
                <a:cs typeface="Consolas"/>
                <a:sym typeface="Consolas"/>
              </a:rPr>
              <a:t>terraform fmt</a:t>
            </a:r>
            <a:endParaRPr b="1">
              <a:latin typeface="Consolas"/>
              <a:ea typeface="Consolas"/>
              <a:cs typeface="Consolas"/>
              <a:sym typeface="Consolas"/>
            </a:endParaRPr>
          </a:p>
        </p:txBody>
      </p:sp>
      <p:sp>
        <p:nvSpPr>
          <p:cNvPr id="635" name="Google Shape;635;p91"/>
          <p:cNvSpPr txBox="1"/>
          <p:nvPr>
            <p:ph idx="1" type="body"/>
          </p:nvPr>
        </p:nvSpPr>
        <p:spPr>
          <a:xfrm>
            <a:off x="626625" y="1515019"/>
            <a:ext cx="7884000" cy="3106200"/>
          </a:xfrm>
          <a:prstGeom prst="rect">
            <a:avLst/>
          </a:prstGeom>
          <a:noFill/>
          <a:ln>
            <a:noFill/>
          </a:ln>
        </p:spPr>
        <p:txBody>
          <a:bodyPr anchorCtr="0" anchor="t" bIns="34275" lIns="0" spcFirstLastPara="1" rIns="68575" wrap="square" tIns="35100">
            <a:noAutofit/>
          </a:bodyPr>
          <a:lstStyle/>
          <a:p>
            <a:pPr indent="-292100" lvl="0" marL="342900" marR="0" rtl="0" algn="l">
              <a:lnSpc>
                <a:spcPct val="115000"/>
              </a:lnSpc>
              <a:spcBef>
                <a:spcPts val="0"/>
              </a:spcBef>
              <a:spcAft>
                <a:spcPts val="0"/>
              </a:spcAft>
              <a:buClr>
                <a:srgbClr val="000000"/>
              </a:buClr>
              <a:buSzPts val="2000"/>
              <a:buFont typeface="Consolas"/>
              <a:buChar char="●"/>
            </a:pPr>
            <a:r>
              <a:rPr lang="en-US" sz="2000">
                <a:solidFill>
                  <a:srgbClr val="000000"/>
                </a:solidFill>
              </a:rPr>
              <a:t>rewrites Terraform files in a canonical format/style</a:t>
            </a:r>
            <a:endParaRPr sz="2000">
              <a:solidFill>
                <a:srgbClr val="000000"/>
              </a:solidFill>
            </a:endParaRPr>
          </a:p>
          <a:p>
            <a:pPr indent="-292100" lvl="0" marL="342900" marR="0" rtl="0" algn="l">
              <a:lnSpc>
                <a:spcPct val="115000"/>
              </a:lnSpc>
              <a:spcBef>
                <a:spcPts val="0"/>
              </a:spcBef>
              <a:spcAft>
                <a:spcPts val="0"/>
              </a:spcAft>
              <a:buClr>
                <a:srgbClr val="000000"/>
              </a:buClr>
              <a:buSzPts val="2000"/>
              <a:buFont typeface="Courier"/>
              <a:buChar char="●"/>
            </a:pPr>
            <a:r>
              <a:rPr lang="en-US" sz="2000">
                <a:solidFill>
                  <a:srgbClr val="000000"/>
                </a:solidFill>
              </a:rPr>
              <a:t>by default, scans the current directory for configuration files</a:t>
            </a:r>
            <a:endParaRPr sz="2000">
              <a:solidFill>
                <a:srgbClr val="000000"/>
              </a:solidFill>
            </a:endParaRPr>
          </a:p>
          <a:p>
            <a:pPr indent="-292100" lvl="1" marL="685800" marR="0" rtl="0" algn="l">
              <a:lnSpc>
                <a:spcPct val="115000"/>
              </a:lnSpc>
              <a:spcBef>
                <a:spcPts val="0"/>
              </a:spcBef>
              <a:spcAft>
                <a:spcPts val="0"/>
              </a:spcAft>
              <a:buClr>
                <a:srgbClr val="000000"/>
              </a:buClr>
              <a:buSzPts val="2000"/>
              <a:buFont typeface="Courier"/>
              <a:buChar char="○"/>
            </a:pPr>
            <a:r>
              <a:rPr lang="en-US" sz="2000">
                <a:solidFill>
                  <a:srgbClr val="000000"/>
                </a:solidFill>
              </a:rPr>
              <a:t>if the dir argument is provided then it will scan that given directory instead</a:t>
            </a:r>
            <a:endParaRPr sz="2000">
              <a:solidFill>
                <a:srgbClr val="000000"/>
              </a:solidFill>
            </a:endParaRPr>
          </a:p>
          <a:p>
            <a:pPr indent="-292100" lvl="1" marL="685800" marR="0" rtl="0" algn="l">
              <a:lnSpc>
                <a:spcPct val="115000"/>
              </a:lnSpc>
              <a:spcBef>
                <a:spcPts val="0"/>
              </a:spcBef>
              <a:spcAft>
                <a:spcPts val="0"/>
              </a:spcAft>
              <a:buClr>
                <a:srgbClr val="000000"/>
              </a:buClr>
              <a:buSzPts val="2000"/>
              <a:buFont typeface="Courier"/>
              <a:buChar char="○"/>
            </a:pPr>
            <a:r>
              <a:rPr lang="en-US" sz="2000">
                <a:solidFill>
                  <a:srgbClr val="000000"/>
                </a:solidFill>
              </a:rPr>
              <a:t>if dir is a single dash (-) then </a:t>
            </a:r>
            <a:r>
              <a:rPr b="1" lang="en-US" sz="2000">
                <a:solidFill>
                  <a:srgbClr val="000000"/>
                </a:solidFill>
                <a:latin typeface="Consolas"/>
                <a:ea typeface="Consolas"/>
                <a:cs typeface="Consolas"/>
                <a:sym typeface="Consolas"/>
              </a:rPr>
              <a:t>fmt</a:t>
            </a:r>
            <a:r>
              <a:rPr lang="en-US" sz="2000">
                <a:solidFill>
                  <a:srgbClr val="000000"/>
                </a:solidFill>
              </a:rPr>
              <a:t> will read from standard input</a:t>
            </a:r>
            <a:endParaRPr sz="2000">
              <a:solidFill>
                <a:srgbClr val="000000"/>
              </a:solidFill>
            </a:endParaRPr>
          </a:p>
        </p:txBody>
      </p:sp>
      <p:sp>
        <p:nvSpPr>
          <p:cNvPr id="636" name="Google Shape;636;p91"/>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p92"/>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Troubleshooting: </a:t>
            </a:r>
            <a:r>
              <a:rPr b="1" lang="en-US">
                <a:latin typeface="Consolas"/>
                <a:ea typeface="Consolas"/>
                <a:cs typeface="Consolas"/>
                <a:sym typeface="Consolas"/>
              </a:rPr>
              <a:t>terraform graph</a:t>
            </a:r>
            <a:endParaRPr b="1">
              <a:latin typeface="Consolas"/>
              <a:ea typeface="Consolas"/>
              <a:cs typeface="Consolas"/>
              <a:sym typeface="Consolas"/>
            </a:endParaRPr>
          </a:p>
        </p:txBody>
      </p:sp>
      <p:sp>
        <p:nvSpPr>
          <p:cNvPr id="642" name="Google Shape;642;p92"/>
          <p:cNvSpPr txBox="1"/>
          <p:nvPr>
            <p:ph idx="1" type="body"/>
          </p:nvPr>
        </p:nvSpPr>
        <p:spPr>
          <a:xfrm>
            <a:off x="626625" y="1269431"/>
            <a:ext cx="7884000" cy="3351900"/>
          </a:xfrm>
          <a:prstGeom prst="rect">
            <a:avLst/>
          </a:prstGeom>
          <a:noFill/>
          <a:ln>
            <a:noFill/>
          </a:ln>
        </p:spPr>
        <p:txBody>
          <a:bodyPr anchorCtr="0" anchor="t" bIns="34275" lIns="0" spcFirstLastPara="1" rIns="68575" wrap="square" tIns="35100">
            <a:noAutofit/>
          </a:bodyPr>
          <a:lstStyle/>
          <a:p>
            <a:pPr indent="-292100" lvl="0" marL="342900" marR="0" rtl="0" algn="l">
              <a:lnSpc>
                <a:spcPct val="115000"/>
              </a:lnSpc>
              <a:spcBef>
                <a:spcPts val="0"/>
              </a:spcBef>
              <a:spcAft>
                <a:spcPts val="0"/>
              </a:spcAft>
              <a:buClr>
                <a:srgbClr val="000000"/>
              </a:buClr>
              <a:buSzPts val="2000"/>
              <a:buFont typeface="Consolas"/>
              <a:buChar char="●"/>
            </a:pPr>
            <a:r>
              <a:rPr lang="en-US" sz="2000">
                <a:solidFill>
                  <a:srgbClr val="000000"/>
                </a:solidFill>
              </a:rPr>
              <a:t>generates a visual representation of either a configuration or execution plan</a:t>
            </a:r>
            <a:endParaRPr sz="2000">
              <a:solidFill>
                <a:srgbClr val="000000"/>
              </a:solidFill>
            </a:endParaRPr>
          </a:p>
          <a:p>
            <a:pPr indent="-292100" lvl="1" marL="685800" marR="0" rtl="0" algn="l">
              <a:lnSpc>
                <a:spcPct val="115000"/>
              </a:lnSpc>
              <a:spcBef>
                <a:spcPts val="0"/>
              </a:spcBef>
              <a:spcAft>
                <a:spcPts val="0"/>
              </a:spcAft>
              <a:buClr>
                <a:srgbClr val="000000"/>
              </a:buClr>
              <a:buSzPts val="2000"/>
              <a:buChar char="○"/>
            </a:pPr>
            <a:r>
              <a:rPr lang="en-US" sz="2000">
                <a:solidFill>
                  <a:srgbClr val="000000"/>
                </a:solidFill>
              </a:rPr>
              <a:t>output is in DOT format, which can be used by GraphViz to generate charts: </a:t>
            </a:r>
            <a:r>
              <a:rPr lang="en-US" sz="2000" u="sng">
                <a:solidFill>
                  <a:schemeClr val="hlink"/>
                </a:solidFill>
                <a:hlinkClick r:id="rId3"/>
              </a:rPr>
              <a:t>https://www.terraform.io/docs/internals/graph.html</a:t>
            </a:r>
            <a:r>
              <a:rPr lang="en-US" sz="2000">
                <a:solidFill>
                  <a:srgbClr val="000000"/>
                </a:solidFill>
              </a:rPr>
              <a:t> </a:t>
            </a:r>
            <a:endParaRPr sz="2000">
              <a:solidFill>
                <a:srgbClr val="000000"/>
              </a:solidFill>
            </a:endParaRPr>
          </a:p>
          <a:p>
            <a:pPr indent="0" lvl="0" marL="0" marR="0" rtl="0" algn="l">
              <a:lnSpc>
                <a:spcPct val="115000"/>
              </a:lnSpc>
              <a:spcBef>
                <a:spcPts val="0"/>
              </a:spcBef>
              <a:spcAft>
                <a:spcPts val="0"/>
              </a:spcAft>
              <a:buNone/>
            </a:pPr>
            <a:r>
              <a:t/>
            </a:r>
            <a:endParaRPr sz="2000">
              <a:solidFill>
                <a:srgbClr val="000000"/>
              </a:solidFill>
            </a:endParaRPr>
          </a:p>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e.g.,</a:t>
            </a:r>
            <a:endParaRPr sz="2000">
              <a:solidFill>
                <a:srgbClr val="000000"/>
              </a:solidFill>
            </a:endParaRPr>
          </a:p>
          <a:p>
            <a:pPr indent="0" lvl="0" marL="685800" marR="0" rtl="0" algn="l">
              <a:lnSpc>
                <a:spcPct val="115000"/>
              </a:lnSpc>
              <a:spcBef>
                <a:spcPts val="0"/>
              </a:spcBef>
              <a:spcAft>
                <a:spcPts val="0"/>
              </a:spcAft>
              <a:buNone/>
            </a:pPr>
            <a:r>
              <a:rPr b="1" lang="en-US" sz="2000">
                <a:solidFill>
                  <a:srgbClr val="000000"/>
                </a:solidFill>
                <a:latin typeface="Consolas"/>
                <a:ea typeface="Consolas"/>
                <a:cs typeface="Consolas"/>
                <a:sym typeface="Consolas"/>
              </a:rPr>
              <a:t>terraform graph | dot -Tsvg &gt; graph.svg</a:t>
            </a:r>
            <a:endParaRPr b="1" sz="2000">
              <a:solidFill>
                <a:srgbClr val="000000"/>
              </a:solidFill>
              <a:latin typeface="Consolas"/>
              <a:ea typeface="Consolas"/>
              <a:cs typeface="Consolas"/>
              <a:sym typeface="Consolas"/>
            </a:endParaRPr>
          </a:p>
        </p:txBody>
      </p:sp>
      <p:sp>
        <p:nvSpPr>
          <p:cNvPr id="643" name="Google Shape;643;p92"/>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Google Shape;648;p93"/>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Troubleshooting: </a:t>
            </a:r>
            <a:r>
              <a:rPr b="1" lang="en-US">
                <a:latin typeface="Consolas"/>
                <a:ea typeface="Consolas"/>
                <a:cs typeface="Consolas"/>
                <a:sym typeface="Consolas"/>
              </a:rPr>
              <a:t>terraform console</a:t>
            </a:r>
            <a:endParaRPr b="1">
              <a:latin typeface="Consolas"/>
              <a:ea typeface="Consolas"/>
              <a:cs typeface="Consolas"/>
              <a:sym typeface="Consolas"/>
            </a:endParaRPr>
          </a:p>
        </p:txBody>
      </p:sp>
      <p:sp>
        <p:nvSpPr>
          <p:cNvPr id="649" name="Google Shape;649;p93"/>
          <p:cNvSpPr txBox="1"/>
          <p:nvPr>
            <p:ph idx="1" type="body"/>
          </p:nvPr>
        </p:nvSpPr>
        <p:spPr>
          <a:xfrm>
            <a:off x="630000" y="1349231"/>
            <a:ext cx="7884000" cy="2901900"/>
          </a:xfrm>
          <a:prstGeom prst="rect">
            <a:avLst/>
          </a:prstGeom>
          <a:noFill/>
          <a:ln>
            <a:noFill/>
          </a:ln>
        </p:spPr>
        <p:txBody>
          <a:bodyPr anchorCtr="0" anchor="t" bIns="34275" lIns="0" spcFirstLastPara="1" rIns="68575" wrap="square" tIns="35100">
            <a:noAutofit/>
          </a:bodyPr>
          <a:lstStyle/>
          <a:p>
            <a:pPr indent="-292100" lvl="0" marL="342900" marR="0" rtl="0" algn="l">
              <a:lnSpc>
                <a:spcPct val="115000"/>
              </a:lnSpc>
              <a:spcBef>
                <a:spcPts val="0"/>
              </a:spcBef>
              <a:spcAft>
                <a:spcPts val="0"/>
              </a:spcAft>
              <a:buClr>
                <a:srgbClr val="000000"/>
              </a:buClr>
              <a:buSzPts val="2000"/>
              <a:buFont typeface="Consolas"/>
              <a:buChar char="●"/>
            </a:pPr>
            <a:r>
              <a:rPr lang="en-US" sz="2000">
                <a:solidFill>
                  <a:srgbClr val="000000"/>
                </a:solidFill>
              </a:rPr>
              <a:t>creates an interactive console for testing interpolations</a:t>
            </a:r>
            <a:endParaRPr sz="2000">
              <a:solidFill>
                <a:srgbClr val="000000"/>
              </a:solidFill>
            </a:endParaRPr>
          </a:p>
          <a:p>
            <a:pPr indent="-292100" lvl="1" marL="685800" marR="0" rtl="0" algn="l">
              <a:lnSpc>
                <a:spcPct val="115000"/>
              </a:lnSpc>
              <a:spcBef>
                <a:spcPts val="0"/>
              </a:spcBef>
              <a:spcAft>
                <a:spcPts val="0"/>
              </a:spcAft>
              <a:buClr>
                <a:srgbClr val="000000"/>
              </a:buClr>
              <a:buSzPts val="2000"/>
              <a:buChar char="○"/>
            </a:pPr>
            <a:r>
              <a:rPr lang="en-US" sz="2000">
                <a:solidFill>
                  <a:srgbClr val="000000"/>
                </a:solidFill>
              </a:rPr>
              <a:t>similar to running the Python interpreter in interactive mode</a:t>
            </a:r>
            <a:endParaRPr sz="2000">
              <a:solidFill>
                <a:srgbClr val="000000"/>
              </a:solidFill>
            </a:endParaRPr>
          </a:p>
          <a:p>
            <a:pPr indent="-292100" lvl="0" marL="342900" marR="0" rtl="0" algn="l">
              <a:lnSpc>
                <a:spcPct val="115000"/>
              </a:lnSpc>
              <a:spcBef>
                <a:spcPts val="0"/>
              </a:spcBef>
              <a:spcAft>
                <a:spcPts val="0"/>
              </a:spcAft>
              <a:buClr>
                <a:srgbClr val="000000"/>
              </a:buClr>
              <a:buSzPts val="2000"/>
              <a:buChar char="●"/>
            </a:pPr>
            <a:r>
              <a:rPr lang="en-US" sz="2000">
                <a:solidFill>
                  <a:srgbClr val="000000"/>
                </a:solidFill>
              </a:rPr>
              <a:t>great for testing complex conditionals</a:t>
            </a:r>
            <a:endParaRPr sz="2000">
              <a:solidFill>
                <a:srgbClr val="000000"/>
              </a:solidFill>
            </a:endParaRPr>
          </a:p>
        </p:txBody>
      </p:sp>
      <p:sp>
        <p:nvSpPr>
          <p:cNvPr id="650" name="Google Shape;650;p93"/>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Google Shape;655;p94"/>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Exercise 7: Error Handling, Troubleshooting</a:t>
            </a:r>
            <a:endParaRPr b="1">
              <a:latin typeface="Helvetica Neue"/>
              <a:ea typeface="Helvetica Neue"/>
              <a:cs typeface="Helvetica Neue"/>
              <a:sym typeface="Helvetica Neue"/>
            </a:endParaRPr>
          </a:p>
        </p:txBody>
      </p:sp>
      <p:sp>
        <p:nvSpPr>
          <p:cNvPr id="656" name="Google Shape;656;p94"/>
          <p:cNvSpPr txBox="1"/>
          <p:nvPr>
            <p:ph idx="1" type="body"/>
          </p:nvPr>
        </p:nvSpPr>
        <p:spPr>
          <a:xfrm>
            <a:off x="626625" y="1111275"/>
            <a:ext cx="7884000" cy="3510000"/>
          </a:xfrm>
          <a:prstGeom prst="rect">
            <a:avLst/>
          </a:prstGeom>
          <a:noFill/>
          <a:ln>
            <a:noFill/>
          </a:ln>
        </p:spPr>
        <p:txBody>
          <a:bodyPr anchorCtr="0" anchor="t" bIns="34275" lIns="0" spcFirstLastPara="1" rIns="68575" wrap="square" tIns="35100">
            <a:noAutofit/>
          </a:bodyPr>
          <a:lstStyle/>
          <a:p>
            <a:pPr indent="0" lvl="0" marL="342900" marR="0" rtl="0" algn="l">
              <a:lnSpc>
                <a:spcPct val="90000"/>
              </a:lnSpc>
              <a:spcBef>
                <a:spcPts val="0"/>
              </a:spcBef>
              <a:spcAft>
                <a:spcPts val="0"/>
              </a:spcAft>
              <a:buNone/>
            </a:pPr>
            <a:r>
              <a:t/>
            </a:r>
            <a:endParaRPr sz="4500">
              <a:solidFill>
                <a:srgbClr val="000000"/>
              </a:solidFill>
            </a:endParaRPr>
          </a:p>
          <a:p>
            <a:pPr indent="0" lvl="0" marL="342900" marR="0" rtl="0" algn="l">
              <a:lnSpc>
                <a:spcPct val="90000"/>
              </a:lnSpc>
              <a:spcBef>
                <a:spcPts val="0"/>
              </a:spcBef>
              <a:spcAft>
                <a:spcPts val="0"/>
              </a:spcAft>
              <a:buNone/>
            </a:pPr>
            <a:r>
              <a:t/>
            </a:r>
            <a:endParaRPr sz="4500">
              <a:solidFill>
                <a:srgbClr val="000000"/>
              </a:solidFill>
            </a:endParaRPr>
          </a:p>
          <a:p>
            <a:pPr indent="0" lvl="0" marL="0" marR="0" rtl="0" algn="ctr">
              <a:lnSpc>
                <a:spcPct val="90000"/>
              </a:lnSpc>
              <a:spcBef>
                <a:spcPts val="0"/>
              </a:spcBef>
              <a:spcAft>
                <a:spcPts val="0"/>
              </a:spcAft>
              <a:buNone/>
            </a:pPr>
            <a:r>
              <a:rPr lang="en-US" sz="4500" u="sng">
                <a:solidFill>
                  <a:schemeClr val="hlink"/>
                </a:solidFill>
                <a:hlinkClick r:id="rId3"/>
              </a:rPr>
              <a:t>Exercise 7</a:t>
            </a:r>
            <a:endParaRPr sz="4500">
              <a:solidFill>
                <a:srgbClr val="000000"/>
              </a:solidFill>
            </a:endParaRPr>
          </a:p>
          <a:p>
            <a:pPr indent="0" lvl="0" marL="0" marR="0" rtl="0" algn="l">
              <a:lnSpc>
                <a:spcPct val="90000"/>
              </a:lnSpc>
              <a:spcBef>
                <a:spcPts val="0"/>
              </a:spcBef>
              <a:spcAft>
                <a:spcPts val="0"/>
              </a:spcAft>
              <a:buNone/>
            </a:pPr>
            <a:r>
              <a:t/>
            </a:r>
            <a:endParaRPr>
              <a:solidFill>
                <a:srgbClr val="000000"/>
              </a:solidFill>
            </a:endParaRPr>
          </a:p>
        </p:txBody>
      </p:sp>
      <p:sp>
        <p:nvSpPr>
          <p:cNvPr id="657" name="Google Shape;657;p94"/>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714373" y="243000"/>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Class Structure</a:t>
            </a:r>
            <a:endParaRPr b="1">
              <a:latin typeface="Helvetica Neue"/>
              <a:ea typeface="Helvetica Neue"/>
              <a:cs typeface="Helvetica Neue"/>
              <a:sym typeface="Helvetica Neue"/>
            </a:endParaRPr>
          </a:p>
        </p:txBody>
      </p:sp>
      <p:sp>
        <p:nvSpPr>
          <p:cNvPr id="133" name="Google Shape;133;p23"/>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grpSp>
        <p:nvGrpSpPr>
          <p:cNvPr id="134" name="Google Shape;134;p23"/>
          <p:cNvGrpSpPr/>
          <p:nvPr/>
        </p:nvGrpSpPr>
        <p:grpSpPr>
          <a:xfrm>
            <a:off x="3164287" y="1297763"/>
            <a:ext cx="2815426" cy="3086330"/>
            <a:chOff x="6768000" y="1794450"/>
            <a:chExt cx="3753901" cy="4115107"/>
          </a:xfrm>
        </p:grpSpPr>
        <p:cxnSp>
          <p:nvCxnSpPr>
            <p:cNvPr id="135" name="Google Shape;135;p23"/>
            <p:cNvCxnSpPr>
              <a:stCxn id="136" idx="2"/>
              <a:endCxn id="137" idx="0"/>
            </p:cNvCxnSpPr>
            <p:nvPr/>
          </p:nvCxnSpPr>
          <p:spPr>
            <a:xfrm>
              <a:off x="8644950" y="2756550"/>
              <a:ext cx="0" cy="614400"/>
            </a:xfrm>
            <a:prstGeom prst="straightConnector1">
              <a:avLst/>
            </a:prstGeom>
            <a:noFill/>
            <a:ln cap="flat" cmpd="sng" w="9525">
              <a:solidFill>
                <a:srgbClr val="000000"/>
              </a:solidFill>
              <a:prstDash val="solid"/>
              <a:round/>
              <a:headEnd len="sm" w="sm" type="none"/>
              <a:tailEnd len="sm" w="sm" type="none"/>
            </a:ln>
          </p:spPr>
        </p:cxnSp>
        <p:cxnSp>
          <p:nvCxnSpPr>
            <p:cNvPr id="138" name="Google Shape;138;p23"/>
            <p:cNvCxnSpPr>
              <a:stCxn id="137" idx="2"/>
              <a:endCxn id="139" idx="0"/>
            </p:cNvCxnSpPr>
            <p:nvPr/>
          </p:nvCxnSpPr>
          <p:spPr>
            <a:xfrm>
              <a:off x="8644950" y="4333076"/>
              <a:ext cx="0" cy="614400"/>
            </a:xfrm>
            <a:prstGeom prst="straightConnector1">
              <a:avLst/>
            </a:prstGeom>
            <a:noFill/>
            <a:ln cap="flat" cmpd="sng" w="9525">
              <a:solidFill>
                <a:srgbClr val="000000"/>
              </a:solidFill>
              <a:prstDash val="solid"/>
              <a:round/>
              <a:headEnd len="sm" w="sm" type="none"/>
              <a:tailEnd len="sm" w="sm" type="none"/>
            </a:ln>
          </p:spPr>
        </p:cxnSp>
        <p:sp>
          <p:nvSpPr>
            <p:cNvPr id="136" name="Google Shape;136;p23"/>
            <p:cNvSpPr txBox="1"/>
            <p:nvPr/>
          </p:nvSpPr>
          <p:spPr>
            <a:xfrm>
              <a:off x="6768000" y="1794450"/>
              <a:ext cx="3753900" cy="962100"/>
            </a:xfrm>
            <a:prstGeom prst="rect">
              <a:avLst/>
            </a:prstGeom>
            <a:solidFill>
              <a:srgbClr val="FB8C00"/>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US" sz="1800">
                  <a:solidFill>
                    <a:srgbClr val="000000"/>
                  </a:solidFill>
                  <a:latin typeface="Calibri"/>
                  <a:ea typeface="Calibri"/>
                  <a:cs typeface="Calibri"/>
                  <a:sym typeface="Calibri"/>
                </a:rPr>
                <a:t>Discussion</a:t>
              </a:r>
              <a:endParaRPr b="1" sz="1800">
                <a:solidFill>
                  <a:srgbClr val="000000"/>
                </a:solidFill>
                <a:latin typeface="Calibri"/>
                <a:ea typeface="Calibri"/>
                <a:cs typeface="Calibri"/>
                <a:sym typeface="Calibri"/>
              </a:endParaRPr>
            </a:p>
          </p:txBody>
        </p:sp>
        <p:sp>
          <p:nvSpPr>
            <p:cNvPr id="137" name="Google Shape;137;p23"/>
            <p:cNvSpPr txBox="1"/>
            <p:nvPr/>
          </p:nvSpPr>
          <p:spPr>
            <a:xfrm>
              <a:off x="6768000" y="3370976"/>
              <a:ext cx="3753900" cy="962100"/>
            </a:xfrm>
            <a:prstGeom prst="rect">
              <a:avLst/>
            </a:prstGeom>
            <a:solidFill>
              <a:srgbClr val="F46524"/>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US" sz="1800">
                  <a:solidFill>
                    <a:srgbClr val="000000"/>
                  </a:solidFill>
                  <a:latin typeface="Calibri"/>
                  <a:ea typeface="Calibri"/>
                  <a:cs typeface="Calibri"/>
                  <a:sym typeface="Calibri"/>
                </a:rPr>
                <a:t>Exercises</a:t>
              </a:r>
              <a:endParaRPr b="1" sz="1800">
                <a:solidFill>
                  <a:srgbClr val="000000"/>
                </a:solidFill>
                <a:latin typeface="Calibri"/>
                <a:ea typeface="Calibri"/>
                <a:cs typeface="Calibri"/>
                <a:sym typeface="Calibri"/>
              </a:endParaRPr>
            </a:p>
          </p:txBody>
        </p:sp>
        <p:sp>
          <p:nvSpPr>
            <p:cNvPr id="139" name="Google Shape;139;p23"/>
            <p:cNvSpPr txBox="1"/>
            <p:nvPr/>
          </p:nvSpPr>
          <p:spPr>
            <a:xfrm>
              <a:off x="6768001" y="4947457"/>
              <a:ext cx="3753900" cy="962100"/>
            </a:xfrm>
            <a:prstGeom prst="rect">
              <a:avLst/>
            </a:prstGeom>
            <a:solidFill>
              <a:srgbClr val="FF0000"/>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US" sz="1800">
                  <a:solidFill>
                    <a:srgbClr val="000000"/>
                  </a:solidFill>
                  <a:latin typeface="Calibri"/>
                  <a:ea typeface="Calibri"/>
                  <a:cs typeface="Calibri"/>
                  <a:sym typeface="Calibri"/>
                </a:rPr>
                <a:t>Experiments</a:t>
              </a:r>
              <a:endParaRPr b="1" sz="1800">
                <a:solidFill>
                  <a:srgbClr val="000000"/>
                </a:solidFill>
                <a:latin typeface="Calibri"/>
                <a:ea typeface="Calibri"/>
                <a:cs typeface="Calibri"/>
                <a:sym typeface="Calibri"/>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Google Shape;662;p95"/>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Interpolation</a:t>
            </a:r>
            <a:endParaRPr b="1">
              <a:latin typeface="Helvetica Neue"/>
              <a:ea typeface="Helvetica Neue"/>
              <a:cs typeface="Helvetica Neue"/>
              <a:sym typeface="Helvetica Neue"/>
            </a:endParaRPr>
          </a:p>
        </p:txBody>
      </p:sp>
      <p:sp>
        <p:nvSpPr>
          <p:cNvPr id="663" name="Google Shape;663;p95"/>
          <p:cNvSpPr txBox="1"/>
          <p:nvPr>
            <p:ph idx="1" type="body"/>
          </p:nvPr>
        </p:nvSpPr>
        <p:spPr>
          <a:xfrm>
            <a:off x="630000" y="1354958"/>
            <a:ext cx="7884000" cy="3071700"/>
          </a:xfrm>
          <a:prstGeom prst="rect">
            <a:avLst/>
          </a:prstGeom>
          <a:noFill/>
          <a:ln>
            <a:noFill/>
          </a:ln>
        </p:spPr>
        <p:txBody>
          <a:bodyPr anchorCtr="0" anchor="t" bIns="34275" lIns="0" spcFirstLastPara="1" rIns="68575" wrap="square" tIns="35100">
            <a:noAutofit/>
          </a:bodyPr>
          <a:lstStyle/>
          <a:p>
            <a:pPr indent="-279400" lvl="0" marL="342900" marR="0" rtl="0" algn="l">
              <a:lnSpc>
                <a:spcPct val="115000"/>
              </a:lnSpc>
              <a:spcBef>
                <a:spcPts val="0"/>
              </a:spcBef>
              <a:spcAft>
                <a:spcPts val="0"/>
              </a:spcAft>
              <a:buClr>
                <a:srgbClr val="000000"/>
              </a:buClr>
              <a:buSzPts val="1800"/>
              <a:buFont typeface="Courier New"/>
              <a:buChar char="●"/>
            </a:pPr>
            <a:r>
              <a:rPr lang="en-US">
                <a:solidFill>
                  <a:srgbClr val="000000"/>
                </a:solidFill>
              </a:rPr>
              <a:t>e</a:t>
            </a:r>
            <a:r>
              <a:rPr lang="en-US" sz="1800">
                <a:solidFill>
                  <a:srgbClr val="000000"/>
                </a:solidFill>
              </a:rPr>
              <a:t>mbedded within strings in Terraform, whether you're using the HCL or JSON, you can interpolate other values.</a:t>
            </a:r>
            <a:endParaRPr sz="1800">
              <a:solidFill>
                <a:srgbClr val="000000"/>
              </a:solidFill>
            </a:endParaRPr>
          </a:p>
          <a:p>
            <a:pPr indent="-279400" lvl="1" marL="685800" marR="0" rtl="0" algn="l">
              <a:lnSpc>
                <a:spcPct val="115000"/>
              </a:lnSpc>
              <a:spcBef>
                <a:spcPts val="0"/>
              </a:spcBef>
              <a:spcAft>
                <a:spcPts val="0"/>
              </a:spcAft>
              <a:buClr>
                <a:srgbClr val="000000"/>
              </a:buClr>
              <a:buSzPts val="1800"/>
              <a:buFont typeface="Courier New"/>
              <a:buChar char="○"/>
            </a:pPr>
            <a:r>
              <a:rPr lang="en-US" sz="1800">
                <a:solidFill>
                  <a:srgbClr val="000000"/>
                </a:solidFill>
              </a:rPr>
              <a:t>These interpolations are wrapped in </a:t>
            </a:r>
            <a:r>
              <a:rPr b="1" lang="en-US" sz="1800">
                <a:solidFill>
                  <a:srgbClr val="000000"/>
                </a:solidFill>
                <a:latin typeface="Consolas"/>
                <a:ea typeface="Consolas"/>
                <a:cs typeface="Consolas"/>
                <a:sym typeface="Consolas"/>
              </a:rPr>
              <a:t>${...}</a:t>
            </a:r>
            <a:r>
              <a:rPr lang="en-US" sz="1800">
                <a:solidFill>
                  <a:srgbClr val="000000"/>
                </a:solidFill>
              </a:rPr>
              <a:t>, such as </a:t>
            </a:r>
            <a:r>
              <a:rPr b="1" lang="en-US" sz="1800">
                <a:solidFill>
                  <a:srgbClr val="000000"/>
                </a:solidFill>
                <a:latin typeface="Consolas"/>
                <a:ea typeface="Consolas"/>
                <a:cs typeface="Consolas"/>
                <a:sym typeface="Consolas"/>
              </a:rPr>
              <a:t>${var.foo}</a:t>
            </a:r>
            <a:endParaRPr sz="1800">
              <a:solidFill>
                <a:srgbClr val="000000"/>
              </a:solidFill>
            </a:endParaRPr>
          </a:p>
          <a:p>
            <a:pPr indent="-279400" lvl="0" marL="342900" marR="0" rtl="0" algn="l">
              <a:lnSpc>
                <a:spcPct val="115000"/>
              </a:lnSpc>
              <a:spcBef>
                <a:spcPts val="0"/>
              </a:spcBef>
              <a:spcAft>
                <a:spcPts val="0"/>
              </a:spcAft>
              <a:buClr>
                <a:srgbClr val="000000"/>
              </a:buClr>
              <a:buSzPts val="1800"/>
              <a:buFont typeface="Courier New"/>
              <a:buChar char="●"/>
            </a:pPr>
            <a:r>
              <a:rPr lang="en-US">
                <a:solidFill>
                  <a:srgbClr val="000000"/>
                </a:solidFill>
              </a:rPr>
              <a:t>a</a:t>
            </a:r>
            <a:r>
              <a:rPr lang="en-US" sz="1800">
                <a:solidFill>
                  <a:srgbClr val="000000"/>
                </a:solidFill>
              </a:rPr>
              <a:t>llows you to reference variables, attributes of resources, call functions, etc.</a:t>
            </a:r>
            <a:endParaRPr sz="1800">
              <a:solidFill>
                <a:srgbClr val="000000"/>
              </a:solidFill>
            </a:endParaRPr>
          </a:p>
          <a:p>
            <a:pPr indent="-279400" lvl="0" marL="342900" marR="0" rtl="0" algn="l">
              <a:lnSpc>
                <a:spcPct val="115000"/>
              </a:lnSpc>
              <a:spcBef>
                <a:spcPts val="0"/>
              </a:spcBef>
              <a:spcAft>
                <a:spcPts val="0"/>
              </a:spcAft>
              <a:buClr>
                <a:srgbClr val="000000"/>
              </a:buClr>
              <a:buSzPts val="1800"/>
              <a:buFont typeface="Courier New"/>
              <a:buChar char="●"/>
            </a:pPr>
            <a:r>
              <a:rPr lang="en-US">
                <a:solidFill>
                  <a:srgbClr val="000000"/>
                </a:solidFill>
              </a:rPr>
              <a:t>s</a:t>
            </a:r>
            <a:r>
              <a:rPr lang="en-US" sz="1800">
                <a:solidFill>
                  <a:srgbClr val="000000"/>
                </a:solidFill>
              </a:rPr>
              <a:t>imple math like </a:t>
            </a:r>
            <a:endParaRPr sz="1800">
              <a:solidFill>
                <a:srgbClr val="000000"/>
              </a:solidFill>
            </a:endParaRPr>
          </a:p>
          <a:p>
            <a:pPr indent="-279400" lvl="1" marL="685800" marR="0" rtl="0" algn="l">
              <a:lnSpc>
                <a:spcPct val="115000"/>
              </a:lnSpc>
              <a:spcBef>
                <a:spcPts val="0"/>
              </a:spcBef>
              <a:spcAft>
                <a:spcPts val="0"/>
              </a:spcAft>
              <a:buClr>
                <a:srgbClr val="000000"/>
              </a:buClr>
              <a:buSzPts val="1800"/>
              <a:buFont typeface="Consolas"/>
              <a:buChar char="○"/>
            </a:pPr>
            <a:r>
              <a:rPr b="1" lang="en-US" sz="1800">
                <a:solidFill>
                  <a:srgbClr val="000000"/>
                </a:solidFill>
                <a:latin typeface="Consolas"/>
                <a:ea typeface="Consolas"/>
                <a:cs typeface="Consolas"/>
                <a:sym typeface="Consolas"/>
              </a:rPr>
              <a:t>${count.index + 1}</a:t>
            </a:r>
            <a:endParaRPr b="1" sz="1800">
              <a:solidFill>
                <a:srgbClr val="000000"/>
              </a:solidFill>
              <a:latin typeface="Consolas"/>
              <a:ea typeface="Consolas"/>
              <a:cs typeface="Consolas"/>
              <a:sym typeface="Consolas"/>
            </a:endParaRPr>
          </a:p>
          <a:p>
            <a:pPr indent="-279400" lvl="0" marL="342900" marR="0" rtl="0" algn="l">
              <a:lnSpc>
                <a:spcPct val="115000"/>
              </a:lnSpc>
              <a:spcBef>
                <a:spcPts val="0"/>
              </a:spcBef>
              <a:spcAft>
                <a:spcPts val="0"/>
              </a:spcAft>
              <a:buClr>
                <a:srgbClr val="000000"/>
              </a:buClr>
              <a:buSzPts val="1800"/>
              <a:buFont typeface="Courier New"/>
              <a:buChar char="●"/>
            </a:pPr>
            <a:r>
              <a:rPr lang="en-US">
                <a:solidFill>
                  <a:srgbClr val="000000"/>
                </a:solidFill>
              </a:rPr>
              <a:t>a</a:t>
            </a:r>
            <a:r>
              <a:rPr lang="en-US" sz="1800">
                <a:solidFill>
                  <a:srgbClr val="000000"/>
                </a:solidFill>
              </a:rPr>
              <a:t>llows for conditional statements</a:t>
            </a:r>
            <a:endParaRPr sz="1800">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u="sng">
                <a:solidFill>
                  <a:schemeClr val="hlink"/>
                </a:solidFill>
                <a:hlinkClick r:id="rId3"/>
              </a:rPr>
              <a:t>https://www.terraform.io/docs/configuration-0-11/interpolation.html</a:t>
            </a:r>
            <a:endParaRPr>
              <a:solidFill>
                <a:srgbClr val="000000"/>
              </a:solidFill>
            </a:endParaRPr>
          </a:p>
          <a:p>
            <a:pPr indent="0" lvl="0" marL="0" marR="0" rtl="0" algn="l">
              <a:lnSpc>
                <a:spcPct val="115000"/>
              </a:lnSpc>
              <a:spcBef>
                <a:spcPts val="0"/>
              </a:spcBef>
              <a:spcAft>
                <a:spcPts val="0"/>
              </a:spcAft>
              <a:buNone/>
            </a:pPr>
            <a:r>
              <a:t/>
            </a:r>
            <a:endParaRPr>
              <a:solidFill>
                <a:srgbClr val="000000"/>
              </a:solidFill>
            </a:endParaRPr>
          </a:p>
        </p:txBody>
      </p:sp>
      <p:sp>
        <p:nvSpPr>
          <p:cNvPr id="664" name="Google Shape;664;p95"/>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3">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Google Shape;669;p96"/>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Built-in Functions</a:t>
            </a:r>
            <a:endParaRPr b="1">
              <a:latin typeface="Helvetica Neue"/>
              <a:ea typeface="Helvetica Neue"/>
              <a:cs typeface="Helvetica Neue"/>
              <a:sym typeface="Helvetica Neue"/>
            </a:endParaRPr>
          </a:p>
        </p:txBody>
      </p:sp>
      <p:sp>
        <p:nvSpPr>
          <p:cNvPr id="670" name="Google Shape;670;p96"/>
          <p:cNvSpPr txBox="1"/>
          <p:nvPr>
            <p:ph idx="1" type="body"/>
          </p:nvPr>
        </p:nvSpPr>
        <p:spPr>
          <a:xfrm>
            <a:off x="630000" y="1298719"/>
            <a:ext cx="7884000" cy="2803500"/>
          </a:xfrm>
          <a:prstGeom prst="rect">
            <a:avLst/>
          </a:prstGeom>
          <a:noFill/>
          <a:ln>
            <a:noFill/>
          </a:ln>
        </p:spPr>
        <p:txBody>
          <a:bodyPr anchorCtr="0" anchor="t" bIns="34275" lIns="0" spcFirstLastPara="1" rIns="68575" wrap="square" tIns="35100">
            <a:noAutofit/>
          </a:bodyPr>
          <a:lstStyle/>
          <a:p>
            <a:pPr indent="-279400" lvl="0" marL="342900" marR="0" rtl="0" algn="l">
              <a:lnSpc>
                <a:spcPct val="115000"/>
              </a:lnSpc>
              <a:spcBef>
                <a:spcPts val="0"/>
              </a:spcBef>
              <a:spcAft>
                <a:spcPts val="0"/>
              </a:spcAft>
              <a:buClr>
                <a:srgbClr val="000000"/>
              </a:buClr>
              <a:buSzPts val="1800"/>
              <a:buFont typeface="Courier New"/>
              <a:buChar char="●"/>
            </a:pPr>
            <a:r>
              <a:rPr lang="en-US">
                <a:solidFill>
                  <a:srgbClr val="000000"/>
                </a:solidFill>
              </a:rPr>
              <a:t>built-in functions:</a:t>
            </a:r>
            <a:endParaRPr>
              <a:solidFill>
                <a:srgbClr val="000000"/>
              </a:solidFill>
            </a:endParaRPr>
          </a:p>
          <a:p>
            <a:pPr indent="-279400" lvl="1" marL="685800" marR="0" rtl="0" algn="l">
              <a:lnSpc>
                <a:spcPct val="115000"/>
              </a:lnSpc>
              <a:spcBef>
                <a:spcPts val="0"/>
              </a:spcBef>
              <a:spcAft>
                <a:spcPts val="0"/>
              </a:spcAft>
              <a:buClr>
                <a:srgbClr val="000000"/>
              </a:buClr>
              <a:buSzPts val="1800"/>
              <a:buFont typeface="Courier New"/>
              <a:buChar char="○"/>
            </a:pPr>
            <a:r>
              <a:rPr lang="en-US" sz="1800">
                <a:solidFill>
                  <a:srgbClr val="000000"/>
                </a:solidFill>
              </a:rPr>
              <a:t>Terraform ships with built-in functions</a:t>
            </a:r>
            <a:endParaRPr sz="1800">
              <a:solidFill>
                <a:srgbClr val="000000"/>
              </a:solidFill>
            </a:endParaRPr>
          </a:p>
          <a:p>
            <a:pPr indent="-279400" lvl="1" marL="685800" marR="0" rtl="0" algn="l">
              <a:lnSpc>
                <a:spcPct val="115000"/>
              </a:lnSpc>
              <a:spcBef>
                <a:spcPts val="0"/>
              </a:spcBef>
              <a:spcAft>
                <a:spcPts val="0"/>
              </a:spcAft>
              <a:buClr>
                <a:srgbClr val="000000"/>
              </a:buClr>
              <a:buSzPts val="1800"/>
              <a:buFont typeface="Courier New"/>
              <a:buChar char="○"/>
            </a:pPr>
            <a:r>
              <a:rPr lang="en-US" sz="1800">
                <a:solidFill>
                  <a:srgbClr val="000000"/>
                </a:solidFill>
              </a:rPr>
              <a:t>called with the syntax </a:t>
            </a:r>
            <a:r>
              <a:rPr b="1" lang="en-US" sz="1800">
                <a:solidFill>
                  <a:srgbClr val="000000"/>
                </a:solidFill>
                <a:latin typeface="Consolas"/>
                <a:ea typeface="Consolas"/>
                <a:cs typeface="Consolas"/>
                <a:sym typeface="Consolas"/>
              </a:rPr>
              <a:t>name(arg, arg2, ...)</a:t>
            </a:r>
            <a:endParaRPr sz="1800">
              <a:solidFill>
                <a:srgbClr val="000000"/>
              </a:solidFill>
            </a:endParaRPr>
          </a:p>
          <a:p>
            <a:pPr indent="-279400" lvl="1" marL="685800" marR="0" rtl="0" algn="l">
              <a:lnSpc>
                <a:spcPct val="115000"/>
              </a:lnSpc>
              <a:spcBef>
                <a:spcPts val="0"/>
              </a:spcBef>
              <a:spcAft>
                <a:spcPts val="0"/>
              </a:spcAft>
              <a:buClr>
                <a:srgbClr val="000000"/>
              </a:buClr>
              <a:buSzPts val="1800"/>
              <a:buFont typeface="Courier New"/>
              <a:buChar char="○"/>
            </a:pPr>
            <a:r>
              <a:rPr lang="en-US" sz="1800">
                <a:solidFill>
                  <a:srgbClr val="000000"/>
                </a:solidFill>
              </a:rPr>
              <a:t>e.g., to read a file:</a:t>
            </a:r>
            <a:endParaRPr sz="1800">
              <a:solidFill>
                <a:srgbClr val="000000"/>
              </a:solidFill>
            </a:endParaRPr>
          </a:p>
          <a:p>
            <a:pPr indent="0" lvl="0" marL="1028700" marR="0" rtl="0" algn="l">
              <a:lnSpc>
                <a:spcPct val="115000"/>
              </a:lnSpc>
              <a:spcBef>
                <a:spcPts val="0"/>
              </a:spcBef>
              <a:spcAft>
                <a:spcPts val="0"/>
              </a:spcAft>
              <a:buNone/>
            </a:pPr>
            <a:r>
              <a:rPr b="1" lang="en-US" sz="1800">
                <a:solidFill>
                  <a:srgbClr val="000000"/>
                </a:solidFill>
                <a:latin typeface="Consolas"/>
                <a:ea typeface="Consolas"/>
                <a:cs typeface="Consolas"/>
                <a:sym typeface="Consolas"/>
              </a:rPr>
              <a:t>${file("path.txt")}</a:t>
            </a:r>
            <a:endParaRPr b="1" sz="1800">
              <a:solidFill>
                <a:srgbClr val="000000"/>
              </a:solidFill>
              <a:latin typeface="Consolas"/>
              <a:ea typeface="Consolas"/>
              <a:cs typeface="Consolas"/>
              <a:sym typeface="Consolas"/>
            </a:endParaRPr>
          </a:p>
          <a:p>
            <a:pPr indent="-279400" lvl="1" marL="685800" marR="0" rtl="0" algn="l">
              <a:lnSpc>
                <a:spcPct val="115000"/>
              </a:lnSpc>
              <a:spcBef>
                <a:spcPts val="0"/>
              </a:spcBef>
              <a:spcAft>
                <a:spcPts val="0"/>
              </a:spcAft>
              <a:buClr>
                <a:srgbClr val="000000"/>
              </a:buClr>
              <a:buSzPts val="1800"/>
              <a:buFont typeface="Courier New"/>
              <a:buChar char="○"/>
            </a:pPr>
            <a:r>
              <a:rPr lang="en-US" sz="1800" u="sng">
                <a:solidFill>
                  <a:schemeClr val="hlink"/>
                </a:solidFill>
                <a:hlinkClick r:id="rId3"/>
              </a:rPr>
              <a:t>https://www.terraform.io/docs/configuration-0-11/interpolation.html#built-in-functions</a:t>
            </a:r>
            <a:r>
              <a:rPr lang="en-US" sz="1800">
                <a:solidFill>
                  <a:srgbClr val="000000"/>
                </a:solidFill>
              </a:rPr>
              <a:t> </a:t>
            </a:r>
            <a:endParaRPr sz="1800">
              <a:solidFill>
                <a:srgbClr val="000000"/>
              </a:solidFill>
            </a:endParaRPr>
          </a:p>
        </p:txBody>
      </p:sp>
      <p:sp>
        <p:nvSpPr>
          <p:cNvPr id="671" name="Google Shape;671;p96"/>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97"/>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Conditionals</a:t>
            </a:r>
            <a:endParaRPr b="1">
              <a:latin typeface="Helvetica Neue"/>
              <a:ea typeface="Helvetica Neue"/>
              <a:cs typeface="Helvetica Neue"/>
              <a:sym typeface="Helvetica Neue"/>
            </a:endParaRPr>
          </a:p>
        </p:txBody>
      </p:sp>
      <p:sp>
        <p:nvSpPr>
          <p:cNvPr id="677" name="Google Shape;677;p97"/>
          <p:cNvSpPr txBox="1"/>
          <p:nvPr>
            <p:ph idx="1" type="body"/>
          </p:nvPr>
        </p:nvSpPr>
        <p:spPr>
          <a:xfrm>
            <a:off x="626625" y="1446844"/>
            <a:ext cx="7884000" cy="3174900"/>
          </a:xfrm>
          <a:prstGeom prst="rect">
            <a:avLst/>
          </a:prstGeom>
          <a:noFill/>
          <a:ln>
            <a:noFill/>
          </a:ln>
        </p:spPr>
        <p:txBody>
          <a:bodyPr anchorCtr="0" anchor="t" bIns="34275" lIns="0" spcFirstLastPara="1" rIns="68575" wrap="square" tIns="35100">
            <a:noAutofit/>
          </a:bodyPr>
          <a:lstStyle/>
          <a:p>
            <a:pPr indent="-279400" lvl="0" marL="342900" marR="0" rtl="0" algn="l">
              <a:lnSpc>
                <a:spcPct val="115000"/>
              </a:lnSpc>
              <a:spcBef>
                <a:spcPts val="0"/>
              </a:spcBef>
              <a:spcAft>
                <a:spcPts val="0"/>
              </a:spcAft>
              <a:buClr>
                <a:srgbClr val="000000"/>
              </a:buClr>
              <a:buSzPts val="1800"/>
              <a:buFont typeface="Courier New"/>
              <a:buChar char="●"/>
            </a:pPr>
            <a:r>
              <a:rPr lang="en-US">
                <a:solidFill>
                  <a:srgbClr val="000000"/>
                </a:solidFill>
              </a:rPr>
              <a:t>interpolations may contain conditionals to branch on the final value</a:t>
            </a:r>
            <a:endParaRPr>
              <a:solidFill>
                <a:srgbClr val="000000"/>
              </a:solidFill>
            </a:endParaRPr>
          </a:p>
          <a:p>
            <a:pPr indent="0" lvl="0" marL="0" marR="0" rtl="0" algn="l">
              <a:lnSpc>
                <a:spcPct val="115000"/>
              </a:lnSpc>
              <a:spcBef>
                <a:spcPts val="0"/>
              </a:spcBef>
              <a:spcAft>
                <a:spcPts val="0"/>
              </a:spcAft>
              <a:buNone/>
            </a:pPr>
            <a:r>
              <a:t/>
            </a:r>
            <a:endParaRPr>
              <a:solidFill>
                <a:srgbClr val="000000"/>
              </a:solidFill>
            </a:endParaRPr>
          </a:p>
          <a:p>
            <a:pPr indent="-279400" lvl="0" marL="342900" marR="0" rtl="0" algn="l">
              <a:lnSpc>
                <a:spcPct val="115000"/>
              </a:lnSpc>
              <a:spcBef>
                <a:spcPts val="0"/>
              </a:spcBef>
              <a:spcAft>
                <a:spcPts val="0"/>
              </a:spcAft>
              <a:buClr>
                <a:srgbClr val="000000"/>
              </a:buClr>
              <a:buSzPts val="1800"/>
              <a:buFont typeface="Courier New"/>
              <a:buChar char="●"/>
            </a:pPr>
            <a:r>
              <a:rPr lang="en-US">
                <a:solidFill>
                  <a:srgbClr val="000000"/>
                </a:solidFill>
              </a:rPr>
              <a:t>syntax</a:t>
            </a:r>
            <a:endParaRPr>
              <a:solidFill>
                <a:srgbClr val="000000"/>
              </a:solidFill>
            </a:endParaRPr>
          </a:p>
          <a:p>
            <a:pPr indent="0" lvl="0" marL="685800" marR="0" rtl="0" algn="l">
              <a:lnSpc>
                <a:spcPct val="115000"/>
              </a:lnSpc>
              <a:spcBef>
                <a:spcPts val="0"/>
              </a:spcBef>
              <a:spcAft>
                <a:spcPts val="0"/>
              </a:spcAft>
              <a:buNone/>
            </a:pPr>
            <a:r>
              <a:rPr b="1" lang="en-US" sz="1800">
                <a:solidFill>
                  <a:srgbClr val="000000"/>
                </a:solidFill>
                <a:latin typeface="Consolas"/>
                <a:ea typeface="Consolas"/>
                <a:cs typeface="Consolas"/>
                <a:sym typeface="Consolas"/>
              </a:rPr>
              <a:t>CONDITION ? TRUEVAL : FALSEVAL</a:t>
            </a:r>
            <a:endParaRPr b="1" sz="1800">
              <a:solidFill>
                <a:srgbClr val="000000"/>
              </a:solidFill>
              <a:latin typeface="Consolas"/>
              <a:ea typeface="Consolas"/>
              <a:cs typeface="Consolas"/>
              <a:sym typeface="Consolas"/>
            </a:endParaRPr>
          </a:p>
        </p:txBody>
      </p:sp>
      <p:sp>
        <p:nvSpPr>
          <p:cNvPr id="678" name="Google Shape;678;p97"/>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Google Shape;683;p98"/>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Primitive Data Types (new for v0.12!)</a:t>
            </a:r>
            <a:endParaRPr b="1">
              <a:latin typeface="Helvetica Neue"/>
              <a:ea typeface="Helvetica Neue"/>
              <a:cs typeface="Helvetica Neue"/>
              <a:sym typeface="Helvetica Neue"/>
            </a:endParaRPr>
          </a:p>
        </p:txBody>
      </p:sp>
      <p:sp>
        <p:nvSpPr>
          <p:cNvPr id="684" name="Google Shape;684;p98"/>
          <p:cNvSpPr txBox="1"/>
          <p:nvPr>
            <p:ph idx="1" type="body"/>
          </p:nvPr>
        </p:nvSpPr>
        <p:spPr>
          <a:xfrm>
            <a:off x="626625" y="1131431"/>
            <a:ext cx="7884000" cy="3490200"/>
          </a:xfrm>
          <a:prstGeom prst="rect">
            <a:avLst/>
          </a:prstGeom>
          <a:noFill/>
          <a:ln>
            <a:noFill/>
          </a:ln>
        </p:spPr>
        <p:txBody>
          <a:bodyPr anchorCtr="0" anchor="t" bIns="34275" lIns="0" spcFirstLastPara="1" rIns="68575" wrap="square" tIns="35100">
            <a:noAutofit/>
          </a:bodyPr>
          <a:lstStyle/>
          <a:p>
            <a:pPr indent="-279400" lvl="0" marL="342900" marR="0" rtl="0" algn="l">
              <a:lnSpc>
                <a:spcPct val="115000"/>
              </a:lnSpc>
              <a:spcBef>
                <a:spcPts val="0"/>
              </a:spcBef>
              <a:spcAft>
                <a:spcPts val="0"/>
              </a:spcAft>
              <a:buClr>
                <a:srgbClr val="000000"/>
              </a:buClr>
              <a:buSzPts val="1800"/>
              <a:buFont typeface="Consolas"/>
              <a:buChar char="●"/>
            </a:pPr>
            <a:r>
              <a:rPr b="1" lang="en-US">
                <a:solidFill>
                  <a:srgbClr val="000000"/>
                </a:solidFill>
                <a:latin typeface="Consolas"/>
                <a:ea typeface="Consolas"/>
                <a:cs typeface="Consolas"/>
                <a:sym typeface="Consolas"/>
              </a:rPr>
              <a:t>string</a:t>
            </a:r>
            <a:endParaRPr b="1">
              <a:solidFill>
                <a:srgbClr val="000000"/>
              </a:solidFill>
              <a:latin typeface="Consolas"/>
              <a:ea typeface="Consolas"/>
              <a:cs typeface="Consolas"/>
              <a:sym typeface="Consolas"/>
            </a:endParaRPr>
          </a:p>
          <a:p>
            <a:pPr indent="-279400" lvl="1" marL="685800" marR="0" rtl="0" algn="l">
              <a:lnSpc>
                <a:spcPct val="115000"/>
              </a:lnSpc>
              <a:spcBef>
                <a:spcPts val="0"/>
              </a:spcBef>
              <a:spcAft>
                <a:spcPts val="0"/>
              </a:spcAft>
              <a:buClr>
                <a:srgbClr val="000000"/>
              </a:buClr>
              <a:buSzPts val="1800"/>
              <a:buFont typeface="Courier New"/>
              <a:buChar char="○"/>
            </a:pPr>
            <a:r>
              <a:rPr lang="en-US" sz="1800">
                <a:solidFill>
                  <a:srgbClr val="000000"/>
                </a:solidFill>
              </a:rPr>
              <a:t>use the var prefix followed by the variable name</a:t>
            </a:r>
            <a:endParaRPr sz="1800">
              <a:solidFill>
                <a:srgbClr val="000000"/>
              </a:solidFill>
            </a:endParaRPr>
          </a:p>
          <a:p>
            <a:pPr indent="-279400" lvl="1" marL="685800" marR="0" rtl="0" algn="l">
              <a:lnSpc>
                <a:spcPct val="115000"/>
              </a:lnSpc>
              <a:spcBef>
                <a:spcPts val="0"/>
              </a:spcBef>
              <a:spcAft>
                <a:spcPts val="0"/>
              </a:spcAft>
              <a:buClr>
                <a:srgbClr val="000000"/>
              </a:buClr>
              <a:buSzPts val="1800"/>
              <a:buFont typeface="Courier New"/>
              <a:buChar char="○"/>
            </a:pPr>
            <a:r>
              <a:rPr lang="en-US" sz="1800">
                <a:solidFill>
                  <a:srgbClr val="000000"/>
                </a:solidFill>
              </a:rPr>
              <a:t>e.g., </a:t>
            </a:r>
            <a:r>
              <a:rPr b="1" lang="en-US" sz="1800">
                <a:solidFill>
                  <a:srgbClr val="000000"/>
                </a:solidFill>
                <a:latin typeface="Consolas"/>
                <a:ea typeface="Consolas"/>
                <a:cs typeface="Consolas"/>
                <a:sym typeface="Consolas"/>
              </a:rPr>
              <a:t>${var.foo}</a:t>
            </a:r>
            <a:r>
              <a:rPr lang="en-US" sz="1800">
                <a:solidFill>
                  <a:srgbClr val="000000"/>
                </a:solidFill>
              </a:rPr>
              <a:t> is how you would use the variable in HCL for interpolation or reference</a:t>
            </a:r>
            <a:endParaRPr sz="1800">
              <a:solidFill>
                <a:srgbClr val="000000"/>
              </a:solidFill>
            </a:endParaRPr>
          </a:p>
          <a:p>
            <a:pPr indent="-279400" lvl="0" marL="342900" marR="0" rtl="0" algn="l">
              <a:lnSpc>
                <a:spcPct val="115000"/>
              </a:lnSpc>
              <a:spcBef>
                <a:spcPts val="0"/>
              </a:spcBef>
              <a:spcAft>
                <a:spcPts val="0"/>
              </a:spcAft>
              <a:buClr>
                <a:srgbClr val="000000"/>
              </a:buClr>
              <a:buSzPts val="1800"/>
              <a:buFont typeface="Consolas"/>
              <a:buChar char="●"/>
            </a:pPr>
            <a:r>
              <a:rPr b="1" lang="en-US">
                <a:solidFill>
                  <a:srgbClr val="000000"/>
                </a:solidFill>
                <a:latin typeface="Consolas"/>
                <a:ea typeface="Consolas"/>
                <a:cs typeface="Consolas"/>
                <a:sym typeface="Consolas"/>
              </a:rPr>
              <a:t>number</a:t>
            </a:r>
            <a:endParaRPr b="1">
              <a:solidFill>
                <a:srgbClr val="000000"/>
              </a:solidFill>
              <a:latin typeface="Consolas"/>
              <a:ea typeface="Consolas"/>
              <a:cs typeface="Consolas"/>
              <a:sym typeface="Consolas"/>
            </a:endParaRPr>
          </a:p>
          <a:p>
            <a:pPr indent="-279400" lvl="1" marL="685800" marR="0" rtl="0" algn="l">
              <a:lnSpc>
                <a:spcPct val="115000"/>
              </a:lnSpc>
              <a:spcBef>
                <a:spcPts val="0"/>
              </a:spcBef>
              <a:spcAft>
                <a:spcPts val="0"/>
              </a:spcAft>
              <a:buClr>
                <a:srgbClr val="000000"/>
              </a:buClr>
              <a:buSzPts val="1800"/>
              <a:buFont typeface="Courier New"/>
              <a:buChar char="○"/>
            </a:pPr>
            <a:r>
              <a:rPr lang="en-US" sz="1800">
                <a:solidFill>
                  <a:srgbClr val="000000"/>
                </a:solidFill>
              </a:rPr>
              <a:t>can be referenced as a number, so in arithmetic for example</a:t>
            </a:r>
            <a:endParaRPr sz="1800">
              <a:solidFill>
                <a:srgbClr val="000000"/>
              </a:solidFill>
            </a:endParaRPr>
          </a:p>
          <a:p>
            <a:pPr indent="0" lvl="0" marL="1028700" marR="0" rtl="0" algn="l">
              <a:lnSpc>
                <a:spcPct val="115000"/>
              </a:lnSpc>
              <a:spcBef>
                <a:spcPts val="0"/>
              </a:spcBef>
              <a:spcAft>
                <a:spcPts val="0"/>
              </a:spcAft>
              <a:buNone/>
            </a:pPr>
            <a:r>
              <a:rPr b="1" lang="en-US" sz="1800">
                <a:solidFill>
                  <a:srgbClr val="000000"/>
                </a:solidFill>
                <a:latin typeface="Consolas"/>
                <a:ea typeface="Consolas"/>
                <a:cs typeface="Consolas"/>
                <a:sym typeface="Consolas"/>
              </a:rPr>
              <a:t>${var.foo + 1}</a:t>
            </a:r>
            <a:endParaRPr b="1" sz="1800">
              <a:solidFill>
                <a:srgbClr val="000000"/>
              </a:solidFill>
              <a:latin typeface="Consolas"/>
              <a:ea typeface="Consolas"/>
              <a:cs typeface="Consolas"/>
              <a:sym typeface="Consolas"/>
            </a:endParaRPr>
          </a:p>
          <a:p>
            <a:pPr indent="-279400" lvl="0" marL="342900" marR="0" rtl="0" algn="l">
              <a:lnSpc>
                <a:spcPct val="115000"/>
              </a:lnSpc>
              <a:spcBef>
                <a:spcPts val="0"/>
              </a:spcBef>
              <a:spcAft>
                <a:spcPts val="0"/>
              </a:spcAft>
              <a:buClr>
                <a:srgbClr val="000000"/>
              </a:buClr>
              <a:buSzPts val="1800"/>
              <a:buFont typeface="Consolas"/>
              <a:buChar char="●"/>
            </a:pPr>
            <a:r>
              <a:rPr b="1" lang="en-US">
                <a:solidFill>
                  <a:srgbClr val="000000"/>
                </a:solidFill>
                <a:latin typeface="Consolas"/>
                <a:ea typeface="Consolas"/>
                <a:cs typeface="Consolas"/>
                <a:sym typeface="Consolas"/>
              </a:rPr>
              <a:t>bool</a:t>
            </a:r>
            <a:endParaRPr b="1">
              <a:solidFill>
                <a:srgbClr val="000000"/>
              </a:solidFill>
              <a:latin typeface="Consolas"/>
              <a:ea typeface="Consolas"/>
              <a:cs typeface="Consolas"/>
              <a:sym typeface="Consolas"/>
            </a:endParaRPr>
          </a:p>
          <a:p>
            <a:pPr indent="-279400" lvl="1" marL="685800" marR="0" rtl="0" algn="l">
              <a:lnSpc>
                <a:spcPct val="115000"/>
              </a:lnSpc>
              <a:spcBef>
                <a:spcPts val="0"/>
              </a:spcBef>
              <a:spcAft>
                <a:spcPts val="0"/>
              </a:spcAft>
              <a:buClr>
                <a:srgbClr val="000000"/>
              </a:buClr>
              <a:buSzPts val="1800"/>
              <a:buFont typeface="Courier New"/>
              <a:buChar char="○"/>
            </a:pPr>
            <a:r>
              <a:rPr lang="en-US" sz="1800">
                <a:solidFill>
                  <a:srgbClr val="000000"/>
                </a:solidFill>
              </a:rPr>
              <a:t>can be referenced as a boolean in logic, so something like</a:t>
            </a:r>
            <a:endParaRPr sz="1800">
              <a:solidFill>
                <a:srgbClr val="000000"/>
              </a:solidFill>
            </a:endParaRPr>
          </a:p>
          <a:p>
            <a:pPr indent="342900" lvl="0" marL="342900" marR="0" rtl="0" algn="l">
              <a:lnSpc>
                <a:spcPct val="115000"/>
              </a:lnSpc>
              <a:spcBef>
                <a:spcPts val="0"/>
              </a:spcBef>
              <a:spcAft>
                <a:spcPts val="0"/>
              </a:spcAft>
              <a:buNone/>
            </a:pPr>
            <a:r>
              <a:rPr b="1" lang="en-US" sz="1800">
                <a:solidFill>
                  <a:srgbClr val="000000"/>
                </a:solidFill>
                <a:latin typeface="Consolas"/>
                <a:ea typeface="Consolas"/>
                <a:cs typeface="Consolas"/>
                <a:sym typeface="Consolas"/>
              </a:rPr>
              <a:t>${var.foo == true ? “foo is true” : “foo is false”}</a:t>
            </a:r>
            <a:endParaRPr b="1" sz="1800">
              <a:solidFill>
                <a:srgbClr val="000000"/>
              </a:solidFill>
              <a:latin typeface="Consolas"/>
              <a:ea typeface="Consolas"/>
              <a:cs typeface="Consolas"/>
              <a:sym typeface="Consolas"/>
            </a:endParaRPr>
          </a:p>
        </p:txBody>
      </p:sp>
      <p:sp>
        <p:nvSpPr>
          <p:cNvPr id="685" name="Google Shape;685;p98"/>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sp>
        <p:nvSpPr>
          <p:cNvPr id="690" name="Google Shape;690;p99"/>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Extended Data Types</a:t>
            </a:r>
            <a:r>
              <a:rPr b="1" lang="en-US">
                <a:latin typeface="Helvetica Neue"/>
                <a:ea typeface="Helvetica Neue"/>
                <a:cs typeface="Helvetica Neue"/>
                <a:sym typeface="Helvetica Neue"/>
              </a:rPr>
              <a:t> (new for v0.12!)</a:t>
            </a:r>
            <a:endParaRPr b="1">
              <a:latin typeface="Helvetica Neue"/>
              <a:ea typeface="Helvetica Neue"/>
              <a:cs typeface="Helvetica Neue"/>
              <a:sym typeface="Helvetica Neue"/>
            </a:endParaRPr>
          </a:p>
        </p:txBody>
      </p:sp>
      <p:sp>
        <p:nvSpPr>
          <p:cNvPr id="691" name="Google Shape;691;p99"/>
          <p:cNvSpPr txBox="1"/>
          <p:nvPr>
            <p:ph idx="1" type="body"/>
          </p:nvPr>
        </p:nvSpPr>
        <p:spPr>
          <a:xfrm>
            <a:off x="626625" y="1131431"/>
            <a:ext cx="7884000" cy="3490200"/>
          </a:xfrm>
          <a:prstGeom prst="rect">
            <a:avLst/>
          </a:prstGeom>
          <a:noFill/>
          <a:ln>
            <a:noFill/>
          </a:ln>
        </p:spPr>
        <p:txBody>
          <a:bodyPr anchorCtr="0" anchor="t" bIns="34275" lIns="0" spcFirstLastPara="1" rIns="68575" wrap="square" tIns="35100">
            <a:noAutofit/>
          </a:bodyPr>
          <a:lstStyle/>
          <a:p>
            <a:pPr indent="-279400" lvl="0" marL="342900" marR="0" rtl="0" algn="l">
              <a:lnSpc>
                <a:spcPct val="115000"/>
              </a:lnSpc>
              <a:spcBef>
                <a:spcPts val="0"/>
              </a:spcBef>
              <a:spcAft>
                <a:spcPts val="0"/>
              </a:spcAft>
              <a:buClr>
                <a:srgbClr val="000000"/>
              </a:buClr>
              <a:buSzPts val="1800"/>
              <a:buFont typeface="Consolas"/>
              <a:buChar char="●"/>
            </a:pPr>
            <a:r>
              <a:rPr b="1" lang="en-US">
                <a:solidFill>
                  <a:srgbClr val="000000"/>
                </a:solidFill>
                <a:latin typeface="Consolas"/>
                <a:ea typeface="Consolas"/>
                <a:cs typeface="Consolas"/>
                <a:sym typeface="Consolas"/>
              </a:rPr>
              <a:t>list(&lt;type&gt;)</a:t>
            </a:r>
            <a:endParaRPr b="1">
              <a:solidFill>
                <a:srgbClr val="000000"/>
              </a:solidFill>
              <a:latin typeface="Consolas"/>
              <a:ea typeface="Consolas"/>
              <a:cs typeface="Consolas"/>
              <a:sym typeface="Consolas"/>
            </a:endParaRPr>
          </a:p>
          <a:p>
            <a:pPr indent="-279400" lvl="1" marL="685800" rtl="0" algn="l">
              <a:lnSpc>
                <a:spcPct val="115000"/>
              </a:lnSpc>
              <a:spcBef>
                <a:spcPts val="0"/>
              </a:spcBef>
              <a:spcAft>
                <a:spcPts val="0"/>
              </a:spcAft>
              <a:buClr>
                <a:srgbClr val="000000"/>
              </a:buClr>
              <a:buSzPts val="1800"/>
              <a:buFont typeface="Courier New"/>
              <a:buChar char="○"/>
            </a:pPr>
            <a:r>
              <a:rPr lang="en-US" sz="1800">
                <a:solidFill>
                  <a:schemeClr val="dk1"/>
                </a:solidFill>
              </a:rPr>
              <a:t>ordered list of things, i.e., array</a:t>
            </a:r>
            <a:endParaRPr sz="1800">
              <a:solidFill>
                <a:schemeClr val="dk1"/>
              </a:solidFill>
            </a:endParaRPr>
          </a:p>
          <a:p>
            <a:pPr indent="-279400" lvl="2" marL="1028700" rtl="0" algn="l">
              <a:lnSpc>
                <a:spcPct val="115000"/>
              </a:lnSpc>
              <a:spcBef>
                <a:spcPts val="0"/>
              </a:spcBef>
              <a:spcAft>
                <a:spcPts val="0"/>
              </a:spcAft>
              <a:buClr>
                <a:srgbClr val="000000"/>
              </a:buClr>
              <a:buSzPts val="1800"/>
              <a:buFont typeface="Courier New"/>
              <a:buChar char="■"/>
            </a:pPr>
            <a:r>
              <a:rPr lang="en-US" sz="1800">
                <a:solidFill>
                  <a:schemeClr val="dk1"/>
                </a:solidFill>
              </a:rPr>
              <a:t>e.g., </a:t>
            </a:r>
            <a:r>
              <a:rPr b="1" lang="en-US" sz="1800">
                <a:solidFill>
                  <a:schemeClr val="dk1"/>
                </a:solidFill>
                <a:latin typeface="Consolas"/>
                <a:ea typeface="Consolas"/>
                <a:cs typeface="Consolas"/>
                <a:sym typeface="Consolas"/>
              </a:rPr>
              <a:t>${var.subnets}</a:t>
            </a:r>
            <a:r>
              <a:rPr lang="en-US" sz="1800">
                <a:solidFill>
                  <a:schemeClr val="dk1"/>
                </a:solidFill>
              </a:rPr>
              <a:t> would get the value of the subnets </a:t>
            </a:r>
            <a:r>
              <a:rPr i="1" lang="en-US" sz="1800">
                <a:solidFill>
                  <a:schemeClr val="dk1"/>
                </a:solidFill>
              </a:rPr>
              <a:t>list</a:t>
            </a:r>
            <a:endParaRPr>
              <a:solidFill>
                <a:schemeClr val="dk1"/>
              </a:solidFill>
            </a:endParaRPr>
          </a:p>
          <a:p>
            <a:pPr indent="-279400" lvl="2" marL="1028700" rtl="0" algn="l">
              <a:lnSpc>
                <a:spcPct val="115000"/>
              </a:lnSpc>
              <a:spcBef>
                <a:spcPts val="0"/>
              </a:spcBef>
              <a:spcAft>
                <a:spcPts val="0"/>
              </a:spcAft>
              <a:buClr>
                <a:srgbClr val="000000"/>
              </a:buClr>
              <a:buSzPts val="1800"/>
              <a:buFont typeface="Courier New"/>
              <a:buChar char="■"/>
            </a:pPr>
            <a:r>
              <a:rPr lang="en-US">
                <a:solidFill>
                  <a:schemeClr val="dk1"/>
                </a:solidFill>
              </a:rPr>
              <a:t>y</a:t>
            </a:r>
            <a:r>
              <a:rPr lang="en-US" sz="1800">
                <a:solidFill>
                  <a:schemeClr val="dk1"/>
                </a:solidFill>
              </a:rPr>
              <a:t>ou can also return list elements by index: </a:t>
            </a:r>
            <a:r>
              <a:rPr b="1" lang="en-US" sz="1800">
                <a:solidFill>
                  <a:schemeClr val="dk1"/>
                </a:solidFill>
                <a:latin typeface="Consolas"/>
                <a:ea typeface="Consolas"/>
                <a:cs typeface="Consolas"/>
                <a:sym typeface="Consolas"/>
              </a:rPr>
              <a:t>${var.subnets[0]}</a:t>
            </a:r>
            <a:endParaRPr sz="1800">
              <a:solidFill>
                <a:srgbClr val="000000"/>
              </a:solidFill>
              <a:latin typeface="Consolas"/>
              <a:ea typeface="Consolas"/>
              <a:cs typeface="Consolas"/>
              <a:sym typeface="Consolas"/>
            </a:endParaRPr>
          </a:p>
          <a:p>
            <a:pPr indent="-279400" lvl="0" marL="342900" marR="0" rtl="0" algn="l">
              <a:lnSpc>
                <a:spcPct val="115000"/>
              </a:lnSpc>
              <a:spcBef>
                <a:spcPts val="0"/>
              </a:spcBef>
              <a:spcAft>
                <a:spcPts val="0"/>
              </a:spcAft>
              <a:buClr>
                <a:srgbClr val="000000"/>
              </a:buClr>
              <a:buSzPts val="1800"/>
              <a:buFont typeface="Consolas"/>
              <a:buChar char="●"/>
            </a:pPr>
            <a:r>
              <a:rPr b="1" lang="en-US">
                <a:solidFill>
                  <a:srgbClr val="000000"/>
                </a:solidFill>
                <a:latin typeface="Consolas"/>
                <a:ea typeface="Consolas"/>
                <a:cs typeface="Consolas"/>
                <a:sym typeface="Consolas"/>
              </a:rPr>
              <a:t>set(&lt;type&gt;)</a:t>
            </a:r>
            <a:endParaRPr b="1">
              <a:solidFill>
                <a:srgbClr val="000000"/>
              </a:solidFill>
              <a:latin typeface="Consolas"/>
              <a:ea typeface="Consolas"/>
              <a:cs typeface="Consolas"/>
              <a:sym typeface="Consolas"/>
            </a:endParaRPr>
          </a:p>
          <a:p>
            <a:pPr indent="-279400" lvl="1" marL="685800" marR="0" rtl="0" algn="l">
              <a:lnSpc>
                <a:spcPct val="115000"/>
              </a:lnSpc>
              <a:spcBef>
                <a:spcPts val="0"/>
              </a:spcBef>
              <a:spcAft>
                <a:spcPts val="0"/>
              </a:spcAft>
              <a:buClr>
                <a:srgbClr val="000000"/>
              </a:buClr>
              <a:buSzPts val="1800"/>
              <a:buFont typeface="Courier New"/>
              <a:buChar char="○"/>
            </a:pPr>
            <a:r>
              <a:rPr lang="en-US" sz="1800">
                <a:solidFill>
                  <a:srgbClr val="000000"/>
                </a:solidFill>
              </a:rPr>
              <a:t>similar to a list, but: requires a type, unique values, no ordering</a:t>
            </a:r>
            <a:endParaRPr sz="1800">
              <a:solidFill>
                <a:srgbClr val="000000"/>
              </a:solidFill>
            </a:endParaRPr>
          </a:p>
          <a:p>
            <a:pPr indent="-279400" lvl="0" marL="342900" marR="0" rtl="0" algn="l">
              <a:lnSpc>
                <a:spcPct val="115000"/>
              </a:lnSpc>
              <a:spcBef>
                <a:spcPts val="0"/>
              </a:spcBef>
              <a:spcAft>
                <a:spcPts val="0"/>
              </a:spcAft>
              <a:buClr>
                <a:srgbClr val="000000"/>
              </a:buClr>
              <a:buSzPts val="1800"/>
              <a:buFont typeface="Consolas"/>
              <a:buChar char="●"/>
            </a:pPr>
            <a:r>
              <a:rPr b="1" lang="en-US">
                <a:solidFill>
                  <a:srgbClr val="000000"/>
                </a:solidFill>
                <a:latin typeface="Consolas"/>
                <a:ea typeface="Consolas"/>
                <a:cs typeface="Consolas"/>
                <a:sym typeface="Consolas"/>
              </a:rPr>
              <a:t>map(&lt;type&gt;)</a:t>
            </a:r>
            <a:endParaRPr b="1">
              <a:solidFill>
                <a:srgbClr val="000000"/>
              </a:solidFill>
              <a:latin typeface="Consolas"/>
              <a:ea typeface="Consolas"/>
              <a:cs typeface="Consolas"/>
              <a:sym typeface="Consolas"/>
            </a:endParaRPr>
          </a:p>
          <a:p>
            <a:pPr indent="-279400" lvl="1" marL="685800" rtl="0" algn="l">
              <a:lnSpc>
                <a:spcPct val="115000"/>
              </a:lnSpc>
              <a:spcBef>
                <a:spcPts val="0"/>
              </a:spcBef>
              <a:spcAft>
                <a:spcPts val="0"/>
              </a:spcAft>
              <a:buClr>
                <a:srgbClr val="000000"/>
              </a:buClr>
              <a:buSzPts val="1800"/>
              <a:buFont typeface="Courier New"/>
              <a:buChar char="○"/>
            </a:pPr>
            <a:r>
              <a:rPr lang="en-US" sz="1800">
                <a:solidFill>
                  <a:schemeClr val="dk1"/>
                </a:solidFill>
              </a:rPr>
              <a:t>a collection of values where each is identified by a string</a:t>
            </a:r>
            <a:endParaRPr sz="1800">
              <a:solidFill>
                <a:schemeClr val="dk1"/>
              </a:solidFill>
            </a:endParaRPr>
          </a:p>
          <a:p>
            <a:pPr indent="-279400" lvl="1" marL="685800" rtl="0" algn="l">
              <a:lnSpc>
                <a:spcPct val="115000"/>
              </a:lnSpc>
              <a:spcBef>
                <a:spcPts val="0"/>
              </a:spcBef>
              <a:spcAft>
                <a:spcPts val="0"/>
              </a:spcAft>
              <a:buClr>
                <a:srgbClr val="000000"/>
              </a:buClr>
              <a:buSzPts val="1800"/>
              <a:buFont typeface="Courier New"/>
              <a:buChar char="○"/>
            </a:pPr>
            <a:r>
              <a:rPr lang="en-US" sz="1800">
                <a:solidFill>
                  <a:schemeClr val="dk1"/>
                </a:solidFill>
              </a:rPr>
              <a:t>e.g., </a:t>
            </a:r>
            <a:r>
              <a:rPr b="1" lang="en-US" sz="1800">
                <a:solidFill>
                  <a:schemeClr val="dk1"/>
                </a:solidFill>
                <a:latin typeface="Consolas"/>
                <a:ea typeface="Consolas"/>
                <a:cs typeface="Consolas"/>
                <a:sym typeface="Consolas"/>
              </a:rPr>
              <a:t>${var.amis["us-east-1"]}</a:t>
            </a:r>
            <a:r>
              <a:rPr lang="en-US" sz="1800">
                <a:solidFill>
                  <a:schemeClr val="dk1"/>
                </a:solidFill>
              </a:rPr>
              <a:t> would get the value of the </a:t>
            </a:r>
            <a:r>
              <a:rPr b="1" lang="en-US" sz="1800">
                <a:solidFill>
                  <a:schemeClr val="dk1"/>
                </a:solidFill>
                <a:latin typeface="Consolas"/>
                <a:ea typeface="Consolas"/>
                <a:cs typeface="Consolas"/>
                <a:sym typeface="Consolas"/>
              </a:rPr>
              <a:t>us-east-1</a:t>
            </a:r>
            <a:r>
              <a:rPr lang="en-US" sz="1800">
                <a:solidFill>
                  <a:schemeClr val="dk1"/>
                </a:solidFill>
              </a:rPr>
              <a:t> key within the </a:t>
            </a:r>
            <a:r>
              <a:rPr b="1" lang="en-US" sz="1800">
                <a:solidFill>
                  <a:schemeClr val="dk1"/>
                </a:solidFill>
                <a:latin typeface="Consolas"/>
                <a:ea typeface="Consolas"/>
                <a:cs typeface="Consolas"/>
                <a:sym typeface="Consolas"/>
              </a:rPr>
              <a:t>amis</a:t>
            </a:r>
            <a:r>
              <a:rPr lang="en-US" sz="1800">
                <a:solidFill>
                  <a:schemeClr val="dk1"/>
                </a:solidFill>
              </a:rPr>
              <a:t> map variable</a:t>
            </a:r>
            <a:endParaRPr sz="1800">
              <a:solidFill>
                <a:srgbClr val="000000"/>
              </a:solidFill>
            </a:endParaRPr>
          </a:p>
          <a:p>
            <a:pPr indent="0" lvl="0" marL="342900" rtl="0" algn="l">
              <a:lnSpc>
                <a:spcPct val="115000"/>
              </a:lnSpc>
              <a:spcBef>
                <a:spcPts val="0"/>
              </a:spcBef>
              <a:spcAft>
                <a:spcPts val="0"/>
              </a:spcAft>
              <a:buNone/>
            </a:pPr>
            <a:r>
              <a:t/>
            </a:r>
            <a:endParaRPr sz="1800">
              <a:solidFill>
                <a:srgbClr val="000000"/>
              </a:solidFill>
            </a:endParaRPr>
          </a:p>
        </p:txBody>
      </p:sp>
      <p:sp>
        <p:nvSpPr>
          <p:cNvPr id="692" name="Google Shape;692;p99"/>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Google Shape;697;p100"/>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Extended Data Types (cont’d)</a:t>
            </a:r>
            <a:endParaRPr b="1">
              <a:latin typeface="Helvetica Neue"/>
              <a:ea typeface="Helvetica Neue"/>
              <a:cs typeface="Helvetica Neue"/>
              <a:sym typeface="Helvetica Neue"/>
            </a:endParaRPr>
          </a:p>
        </p:txBody>
      </p:sp>
      <p:sp>
        <p:nvSpPr>
          <p:cNvPr id="698" name="Google Shape;698;p100"/>
          <p:cNvSpPr txBox="1"/>
          <p:nvPr>
            <p:ph idx="1" type="body"/>
          </p:nvPr>
        </p:nvSpPr>
        <p:spPr>
          <a:xfrm>
            <a:off x="626625" y="1131431"/>
            <a:ext cx="7884000" cy="3490200"/>
          </a:xfrm>
          <a:prstGeom prst="rect">
            <a:avLst/>
          </a:prstGeom>
          <a:noFill/>
          <a:ln>
            <a:noFill/>
          </a:ln>
        </p:spPr>
        <p:txBody>
          <a:bodyPr anchorCtr="0" anchor="t" bIns="34275" lIns="0" spcFirstLastPara="1" rIns="68575" wrap="square" tIns="35100">
            <a:noAutofit/>
          </a:bodyPr>
          <a:lstStyle/>
          <a:p>
            <a:pPr indent="-279400" lvl="0" marL="342900" marR="0" rtl="0" algn="l">
              <a:lnSpc>
                <a:spcPct val="115000"/>
              </a:lnSpc>
              <a:spcBef>
                <a:spcPts val="0"/>
              </a:spcBef>
              <a:spcAft>
                <a:spcPts val="0"/>
              </a:spcAft>
              <a:buClr>
                <a:srgbClr val="000000"/>
              </a:buClr>
              <a:buSzPts val="1800"/>
              <a:buFont typeface="Consolas"/>
              <a:buChar char="●"/>
            </a:pPr>
            <a:r>
              <a:rPr b="1" lang="en-US">
                <a:solidFill>
                  <a:schemeClr val="dk1"/>
                </a:solidFill>
                <a:latin typeface="Consolas"/>
                <a:ea typeface="Consolas"/>
                <a:cs typeface="Consolas"/>
                <a:sym typeface="Consolas"/>
              </a:rPr>
              <a:t>object({ &lt;attr name&gt; = &lt;type&gt;, … })</a:t>
            </a:r>
            <a:endParaRPr b="1">
              <a:solidFill>
                <a:schemeClr val="dk1"/>
              </a:solidFill>
              <a:latin typeface="Consolas"/>
              <a:ea typeface="Consolas"/>
              <a:cs typeface="Consolas"/>
              <a:sym typeface="Consolas"/>
            </a:endParaRPr>
          </a:p>
          <a:p>
            <a:pPr indent="-279400" lvl="1" marL="685800" rtl="0" algn="l">
              <a:lnSpc>
                <a:spcPct val="115000"/>
              </a:lnSpc>
              <a:spcBef>
                <a:spcPts val="0"/>
              </a:spcBef>
              <a:spcAft>
                <a:spcPts val="0"/>
              </a:spcAft>
              <a:buClr>
                <a:schemeClr val="dk1"/>
              </a:buClr>
              <a:buSzPts val="1800"/>
              <a:buFont typeface="Courier New"/>
              <a:buChar char="○"/>
            </a:pPr>
            <a:r>
              <a:rPr lang="en-US" sz="1800">
                <a:solidFill>
                  <a:schemeClr val="dk1"/>
                </a:solidFill>
              </a:rPr>
              <a:t>like</a:t>
            </a:r>
            <a:r>
              <a:rPr lang="en-US" sz="1800">
                <a:solidFill>
                  <a:schemeClr val="dk1"/>
                </a:solidFill>
              </a:rPr>
              <a:t> many other language object types, with properties containing other values</a:t>
            </a:r>
            <a:endParaRPr sz="1800">
              <a:solidFill>
                <a:schemeClr val="dk1"/>
              </a:solidFill>
            </a:endParaRPr>
          </a:p>
          <a:p>
            <a:pPr indent="-279400" lvl="0" marL="342900" rtl="0" algn="l">
              <a:lnSpc>
                <a:spcPct val="115000"/>
              </a:lnSpc>
              <a:spcBef>
                <a:spcPts val="0"/>
              </a:spcBef>
              <a:spcAft>
                <a:spcPts val="0"/>
              </a:spcAft>
              <a:buClr>
                <a:schemeClr val="dk1"/>
              </a:buClr>
              <a:buSzPts val="1800"/>
              <a:buFont typeface="Consolas"/>
              <a:buChar char="●"/>
            </a:pPr>
            <a:r>
              <a:rPr b="1" lang="en-US">
                <a:solidFill>
                  <a:schemeClr val="dk1"/>
                </a:solidFill>
                <a:latin typeface="Consolas"/>
                <a:ea typeface="Consolas"/>
                <a:cs typeface="Consolas"/>
                <a:sym typeface="Consolas"/>
              </a:rPr>
              <a:t>tuple([&lt;type&gt;, …])</a:t>
            </a:r>
            <a:endParaRPr b="1">
              <a:solidFill>
                <a:schemeClr val="dk1"/>
              </a:solidFill>
              <a:latin typeface="Consolas"/>
              <a:ea typeface="Consolas"/>
              <a:cs typeface="Consolas"/>
              <a:sym typeface="Consolas"/>
            </a:endParaRPr>
          </a:p>
          <a:p>
            <a:pPr indent="-279400" lvl="1" marL="685800" rtl="0" algn="l">
              <a:lnSpc>
                <a:spcPct val="115000"/>
              </a:lnSpc>
              <a:spcBef>
                <a:spcPts val="0"/>
              </a:spcBef>
              <a:spcAft>
                <a:spcPts val="0"/>
              </a:spcAft>
              <a:buClr>
                <a:schemeClr val="dk1"/>
              </a:buClr>
              <a:buSzPts val="1800"/>
              <a:buFont typeface="Courier New"/>
              <a:buChar char="○"/>
            </a:pPr>
            <a:r>
              <a:rPr lang="en-US" sz="1800">
                <a:solidFill>
                  <a:schemeClr val="dk1"/>
                </a:solidFill>
              </a:rPr>
              <a:t>v</a:t>
            </a:r>
            <a:r>
              <a:rPr lang="en-US" sz="1800">
                <a:solidFill>
                  <a:schemeClr val="dk1"/>
                </a:solidFill>
              </a:rPr>
              <a:t>ery similar to a list, mixed strictly defined typed list of things</a:t>
            </a:r>
            <a:endParaRPr sz="1800">
              <a:solidFill>
                <a:srgbClr val="000000"/>
              </a:solidFill>
            </a:endParaRPr>
          </a:p>
        </p:txBody>
      </p:sp>
      <p:sp>
        <p:nvSpPr>
          <p:cNvPr id="699" name="Google Shape;699;p100"/>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101"/>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Count Parameter</a:t>
            </a:r>
            <a:endParaRPr b="1">
              <a:latin typeface="Helvetica Neue"/>
              <a:ea typeface="Helvetica Neue"/>
              <a:cs typeface="Helvetica Neue"/>
              <a:sym typeface="Helvetica Neue"/>
            </a:endParaRPr>
          </a:p>
        </p:txBody>
      </p:sp>
      <p:sp>
        <p:nvSpPr>
          <p:cNvPr id="705" name="Google Shape;705;p101"/>
          <p:cNvSpPr txBox="1"/>
          <p:nvPr>
            <p:ph idx="1" type="body"/>
          </p:nvPr>
        </p:nvSpPr>
        <p:spPr>
          <a:xfrm>
            <a:off x="626625" y="1383056"/>
            <a:ext cx="7884000" cy="3238800"/>
          </a:xfrm>
          <a:prstGeom prst="rect">
            <a:avLst/>
          </a:prstGeom>
          <a:noFill/>
          <a:ln>
            <a:noFill/>
          </a:ln>
        </p:spPr>
        <p:txBody>
          <a:bodyPr anchorCtr="0" anchor="t" bIns="34275" lIns="0" spcFirstLastPara="1" rIns="68575" wrap="square" tIns="35100">
            <a:noAutofit/>
          </a:bodyPr>
          <a:lstStyle/>
          <a:p>
            <a:pPr indent="-292100" lvl="0" marL="342900" marR="0" rtl="0" algn="l">
              <a:lnSpc>
                <a:spcPct val="115000"/>
              </a:lnSpc>
              <a:spcBef>
                <a:spcPts val="0"/>
              </a:spcBef>
              <a:spcAft>
                <a:spcPts val="0"/>
              </a:spcAft>
              <a:buClr>
                <a:srgbClr val="000000"/>
              </a:buClr>
              <a:buSzPts val="2000"/>
              <a:buFont typeface="Helvetica Neue Light"/>
              <a:buChar char="●"/>
            </a:pPr>
            <a:r>
              <a:rPr lang="en-US" sz="2000">
                <a:solidFill>
                  <a:srgbClr val="000000"/>
                </a:solidFill>
              </a:rPr>
              <a:t>resources can be duplicated or conditionally created via the count parameter</a:t>
            </a:r>
            <a:endParaRPr sz="2000">
              <a:solidFill>
                <a:srgbClr val="000000"/>
              </a:solidFill>
            </a:endParaRPr>
          </a:p>
          <a:p>
            <a:pPr indent="0" lvl="0" marL="0" marR="0" rtl="0" algn="l">
              <a:lnSpc>
                <a:spcPct val="115000"/>
              </a:lnSpc>
              <a:spcBef>
                <a:spcPts val="0"/>
              </a:spcBef>
              <a:spcAft>
                <a:spcPts val="0"/>
              </a:spcAft>
              <a:buNone/>
            </a:pPr>
            <a:r>
              <a:t/>
            </a:r>
            <a:endParaRPr>
              <a:solidFill>
                <a:srgbClr val="000000"/>
              </a:solidFill>
            </a:endParaRPr>
          </a:p>
        </p:txBody>
      </p:sp>
      <p:sp>
        <p:nvSpPr>
          <p:cNvPr id="706" name="Google Shape;706;p101"/>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707" name="Google Shape;707;p101"/>
          <p:cNvSpPr txBox="1"/>
          <p:nvPr/>
        </p:nvSpPr>
        <p:spPr>
          <a:xfrm>
            <a:off x="863569" y="2196788"/>
            <a:ext cx="7423500" cy="2174100"/>
          </a:xfrm>
          <a:prstGeom prst="rect">
            <a:avLst/>
          </a:prstGeom>
          <a:solidFill>
            <a:srgbClr val="000000"/>
          </a:solidFill>
          <a:ln>
            <a:noFill/>
          </a:ln>
        </p:spPr>
        <p:txBody>
          <a:bodyPr anchorCtr="0" anchor="t" bIns="68575" lIns="68575" spcFirstLastPara="1" rIns="68575" wrap="square" tIns="68575">
            <a:noAutofit/>
          </a:bodyPr>
          <a:lstStyle/>
          <a:p>
            <a:pPr indent="0" lvl="0" marL="0" rtl="0" algn="l">
              <a:lnSpc>
                <a:spcPct val="90000"/>
              </a:lnSpc>
              <a:spcBef>
                <a:spcPts val="0"/>
              </a:spcBef>
              <a:spcAft>
                <a:spcPts val="0"/>
              </a:spcAft>
              <a:buClr>
                <a:schemeClr val="dk1"/>
              </a:buClr>
              <a:buSzPts val="800"/>
              <a:buFont typeface="Arial"/>
              <a:buNone/>
            </a:pPr>
            <a:r>
              <a:rPr b="1" lang="en-US" sz="1500">
                <a:solidFill>
                  <a:srgbClr val="FF9900"/>
                </a:solidFill>
                <a:latin typeface="Courier"/>
                <a:ea typeface="Courier"/>
                <a:cs typeface="Courier"/>
                <a:sym typeface="Courier"/>
              </a:rPr>
              <a:t>resource</a:t>
            </a:r>
            <a:r>
              <a:rPr b="1" lang="en-US" sz="1500">
                <a:solidFill>
                  <a:srgbClr val="FFFFFF"/>
                </a:solidFill>
                <a:latin typeface="Courier"/>
                <a:ea typeface="Courier"/>
                <a:cs typeface="Courier"/>
                <a:sym typeface="Courier"/>
              </a:rPr>
              <a:t> </a:t>
            </a:r>
            <a:r>
              <a:rPr b="1" lang="en-US" sz="1500">
                <a:solidFill>
                  <a:srgbClr val="6FA8DC"/>
                </a:solidFill>
                <a:latin typeface="Courier"/>
                <a:ea typeface="Courier"/>
                <a:cs typeface="Courier"/>
                <a:sym typeface="Courier"/>
              </a:rPr>
              <a:t>“aws_instance” “web”</a:t>
            </a:r>
            <a:r>
              <a:rPr b="1" lang="en-US" sz="1500">
                <a:solidFill>
                  <a:srgbClr val="FFFFFF"/>
                </a:solidFill>
                <a:latin typeface="Courier"/>
                <a:ea typeface="Courier"/>
                <a:cs typeface="Courier"/>
                <a:sym typeface="Courier"/>
              </a:rPr>
              <a:t> </a:t>
            </a:r>
            <a:r>
              <a:rPr b="1" lang="en-US" sz="1500">
                <a:solidFill>
                  <a:srgbClr val="C9DAF8"/>
                </a:solidFill>
                <a:latin typeface="Courier"/>
                <a:ea typeface="Courier"/>
                <a:cs typeface="Courier"/>
                <a:sym typeface="Courier"/>
              </a:rPr>
              <a:t>{</a:t>
            </a:r>
            <a:endParaRPr b="1" sz="1500">
              <a:solidFill>
                <a:srgbClr val="C9DAF8"/>
              </a:solidFill>
              <a:latin typeface="Courier"/>
              <a:ea typeface="Courier"/>
              <a:cs typeface="Courier"/>
              <a:sym typeface="Courier"/>
            </a:endParaRPr>
          </a:p>
          <a:p>
            <a:pPr indent="0" lvl="0" marL="0" rtl="0" algn="l">
              <a:lnSpc>
                <a:spcPct val="90000"/>
              </a:lnSpc>
              <a:spcBef>
                <a:spcPts val="0"/>
              </a:spcBef>
              <a:spcAft>
                <a:spcPts val="0"/>
              </a:spcAft>
              <a:buNone/>
            </a:pPr>
            <a:r>
              <a:rPr b="1" lang="en-US" sz="1500">
                <a:solidFill>
                  <a:srgbClr val="C9DAF8"/>
                </a:solidFill>
                <a:latin typeface="Courier"/>
                <a:ea typeface="Courier"/>
                <a:cs typeface="Courier"/>
                <a:sym typeface="Courier"/>
              </a:rPr>
              <a:t>  </a:t>
            </a:r>
            <a:r>
              <a:rPr b="1" lang="en-US" sz="1500">
                <a:solidFill>
                  <a:srgbClr val="8E7CC3"/>
                </a:solidFill>
                <a:latin typeface="Courier"/>
                <a:ea typeface="Courier"/>
                <a:cs typeface="Courier"/>
                <a:sym typeface="Courier"/>
              </a:rPr>
              <a:t>count</a:t>
            </a:r>
            <a:r>
              <a:rPr b="1" lang="en-US" sz="1500">
                <a:solidFill>
                  <a:srgbClr val="C9DAF8"/>
                </a:solidFill>
                <a:latin typeface="Courier"/>
                <a:ea typeface="Courier"/>
                <a:cs typeface="Courier"/>
                <a:sym typeface="Courier"/>
              </a:rPr>
              <a:t>         = </a:t>
            </a:r>
            <a:r>
              <a:rPr b="1" lang="en-US" sz="1500">
                <a:solidFill>
                  <a:srgbClr val="6AA84F"/>
                </a:solidFill>
                <a:latin typeface="Courier"/>
                <a:ea typeface="Courier"/>
                <a:cs typeface="Courier"/>
                <a:sym typeface="Courier"/>
              </a:rPr>
              <a:t>2</a:t>
            </a:r>
            <a:endParaRPr b="1" sz="1500">
              <a:solidFill>
                <a:srgbClr val="6AA84F"/>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sz="1500">
                <a:solidFill>
                  <a:srgbClr val="8E7CC3"/>
                </a:solidFill>
                <a:latin typeface="Courier"/>
                <a:ea typeface="Courier"/>
                <a:cs typeface="Courier"/>
                <a:sym typeface="Courier"/>
              </a:rPr>
              <a:t>  ami</a:t>
            </a:r>
            <a:r>
              <a:rPr b="1" lang="en-US" sz="1500">
                <a:solidFill>
                  <a:srgbClr val="C9DAF8"/>
                </a:solidFill>
                <a:latin typeface="Courier"/>
                <a:ea typeface="Courier"/>
                <a:cs typeface="Courier"/>
                <a:sym typeface="Courier"/>
              </a:rPr>
              <a:t>           = </a:t>
            </a:r>
            <a:r>
              <a:rPr b="1" lang="en-US" sz="1500">
                <a:solidFill>
                  <a:srgbClr val="6AA84F"/>
                </a:solidFill>
                <a:latin typeface="Courier"/>
                <a:ea typeface="Courier"/>
                <a:cs typeface="Courier"/>
                <a:sym typeface="Courier"/>
              </a:rPr>
              <a:t>“</a:t>
            </a:r>
            <a:r>
              <a:rPr b="1" lang="en-US" sz="1500">
                <a:solidFill>
                  <a:srgbClr val="C9DAF8"/>
                </a:solidFill>
                <a:latin typeface="Courier"/>
                <a:ea typeface="Courier"/>
                <a:cs typeface="Courier"/>
                <a:sym typeface="Courier"/>
              </a:rPr>
              <a:t>${var.</a:t>
            </a:r>
            <a:r>
              <a:rPr b="1" lang="en-US" sz="1500">
                <a:solidFill>
                  <a:srgbClr val="8E7CC3"/>
                </a:solidFill>
                <a:latin typeface="Courier"/>
                <a:ea typeface="Courier"/>
                <a:cs typeface="Courier"/>
                <a:sym typeface="Courier"/>
              </a:rPr>
              <a:t>ami</a:t>
            </a:r>
            <a:r>
              <a:rPr b="1" lang="en-US" sz="1500">
                <a:solidFill>
                  <a:srgbClr val="C9DAF8"/>
                </a:solidFill>
                <a:latin typeface="Courier"/>
                <a:ea typeface="Courier"/>
                <a:cs typeface="Courier"/>
                <a:sym typeface="Courier"/>
              </a:rPr>
              <a:t>}</a:t>
            </a:r>
            <a:r>
              <a:rPr b="1" lang="en-US" sz="1500">
                <a:solidFill>
                  <a:srgbClr val="6AA84F"/>
                </a:solidFill>
                <a:latin typeface="Courier"/>
                <a:ea typeface="Courier"/>
                <a:cs typeface="Courier"/>
                <a:sym typeface="Courier"/>
              </a:rPr>
              <a:t>“</a:t>
            </a:r>
            <a:endParaRPr b="1" sz="1500">
              <a:solidFill>
                <a:srgbClr val="6AA84F"/>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sz="1500">
                <a:solidFill>
                  <a:srgbClr val="C9DAF8"/>
                </a:solidFill>
                <a:latin typeface="Courier"/>
                <a:ea typeface="Courier"/>
                <a:cs typeface="Courier"/>
                <a:sym typeface="Courier"/>
              </a:rPr>
              <a:t>  </a:t>
            </a:r>
            <a:r>
              <a:rPr b="1" lang="en-US" sz="1500">
                <a:solidFill>
                  <a:srgbClr val="8E7CC3"/>
                </a:solidFill>
                <a:latin typeface="Courier"/>
                <a:ea typeface="Courier"/>
                <a:cs typeface="Courier"/>
                <a:sym typeface="Courier"/>
              </a:rPr>
              <a:t>instance_type</a:t>
            </a:r>
            <a:r>
              <a:rPr b="1" lang="en-US" sz="1500">
                <a:solidFill>
                  <a:srgbClr val="C9DAF8"/>
                </a:solidFill>
                <a:latin typeface="Courier"/>
                <a:ea typeface="Courier"/>
                <a:cs typeface="Courier"/>
                <a:sym typeface="Courier"/>
              </a:rPr>
              <a:t> = </a:t>
            </a:r>
            <a:r>
              <a:rPr b="1" lang="en-US" sz="1500">
                <a:solidFill>
                  <a:srgbClr val="6AA84F"/>
                </a:solidFill>
                <a:latin typeface="Courier"/>
                <a:ea typeface="Courier"/>
                <a:cs typeface="Courier"/>
                <a:sym typeface="Courier"/>
              </a:rPr>
              <a:t>“</a:t>
            </a:r>
            <a:r>
              <a:rPr b="1" lang="en-US" sz="1500">
                <a:solidFill>
                  <a:srgbClr val="C9DAF8"/>
                </a:solidFill>
                <a:latin typeface="Courier"/>
                <a:ea typeface="Courier"/>
                <a:cs typeface="Courier"/>
                <a:sym typeface="Courier"/>
              </a:rPr>
              <a:t>${var.</a:t>
            </a:r>
            <a:r>
              <a:rPr b="1" lang="en-US" sz="1500">
                <a:solidFill>
                  <a:srgbClr val="8E7CC3"/>
                </a:solidFill>
                <a:latin typeface="Courier"/>
                <a:ea typeface="Courier"/>
                <a:cs typeface="Courier"/>
                <a:sym typeface="Courier"/>
              </a:rPr>
              <a:t>instance_type</a:t>
            </a:r>
            <a:r>
              <a:rPr b="1" lang="en-US" sz="1500">
                <a:solidFill>
                  <a:srgbClr val="C9DAF8"/>
                </a:solidFill>
                <a:latin typeface="Courier"/>
                <a:ea typeface="Courier"/>
                <a:cs typeface="Courier"/>
                <a:sym typeface="Courier"/>
              </a:rPr>
              <a:t>}</a:t>
            </a:r>
            <a:r>
              <a:rPr b="1" lang="en-US" sz="1500">
                <a:solidFill>
                  <a:srgbClr val="6AA84F"/>
                </a:solidFill>
                <a:latin typeface="Courier"/>
                <a:ea typeface="Courier"/>
                <a:cs typeface="Courier"/>
                <a:sym typeface="Courier"/>
              </a:rPr>
              <a:t>”</a:t>
            </a:r>
            <a:endParaRPr b="1" sz="1500">
              <a:solidFill>
                <a:srgbClr val="6AA84F"/>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sz="1500">
                <a:solidFill>
                  <a:srgbClr val="C9DAF8"/>
                </a:solidFill>
                <a:latin typeface="Courier"/>
                <a:ea typeface="Courier"/>
                <a:cs typeface="Courier"/>
                <a:sym typeface="Courier"/>
              </a:rPr>
              <a:t>  </a:t>
            </a:r>
            <a:endParaRPr b="1" sz="1500">
              <a:solidFill>
                <a:srgbClr val="C9DAF8"/>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sz="1500">
                <a:solidFill>
                  <a:srgbClr val="C9DAF8"/>
                </a:solidFill>
                <a:latin typeface="Courier"/>
                <a:ea typeface="Courier"/>
                <a:cs typeface="Courier"/>
                <a:sym typeface="Courier"/>
              </a:rPr>
              <a:t>  </a:t>
            </a:r>
            <a:r>
              <a:rPr b="1" lang="en-US" sz="1500">
                <a:solidFill>
                  <a:srgbClr val="8E7CC3"/>
                </a:solidFill>
                <a:latin typeface="Courier"/>
                <a:ea typeface="Courier"/>
                <a:cs typeface="Courier"/>
                <a:sym typeface="Courier"/>
              </a:rPr>
              <a:t>tags</a:t>
            </a:r>
            <a:r>
              <a:rPr b="1" lang="en-US" sz="1500">
                <a:solidFill>
                  <a:srgbClr val="C9DAF8"/>
                </a:solidFill>
                <a:latin typeface="Courier"/>
                <a:ea typeface="Courier"/>
                <a:cs typeface="Courier"/>
                <a:sym typeface="Courier"/>
              </a:rPr>
              <a:t> {</a:t>
            </a:r>
            <a:endParaRPr b="1" sz="1500">
              <a:solidFill>
                <a:srgbClr val="C9DAF8"/>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sz="1500">
                <a:solidFill>
                  <a:srgbClr val="C9DAF8"/>
                </a:solidFill>
                <a:latin typeface="Courier"/>
                <a:ea typeface="Courier"/>
                <a:cs typeface="Courier"/>
                <a:sym typeface="Courier"/>
              </a:rPr>
              <a:t>    </a:t>
            </a:r>
            <a:r>
              <a:rPr b="1" lang="en-US" sz="1500">
                <a:solidFill>
                  <a:srgbClr val="8E7CC3"/>
                </a:solidFill>
                <a:latin typeface="Courier"/>
                <a:ea typeface="Courier"/>
                <a:cs typeface="Courier"/>
                <a:sym typeface="Courier"/>
              </a:rPr>
              <a:t>Name</a:t>
            </a:r>
            <a:r>
              <a:rPr b="1" lang="en-US" sz="1500">
                <a:solidFill>
                  <a:srgbClr val="C9DAF8"/>
                </a:solidFill>
                <a:latin typeface="Courier"/>
                <a:ea typeface="Courier"/>
                <a:cs typeface="Courier"/>
                <a:sym typeface="Courier"/>
              </a:rPr>
              <a:t> = </a:t>
            </a:r>
            <a:r>
              <a:rPr b="1" lang="en-US" sz="1500">
                <a:solidFill>
                  <a:srgbClr val="6AA84F"/>
                </a:solidFill>
                <a:latin typeface="Courier"/>
                <a:ea typeface="Courier"/>
                <a:cs typeface="Courier"/>
                <a:sym typeface="Courier"/>
              </a:rPr>
              <a:t>“web-</a:t>
            </a:r>
            <a:r>
              <a:rPr b="1" lang="en-US" sz="1500">
                <a:solidFill>
                  <a:srgbClr val="C9DAF8"/>
                </a:solidFill>
                <a:latin typeface="Courier"/>
                <a:ea typeface="Courier"/>
                <a:cs typeface="Courier"/>
                <a:sym typeface="Courier"/>
              </a:rPr>
              <a:t>${count.</a:t>
            </a:r>
            <a:r>
              <a:rPr b="1" lang="en-US" sz="1500">
                <a:solidFill>
                  <a:srgbClr val="8E7CC3"/>
                </a:solidFill>
                <a:latin typeface="Courier"/>
                <a:ea typeface="Courier"/>
                <a:cs typeface="Courier"/>
                <a:sym typeface="Courier"/>
              </a:rPr>
              <a:t>index</a:t>
            </a:r>
            <a:r>
              <a:rPr b="1" lang="en-US" sz="1500">
                <a:solidFill>
                  <a:srgbClr val="C9DAF8"/>
                </a:solidFill>
                <a:latin typeface="Courier"/>
                <a:ea typeface="Courier"/>
                <a:cs typeface="Courier"/>
                <a:sym typeface="Courier"/>
              </a:rPr>
              <a:t>}</a:t>
            </a:r>
            <a:r>
              <a:rPr b="1" lang="en-US" sz="1500">
                <a:solidFill>
                  <a:srgbClr val="6AA84F"/>
                </a:solidFill>
                <a:latin typeface="Courier"/>
                <a:ea typeface="Courier"/>
                <a:cs typeface="Courier"/>
                <a:sym typeface="Courier"/>
              </a:rPr>
              <a:t>”</a:t>
            </a:r>
            <a:endParaRPr b="1" sz="1500">
              <a:solidFill>
                <a:srgbClr val="6AA84F"/>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sz="1500">
                <a:solidFill>
                  <a:srgbClr val="C9DAF8"/>
                </a:solidFill>
                <a:latin typeface="Courier"/>
                <a:ea typeface="Courier"/>
                <a:cs typeface="Courier"/>
                <a:sym typeface="Courier"/>
              </a:rPr>
              <a:t>  }</a:t>
            </a:r>
            <a:endParaRPr b="1" sz="1500">
              <a:solidFill>
                <a:srgbClr val="C9DAF8"/>
              </a:solidFill>
              <a:latin typeface="Courier"/>
              <a:ea typeface="Courier"/>
              <a:cs typeface="Courier"/>
              <a:sym typeface="Courier"/>
            </a:endParaRPr>
          </a:p>
          <a:p>
            <a:pPr indent="0" lvl="0" marL="0" rtl="0" algn="l">
              <a:lnSpc>
                <a:spcPct val="90000"/>
              </a:lnSpc>
              <a:spcBef>
                <a:spcPts val="0"/>
              </a:spcBef>
              <a:spcAft>
                <a:spcPts val="0"/>
              </a:spcAft>
              <a:buClr>
                <a:schemeClr val="dk1"/>
              </a:buClr>
              <a:buSzPts val="800"/>
              <a:buFont typeface="Arial"/>
              <a:buNone/>
            </a:pPr>
            <a:r>
              <a:rPr b="1" lang="en-US" sz="1500">
                <a:solidFill>
                  <a:srgbClr val="C9DAF8"/>
                </a:solidFill>
                <a:latin typeface="Courier"/>
                <a:ea typeface="Courier"/>
                <a:cs typeface="Courier"/>
                <a:sym typeface="Courier"/>
              </a:rPr>
              <a:t>}</a:t>
            </a:r>
            <a:endParaRPr sz="1500">
              <a:latin typeface="Helvetica Neue Light"/>
              <a:ea typeface="Helvetica Neue Light"/>
              <a:cs typeface="Helvetica Neue Light"/>
              <a:sym typeface="Helvetica Neue Light"/>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Google Shape;712;p102"/>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Data Reference</a:t>
            </a:r>
            <a:endParaRPr b="1">
              <a:latin typeface="Helvetica Neue"/>
              <a:ea typeface="Helvetica Neue"/>
              <a:cs typeface="Helvetica Neue"/>
              <a:sym typeface="Helvetica Neue"/>
            </a:endParaRPr>
          </a:p>
        </p:txBody>
      </p:sp>
      <p:sp>
        <p:nvSpPr>
          <p:cNvPr id="713" name="Google Shape;713;p102"/>
          <p:cNvSpPr txBox="1"/>
          <p:nvPr>
            <p:ph idx="1" type="body"/>
          </p:nvPr>
        </p:nvSpPr>
        <p:spPr>
          <a:xfrm>
            <a:off x="630000" y="1172438"/>
            <a:ext cx="7884000" cy="3373200"/>
          </a:xfrm>
          <a:prstGeom prst="rect">
            <a:avLst/>
          </a:prstGeom>
          <a:noFill/>
          <a:ln>
            <a:noFill/>
          </a:ln>
        </p:spPr>
        <p:txBody>
          <a:bodyPr anchorCtr="0" anchor="t" bIns="34275" lIns="0" spcFirstLastPara="1" rIns="68575" wrap="square" tIns="35100">
            <a:noAutofit/>
          </a:bodyPr>
          <a:lstStyle/>
          <a:p>
            <a:pPr indent="-279400" lvl="0" marL="342900" rtl="0" algn="l">
              <a:lnSpc>
                <a:spcPct val="115000"/>
              </a:lnSpc>
              <a:spcBef>
                <a:spcPts val="0"/>
              </a:spcBef>
              <a:spcAft>
                <a:spcPts val="0"/>
              </a:spcAft>
              <a:buClr>
                <a:schemeClr val="dk1"/>
              </a:buClr>
              <a:buSzPts val="1800"/>
              <a:buChar char="●"/>
            </a:pPr>
            <a:r>
              <a:rPr lang="en-US">
                <a:solidFill>
                  <a:schemeClr val="dk1"/>
                </a:solidFill>
              </a:rPr>
              <a:t>attributes of current resource</a:t>
            </a:r>
            <a:endParaRPr>
              <a:solidFill>
                <a:schemeClr val="dk1"/>
              </a:solidFill>
            </a:endParaRPr>
          </a:p>
          <a:p>
            <a:pPr indent="-279400" lvl="1" marL="685800" rtl="0" algn="l">
              <a:lnSpc>
                <a:spcPct val="115000"/>
              </a:lnSpc>
              <a:spcBef>
                <a:spcPts val="0"/>
              </a:spcBef>
              <a:spcAft>
                <a:spcPts val="0"/>
              </a:spcAft>
              <a:buClr>
                <a:schemeClr val="dk1"/>
              </a:buClr>
              <a:buSzPts val="1800"/>
              <a:buFont typeface="Courier New"/>
              <a:buChar char="○"/>
            </a:pPr>
            <a:r>
              <a:rPr lang="en-US" sz="1800">
                <a:solidFill>
                  <a:schemeClr val="dk1"/>
                </a:solidFill>
              </a:rPr>
              <a:t>syntax is </a:t>
            </a:r>
            <a:r>
              <a:rPr b="1" lang="en-US" sz="1800">
                <a:solidFill>
                  <a:schemeClr val="dk1"/>
                </a:solidFill>
                <a:latin typeface="Consolas"/>
                <a:ea typeface="Consolas"/>
                <a:cs typeface="Consolas"/>
                <a:sym typeface="Consolas"/>
              </a:rPr>
              <a:t>self.ATTRIBUTE</a:t>
            </a:r>
            <a:endParaRPr sz="1800">
              <a:solidFill>
                <a:schemeClr val="dk1"/>
              </a:solidFill>
              <a:latin typeface="Consolas"/>
              <a:ea typeface="Consolas"/>
              <a:cs typeface="Consolas"/>
              <a:sym typeface="Consolas"/>
            </a:endParaRPr>
          </a:p>
          <a:p>
            <a:pPr indent="-279400" lvl="1" marL="685800" rtl="0" algn="l">
              <a:lnSpc>
                <a:spcPct val="115000"/>
              </a:lnSpc>
              <a:spcBef>
                <a:spcPts val="0"/>
              </a:spcBef>
              <a:spcAft>
                <a:spcPts val="0"/>
              </a:spcAft>
              <a:buClr>
                <a:schemeClr val="dk1"/>
              </a:buClr>
              <a:buSzPts val="1800"/>
              <a:buFont typeface="Courier New"/>
              <a:buChar char="○"/>
            </a:pPr>
            <a:r>
              <a:rPr lang="en-US" sz="1800">
                <a:solidFill>
                  <a:schemeClr val="dk1"/>
                </a:solidFill>
              </a:rPr>
              <a:t>e.g., </a:t>
            </a:r>
            <a:r>
              <a:rPr b="1" lang="en-US" sz="1800">
                <a:solidFill>
                  <a:schemeClr val="dk1"/>
                </a:solidFill>
                <a:latin typeface="Consolas"/>
                <a:ea typeface="Consolas"/>
                <a:cs typeface="Consolas"/>
                <a:sym typeface="Consolas"/>
              </a:rPr>
              <a:t>${self.private_ip}</a:t>
            </a:r>
            <a:r>
              <a:rPr lang="en-US" sz="1800">
                <a:solidFill>
                  <a:schemeClr val="dk1"/>
                </a:solidFill>
              </a:rPr>
              <a:t> interpolates resource's private IP address</a:t>
            </a:r>
            <a:endParaRPr b="1" sz="1800">
              <a:solidFill>
                <a:srgbClr val="000000"/>
              </a:solidFill>
              <a:latin typeface="Courier"/>
              <a:ea typeface="Courier"/>
              <a:cs typeface="Courier"/>
              <a:sym typeface="Courier"/>
            </a:endParaRPr>
          </a:p>
        </p:txBody>
      </p:sp>
      <p:sp>
        <p:nvSpPr>
          <p:cNvPr id="714" name="Google Shape;714;p102"/>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103"/>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Data Reference (cont’d)</a:t>
            </a:r>
            <a:endParaRPr b="1">
              <a:latin typeface="Helvetica Neue"/>
              <a:ea typeface="Helvetica Neue"/>
              <a:cs typeface="Helvetica Neue"/>
              <a:sym typeface="Helvetica Neue"/>
            </a:endParaRPr>
          </a:p>
        </p:txBody>
      </p:sp>
      <p:sp>
        <p:nvSpPr>
          <p:cNvPr id="720" name="Google Shape;720;p103"/>
          <p:cNvSpPr txBox="1"/>
          <p:nvPr>
            <p:ph idx="1" type="body"/>
          </p:nvPr>
        </p:nvSpPr>
        <p:spPr>
          <a:xfrm>
            <a:off x="630000" y="1035984"/>
            <a:ext cx="7884000" cy="3632700"/>
          </a:xfrm>
          <a:prstGeom prst="rect">
            <a:avLst/>
          </a:prstGeom>
          <a:noFill/>
          <a:ln>
            <a:noFill/>
          </a:ln>
        </p:spPr>
        <p:txBody>
          <a:bodyPr anchorCtr="0" anchor="t" bIns="34275" lIns="0" spcFirstLastPara="1" rIns="68575" wrap="square" tIns="35100">
            <a:noAutofit/>
          </a:bodyPr>
          <a:lstStyle/>
          <a:p>
            <a:pPr indent="-273050" lvl="0" marL="342900" rtl="0" algn="l">
              <a:lnSpc>
                <a:spcPct val="115000"/>
              </a:lnSpc>
              <a:spcBef>
                <a:spcPts val="0"/>
              </a:spcBef>
              <a:spcAft>
                <a:spcPts val="0"/>
              </a:spcAft>
              <a:buClr>
                <a:schemeClr val="dk1"/>
              </a:buClr>
              <a:buSzPts val="1700"/>
              <a:buFont typeface="Consolas"/>
              <a:buChar char="●"/>
            </a:pPr>
            <a:r>
              <a:rPr lang="en-US" sz="1700">
                <a:solidFill>
                  <a:srgbClr val="000000"/>
                </a:solidFill>
              </a:rPr>
              <a:t>a</a:t>
            </a:r>
            <a:r>
              <a:rPr lang="en-US" sz="1700">
                <a:solidFill>
                  <a:srgbClr val="000000"/>
                </a:solidFill>
              </a:rPr>
              <a:t>ttributes of other resources</a:t>
            </a:r>
            <a:endParaRPr sz="1700">
              <a:solidFill>
                <a:srgbClr val="000000"/>
              </a:solidFill>
            </a:endParaRPr>
          </a:p>
          <a:p>
            <a:pPr indent="-273050" lvl="1" marL="685800" marR="0" rtl="0" algn="l">
              <a:lnSpc>
                <a:spcPct val="115000"/>
              </a:lnSpc>
              <a:spcBef>
                <a:spcPts val="0"/>
              </a:spcBef>
              <a:spcAft>
                <a:spcPts val="0"/>
              </a:spcAft>
              <a:buClr>
                <a:srgbClr val="000000"/>
              </a:buClr>
              <a:buSzPts val="1700"/>
              <a:buFont typeface="Courier New"/>
              <a:buChar char="○"/>
            </a:pPr>
            <a:r>
              <a:rPr lang="en-US">
                <a:solidFill>
                  <a:srgbClr val="000000"/>
                </a:solidFill>
              </a:rPr>
              <a:t>syntax is </a:t>
            </a:r>
            <a:r>
              <a:rPr b="1" lang="en-US">
                <a:solidFill>
                  <a:srgbClr val="000000"/>
                </a:solidFill>
                <a:latin typeface="Consolas"/>
                <a:ea typeface="Consolas"/>
                <a:cs typeface="Consolas"/>
                <a:sym typeface="Consolas"/>
              </a:rPr>
              <a:t>TYPE.NAME.ATTRIBUTE</a:t>
            </a:r>
            <a:endParaRPr>
              <a:solidFill>
                <a:srgbClr val="000000"/>
              </a:solidFill>
            </a:endParaRPr>
          </a:p>
          <a:p>
            <a:pPr indent="-273050" lvl="1" marL="685800" marR="0" rtl="0" algn="l">
              <a:lnSpc>
                <a:spcPct val="115000"/>
              </a:lnSpc>
              <a:spcBef>
                <a:spcPts val="0"/>
              </a:spcBef>
              <a:spcAft>
                <a:spcPts val="0"/>
              </a:spcAft>
              <a:buClr>
                <a:srgbClr val="000000"/>
              </a:buClr>
              <a:buSzPts val="1700"/>
              <a:buFont typeface="Consolas"/>
              <a:buChar char="○"/>
            </a:pPr>
            <a:r>
              <a:rPr b="1" lang="en-US">
                <a:solidFill>
                  <a:srgbClr val="000000"/>
                </a:solidFill>
                <a:latin typeface="Consolas"/>
                <a:ea typeface="Consolas"/>
                <a:cs typeface="Consolas"/>
                <a:sym typeface="Consolas"/>
              </a:rPr>
              <a:t>${aws_instance.web.id}</a:t>
            </a:r>
            <a:endParaRPr b="1">
              <a:solidFill>
                <a:srgbClr val="000000"/>
              </a:solidFill>
              <a:latin typeface="Consolas"/>
              <a:ea typeface="Consolas"/>
              <a:cs typeface="Consolas"/>
              <a:sym typeface="Consolas"/>
            </a:endParaRPr>
          </a:p>
          <a:p>
            <a:pPr indent="-273050" lvl="2" marL="1028700" marR="0" rtl="0" algn="l">
              <a:lnSpc>
                <a:spcPct val="115000"/>
              </a:lnSpc>
              <a:spcBef>
                <a:spcPts val="0"/>
              </a:spcBef>
              <a:spcAft>
                <a:spcPts val="0"/>
              </a:spcAft>
              <a:buClr>
                <a:srgbClr val="000000"/>
              </a:buClr>
              <a:buSzPts val="1700"/>
              <a:buFont typeface="Courier New"/>
              <a:buChar char="■"/>
            </a:pPr>
            <a:r>
              <a:rPr lang="en-US" sz="1700">
                <a:solidFill>
                  <a:srgbClr val="000000"/>
                </a:solidFill>
              </a:rPr>
              <a:t>interpolate ID attribute from the </a:t>
            </a:r>
            <a:r>
              <a:rPr b="1" lang="en-US" sz="1700">
                <a:solidFill>
                  <a:srgbClr val="000000"/>
                </a:solidFill>
                <a:latin typeface="Consolas"/>
                <a:ea typeface="Consolas"/>
                <a:cs typeface="Consolas"/>
                <a:sym typeface="Consolas"/>
              </a:rPr>
              <a:t>aws_instance</a:t>
            </a:r>
            <a:r>
              <a:rPr lang="en-US" sz="1700">
                <a:solidFill>
                  <a:srgbClr val="000000"/>
                </a:solidFill>
              </a:rPr>
              <a:t> resource </a:t>
            </a:r>
            <a:r>
              <a:rPr b="1" lang="en-US" sz="1700">
                <a:solidFill>
                  <a:srgbClr val="000000"/>
                </a:solidFill>
                <a:latin typeface="Consolas"/>
                <a:ea typeface="Consolas"/>
                <a:cs typeface="Consolas"/>
                <a:sym typeface="Consolas"/>
              </a:rPr>
              <a:t>web</a:t>
            </a:r>
            <a:endParaRPr b="1" sz="1700">
              <a:solidFill>
                <a:srgbClr val="000000"/>
              </a:solidFill>
              <a:latin typeface="Consolas"/>
              <a:ea typeface="Consolas"/>
              <a:cs typeface="Consolas"/>
              <a:sym typeface="Consolas"/>
            </a:endParaRPr>
          </a:p>
          <a:p>
            <a:pPr indent="-273050" lvl="2" marL="1028700" marR="0" rtl="0" algn="l">
              <a:lnSpc>
                <a:spcPct val="115000"/>
              </a:lnSpc>
              <a:spcBef>
                <a:spcPts val="0"/>
              </a:spcBef>
              <a:spcAft>
                <a:spcPts val="0"/>
              </a:spcAft>
              <a:buClr>
                <a:srgbClr val="000000"/>
              </a:buClr>
              <a:buSzPts val="1700"/>
              <a:buFont typeface="Courier New"/>
              <a:buChar char="■"/>
            </a:pPr>
            <a:r>
              <a:rPr lang="en-US" sz="1700">
                <a:solidFill>
                  <a:srgbClr val="000000"/>
                </a:solidFill>
              </a:rPr>
              <a:t>if </a:t>
            </a:r>
            <a:r>
              <a:rPr lang="en-US" sz="1700">
                <a:solidFill>
                  <a:srgbClr val="000000"/>
                </a:solidFill>
              </a:rPr>
              <a:t>resource has a </a:t>
            </a:r>
            <a:r>
              <a:rPr lang="en-US" sz="1700">
                <a:solidFill>
                  <a:srgbClr val="000000"/>
                </a:solidFill>
              </a:rPr>
              <a:t>count</a:t>
            </a:r>
            <a:r>
              <a:rPr lang="en-US" sz="1700">
                <a:solidFill>
                  <a:srgbClr val="000000"/>
                </a:solidFill>
              </a:rPr>
              <a:t> attribute set, you can access individual attributes with a zero-based index, such as </a:t>
            </a:r>
            <a:r>
              <a:rPr b="1" lang="en-US" sz="1700">
                <a:solidFill>
                  <a:srgbClr val="000000"/>
                </a:solidFill>
                <a:latin typeface="Consolas"/>
                <a:ea typeface="Consolas"/>
                <a:cs typeface="Consolas"/>
                <a:sym typeface="Consolas"/>
              </a:rPr>
              <a:t>${aws_instance.web.0.id}</a:t>
            </a:r>
            <a:endParaRPr sz="1700">
              <a:solidFill>
                <a:srgbClr val="000000"/>
              </a:solidFill>
            </a:endParaRPr>
          </a:p>
          <a:p>
            <a:pPr indent="-273050" lvl="2" marL="1028700" marR="0" rtl="0" algn="l">
              <a:lnSpc>
                <a:spcPct val="115000"/>
              </a:lnSpc>
              <a:spcBef>
                <a:spcPts val="0"/>
              </a:spcBef>
              <a:spcAft>
                <a:spcPts val="0"/>
              </a:spcAft>
              <a:buClr>
                <a:srgbClr val="000000"/>
              </a:buClr>
              <a:buSzPts val="1700"/>
              <a:buFont typeface="Courier New"/>
              <a:buChar char="■"/>
            </a:pPr>
            <a:r>
              <a:rPr lang="en-US" sz="1700">
                <a:solidFill>
                  <a:srgbClr val="000000"/>
                </a:solidFill>
              </a:rPr>
              <a:t>or</a:t>
            </a:r>
            <a:r>
              <a:rPr lang="en-US" sz="1700">
                <a:solidFill>
                  <a:srgbClr val="000000"/>
                </a:solidFill>
              </a:rPr>
              <a:t> use the splat syntax to get a list of all the attributes: </a:t>
            </a:r>
            <a:r>
              <a:rPr b="1" lang="en-US" sz="1700">
                <a:solidFill>
                  <a:srgbClr val="000000"/>
                </a:solidFill>
                <a:latin typeface="Consolas"/>
                <a:ea typeface="Consolas"/>
                <a:cs typeface="Consolas"/>
                <a:sym typeface="Consolas"/>
              </a:rPr>
              <a:t>${aws_instance.web.*.id}</a:t>
            </a:r>
            <a:endParaRPr sz="1700">
              <a:solidFill>
                <a:srgbClr val="000000"/>
              </a:solidFill>
            </a:endParaRPr>
          </a:p>
          <a:p>
            <a:pPr indent="-273050" lvl="1" marL="685800" marR="0" rtl="0" algn="l">
              <a:lnSpc>
                <a:spcPct val="115000"/>
              </a:lnSpc>
              <a:spcBef>
                <a:spcPts val="0"/>
              </a:spcBef>
              <a:spcAft>
                <a:spcPts val="0"/>
              </a:spcAft>
              <a:buClr>
                <a:srgbClr val="000000"/>
              </a:buClr>
              <a:buSzPts val="1700"/>
              <a:buFont typeface="Courier New"/>
              <a:buChar char="○"/>
            </a:pPr>
            <a:r>
              <a:rPr b="1" lang="en-US">
                <a:solidFill>
                  <a:srgbClr val="000000"/>
                </a:solidFill>
                <a:latin typeface="Helvetica Neue"/>
                <a:ea typeface="Helvetica Neue"/>
                <a:cs typeface="Helvetica Neue"/>
                <a:sym typeface="Helvetica Neue"/>
              </a:rPr>
              <a:t>UPDATE</a:t>
            </a:r>
            <a:r>
              <a:rPr lang="en-US">
                <a:solidFill>
                  <a:srgbClr val="000000"/>
                </a:solidFill>
              </a:rPr>
              <a:t>: 0.12 syntax for these is now:</a:t>
            </a:r>
            <a:endParaRPr>
              <a:solidFill>
                <a:srgbClr val="000000"/>
              </a:solidFill>
            </a:endParaRPr>
          </a:p>
          <a:p>
            <a:pPr indent="0" lvl="0" marL="1028700" marR="0" rtl="0" algn="l">
              <a:lnSpc>
                <a:spcPct val="115000"/>
              </a:lnSpc>
              <a:spcBef>
                <a:spcPts val="0"/>
              </a:spcBef>
              <a:spcAft>
                <a:spcPts val="0"/>
              </a:spcAft>
              <a:buNone/>
            </a:pPr>
            <a:r>
              <a:rPr b="1" lang="en-US" sz="1700">
                <a:solidFill>
                  <a:srgbClr val="000000"/>
                </a:solidFill>
                <a:latin typeface="Consolas"/>
                <a:ea typeface="Consolas"/>
                <a:cs typeface="Consolas"/>
                <a:sym typeface="Consolas"/>
              </a:rPr>
              <a:t>${aws_instance.web[0].id}</a:t>
            </a:r>
            <a:endParaRPr b="1" sz="1700">
              <a:solidFill>
                <a:srgbClr val="000000"/>
              </a:solidFill>
              <a:latin typeface="Consolas"/>
              <a:ea typeface="Consolas"/>
              <a:cs typeface="Consolas"/>
              <a:sym typeface="Consolas"/>
            </a:endParaRPr>
          </a:p>
          <a:p>
            <a:pPr indent="0" lvl="0" marL="1028700" marR="0" rtl="0" algn="l">
              <a:lnSpc>
                <a:spcPct val="115000"/>
              </a:lnSpc>
              <a:spcBef>
                <a:spcPts val="0"/>
              </a:spcBef>
              <a:spcAft>
                <a:spcPts val="0"/>
              </a:spcAft>
              <a:buNone/>
            </a:pPr>
            <a:r>
              <a:rPr b="1" lang="en-US" sz="1700">
                <a:solidFill>
                  <a:srgbClr val="000000"/>
                </a:solidFill>
                <a:latin typeface="Consolas"/>
                <a:ea typeface="Consolas"/>
                <a:cs typeface="Consolas"/>
                <a:sym typeface="Consolas"/>
              </a:rPr>
              <a:t>${aws_instance.web[*].id}</a:t>
            </a:r>
            <a:endParaRPr b="1" sz="1700">
              <a:solidFill>
                <a:srgbClr val="000000"/>
              </a:solidFill>
              <a:latin typeface="Consolas"/>
              <a:ea typeface="Consolas"/>
              <a:cs typeface="Consolas"/>
              <a:sym typeface="Consolas"/>
            </a:endParaRPr>
          </a:p>
        </p:txBody>
      </p:sp>
      <p:sp>
        <p:nvSpPr>
          <p:cNvPr id="721" name="Google Shape;721;p103"/>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p104"/>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Data Sources and Reference</a:t>
            </a:r>
            <a:endParaRPr b="1">
              <a:latin typeface="Helvetica Neue"/>
              <a:ea typeface="Helvetica Neue"/>
              <a:cs typeface="Helvetica Neue"/>
              <a:sym typeface="Helvetica Neue"/>
            </a:endParaRPr>
          </a:p>
        </p:txBody>
      </p:sp>
      <p:sp>
        <p:nvSpPr>
          <p:cNvPr id="727" name="Google Shape;727;p104"/>
          <p:cNvSpPr txBox="1"/>
          <p:nvPr>
            <p:ph idx="1" type="body"/>
          </p:nvPr>
        </p:nvSpPr>
        <p:spPr>
          <a:xfrm>
            <a:off x="630000" y="1125919"/>
            <a:ext cx="7884000" cy="3167100"/>
          </a:xfrm>
          <a:prstGeom prst="rect">
            <a:avLst/>
          </a:prstGeom>
          <a:noFill/>
          <a:ln>
            <a:noFill/>
          </a:ln>
        </p:spPr>
        <p:txBody>
          <a:bodyPr anchorCtr="0" anchor="t" bIns="34275" lIns="0" spcFirstLastPara="1" rIns="68575" wrap="square" tIns="35100">
            <a:noAutofit/>
          </a:bodyPr>
          <a:lstStyle/>
          <a:p>
            <a:pPr indent="-273050" lvl="0" marL="342900" marR="0" rtl="0" algn="l">
              <a:lnSpc>
                <a:spcPct val="115000"/>
              </a:lnSpc>
              <a:spcBef>
                <a:spcPts val="0"/>
              </a:spcBef>
              <a:spcAft>
                <a:spcPts val="0"/>
              </a:spcAft>
              <a:buClr>
                <a:srgbClr val="000000"/>
              </a:buClr>
              <a:buSzPts val="1700"/>
              <a:buFont typeface="Courier New"/>
              <a:buChar char="●"/>
            </a:pPr>
            <a:r>
              <a:rPr lang="en-US" sz="1700">
                <a:solidFill>
                  <a:srgbClr val="000000"/>
                </a:solidFill>
              </a:rPr>
              <a:t>attributes of a data source</a:t>
            </a:r>
            <a:endParaRPr sz="1700">
              <a:solidFill>
                <a:srgbClr val="000000"/>
              </a:solidFill>
            </a:endParaRPr>
          </a:p>
          <a:p>
            <a:pPr indent="-273050" lvl="1" marL="685800" marR="0" rtl="0" algn="l">
              <a:lnSpc>
                <a:spcPct val="115000"/>
              </a:lnSpc>
              <a:spcBef>
                <a:spcPts val="0"/>
              </a:spcBef>
              <a:spcAft>
                <a:spcPts val="0"/>
              </a:spcAft>
              <a:buClr>
                <a:srgbClr val="000000"/>
              </a:buClr>
              <a:buSzPts val="1700"/>
              <a:buFont typeface="Consolas"/>
              <a:buChar char="○"/>
            </a:pPr>
            <a:r>
              <a:rPr b="1" lang="en-US">
                <a:solidFill>
                  <a:srgbClr val="000000"/>
                </a:solidFill>
                <a:latin typeface="Consolas"/>
                <a:ea typeface="Consolas"/>
                <a:cs typeface="Consolas"/>
                <a:sym typeface="Consolas"/>
              </a:rPr>
              <a:t>data.TYPE.NAME.ATTRIBUTE</a:t>
            </a:r>
            <a:endParaRPr b="1">
              <a:solidFill>
                <a:srgbClr val="000000"/>
              </a:solidFill>
              <a:latin typeface="Consolas"/>
              <a:ea typeface="Consolas"/>
              <a:cs typeface="Consolas"/>
              <a:sym typeface="Consolas"/>
            </a:endParaRPr>
          </a:p>
          <a:p>
            <a:pPr indent="-273050" lvl="1" marL="685800" marR="0" rtl="0" algn="l">
              <a:lnSpc>
                <a:spcPct val="115000"/>
              </a:lnSpc>
              <a:spcBef>
                <a:spcPts val="0"/>
              </a:spcBef>
              <a:spcAft>
                <a:spcPts val="0"/>
              </a:spcAft>
              <a:buClr>
                <a:srgbClr val="000000"/>
              </a:buClr>
              <a:buSzPts val="1700"/>
              <a:buFont typeface="Courier"/>
              <a:buChar char="○"/>
            </a:pPr>
            <a:r>
              <a:rPr b="1" lang="en-US">
                <a:solidFill>
                  <a:srgbClr val="000000"/>
                </a:solidFill>
                <a:latin typeface="Consolas"/>
                <a:ea typeface="Consolas"/>
                <a:cs typeface="Consolas"/>
                <a:sym typeface="Consolas"/>
              </a:rPr>
              <a:t>${data.aws_ami.ubuntu.id}</a:t>
            </a:r>
            <a:r>
              <a:rPr lang="en-US">
                <a:solidFill>
                  <a:srgbClr val="000000"/>
                </a:solidFill>
                <a:latin typeface="Consolas"/>
                <a:ea typeface="Consolas"/>
                <a:cs typeface="Consolas"/>
                <a:sym typeface="Consolas"/>
              </a:rPr>
              <a:t> </a:t>
            </a:r>
            <a:endParaRPr>
              <a:solidFill>
                <a:srgbClr val="000000"/>
              </a:solidFill>
              <a:latin typeface="Consolas"/>
              <a:ea typeface="Consolas"/>
              <a:cs typeface="Consolas"/>
              <a:sym typeface="Consolas"/>
            </a:endParaRPr>
          </a:p>
          <a:p>
            <a:pPr indent="-273050" lvl="2" marL="1028700" marR="0" rtl="0" algn="l">
              <a:lnSpc>
                <a:spcPct val="115000"/>
              </a:lnSpc>
              <a:spcBef>
                <a:spcPts val="0"/>
              </a:spcBef>
              <a:spcAft>
                <a:spcPts val="0"/>
              </a:spcAft>
              <a:buClr>
                <a:srgbClr val="000000"/>
              </a:buClr>
              <a:buSzPts val="1700"/>
              <a:buFont typeface="Courier New"/>
              <a:buChar char="■"/>
            </a:pPr>
            <a:r>
              <a:rPr lang="en-US" sz="1700">
                <a:solidFill>
                  <a:srgbClr val="000000"/>
                </a:solidFill>
              </a:rPr>
              <a:t>interpolate </a:t>
            </a:r>
            <a:r>
              <a:rPr b="1" lang="en-US" sz="1700">
                <a:solidFill>
                  <a:srgbClr val="000000"/>
                </a:solidFill>
                <a:latin typeface="Consolas"/>
                <a:ea typeface="Consolas"/>
                <a:cs typeface="Consolas"/>
                <a:sym typeface="Consolas"/>
              </a:rPr>
              <a:t>id</a:t>
            </a:r>
            <a:r>
              <a:rPr lang="en-US" sz="1700">
                <a:solidFill>
                  <a:srgbClr val="000000"/>
                </a:solidFill>
              </a:rPr>
              <a:t> attribute from the </a:t>
            </a:r>
            <a:r>
              <a:rPr b="1" lang="en-US" sz="1700">
                <a:solidFill>
                  <a:srgbClr val="000000"/>
                </a:solidFill>
                <a:latin typeface="Consolas"/>
                <a:ea typeface="Consolas"/>
                <a:cs typeface="Consolas"/>
                <a:sym typeface="Consolas"/>
              </a:rPr>
              <a:t>aws_ami</a:t>
            </a:r>
            <a:r>
              <a:rPr lang="en-US" sz="1700">
                <a:solidFill>
                  <a:srgbClr val="000000"/>
                </a:solidFill>
              </a:rPr>
              <a:t> data source </a:t>
            </a:r>
            <a:r>
              <a:rPr b="1" lang="en-US" sz="1700">
                <a:solidFill>
                  <a:srgbClr val="000000"/>
                </a:solidFill>
                <a:latin typeface="Consolas"/>
                <a:ea typeface="Consolas"/>
                <a:cs typeface="Consolas"/>
                <a:sym typeface="Consolas"/>
              </a:rPr>
              <a:t>ubuntu</a:t>
            </a:r>
            <a:endParaRPr b="1" sz="1700">
              <a:solidFill>
                <a:srgbClr val="000000"/>
              </a:solidFill>
              <a:latin typeface="Helvetica Neue"/>
              <a:ea typeface="Helvetica Neue"/>
              <a:cs typeface="Helvetica Neue"/>
              <a:sym typeface="Helvetica Neue"/>
            </a:endParaRPr>
          </a:p>
          <a:p>
            <a:pPr indent="-273050" lvl="2" marL="1028700" marR="0" rtl="0" algn="l">
              <a:lnSpc>
                <a:spcPct val="115000"/>
              </a:lnSpc>
              <a:spcBef>
                <a:spcPts val="0"/>
              </a:spcBef>
              <a:spcAft>
                <a:spcPts val="0"/>
              </a:spcAft>
              <a:buClr>
                <a:srgbClr val="000000"/>
              </a:buClr>
              <a:buSzPts val="1700"/>
              <a:buFont typeface="Courier New"/>
              <a:buChar char="■"/>
            </a:pPr>
            <a:r>
              <a:rPr lang="en-US" sz="1700">
                <a:solidFill>
                  <a:srgbClr val="000000"/>
                </a:solidFill>
              </a:rPr>
              <a:t>if data source has a </a:t>
            </a:r>
            <a:r>
              <a:rPr b="1" lang="en-US" sz="1700">
                <a:solidFill>
                  <a:srgbClr val="000000"/>
                </a:solidFill>
                <a:latin typeface="Consolas"/>
                <a:ea typeface="Consolas"/>
                <a:cs typeface="Consolas"/>
                <a:sym typeface="Consolas"/>
              </a:rPr>
              <a:t>count</a:t>
            </a:r>
            <a:r>
              <a:rPr lang="en-US" sz="1700">
                <a:solidFill>
                  <a:srgbClr val="000000"/>
                </a:solidFill>
              </a:rPr>
              <a:t> attribute set, access individual attributes with a zero-based index, e.g., </a:t>
            </a:r>
            <a:r>
              <a:rPr b="1" lang="en-US" sz="1700">
                <a:solidFill>
                  <a:srgbClr val="000000"/>
                </a:solidFill>
                <a:latin typeface="Consolas"/>
                <a:ea typeface="Consolas"/>
                <a:cs typeface="Consolas"/>
                <a:sym typeface="Consolas"/>
              </a:rPr>
              <a:t>${data.aws_subnet.example.0.cidr_block}</a:t>
            </a:r>
            <a:endParaRPr b="1" sz="1700">
              <a:solidFill>
                <a:srgbClr val="000000"/>
              </a:solidFill>
              <a:latin typeface="Consolas"/>
              <a:ea typeface="Consolas"/>
              <a:cs typeface="Consolas"/>
              <a:sym typeface="Consolas"/>
            </a:endParaRPr>
          </a:p>
          <a:p>
            <a:pPr indent="0" lvl="0" marL="1028700" rtl="0" algn="l">
              <a:lnSpc>
                <a:spcPct val="115000"/>
              </a:lnSpc>
              <a:spcBef>
                <a:spcPts val="0"/>
              </a:spcBef>
              <a:spcAft>
                <a:spcPts val="0"/>
              </a:spcAft>
              <a:buNone/>
            </a:pPr>
            <a:r>
              <a:rPr b="1" lang="en-US" sz="1700">
                <a:solidFill>
                  <a:schemeClr val="dk1"/>
                </a:solidFill>
                <a:latin typeface="Consolas"/>
                <a:ea typeface="Consolas"/>
                <a:cs typeface="Consolas"/>
                <a:sym typeface="Consolas"/>
              </a:rPr>
              <a:t>${data.aws_subnet.example[0].cidr_block} </a:t>
            </a:r>
            <a:r>
              <a:rPr lang="en-US" sz="1700">
                <a:solidFill>
                  <a:schemeClr val="dk1"/>
                </a:solidFill>
              </a:rPr>
              <a:t>(0.12)</a:t>
            </a:r>
            <a:endParaRPr sz="1700">
              <a:solidFill>
                <a:srgbClr val="000000"/>
              </a:solidFill>
            </a:endParaRPr>
          </a:p>
          <a:p>
            <a:pPr indent="-273050" lvl="2" marL="1028700" marR="0" rtl="0" algn="l">
              <a:lnSpc>
                <a:spcPct val="115000"/>
              </a:lnSpc>
              <a:spcBef>
                <a:spcPts val="0"/>
              </a:spcBef>
              <a:spcAft>
                <a:spcPts val="0"/>
              </a:spcAft>
              <a:buClr>
                <a:srgbClr val="000000"/>
              </a:buClr>
              <a:buSzPts val="1700"/>
              <a:buFont typeface="Courier New"/>
              <a:buChar char="■"/>
            </a:pPr>
            <a:r>
              <a:rPr lang="en-US" sz="1700">
                <a:solidFill>
                  <a:srgbClr val="000000"/>
                </a:solidFill>
              </a:rPr>
              <a:t>or use the splat syntax to get a list of all the attributes: </a:t>
            </a:r>
            <a:r>
              <a:rPr b="1" lang="en-US" sz="1700">
                <a:solidFill>
                  <a:srgbClr val="000000"/>
                </a:solidFill>
                <a:latin typeface="Consolas"/>
                <a:ea typeface="Consolas"/>
                <a:cs typeface="Consolas"/>
                <a:sym typeface="Consolas"/>
              </a:rPr>
              <a:t>${data.aws_subnet.example.*.cidr_block}</a:t>
            </a:r>
            <a:endParaRPr b="1" sz="1700">
              <a:solidFill>
                <a:srgbClr val="000000"/>
              </a:solidFill>
              <a:latin typeface="Consolas"/>
              <a:ea typeface="Consolas"/>
              <a:cs typeface="Consolas"/>
              <a:sym typeface="Consolas"/>
            </a:endParaRPr>
          </a:p>
          <a:p>
            <a:pPr indent="0" lvl="0" marL="1028700" marR="0" rtl="0" algn="l">
              <a:lnSpc>
                <a:spcPct val="115000"/>
              </a:lnSpc>
              <a:spcBef>
                <a:spcPts val="0"/>
              </a:spcBef>
              <a:spcAft>
                <a:spcPts val="0"/>
              </a:spcAft>
              <a:buNone/>
            </a:pPr>
            <a:r>
              <a:rPr b="1" lang="en-US" sz="1700">
                <a:solidFill>
                  <a:schemeClr val="dk1"/>
                </a:solidFill>
                <a:latin typeface="Consolas"/>
                <a:ea typeface="Consolas"/>
                <a:cs typeface="Consolas"/>
                <a:sym typeface="Consolas"/>
              </a:rPr>
              <a:t>${data.aws_subnet.example[*].cidr_block} </a:t>
            </a:r>
            <a:r>
              <a:rPr lang="en-US" sz="1700">
                <a:solidFill>
                  <a:schemeClr val="dk1"/>
                </a:solidFill>
              </a:rPr>
              <a:t>(0.12)</a:t>
            </a:r>
            <a:endParaRPr sz="1700">
              <a:solidFill>
                <a:schemeClr val="dk1"/>
              </a:solidFill>
            </a:endParaRPr>
          </a:p>
          <a:p>
            <a:pPr indent="0" lvl="0" marL="685800" marR="0" rtl="0" algn="l">
              <a:lnSpc>
                <a:spcPct val="115000"/>
              </a:lnSpc>
              <a:spcBef>
                <a:spcPts val="0"/>
              </a:spcBef>
              <a:spcAft>
                <a:spcPts val="0"/>
              </a:spcAft>
              <a:buNone/>
            </a:pPr>
            <a:r>
              <a:t/>
            </a:r>
            <a:endParaRPr b="1" sz="1700">
              <a:solidFill>
                <a:srgbClr val="000000"/>
              </a:solidFill>
              <a:latin typeface="Consolas"/>
              <a:ea typeface="Consolas"/>
              <a:cs typeface="Consolas"/>
              <a:sym typeface="Consolas"/>
            </a:endParaRPr>
          </a:p>
        </p:txBody>
      </p:sp>
      <p:sp>
        <p:nvSpPr>
          <p:cNvPr id="728" name="Google Shape;728;p104"/>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7">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714373" y="243000"/>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Discussion</a:t>
            </a:r>
            <a:endParaRPr b="1">
              <a:latin typeface="Helvetica Neue"/>
              <a:ea typeface="Helvetica Neue"/>
              <a:cs typeface="Helvetica Neue"/>
              <a:sym typeface="Helvetica Neue"/>
            </a:endParaRPr>
          </a:p>
        </p:txBody>
      </p:sp>
      <p:sp>
        <p:nvSpPr>
          <p:cNvPr id="145" name="Google Shape;145;p24"/>
          <p:cNvSpPr txBox="1"/>
          <p:nvPr>
            <p:ph idx="1" type="body"/>
          </p:nvPr>
        </p:nvSpPr>
        <p:spPr>
          <a:xfrm>
            <a:off x="621000" y="1134000"/>
            <a:ext cx="7884000" cy="3510000"/>
          </a:xfrm>
          <a:prstGeom prst="rect">
            <a:avLst/>
          </a:prstGeom>
          <a:noFill/>
          <a:ln>
            <a:noFill/>
          </a:ln>
        </p:spPr>
        <p:txBody>
          <a:bodyPr anchorCtr="0" anchor="t" bIns="34275" lIns="67500" spcFirstLastPara="1" rIns="68575" wrap="square" tIns="35100">
            <a:noAutofit/>
          </a:bodyPr>
          <a:lstStyle/>
          <a:p>
            <a:pPr indent="-279400" lvl="0" marL="342900" rtl="0" algn="l">
              <a:lnSpc>
                <a:spcPct val="115000"/>
              </a:lnSpc>
              <a:spcBef>
                <a:spcPts val="0"/>
              </a:spcBef>
              <a:spcAft>
                <a:spcPts val="0"/>
              </a:spcAft>
              <a:buSzPts val="1800"/>
              <a:buChar char="•"/>
            </a:pPr>
            <a:r>
              <a:rPr lang="en-US"/>
              <a:t>Lecture-style presentation</a:t>
            </a:r>
            <a:endParaRPr/>
          </a:p>
          <a:p>
            <a:pPr indent="0" lvl="0" marL="342900" rtl="0" algn="l">
              <a:lnSpc>
                <a:spcPct val="115000"/>
              </a:lnSpc>
              <a:spcBef>
                <a:spcPts val="0"/>
              </a:spcBef>
              <a:spcAft>
                <a:spcPts val="0"/>
              </a:spcAft>
              <a:buNone/>
            </a:pPr>
            <a:r>
              <a:t/>
            </a:r>
            <a:endParaRPr/>
          </a:p>
          <a:p>
            <a:pPr indent="-279400" lvl="0" marL="342900" rtl="0" algn="l">
              <a:lnSpc>
                <a:spcPct val="115000"/>
              </a:lnSpc>
              <a:spcBef>
                <a:spcPts val="0"/>
              </a:spcBef>
              <a:spcAft>
                <a:spcPts val="0"/>
              </a:spcAft>
              <a:buSzPts val="1800"/>
              <a:buChar char="•"/>
            </a:pPr>
            <a:r>
              <a:rPr lang="en-US"/>
              <a:t>Questions and thoughts are welcome at any time</a:t>
            </a:r>
            <a:endParaRPr/>
          </a:p>
          <a:p>
            <a:pPr indent="0" lvl="0" marL="342900" rtl="0" algn="l">
              <a:lnSpc>
                <a:spcPct val="115000"/>
              </a:lnSpc>
              <a:spcBef>
                <a:spcPts val="0"/>
              </a:spcBef>
              <a:spcAft>
                <a:spcPts val="0"/>
              </a:spcAft>
              <a:buNone/>
            </a:pPr>
            <a:r>
              <a:t/>
            </a:r>
            <a:endParaRPr/>
          </a:p>
          <a:p>
            <a:pPr indent="-279400" lvl="0" marL="342900" rtl="0" algn="l">
              <a:lnSpc>
                <a:spcPct val="115000"/>
              </a:lnSpc>
              <a:spcBef>
                <a:spcPts val="0"/>
              </a:spcBef>
              <a:spcAft>
                <a:spcPts val="0"/>
              </a:spcAft>
              <a:buSzPts val="1800"/>
              <a:buChar char="•"/>
            </a:pPr>
            <a:r>
              <a:rPr lang="en-US"/>
              <a:t>Tangents are welcome as well–this part of the course should be interactive and stimulating</a:t>
            </a:r>
            <a:endParaRPr/>
          </a:p>
          <a:p>
            <a:pPr indent="-63500" lvl="0" marL="177800" rtl="0" algn="l">
              <a:lnSpc>
                <a:spcPct val="90000"/>
              </a:lnSpc>
              <a:spcBef>
                <a:spcPts val="0"/>
              </a:spcBef>
              <a:spcAft>
                <a:spcPts val="0"/>
              </a:spcAft>
              <a:buClr>
                <a:srgbClr val="3F3F3F"/>
              </a:buClr>
              <a:buSzPts val="1800"/>
              <a:buFont typeface="Helvetica Neue Light"/>
              <a:buNone/>
            </a:pPr>
            <a:r>
              <a:t/>
            </a:r>
            <a:endParaRPr/>
          </a:p>
          <a:p>
            <a:pPr indent="-63500" lvl="0" marL="177800" rtl="0" algn="l">
              <a:lnSpc>
                <a:spcPct val="90000"/>
              </a:lnSpc>
              <a:spcBef>
                <a:spcPts val="0"/>
              </a:spcBef>
              <a:spcAft>
                <a:spcPts val="0"/>
              </a:spcAft>
              <a:buClr>
                <a:srgbClr val="3F3F3F"/>
              </a:buClr>
              <a:buSzPts val="1800"/>
              <a:buFont typeface="Helvetica Neue Light"/>
              <a:buNone/>
            </a:pPr>
            <a:r>
              <a:t/>
            </a:r>
            <a:endParaRPr/>
          </a:p>
          <a:p>
            <a:pPr indent="-63500" lvl="0" marL="177800" rtl="0" algn="l">
              <a:lnSpc>
                <a:spcPct val="90000"/>
              </a:lnSpc>
              <a:spcBef>
                <a:spcPts val="0"/>
              </a:spcBef>
              <a:spcAft>
                <a:spcPts val="0"/>
              </a:spcAft>
              <a:buClr>
                <a:srgbClr val="3F3F3F"/>
              </a:buClr>
              <a:buSzPts val="1800"/>
              <a:buFont typeface="Helvetica Neue Light"/>
              <a:buNone/>
            </a:pPr>
            <a:r>
              <a:t/>
            </a:r>
            <a:endParaRPr/>
          </a:p>
        </p:txBody>
      </p:sp>
      <p:sp>
        <p:nvSpPr>
          <p:cNvPr id="146" name="Google Shape;146;p24"/>
          <p:cNvSpPr txBox="1"/>
          <p:nvPr>
            <p:ph idx="12" type="sldNum"/>
          </p:nvPr>
        </p:nvSpPr>
        <p:spPr>
          <a:xfrm>
            <a:off x="8504999" y="4902993"/>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Google Shape;733;p105"/>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Data Sources and Reference (cont’d) </a:t>
            </a:r>
            <a:endParaRPr b="1">
              <a:latin typeface="Helvetica Neue"/>
              <a:ea typeface="Helvetica Neue"/>
              <a:cs typeface="Helvetica Neue"/>
              <a:sym typeface="Helvetica Neue"/>
            </a:endParaRPr>
          </a:p>
        </p:txBody>
      </p:sp>
      <p:sp>
        <p:nvSpPr>
          <p:cNvPr id="734" name="Google Shape;734;p105"/>
          <p:cNvSpPr txBox="1"/>
          <p:nvPr>
            <p:ph idx="1" type="body"/>
          </p:nvPr>
        </p:nvSpPr>
        <p:spPr>
          <a:xfrm>
            <a:off x="630000" y="1230356"/>
            <a:ext cx="7884000" cy="3167100"/>
          </a:xfrm>
          <a:prstGeom prst="rect">
            <a:avLst/>
          </a:prstGeom>
          <a:noFill/>
          <a:ln>
            <a:noFill/>
          </a:ln>
        </p:spPr>
        <p:txBody>
          <a:bodyPr anchorCtr="0" anchor="t" bIns="34275" lIns="0" spcFirstLastPara="1" rIns="68575" wrap="square" tIns="35100">
            <a:noAutofit/>
          </a:bodyPr>
          <a:lstStyle/>
          <a:p>
            <a:pPr indent="-279400" lvl="0" marL="342900" marR="0" rtl="0" algn="l">
              <a:lnSpc>
                <a:spcPct val="115000"/>
              </a:lnSpc>
              <a:spcBef>
                <a:spcPts val="0"/>
              </a:spcBef>
              <a:spcAft>
                <a:spcPts val="0"/>
              </a:spcAft>
              <a:buClr>
                <a:srgbClr val="000000"/>
              </a:buClr>
              <a:buSzPts val="1800"/>
              <a:buFont typeface="Courier New"/>
              <a:buChar char="●"/>
            </a:pPr>
            <a:r>
              <a:rPr lang="en-US" sz="1800">
                <a:solidFill>
                  <a:srgbClr val="000000"/>
                </a:solidFill>
              </a:rPr>
              <a:t>Referencing values output from another module</a:t>
            </a:r>
            <a:endParaRPr sz="1800">
              <a:solidFill>
                <a:srgbClr val="000000"/>
              </a:solidFill>
            </a:endParaRPr>
          </a:p>
          <a:p>
            <a:pPr indent="-279400" lvl="1" marL="685800" marR="0" rtl="0" algn="l">
              <a:lnSpc>
                <a:spcPct val="115000"/>
              </a:lnSpc>
              <a:spcBef>
                <a:spcPts val="0"/>
              </a:spcBef>
              <a:spcAft>
                <a:spcPts val="0"/>
              </a:spcAft>
              <a:buClr>
                <a:srgbClr val="000000"/>
              </a:buClr>
              <a:buSzPts val="1800"/>
              <a:buFont typeface="Consolas"/>
              <a:buChar char="○"/>
            </a:pPr>
            <a:r>
              <a:rPr b="1" lang="en-US" sz="1800">
                <a:solidFill>
                  <a:srgbClr val="000000"/>
                </a:solidFill>
                <a:latin typeface="Consolas"/>
                <a:ea typeface="Consolas"/>
                <a:cs typeface="Consolas"/>
                <a:sym typeface="Consolas"/>
              </a:rPr>
              <a:t>module.MODULE_NAME.MODULE_OUTPUT_NAME</a:t>
            </a:r>
            <a:endParaRPr b="1" sz="1800">
              <a:solidFill>
                <a:srgbClr val="000000"/>
              </a:solidFill>
              <a:latin typeface="Consolas"/>
              <a:ea typeface="Consolas"/>
              <a:cs typeface="Consolas"/>
              <a:sym typeface="Consolas"/>
            </a:endParaRPr>
          </a:p>
        </p:txBody>
      </p:sp>
      <p:sp>
        <p:nvSpPr>
          <p:cNvPr id="735" name="Google Shape;735;p105"/>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
        <p:nvSpPr>
          <p:cNvPr id="740" name="Google Shape;740;p106"/>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Resource Example w/Conditional</a:t>
            </a:r>
            <a:endParaRPr b="1">
              <a:latin typeface="Helvetica Neue"/>
              <a:ea typeface="Helvetica Neue"/>
              <a:cs typeface="Helvetica Neue"/>
              <a:sym typeface="Helvetica Neue"/>
            </a:endParaRPr>
          </a:p>
        </p:txBody>
      </p:sp>
      <p:sp>
        <p:nvSpPr>
          <p:cNvPr id="741" name="Google Shape;741;p106"/>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742" name="Google Shape;742;p106"/>
          <p:cNvSpPr txBox="1"/>
          <p:nvPr>
            <p:ph idx="1" type="body"/>
          </p:nvPr>
        </p:nvSpPr>
        <p:spPr>
          <a:xfrm>
            <a:off x="0" y="924075"/>
            <a:ext cx="9144000" cy="3978900"/>
          </a:xfrm>
          <a:prstGeom prst="rect">
            <a:avLst/>
          </a:prstGeom>
          <a:solidFill>
            <a:srgbClr val="000000"/>
          </a:solidFill>
          <a:ln>
            <a:noFill/>
          </a:ln>
        </p:spPr>
        <p:txBody>
          <a:bodyPr anchorCtr="0" anchor="t" bIns="308600" lIns="342900" spcFirstLastPara="1" rIns="342900" wrap="square" tIns="308600">
            <a:noAutofit/>
          </a:bodyPr>
          <a:lstStyle/>
          <a:p>
            <a:pPr indent="0" lvl="0" marL="0" rtl="0" algn="l">
              <a:spcBef>
                <a:spcPts val="0"/>
              </a:spcBef>
              <a:spcAft>
                <a:spcPts val="0"/>
              </a:spcAft>
              <a:buNone/>
            </a:pPr>
            <a:r>
              <a:t/>
            </a:r>
            <a:endParaRPr b="1" sz="2000">
              <a:solidFill>
                <a:srgbClr val="FF9900"/>
              </a:solidFill>
              <a:latin typeface="Courier"/>
              <a:ea typeface="Courier"/>
              <a:cs typeface="Courier"/>
              <a:sym typeface="Courier"/>
            </a:endParaRPr>
          </a:p>
          <a:p>
            <a:pPr indent="0" lvl="0" marL="0" rtl="0" algn="l">
              <a:spcBef>
                <a:spcPts val="0"/>
              </a:spcBef>
              <a:spcAft>
                <a:spcPts val="0"/>
              </a:spcAft>
              <a:buNone/>
            </a:pPr>
            <a:r>
              <a:rPr b="1" lang="en-US" sz="2000">
                <a:solidFill>
                  <a:srgbClr val="FF9900"/>
                </a:solidFill>
                <a:latin typeface="Courier"/>
                <a:ea typeface="Courier"/>
                <a:cs typeface="Courier"/>
                <a:sym typeface="Courier"/>
              </a:rPr>
              <a:t>resource</a:t>
            </a:r>
            <a:r>
              <a:rPr b="1" lang="en-US" sz="2000">
                <a:solidFill>
                  <a:srgbClr val="FFFFFF"/>
                </a:solidFill>
                <a:latin typeface="Courier"/>
                <a:ea typeface="Courier"/>
                <a:cs typeface="Courier"/>
                <a:sym typeface="Courier"/>
              </a:rPr>
              <a:t> </a:t>
            </a:r>
            <a:r>
              <a:rPr b="1" lang="en-US" sz="2000">
                <a:solidFill>
                  <a:srgbClr val="6FA8DC"/>
                </a:solidFill>
                <a:latin typeface="Courier"/>
                <a:ea typeface="Courier"/>
                <a:cs typeface="Courier"/>
                <a:sym typeface="Courier"/>
              </a:rPr>
              <a:t>“aws_instance” “web”</a:t>
            </a:r>
            <a:r>
              <a:rPr b="1" lang="en-US" sz="2000">
                <a:solidFill>
                  <a:srgbClr val="FFFFFF"/>
                </a:solidFill>
                <a:latin typeface="Courier"/>
                <a:ea typeface="Courier"/>
                <a:cs typeface="Courier"/>
                <a:sym typeface="Courier"/>
              </a:rPr>
              <a:t> </a:t>
            </a:r>
            <a:r>
              <a:rPr b="1" lang="en-US" sz="2000">
                <a:solidFill>
                  <a:srgbClr val="C9DAF8"/>
                </a:solidFill>
                <a:latin typeface="Courier"/>
                <a:ea typeface="Courier"/>
                <a:cs typeface="Courier"/>
                <a:sym typeface="Courier"/>
              </a:rPr>
              <a:t>{</a:t>
            </a:r>
            <a:endParaRPr b="1" sz="2000">
              <a:solidFill>
                <a:srgbClr val="C9DAF8"/>
              </a:solidFill>
              <a:latin typeface="Courier"/>
              <a:ea typeface="Courier"/>
              <a:cs typeface="Courier"/>
              <a:sym typeface="Courier"/>
            </a:endParaRPr>
          </a:p>
          <a:p>
            <a:pPr indent="0" lvl="0" marL="0" rtl="0" algn="l">
              <a:spcBef>
                <a:spcPts val="0"/>
              </a:spcBef>
              <a:spcAft>
                <a:spcPts val="0"/>
              </a:spcAft>
              <a:buNone/>
            </a:pPr>
            <a:r>
              <a:rPr b="1" lang="en-US" sz="2000">
                <a:solidFill>
                  <a:srgbClr val="C9DAF8"/>
                </a:solidFill>
                <a:latin typeface="Courier"/>
                <a:ea typeface="Courier"/>
                <a:cs typeface="Courier"/>
                <a:sym typeface="Courier"/>
              </a:rPr>
              <a:t>  </a:t>
            </a:r>
            <a:r>
              <a:rPr b="1" lang="en-US" sz="2000">
                <a:solidFill>
                  <a:srgbClr val="8E7CC3"/>
                </a:solidFill>
                <a:latin typeface="Courier"/>
                <a:ea typeface="Courier"/>
                <a:cs typeface="Courier"/>
                <a:sym typeface="Courier"/>
              </a:rPr>
              <a:t>ami</a:t>
            </a:r>
            <a:r>
              <a:rPr b="1" lang="en-US" sz="2000">
                <a:solidFill>
                  <a:srgbClr val="C9DAF8"/>
                </a:solidFill>
                <a:latin typeface="Courier"/>
                <a:ea typeface="Courier"/>
                <a:cs typeface="Courier"/>
                <a:sym typeface="Courier"/>
              </a:rPr>
              <a:t>           = </a:t>
            </a:r>
            <a:r>
              <a:rPr b="1" lang="en-US" sz="2000">
                <a:solidFill>
                  <a:srgbClr val="6AA84F"/>
                </a:solidFill>
                <a:latin typeface="Courier"/>
                <a:ea typeface="Courier"/>
                <a:cs typeface="Courier"/>
                <a:sym typeface="Courier"/>
              </a:rPr>
              <a:t>“</a:t>
            </a:r>
            <a:r>
              <a:rPr b="1" lang="en-US" sz="2000">
                <a:solidFill>
                  <a:srgbClr val="C9DAF8"/>
                </a:solidFill>
                <a:latin typeface="Courier"/>
                <a:ea typeface="Courier"/>
                <a:cs typeface="Courier"/>
                <a:sym typeface="Courier"/>
              </a:rPr>
              <a:t>${var.</a:t>
            </a:r>
            <a:r>
              <a:rPr b="1" lang="en-US" sz="2000">
                <a:solidFill>
                  <a:srgbClr val="8E7CC3"/>
                </a:solidFill>
                <a:latin typeface="Courier"/>
                <a:ea typeface="Courier"/>
                <a:cs typeface="Courier"/>
                <a:sym typeface="Courier"/>
              </a:rPr>
              <a:t>ami</a:t>
            </a:r>
            <a:r>
              <a:rPr b="1" lang="en-US" sz="2000">
                <a:solidFill>
                  <a:srgbClr val="C9DAF8"/>
                </a:solidFill>
                <a:latin typeface="Courier"/>
                <a:ea typeface="Courier"/>
                <a:cs typeface="Courier"/>
                <a:sym typeface="Courier"/>
              </a:rPr>
              <a:t>}</a:t>
            </a:r>
            <a:r>
              <a:rPr b="1" lang="en-US" sz="2000">
                <a:solidFill>
                  <a:srgbClr val="6AA84F"/>
                </a:solidFill>
                <a:latin typeface="Courier"/>
                <a:ea typeface="Courier"/>
                <a:cs typeface="Courier"/>
                <a:sym typeface="Courier"/>
              </a:rPr>
              <a:t>“</a:t>
            </a:r>
            <a:endParaRPr b="1" sz="2000">
              <a:solidFill>
                <a:srgbClr val="6AA84F"/>
              </a:solidFill>
              <a:latin typeface="Courier"/>
              <a:ea typeface="Courier"/>
              <a:cs typeface="Courier"/>
              <a:sym typeface="Courier"/>
            </a:endParaRPr>
          </a:p>
          <a:p>
            <a:pPr indent="0" lvl="0" marL="0" rtl="0" algn="l">
              <a:spcBef>
                <a:spcPts val="0"/>
              </a:spcBef>
              <a:spcAft>
                <a:spcPts val="0"/>
              </a:spcAft>
              <a:buNone/>
            </a:pPr>
            <a:r>
              <a:rPr b="1" lang="en-US" sz="2000">
                <a:solidFill>
                  <a:srgbClr val="C9DAF8"/>
                </a:solidFill>
                <a:latin typeface="Courier"/>
                <a:ea typeface="Courier"/>
                <a:cs typeface="Courier"/>
                <a:sym typeface="Courier"/>
              </a:rPr>
              <a:t>  </a:t>
            </a:r>
            <a:r>
              <a:rPr b="1" lang="en-US" sz="2000">
                <a:solidFill>
                  <a:srgbClr val="8E7CC3"/>
                </a:solidFill>
                <a:latin typeface="Courier"/>
                <a:ea typeface="Courier"/>
                <a:cs typeface="Courier"/>
                <a:sym typeface="Courier"/>
              </a:rPr>
              <a:t>instance_type</a:t>
            </a:r>
            <a:r>
              <a:rPr b="1" lang="en-US" sz="2000">
                <a:solidFill>
                  <a:srgbClr val="C9DAF8"/>
                </a:solidFill>
                <a:latin typeface="Courier"/>
                <a:ea typeface="Courier"/>
                <a:cs typeface="Courier"/>
                <a:sym typeface="Courier"/>
              </a:rPr>
              <a:t> = </a:t>
            </a:r>
            <a:r>
              <a:rPr b="1" lang="en-US" sz="2000">
                <a:solidFill>
                  <a:srgbClr val="6AA84F"/>
                </a:solidFill>
                <a:latin typeface="Courier"/>
                <a:ea typeface="Courier"/>
                <a:cs typeface="Courier"/>
                <a:sym typeface="Courier"/>
              </a:rPr>
              <a:t>“</a:t>
            </a:r>
            <a:r>
              <a:rPr b="1" lang="en-US" sz="2000">
                <a:solidFill>
                  <a:srgbClr val="C9DAF8"/>
                </a:solidFill>
                <a:latin typeface="Courier"/>
                <a:ea typeface="Courier"/>
                <a:cs typeface="Courier"/>
                <a:sym typeface="Courier"/>
              </a:rPr>
              <a:t>${var.</a:t>
            </a:r>
            <a:r>
              <a:rPr b="1" lang="en-US" sz="2000">
                <a:solidFill>
                  <a:srgbClr val="8E7CC3"/>
                </a:solidFill>
                <a:latin typeface="Courier"/>
                <a:ea typeface="Courier"/>
                <a:cs typeface="Courier"/>
                <a:sym typeface="Courier"/>
              </a:rPr>
              <a:t>instance_type</a:t>
            </a:r>
            <a:r>
              <a:rPr b="1" lang="en-US" sz="2000">
                <a:solidFill>
                  <a:srgbClr val="C9DAF8"/>
                </a:solidFill>
                <a:latin typeface="Courier"/>
                <a:ea typeface="Courier"/>
                <a:cs typeface="Courier"/>
                <a:sym typeface="Courier"/>
              </a:rPr>
              <a:t>}</a:t>
            </a:r>
            <a:r>
              <a:rPr b="1" lang="en-US" sz="2000">
                <a:solidFill>
                  <a:srgbClr val="6AA84F"/>
                </a:solidFill>
                <a:latin typeface="Courier"/>
                <a:ea typeface="Courier"/>
                <a:cs typeface="Courier"/>
                <a:sym typeface="Courier"/>
              </a:rPr>
              <a:t>”</a:t>
            </a:r>
            <a:endParaRPr b="1" sz="2000">
              <a:solidFill>
                <a:srgbClr val="6AA84F"/>
              </a:solidFill>
              <a:latin typeface="Courier"/>
              <a:ea typeface="Courier"/>
              <a:cs typeface="Courier"/>
              <a:sym typeface="Courier"/>
            </a:endParaRPr>
          </a:p>
          <a:p>
            <a:pPr indent="0" lvl="0" marL="0" rtl="0" algn="l">
              <a:spcBef>
                <a:spcPts val="0"/>
              </a:spcBef>
              <a:spcAft>
                <a:spcPts val="0"/>
              </a:spcAft>
              <a:buNone/>
            </a:pPr>
            <a:r>
              <a:rPr b="1" lang="en-US" sz="2000">
                <a:solidFill>
                  <a:srgbClr val="C9DAF8"/>
                </a:solidFill>
                <a:latin typeface="Courier"/>
                <a:ea typeface="Courier"/>
                <a:cs typeface="Courier"/>
                <a:sym typeface="Courier"/>
              </a:rPr>
              <a:t>  </a:t>
            </a:r>
            <a:endParaRPr b="1" sz="2000">
              <a:solidFill>
                <a:srgbClr val="C9DAF8"/>
              </a:solidFill>
              <a:latin typeface="Courier"/>
              <a:ea typeface="Courier"/>
              <a:cs typeface="Courier"/>
              <a:sym typeface="Courier"/>
            </a:endParaRPr>
          </a:p>
          <a:p>
            <a:pPr indent="0" lvl="0" marL="0" rtl="0" algn="l">
              <a:spcBef>
                <a:spcPts val="0"/>
              </a:spcBef>
              <a:spcAft>
                <a:spcPts val="0"/>
              </a:spcAft>
              <a:buNone/>
            </a:pPr>
            <a:r>
              <a:rPr b="1" lang="en-US" sz="2000">
                <a:solidFill>
                  <a:srgbClr val="C9DAF8"/>
                </a:solidFill>
                <a:latin typeface="Courier"/>
                <a:ea typeface="Courier"/>
                <a:cs typeface="Courier"/>
                <a:sym typeface="Courier"/>
              </a:rPr>
              <a:t>  </a:t>
            </a:r>
            <a:r>
              <a:rPr b="1" lang="en-US" sz="2000">
                <a:solidFill>
                  <a:srgbClr val="8E7CC3"/>
                </a:solidFill>
                <a:latin typeface="Courier"/>
                <a:ea typeface="Courier"/>
                <a:cs typeface="Courier"/>
                <a:sym typeface="Courier"/>
              </a:rPr>
              <a:t>tags</a:t>
            </a:r>
            <a:r>
              <a:rPr b="1" lang="en-US" sz="2000">
                <a:solidFill>
                  <a:srgbClr val="C9DAF8"/>
                </a:solidFill>
                <a:latin typeface="Courier"/>
                <a:ea typeface="Courier"/>
                <a:cs typeface="Courier"/>
                <a:sym typeface="Courier"/>
              </a:rPr>
              <a:t> {</a:t>
            </a:r>
            <a:endParaRPr b="1" sz="2000">
              <a:solidFill>
                <a:srgbClr val="C9DAF8"/>
              </a:solidFill>
              <a:latin typeface="Courier"/>
              <a:ea typeface="Courier"/>
              <a:cs typeface="Courier"/>
              <a:sym typeface="Courier"/>
            </a:endParaRPr>
          </a:p>
          <a:p>
            <a:pPr indent="0" lvl="0" marL="0" rtl="0" algn="l">
              <a:spcBef>
                <a:spcPts val="0"/>
              </a:spcBef>
              <a:spcAft>
                <a:spcPts val="0"/>
              </a:spcAft>
              <a:buNone/>
            </a:pPr>
            <a:r>
              <a:rPr b="1" lang="en-US" sz="2000">
                <a:solidFill>
                  <a:srgbClr val="C9DAF8"/>
                </a:solidFill>
                <a:latin typeface="Courier"/>
                <a:ea typeface="Courier"/>
                <a:cs typeface="Courier"/>
                <a:sym typeface="Courier"/>
              </a:rPr>
              <a:t>    </a:t>
            </a:r>
            <a:r>
              <a:rPr b="1" lang="en-US" sz="2000">
                <a:solidFill>
                  <a:srgbClr val="8E7CC3"/>
                </a:solidFill>
                <a:latin typeface="Courier"/>
                <a:ea typeface="Courier"/>
                <a:cs typeface="Courier"/>
                <a:sym typeface="Courier"/>
              </a:rPr>
              <a:t>Name</a:t>
            </a:r>
            <a:r>
              <a:rPr b="1" lang="en-US" sz="2000">
                <a:solidFill>
                  <a:srgbClr val="C9DAF8"/>
                </a:solidFill>
                <a:latin typeface="Courier"/>
                <a:ea typeface="Courier"/>
                <a:cs typeface="Courier"/>
                <a:sym typeface="Courier"/>
              </a:rPr>
              <a:t> = </a:t>
            </a:r>
            <a:r>
              <a:rPr b="1" lang="en-US" sz="2000">
                <a:solidFill>
                  <a:srgbClr val="6AA84F"/>
                </a:solidFill>
                <a:latin typeface="Courier"/>
                <a:ea typeface="Courier"/>
                <a:cs typeface="Courier"/>
                <a:sym typeface="Courier"/>
              </a:rPr>
              <a:t>“</a:t>
            </a:r>
            <a:r>
              <a:rPr b="1" lang="en-US" sz="2000">
                <a:solidFill>
                  <a:srgbClr val="C9DAF8"/>
                </a:solidFill>
                <a:latin typeface="Courier"/>
                <a:ea typeface="Courier"/>
                <a:cs typeface="Courier"/>
                <a:sym typeface="Courier"/>
              </a:rPr>
              <a:t>${var.</a:t>
            </a:r>
            <a:r>
              <a:rPr b="1" lang="en-US" sz="2000">
                <a:solidFill>
                  <a:srgbClr val="8E7CC3"/>
                </a:solidFill>
                <a:latin typeface="Courier"/>
                <a:ea typeface="Courier"/>
                <a:cs typeface="Courier"/>
                <a:sym typeface="Courier"/>
              </a:rPr>
              <a:t>env </a:t>
            </a:r>
            <a:r>
              <a:rPr b="1" lang="en-US" sz="2000">
                <a:solidFill>
                  <a:srgbClr val="C9DAF8"/>
                </a:solidFill>
                <a:latin typeface="Courier"/>
                <a:ea typeface="Courier"/>
                <a:cs typeface="Courier"/>
                <a:sym typeface="Courier"/>
              </a:rPr>
              <a:t>==</a:t>
            </a:r>
            <a:r>
              <a:rPr b="1" lang="en-US" sz="2000">
                <a:solidFill>
                  <a:srgbClr val="8E7CC3"/>
                </a:solidFill>
                <a:latin typeface="Courier"/>
                <a:ea typeface="Courier"/>
                <a:cs typeface="Courier"/>
                <a:sym typeface="Courier"/>
              </a:rPr>
              <a:t> </a:t>
            </a:r>
            <a:r>
              <a:rPr b="1" lang="en-US" sz="2000">
                <a:solidFill>
                  <a:srgbClr val="6AA84F"/>
                </a:solidFill>
                <a:latin typeface="Courier"/>
                <a:ea typeface="Courier"/>
                <a:cs typeface="Courier"/>
                <a:sym typeface="Courier"/>
              </a:rPr>
              <a:t>“production”</a:t>
            </a:r>
            <a:r>
              <a:rPr b="1" lang="en-US" sz="2000">
                <a:solidFill>
                  <a:srgbClr val="8E7CC3"/>
                </a:solidFill>
                <a:latin typeface="Courier"/>
                <a:ea typeface="Courier"/>
                <a:cs typeface="Courier"/>
                <a:sym typeface="Courier"/>
              </a:rPr>
              <a:t> </a:t>
            </a:r>
            <a:r>
              <a:rPr b="1" lang="en-US" sz="2000">
                <a:solidFill>
                  <a:srgbClr val="C9DAF8"/>
                </a:solidFill>
                <a:latin typeface="Courier"/>
                <a:ea typeface="Courier"/>
                <a:cs typeface="Courier"/>
                <a:sym typeface="Courier"/>
              </a:rPr>
              <a:t>?</a:t>
            </a:r>
            <a:r>
              <a:rPr b="1" lang="en-US" sz="2000">
                <a:solidFill>
                  <a:srgbClr val="8E7CC3"/>
                </a:solidFill>
                <a:latin typeface="Courier"/>
                <a:ea typeface="Courier"/>
                <a:cs typeface="Courier"/>
                <a:sym typeface="Courier"/>
              </a:rPr>
              <a:t> </a:t>
            </a:r>
            <a:r>
              <a:rPr b="1" lang="en-US" sz="2000">
                <a:solidFill>
                  <a:srgbClr val="6AA84F"/>
                </a:solidFill>
                <a:latin typeface="Courier"/>
                <a:ea typeface="Courier"/>
                <a:cs typeface="Courier"/>
                <a:sym typeface="Courier"/>
              </a:rPr>
              <a:t>“production-web”</a:t>
            </a:r>
            <a:r>
              <a:rPr b="1" lang="en-US" sz="2000">
                <a:solidFill>
                  <a:srgbClr val="8E7CC3"/>
                </a:solidFill>
                <a:latin typeface="Courier"/>
                <a:ea typeface="Courier"/>
                <a:cs typeface="Courier"/>
                <a:sym typeface="Courier"/>
              </a:rPr>
              <a:t> </a:t>
            </a:r>
            <a:r>
              <a:rPr b="1" lang="en-US" sz="2000">
                <a:solidFill>
                  <a:srgbClr val="C9DAF8"/>
                </a:solidFill>
                <a:latin typeface="Courier"/>
                <a:ea typeface="Courier"/>
                <a:cs typeface="Courier"/>
                <a:sym typeface="Courier"/>
              </a:rPr>
              <a:t>:</a:t>
            </a:r>
            <a:r>
              <a:rPr b="1" lang="en-US" sz="2000">
                <a:solidFill>
                  <a:srgbClr val="8E7CC3"/>
                </a:solidFill>
                <a:latin typeface="Courier"/>
                <a:ea typeface="Courier"/>
                <a:cs typeface="Courier"/>
                <a:sym typeface="Courier"/>
              </a:rPr>
              <a:t> </a:t>
            </a:r>
            <a:r>
              <a:rPr b="1" lang="en-US" sz="2000">
                <a:solidFill>
                  <a:srgbClr val="6AA84F"/>
                </a:solidFill>
                <a:latin typeface="Courier"/>
                <a:ea typeface="Courier"/>
                <a:cs typeface="Courier"/>
                <a:sym typeface="Courier"/>
              </a:rPr>
              <a:t>“staging-web”</a:t>
            </a:r>
            <a:r>
              <a:rPr b="1" lang="en-US" sz="2000">
                <a:solidFill>
                  <a:srgbClr val="8E7CC3"/>
                </a:solidFill>
                <a:latin typeface="Courier"/>
                <a:ea typeface="Courier"/>
                <a:cs typeface="Courier"/>
                <a:sym typeface="Courier"/>
              </a:rPr>
              <a:t> </a:t>
            </a:r>
            <a:r>
              <a:rPr b="1" lang="en-US" sz="2000">
                <a:solidFill>
                  <a:srgbClr val="C9DAF8"/>
                </a:solidFill>
                <a:latin typeface="Courier"/>
                <a:ea typeface="Courier"/>
                <a:cs typeface="Courier"/>
                <a:sym typeface="Courier"/>
              </a:rPr>
              <a:t>}</a:t>
            </a:r>
            <a:r>
              <a:rPr b="1" lang="en-US" sz="2000">
                <a:solidFill>
                  <a:srgbClr val="6AA84F"/>
                </a:solidFill>
                <a:latin typeface="Courier"/>
                <a:ea typeface="Courier"/>
                <a:cs typeface="Courier"/>
                <a:sym typeface="Courier"/>
              </a:rPr>
              <a:t>”</a:t>
            </a:r>
            <a:endParaRPr b="1" sz="2000">
              <a:solidFill>
                <a:srgbClr val="6AA84F"/>
              </a:solidFill>
              <a:latin typeface="Courier"/>
              <a:ea typeface="Courier"/>
              <a:cs typeface="Courier"/>
              <a:sym typeface="Courier"/>
            </a:endParaRPr>
          </a:p>
          <a:p>
            <a:pPr indent="0" lvl="0" marL="0" rtl="0" algn="l">
              <a:spcBef>
                <a:spcPts val="0"/>
              </a:spcBef>
              <a:spcAft>
                <a:spcPts val="0"/>
              </a:spcAft>
              <a:buNone/>
            </a:pPr>
            <a:r>
              <a:rPr b="1" lang="en-US" sz="2000">
                <a:solidFill>
                  <a:srgbClr val="C9DAF8"/>
                </a:solidFill>
                <a:latin typeface="Courier"/>
                <a:ea typeface="Courier"/>
                <a:cs typeface="Courier"/>
                <a:sym typeface="Courier"/>
              </a:rPr>
              <a:t>  }</a:t>
            </a:r>
            <a:endParaRPr b="1" sz="2000">
              <a:solidFill>
                <a:srgbClr val="C9DAF8"/>
              </a:solidFill>
              <a:latin typeface="Courier"/>
              <a:ea typeface="Courier"/>
              <a:cs typeface="Courier"/>
              <a:sym typeface="Courier"/>
            </a:endParaRPr>
          </a:p>
          <a:p>
            <a:pPr indent="0" lvl="0" marL="0" rtl="0" algn="l">
              <a:spcBef>
                <a:spcPts val="0"/>
              </a:spcBef>
              <a:spcAft>
                <a:spcPts val="0"/>
              </a:spcAft>
              <a:buNone/>
            </a:pPr>
            <a:r>
              <a:rPr b="1" lang="en-US" sz="2000">
                <a:solidFill>
                  <a:srgbClr val="C9DAF8"/>
                </a:solidFill>
                <a:latin typeface="Courier"/>
                <a:ea typeface="Courier"/>
                <a:cs typeface="Courier"/>
                <a:sym typeface="Courier"/>
              </a:rPr>
              <a:t>}</a:t>
            </a:r>
            <a:endParaRPr b="1" sz="2000">
              <a:solidFill>
                <a:srgbClr val="FF9900"/>
              </a:solidFill>
              <a:latin typeface="Courier"/>
              <a:ea typeface="Courier"/>
              <a:cs typeface="Courier"/>
              <a:sym typeface="Courie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6" name="Shape 746"/>
        <p:cNvGrpSpPr/>
        <p:nvPr/>
      </p:nvGrpSpPr>
      <p:grpSpPr>
        <a:xfrm>
          <a:off x="0" y="0"/>
          <a:ext cx="0" cy="0"/>
          <a:chOff x="0" y="0"/>
          <a:chExt cx="0" cy="0"/>
        </a:xfrm>
      </p:grpSpPr>
      <p:sp>
        <p:nvSpPr>
          <p:cNvPr id="747" name="Google Shape;747;p107"/>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sz="1800">
                <a:latin typeface="Helvetica Neue"/>
                <a:ea typeface="Helvetica Neue"/>
                <a:cs typeface="Helvetica Neue"/>
                <a:sym typeface="Helvetica Neue"/>
              </a:rPr>
              <a:t>Exercise 8: Understanding &amp; Manipulating Data/Variables</a:t>
            </a:r>
            <a:endParaRPr b="1" sz="1800">
              <a:latin typeface="Helvetica Neue"/>
              <a:ea typeface="Helvetica Neue"/>
              <a:cs typeface="Helvetica Neue"/>
              <a:sym typeface="Helvetica Neue"/>
            </a:endParaRPr>
          </a:p>
        </p:txBody>
      </p:sp>
      <p:sp>
        <p:nvSpPr>
          <p:cNvPr id="748" name="Google Shape;748;p107"/>
          <p:cNvSpPr txBox="1"/>
          <p:nvPr>
            <p:ph idx="1" type="body"/>
          </p:nvPr>
        </p:nvSpPr>
        <p:spPr>
          <a:xfrm>
            <a:off x="626625" y="1111275"/>
            <a:ext cx="7884000" cy="3510000"/>
          </a:xfrm>
          <a:prstGeom prst="rect">
            <a:avLst/>
          </a:prstGeom>
          <a:noFill/>
          <a:ln>
            <a:noFill/>
          </a:ln>
        </p:spPr>
        <p:txBody>
          <a:bodyPr anchorCtr="0" anchor="t" bIns="34275" lIns="0" spcFirstLastPara="1" rIns="68575" wrap="square" tIns="35100">
            <a:noAutofit/>
          </a:bodyPr>
          <a:lstStyle/>
          <a:p>
            <a:pPr indent="0" lvl="0" marL="342900" marR="0" rtl="0" algn="l">
              <a:lnSpc>
                <a:spcPct val="90000"/>
              </a:lnSpc>
              <a:spcBef>
                <a:spcPts val="0"/>
              </a:spcBef>
              <a:spcAft>
                <a:spcPts val="0"/>
              </a:spcAft>
              <a:buNone/>
            </a:pPr>
            <a:r>
              <a:t/>
            </a:r>
            <a:endParaRPr sz="4500">
              <a:solidFill>
                <a:srgbClr val="000000"/>
              </a:solidFill>
            </a:endParaRPr>
          </a:p>
          <a:p>
            <a:pPr indent="0" lvl="0" marL="342900" marR="0" rtl="0" algn="l">
              <a:lnSpc>
                <a:spcPct val="90000"/>
              </a:lnSpc>
              <a:spcBef>
                <a:spcPts val="0"/>
              </a:spcBef>
              <a:spcAft>
                <a:spcPts val="0"/>
              </a:spcAft>
              <a:buNone/>
            </a:pPr>
            <a:r>
              <a:t/>
            </a:r>
            <a:endParaRPr sz="4500">
              <a:solidFill>
                <a:srgbClr val="000000"/>
              </a:solidFill>
            </a:endParaRPr>
          </a:p>
          <a:p>
            <a:pPr indent="0" lvl="0" marL="0" marR="0" rtl="0" algn="ctr">
              <a:lnSpc>
                <a:spcPct val="90000"/>
              </a:lnSpc>
              <a:spcBef>
                <a:spcPts val="0"/>
              </a:spcBef>
              <a:spcAft>
                <a:spcPts val="0"/>
              </a:spcAft>
              <a:buNone/>
            </a:pPr>
            <a:r>
              <a:rPr lang="en-US" sz="4500" u="sng">
                <a:solidFill>
                  <a:schemeClr val="hlink"/>
                </a:solidFill>
                <a:hlinkClick r:id="rId3"/>
              </a:rPr>
              <a:t>Exercise 8</a:t>
            </a:r>
            <a:endParaRPr sz="4500">
              <a:solidFill>
                <a:srgbClr val="000000"/>
              </a:solidFill>
            </a:endParaRPr>
          </a:p>
          <a:p>
            <a:pPr indent="0" lvl="0" marL="0" marR="0" rtl="0" algn="l">
              <a:lnSpc>
                <a:spcPct val="90000"/>
              </a:lnSpc>
              <a:spcBef>
                <a:spcPts val="0"/>
              </a:spcBef>
              <a:spcAft>
                <a:spcPts val="0"/>
              </a:spcAft>
              <a:buNone/>
            </a:pPr>
            <a:r>
              <a:t/>
            </a:r>
            <a:endParaRPr>
              <a:solidFill>
                <a:srgbClr val="000000"/>
              </a:solidFill>
            </a:endParaRPr>
          </a:p>
        </p:txBody>
      </p:sp>
      <p:sp>
        <p:nvSpPr>
          <p:cNvPr id="749" name="Google Shape;749;p107"/>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Google Shape;754;p108"/>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Keeping Terraform in Sync with Infra</a:t>
            </a:r>
            <a:endParaRPr b="1">
              <a:latin typeface="Helvetica Neue"/>
              <a:ea typeface="Helvetica Neue"/>
              <a:cs typeface="Helvetica Neue"/>
              <a:sym typeface="Helvetica Neue"/>
            </a:endParaRPr>
          </a:p>
        </p:txBody>
      </p:sp>
      <p:sp>
        <p:nvSpPr>
          <p:cNvPr id="755" name="Google Shape;755;p108"/>
          <p:cNvSpPr txBox="1"/>
          <p:nvPr>
            <p:ph idx="1" type="body"/>
          </p:nvPr>
        </p:nvSpPr>
        <p:spPr>
          <a:xfrm>
            <a:off x="630000" y="1114013"/>
            <a:ext cx="7884000" cy="3460200"/>
          </a:xfrm>
          <a:prstGeom prst="rect">
            <a:avLst/>
          </a:prstGeom>
          <a:noFill/>
          <a:ln>
            <a:noFill/>
          </a:ln>
        </p:spPr>
        <p:txBody>
          <a:bodyPr anchorCtr="0" anchor="t" bIns="34275" lIns="0" spcFirstLastPara="1" rIns="68575" wrap="square" tIns="35100">
            <a:noAutofit/>
          </a:bodyPr>
          <a:lstStyle/>
          <a:p>
            <a:pPr indent="-279400" lvl="0" marL="342900" marR="0" rtl="0" algn="l">
              <a:lnSpc>
                <a:spcPct val="115000"/>
              </a:lnSpc>
              <a:spcBef>
                <a:spcPts val="0"/>
              </a:spcBef>
              <a:spcAft>
                <a:spcPts val="0"/>
              </a:spcAft>
              <a:buClr>
                <a:srgbClr val="000000"/>
              </a:buClr>
              <a:buSzPts val="1800"/>
              <a:buChar char="●"/>
            </a:pPr>
            <a:r>
              <a:rPr lang="en-US">
                <a:solidFill>
                  <a:srgbClr val="000000"/>
                </a:solidFill>
              </a:rPr>
              <a:t>configuration drift</a:t>
            </a:r>
            <a:endParaRPr>
              <a:solidFill>
                <a:srgbClr val="000000"/>
              </a:solidFill>
            </a:endParaRPr>
          </a:p>
          <a:p>
            <a:pPr indent="-279400" lvl="1" marL="685800" marR="0" rtl="0" algn="l">
              <a:lnSpc>
                <a:spcPct val="115000"/>
              </a:lnSpc>
              <a:spcBef>
                <a:spcPts val="0"/>
              </a:spcBef>
              <a:spcAft>
                <a:spcPts val="0"/>
              </a:spcAft>
              <a:buClr>
                <a:srgbClr val="000000"/>
              </a:buClr>
              <a:buSzPts val="1800"/>
              <a:buChar char="○"/>
            </a:pPr>
            <a:r>
              <a:rPr lang="en-US" sz="1800">
                <a:solidFill>
                  <a:srgbClr val="000000"/>
                </a:solidFill>
              </a:rPr>
              <a:t>things change!</a:t>
            </a:r>
            <a:endParaRPr sz="1800">
              <a:solidFill>
                <a:srgbClr val="000000"/>
              </a:solidFill>
            </a:endParaRPr>
          </a:p>
          <a:p>
            <a:pPr indent="-279400" lvl="1" marL="685800" marR="0" rtl="0" algn="l">
              <a:lnSpc>
                <a:spcPct val="115000"/>
              </a:lnSpc>
              <a:spcBef>
                <a:spcPts val="0"/>
              </a:spcBef>
              <a:spcAft>
                <a:spcPts val="0"/>
              </a:spcAft>
              <a:buClr>
                <a:srgbClr val="000000"/>
              </a:buClr>
              <a:buSzPts val="1800"/>
              <a:buChar char="○"/>
            </a:pPr>
            <a:r>
              <a:rPr lang="en-US" sz="1800">
                <a:solidFill>
                  <a:srgbClr val="000000"/>
                </a:solidFill>
              </a:rPr>
              <a:t>Terraform can bring those things back in line naturally</a:t>
            </a:r>
            <a:endParaRPr sz="1800">
              <a:solidFill>
                <a:srgbClr val="000000"/>
              </a:solidFill>
            </a:endParaRPr>
          </a:p>
          <a:p>
            <a:pPr indent="-279400" lvl="0" marL="342900" marR="0" rtl="0" algn="l">
              <a:lnSpc>
                <a:spcPct val="115000"/>
              </a:lnSpc>
              <a:spcBef>
                <a:spcPts val="0"/>
              </a:spcBef>
              <a:spcAft>
                <a:spcPts val="0"/>
              </a:spcAft>
              <a:buClr>
                <a:srgbClr val="000000"/>
              </a:buClr>
              <a:buSzPts val="1800"/>
              <a:buFont typeface="Consolas"/>
              <a:buChar char="●"/>
            </a:pPr>
            <a:r>
              <a:rPr b="1" lang="en-US">
                <a:solidFill>
                  <a:srgbClr val="000000"/>
                </a:solidFill>
                <a:latin typeface="Consolas"/>
                <a:ea typeface="Consolas"/>
                <a:cs typeface="Consolas"/>
                <a:sym typeface="Consolas"/>
              </a:rPr>
              <a:t>plan</a:t>
            </a:r>
            <a:endParaRPr b="1">
              <a:solidFill>
                <a:srgbClr val="000000"/>
              </a:solidFill>
              <a:latin typeface="Consolas"/>
              <a:ea typeface="Consolas"/>
              <a:cs typeface="Consolas"/>
              <a:sym typeface="Consolas"/>
            </a:endParaRPr>
          </a:p>
          <a:p>
            <a:pPr indent="-279400" lvl="1" marL="685800" marR="0" rtl="0" algn="l">
              <a:lnSpc>
                <a:spcPct val="115000"/>
              </a:lnSpc>
              <a:spcBef>
                <a:spcPts val="0"/>
              </a:spcBef>
              <a:spcAft>
                <a:spcPts val="0"/>
              </a:spcAft>
              <a:buClr>
                <a:srgbClr val="000000"/>
              </a:buClr>
              <a:buSzPts val="1800"/>
              <a:buChar char="○"/>
            </a:pPr>
            <a:r>
              <a:rPr lang="en-US" sz="1800">
                <a:solidFill>
                  <a:srgbClr val="000000"/>
                </a:solidFill>
              </a:rPr>
              <a:t>when executing a plan, Terraform can output machine readable syntax (exit codes) that can be used to monitor for manual infra changes</a:t>
            </a:r>
            <a:endParaRPr sz="1800">
              <a:solidFill>
                <a:srgbClr val="000000"/>
              </a:solidFill>
            </a:endParaRPr>
          </a:p>
          <a:p>
            <a:pPr indent="-279400" lvl="1" marL="685800" marR="0" rtl="0" algn="l">
              <a:lnSpc>
                <a:spcPct val="115000"/>
              </a:lnSpc>
              <a:spcBef>
                <a:spcPts val="0"/>
              </a:spcBef>
              <a:spcAft>
                <a:spcPts val="0"/>
              </a:spcAft>
              <a:buClr>
                <a:srgbClr val="000000"/>
              </a:buClr>
              <a:buSzPts val="1800"/>
              <a:buChar char="○"/>
            </a:pPr>
            <a:r>
              <a:rPr lang="en-US" sz="1800">
                <a:solidFill>
                  <a:srgbClr val="000000"/>
                </a:solidFill>
              </a:rPr>
              <a:t>if the infra changes, plans will suddenly detect drift and inform alarms</a:t>
            </a:r>
            <a:endParaRPr sz="1800">
              <a:solidFill>
                <a:srgbClr val="000000"/>
              </a:solidFill>
            </a:endParaRPr>
          </a:p>
          <a:p>
            <a:pPr indent="-279400" lvl="0" marL="342900" marR="0" rtl="0" algn="l">
              <a:lnSpc>
                <a:spcPct val="115000"/>
              </a:lnSpc>
              <a:spcBef>
                <a:spcPts val="0"/>
              </a:spcBef>
              <a:spcAft>
                <a:spcPts val="0"/>
              </a:spcAft>
              <a:buClr>
                <a:srgbClr val="000000"/>
              </a:buClr>
              <a:buSzPts val="1800"/>
              <a:buFont typeface="Consolas"/>
              <a:buChar char="●"/>
            </a:pPr>
            <a:r>
              <a:rPr b="1" lang="en-US">
                <a:solidFill>
                  <a:srgbClr val="000000"/>
                </a:solidFill>
                <a:latin typeface="Consolas"/>
                <a:ea typeface="Consolas"/>
                <a:cs typeface="Consolas"/>
                <a:sym typeface="Consolas"/>
              </a:rPr>
              <a:t>apply</a:t>
            </a:r>
            <a:endParaRPr b="1">
              <a:solidFill>
                <a:srgbClr val="000000"/>
              </a:solidFill>
              <a:latin typeface="Consolas"/>
              <a:ea typeface="Consolas"/>
              <a:cs typeface="Consolas"/>
              <a:sym typeface="Consolas"/>
            </a:endParaRPr>
          </a:p>
          <a:p>
            <a:pPr indent="-279400" lvl="1" marL="685800" marR="0" rtl="0" algn="l">
              <a:lnSpc>
                <a:spcPct val="115000"/>
              </a:lnSpc>
              <a:spcBef>
                <a:spcPts val="0"/>
              </a:spcBef>
              <a:spcAft>
                <a:spcPts val="0"/>
              </a:spcAft>
              <a:buClr>
                <a:srgbClr val="000000"/>
              </a:buClr>
              <a:buSzPts val="1800"/>
              <a:buChar char="○"/>
            </a:pPr>
            <a:r>
              <a:rPr lang="en-US" sz="1800">
                <a:solidFill>
                  <a:srgbClr val="000000"/>
                </a:solidFill>
              </a:rPr>
              <a:t>thanks to Terraform’s idempotency, corrections are natural and easy</a:t>
            </a:r>
            <a:endParaRPr sz="1800">
              <a:solidFill>
                <a:srgbClr val="000000"/>
              </a:solidFill>
            </a:endParaRPr>
          </a:p>
        </p:txBody>
      </p:sp>
      <p:sp>
        <p:nvSpPr>
          <p:cNvPr id="756" name="Google Shape;756;p108"/>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Google Shape;761;p109"/>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a:latin typeface="Helvetica Neue"/>
                <a:ea typeface="Helvetica Neue"/>
                <a:cs typeface="Helvetica Neue"/>
                <a:sym typeface="Helvetica Neue"/>
              </a:rPr>
              <a:t>Keeping Terraform in Sync with Infra</a:t>
            </a:r>
            <a:endParaRPr b="1">
              <a:latin typeface="Helvetica Neue"/>
              <a:ea typeface="Helvetica Neue"/>
              <a:cs typeface="Helvetica Neue"/>
              <a:sym typeface="Helvetica Neue"/>
            </a:endParaRPr>
          </a:p>
        </p:txBody>
      </p:sp>
      <p:sp>
        <p:nvSpPr>
          <p:cNvPr id="762" name="Google Shape;762;p109"/>
          <p:cNvSpPr txBox="1"/>
          <p:nvPr>
            <p:ph idx="1" type="body"/>
          </p:nvPr>
        </p:nvSpPr>
        <p:spPr>
          <a:xfrm>
            <a:off x="630000" y="1345275"/>
            <a:ext cx="7884000" cy="2962800"/>
          </a:xfrm>
          <a:prstGeom prst="rect">
            <a:avLst/>
          </a:prstGeom>
          <a:noFill/>
          <a:ln>
            <a:noFill/>
          </a:ln>
        </p:spPr>
        <p:txBody>
          <a:bodyPr anchorCtr="0" anchor="t" bIns="34275" lIns="0" spcFirstLastPara="1" rIns="68575" wrap="square" tIns="35100">
            <a:noAutofit/>
          </a:bodyPr>
          <a:lstStyle/>
          <a:p>
            <a:pPr indent="-311150" lvl="0" marL="342900" marR="0" rtl="0" algn="l">
              <a:lnSpc>
                <a:spcPct val="115000"/>
              </a:lnSpc>
              <a:spcBef>
                <a:spcPts val="0"/>
              </a:spcBef>
              <a:spcAft>
                <a:spcPts val="0"/>
              </a:spcAft>
              <a:buClr>
                <a:srgbClr val="000000"/>
              </a:buClr>
              <a:buSzPts val="2300"/>
              <a:buChar char="●"/>
            </a:pPr>
            <a:r>
              <a:rPr lang="en-US">
                <a:solidFill>
                  <a:srgbClr val="000000"/>
                </a:solidFill>
              </a:rPr>
              <a:t>what if we want to keep the changes?</a:t>
            </a:r>
            <a:endParaRPr>
              <a:solidFill>
                <a:srgbClr val="000000"/>
              </a:solidFill>
            </a:endParaRPr>
          </a:p>
          <a:p>
            <a:pPr indent="-311150" lvl="0" marL="342900" marR="0" rtl="0" algn="l">
              <a:lnSpc>
                <a:spcPct val="115000"/>
              </a:lnSpc>
              <a:spcBef>
                <a:spcPts val="0"/>
              </a:spcBef>
              <a:spcAft>
                <a:spcPts val="0"/>
              </a:spcAft>
              <a:buClr>
                <a:srgbClr val="000000"/>
              </a:buClr>
              <a:buSzPts val="2300"/>
              <a:buChar char="●"/>
            </a:pPr>
            <a:r>
              <a:rPr lang="en-US">
                <a:solidFill>
                  <a:srgbClr val="000000"/>
                </a:solidFill>
              </a:rPr>
              <a:t>you can import them</a:t>
            </a:r>
            <a:endParaRPr>
              <a:solidFill>
                <a:srgbClr val="000000"/>
              </a:solidFill>
            </a:endParaRPr>
          </a:p>
          <a:p>
            <a:pPr indent="-311150" lvl="1" marL="685800" marR="0" rtl="0" algn="l">
              <a:lnSpc>
                <a:spcPct val="115000"/>
              </a:lnSpc>
              <a:spcBef>
                <a:spcPts val="0"/>
              </a:spcBef>
              <a:spcAft>
                <a:spcPts val="0"/>
              </a:spcAft>
              <a:buClr>
                <a:srgbClr val="000000"/>
              </a:buClr>
              <a:buSzPts val="2300"/>
              <a:buChar char="○"/>
            </a:pPr>
            <a:r>
              <a:rPr lang="en-US">
                <a:solidFill>
                  <a:srgbClr val="000000"/>
                </a:solidFill>
              </a:rPr>
              <a:t>use </a:t>
            </a:r>
            <a:r>
              <a:rPr b="1" lang="en-US">
                <a:solidFill>
                  <a:srgbClr val="000000"/>
                </a:solidFill>
                <a:latin typeface="Consolas"/>
                <a:ea typeface="Consolas"/>
                <a:cs typeface="Consolas"/>
                <a:sym typeface="Consolas"/>
              </a:rPr>
              <a:t>terraform import</a:t>
            </a:r>
            <a:r>
              <a:rPr lang="en-US">
                <a:solidFill>
                  <a:srgbClr val="000000"/>
                </a:solidFill>
              </a:rPr>
              <a:t> to pull in the changes to the state</a:t>
            </a:r>
            <a:endParaRPr>
              <a:solidFill>
                <a:srgbClr val="000000"/>
              </a:solidFill>
            </a:endParaRPr>
          </a:p>
          <a:p>
            <a:pPr indent="-311150" lvl="1" marL="685800" marR="0" rtl="0" algn="l">
              <a:lnSpc>
                <a:spcPct val="115000"/>
              </a:lnSpc>
              <a:spcBef>
                <a:spcPts val="0"/>
              </a:spcBef>
              <a:spcAft>
                <a:spcPts val="0"/>
              </a:spcAft>
              <a:buClr>
                <a:srgbClr val="000000"/>
              </a:buClr>
              <a:buSzPts val="2300"/>
              <a:buChar char="○"/>
            </a:pPr>
            <a:r>
              <a:rPr lang="en-US">
                <a:solidFill>
                  <a:srgbClr val="000000"/>
                </a:solidFill>
              </a:rPr>
              <a:t>must also change the Terraform config to match any changes</a:t>
            </a:r>
            <a:endParaRPr>
              <a:solidFill>
                <a:srgbClr val="000000"/>
              </a:solidFill>
            </a:endParaRPr>
          </a:p>
          <a:p>
            <a:pPr indent="-311150" lvl="1" marL="685800" marR="0" rtl="0" algn="l">
              <a:lnSpc>
                <a:spcPct val="115000"/>
              </a:lnSpc>
              <a:spcBef>
                <a:spcPts val="0"/>
              </a:spcBef>
              <a:spcAft>
                <a:spcPts val="0"/>
              </a:spcAft>
              <a:buClr>
                <a:srgbClr val="000000"/>
              </a:buClr>
              <a:buSzPts val="2300"/>
              <a:buChar char="○"/>
            </a:pPr>
            <a:r>
              <a:rPr lang="en-US">
                <a:solidFill>
                  <a:srgbClr val="000000"/>
                </a:solidFill>
              </a:rPr>
              <a:t>if you have a clean plan with no planned changes, you were successful</a:t>
            </a:r>
            <a:endParaRPr>
              <a:solidFill>
                <a:srgbClr val="000000"/>
              </a:solidFill>
            </a:endParaRPr>
          </a:p>
          <a:p>
            <a:pPr indent="-279400" lvl="0" marL="342900" marR="0" rtl="0" algn="l">
              <a:lnSpc>
                <a:spcPct val="115000"/>
              </a:lnSpc>
              <a:spcBef>
                <a:spcPts val="0"/>
              </a:spcBef>
              <a:spcAft>
                <a:spcPts val="0"/>
              </a:spcAft>
              <a:buClr>
                <a:srgbClr val="000000"/>
              </a:buClr>
              <a:buSzPts val="1800"/>
              <a:buChar char="●"/>
            </a:pPr>
            <a:r>
              <a:rPr lang="en-US">
                <a:solidFill>
                  <a:srgbClr val="000000"/>
                </a:solidFill>
              </a:rPr>
              <a:t>e.g., </a:t>
            </a:r>
            <a:endParaRPr>
              <a:solidFill>
                <a:srgbClr val="000000"/>
              </a:solidFill>
            </a:endParaRPr>
          </a:p>
          <a:p>
            <a:pPr indent="0" lvl="0" marL="685800" marR="0" rtl="0" algn="l">
              <a:lnSpc>
                <a:spcPct val="115000"/>
              </a:lnSpc>
              <a:spcBef>
                <a:spcPts val="0"/>
              </a:spcBef>
              <a:spcAft>
                <a:spcPts val="0"/>
              </a:spcAft>
              <a:buNone/>
            </a:pPr>
            <a:r>
              <a:rPr b="1" lang="en-US">
                <a:solidFill>
                  <a:srgbClr val="000000"/>
                </a:solidFill>
                <a:latin typeface="Consolas"/>
                <a:ea typeface="Consolas"/>
                <a:cs typeface="Consolas"/>
                <a:sym typeface="Consolas"/>
              </a:rPr>
              <a:t>terraform import aws_instance.my_instance i-abcd1234</a:t>
            </a:r>
            <a:endParaRPr b="1">
              <a:solidFill>
                <a:srgbClr val="000000"/>
              </a:solidFill>
              <a:latin typeface="Consolas"/>
              <a:ea typeface="Consolas"/>
              <a:cs typeface="Consolas"/>
              <a:sym typeface="Consolas"/>
            </a:endParaRPr>
          </a:p>
        </p:txBody>
      </p:sp>
      <p:sp>
        <p:nvSpPr>
          <p:cNvPr id="763" name="Google Shape;763;p109"/>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Google Shape;769;p110"/>
          <p:cNvSpPr txBox="1"/>
          <p:nvPr>
            <p:ph idx="12" type="sldNum"/>
          </p:nvPr>
        </p:nvSpPr>
        <p:spPr>
          <a:xfrm>
            <a:off x="8504999" y="4902993"/>
            <a:ext cx="625500" cy="2238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770" name="Google Shape;770;p110"/>
          <p:cNvSpPr txBox="1"/>
          <p:nvPr/>
        </p:nvSpPr>
        <p:spPr>
          <a:xfrm>
            <a:off x="0" y="0"/>
            <a:ext cx="2307300" cy="5150400"/>
          </a:xfrm>
          <a:prstGeom prst="rect">
            <a:avLst/>
          </a:prstGeom>
          <a:solidFill>
            <a:srgbClr val="F17E3A"/>
          </a:solidFill>
          <a:ln>
            <a:noFill/>
          </a:ln>
        </p:spPr>
        <p:txBody>
          <a:bodyPr anchorCtr="0" anchor="t" bIns="68575" lIns="68575" spcFirstLastPara="1" rIns="68575" wrap="square" tIns="68575">
            <a:noAutofit/>
          </a:bodyPr>
          <a:lstStyle/>
          <a:p>
            <a:pPr indent="0" lvl="0" marL="63500" marR="0" rtl="0" algn="l">
              <a:lnSpc>
                <a:spcPct val="100000"/>
              </a:lnSpc>
              <a:spcBef>
                <a:spcPts val="0"/>
              </a:spcBef>
              <a:spcAft>
                <a:spcPts val="0"/>
              </a:spcAft>
              <a:buNone/>
            </a:pPr>
            <a:r>
              <a:t/>
            </a:r>
            <a:endParaRPr sz="1100">
              <a:solidFill>
                <a:srgbClr val="FFFFFF"/>
              </a:solidFill>
              <a:latin typeface="Helvetica Neue Light"/>
              <a:ea typeface="Helvetica Neue Light"/>
              <a:cs typeface="Helvetica Neue Light"/>
              <a:sym typeface="Helvetica Neue Light"/>
            </a:endParaRPr>
          </a:p>
          <a:p>
            <a:pPr indent="0" lvl="0" marL="63500" marR="0" rtl="0" algn="l">
              <a:lnSpc>
                <a:spcPct val="100000"/>
              </a:lnSpc>
              <a:spcBef>
                <a:spcPts val="0"/>
              </a:spcBef>
              <a:spcAft>
                <a:spcPts val="0"/>
              </a:spcAft>
              <a:buNone/>
            </a:pPr>
            <a:r>
              <a:t/>
            </a:r>
            <a:endParaRPr sz="1100">
              <a:solidFill>
                <a:srgbClr val="FFFFFF"/>
              </a:solidFill>
              <a:latin typeface="Helvetica Neue Light"/>
              <a:ea typeface="Helvetica Neue Light"/>
              <a:cs typeface="Helvetica Neue Light"/>
              <a:sym typeface="Helvetica Neue Light"/>
            </a:endParaRPr>
          </a:p>
          <a:p>
            <a:pPr indent="0" lvl="0" marL="63500" marR="0" rtl="0" algn="l">
              <a:lnSpc>
                <a:spcPct val="100000"/>
              </a:lnSpc>
              <a:spcBef>
                <a:spcPts val="0"/>
              </a:spcBef>
              <a:spcAft>
                <a:spcPts val="0"/>
              </a:spcAft>
              <a:buNone/>
            </a:pPr>
            <a:r>
              <a:t/>
            </a:r>
            <a:endParaRPr sz="1100">
              <a:solidFill>
                <a:srgbClr val="FFFFFF"/>
              </a:solidFill>
              <a:latin typeface="Helvetica Neue Light"/>
              <a:ea typeface="Helvetica Neue Light"/>
              <a:cs typeface="Helvetica Neue Light"/>
              <a:sym typeface="Helvetica Neue Light"/>
            </a:endParaRPr>
          </a:p>
          <a:p>
            <a:pPr indent="0" lvl="0" marL="63500" marR="0" rtl="0" algn="l">
              <a:lnSpc>
                <a:spcPct val="100000"/>
              </a:lnSpc>
              <a:spcBef>
                <a:spcPts val="0"/>
              </a:spcBef>
              <a:spcAft>
                <a:spcPts val="0"/>
              </a:spcAft>
              <a:buNone/>
            </a:pPr>
            <a:r>
              <a:t/>
            </a:r>
            <a:endParaRPr sz="1100">
              <a:solidFill>
                <a:srgbClr val="FFFFFF"/>
              </a:solidFill>
              <a:latin typeface="Helvetica Neue Light"/>
              <a:ea typeface="Helvetica Neue Light"/>
              <a:cs typeface="Helvetica Neue Light"/>
              <a:sym typeface="Helvetica Neue Light"/>
            </a:endParaRPr>
          </a:p>
          <a:p>
            <a:pPr indent="0" lvl="0" marL="63500" marR="0" rtl="0" algn="l">
              <a:lnSpc>
                <a:spcPct val="100000"/>
              </a:lnSpc>
              <a:spcBef>
                <a:spcPts val="0"/>
              </a:spcBef>
              <a:spcAft>
                <a:spcPts val="0"/>
              </a:spcAft>
              <a:buNone/>
            </a:pPr>
            <a:r>
              <a:t/>
            </a:r>
            <a:endParaRPr sz="1100">
              <a:solidFill>
                <a:srgbClr val="FFFFFF"/>
              </a:solidFill>
              <a:latin typeface="Helvetica Neue Light"/>
              <a:ea typeface="Helvetica Neue Light"/>
              <a:cs typeface="Helvetica Neue Light"/>
              <a:sym typeface="Helvetica Neue Light"/>
            </a:endParaRPr>
          </a:p>
          <a:p>
            <a:pPr indent="0" lvl="0" marL="63500" marR="0" rtl="0" algn="l">
              <a:lnSpc>
                <a:spcPct val="100000"/>
              </a:lnSpc>
              <a:spcBef>
                <a:spcPts val="0"/>
              </a:spcBef>
              <a:spcAft>
                <a:spcPts val="0"/>
              </a:spcAft>
              <a:buNone/>
            </a:pPr>
            <a:r>
              <a:t/>
            </a:r>
            <a:endParaRPr sz="1100">
              <a:solidFill>
                <a:srgbClr val="FFFFFF"/>
              </a:solidFill>
              <a:latin typeface="Helvetica Neue Light"/>
              <a:ea typeface="Helvetica Neue Light"/>
              <a:cs typeface="Helvetica Neue Light"/>
              <a:sym typeface="Helvetica Neue Light"/>
            </a:endParaRPr>
          </a:p>
          <a:p>
            <a:pPr indent="0" lvl="0" marL="63500" marR="0" rtl="0" algn="l">
              <a:lnSpc>
                <a:spcPct val="100000"/>
              </a:lnSpc>
              <a:spcBef>
                <a:spcPts val="0"/>
              </a:spcBef>
              <a:spcAft>
                <a:spcPts val="0"/>
              </a:spcAft>
              <a:buNone/>
            </a:pPr>
            <a:r>
              <a:rPr lang="en-US" sz="1100">
                <a:solidFill>
                  <a:srgbClr val="FFFFFF"/>
                </a:solidFill>
                <a:latin typeface="Helvetica Neue Light"/>
                <a:ea typeface="Helvetica Neue Light"/>
                <a:cs typeface="Helvetica Neue Light"/>
                <a:sym typeface="Helvetica Neue Light"/>
              </a:rPr>
              <a:t>Big picture look at</a:t>
            </a:r>
            <a:endParaRPr sz="1100">
              <a:solidFill>
                <a:srgbClr val="FFFFFF"/>
              </a:solidFill>
              <a:latin typeface="Helvetica Neue Light"/>
              <a:ea typeface="Helvetica Neue Light"/>
              <a:cs typeface="Helvetica Neue Light"/>
              <a:sym typeface="Helvetica Neue Light"/>
            </a:endParaRPr>
          </a:p>
          <a:p>
            <a:pPr indent="0" lvl="0" marL="63500" marR="0" rtl="0" algn="l">
              <a:lnSpc>
                <a:spcPct val="100000"/>
              </a:lnSpc>
              <a:spcBef>
                <a:spcPts val="0"/>
              </a:spcBef>
              <a:spcAft>
                <a:spcPts val="0"/>
              </a:spcAft>
              <a:buNone/>
            </a:pPr>
            <a:r>
              <a:t/>
            </a:r>
            <a:endParaRPr sz="1100">
              <a:solidFill>
                <a:srgbClr val="FFFFFF"/>
              </a:solidFill>
              <a:latin typeface="Helvetica Neue Light"/>
              <a:ea typeface="Helvetica Neue Light"/>
              <a:cs typeface="Helvetica Neue Light"/>
              <a:sym typeface="Helvetica Neue Light"/>
            </a:endParaRPr>
          </a:p>
          <a:p>
            <a:pPr indent="0" lvl="0" marL="63500" marR="0" rtl="0" algn="l">
              <a:lnSpc>
                <a:spcPct val="100000"/>
              </a:lnSpc>
              <a:spcBef>
                <a:spcPts val="0"/>
              </a:spcBef>
              <a:spcAft>
                <a:spcPts val="0"/>
              </a:spcAft>
              <a:buNone/>
            </a:pPr>
            <a:r>
              <a:rPr b="1" lang="en-US" sz="1800">
                <a:solidFill>
                  <a:srgbClr val="FFFFFF"/>
                </a:solidFill>
                <a:latin typeface="Helvetica Neue"/>
                <a:ea typeface="Helvetica Neue"/>
                <a:cs typeface="Helvetica Neue"/>
                <a:sym typeface="Helvetica Neue"/>
              </a:rPr>
              <a:t>Terraform Command Flow</a:t>
            </a:r>
            <a:endParaRPr b="1" sz="1800">
              <a:solidFill>
                <a:srgbClr val="FFFFFF"/>
              </a:solidFill>
              <a:latin typeface="Helvetica Neue"/>
              <a:ea typeface="Helvetica Neue"/>
              <a:cs typeface="Helvetica Neue"/>
              <a:sym typeface="Helvetica Neue"/>
            </a:endParaRPr>
          </a:p>
        </p:txBody>
      </p:sp>
      <p:pic>
        <p:nvPicPr>
          <p:cNvPr id="771" name="Google Shape;771;p110"/>
          <p:cNvPicPr preferRelativeResize="0"/>
          <p:nvPr/>
        </p:nvPicPr>
        <p:blipFill>
          <a:blip r:embed="rId3">
            <a:alphaModFix/>
          </a:blip>
          <a:stretch>
            <a:fillRect/>
          </a:stretch>
        </p:blipFill>
        <p:spPr>
          <a:xfrm>
            <a:off x="2421450" y="0"/>
            <a:ext cx="6635956" cy="514350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5" name="Shape 775"/>
        <p:cNvGrpSpPr/>
        <p:nvPr/>
      </p:nvGrpSpPr>
      <p:grpSpPr>
        <a:xfrm>
          <a:off x="0" y="0"/>
          <a:ext cx="0" cy="0"/>
          <a:chOff x="0" y="0"/>
          <a:chExt cx="0" cy="0"/>
        </a:xfrm>
      </p:grpSpPr>
      <p:sp>
        <p:nvSpPr>
          <p:cNvPr id="776" name="Google Shape;776;p111"/>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sz="2300">
                <a:latin typeface="Helvetica Neue"/>
                <a:ea typeface="Helvetica Neue"/>
                <a:cs typeface="Helvetica Neue"/>
                <a:sym typeface="Helvetica Neue"/>
              </a:rPr>
              <a:t>Exercise 9: Resource Counts and Conditionals</a:t>
            </a:r>
            <a:endParaRPr b="1" sz="2300">
              <a:latin typeface="Helvetica Neue"/>
              <a:ea typeface="Helvetica Neue"/>
              <a:cs typeface="Helvetica Neue"/>
              <a:sym typeface="Helvetica Neue"/>
            </a:endParaRPr>
          </a:p>
        </p:txBody>
      </p:sp>
      <p:sp>
        <p:nvSpPr>
          <p:cNvPr id="777" name="Google Shape;777;p111"/>
          <p:cNvSpPr txBox="1"/>
          <p:nvPr>
            <p:ph idx="1" type="body"/>
          </p:nvPr>
        </p:nvSpPr>
        <p:spPr>
          <a:xfrm>
            <a:off x="626625" y="1111275"/>
            <a:ext cx="7884000" cy="3510000"/>
          </a:xfrm>
          <a:prstGeom prst="rect">
            <a:avLst/>
          </a:prstGeom>
          <a:noFill/>
          <a:ln>
            <a:noFill/>
          </a:ln>
        </p:spPr>
        <p:txBody>
          <a:bodyPr anchorCtr="0" anchor="t" bIns="34275" lIns="0" spcFirstLastPara="1" rIns="68575" wrap="square" tIns="35100">
            <a:noAutofit/>
          </a:bodyPr>
          <a:lstStyle/>
          <a:p>
            <a:pPr indent="0" lvl="0" marL="342900" marR="0" rtl="0" algn="l">
              <a:lnSpc>
                <a:spcPct val="90000"/>
              </a:lnSpc>
              <a:spcBef>
                <a:spcPts val="0"/>
              </a:spcBef>
              <a:spcAft>
                <a:spcPts val="0"/>
              </a:spcAft>
              <a:buNone/>
            </a:pPr>
            <a:r>
              <a:t/>
            </a:r>
            <a:endParaRPr sz="4500">
              <a:solidFill>
                <a:srgbClr val="000000"/>
              </a:solidFill>
            </a:endParaRPr>
          </a:p>
          <a:p>
            <a:pPr indent="0" lvl="0" marL="342900" marR="0" rtl="0" algn="l">
              <a:lnSpc>
                <a:spcPct val="90000"/>
              </a:lnSpc>
              <a:spcBef>
                <a:spcPts val="0"/>
              </a:spcBef>
              <a:spcAft>
                <a:spcPts val="0"/>
              </a:spcAft>
              <a:buNone/>
            </a:pPr>
            <a:r>
              <a:t/>
            </a:r>
            <a:endParaRPr sz="4500">
              <a:solidFill>
                <a:srgbClr val="000000"/>
              </a:solidFill>
            </a:endParaRPr>
          </a:p>
          <a:p>
            <a:pPr indent="0" lvl="0" marL="0" marR="0" rtl="0" algn="ctr">
              <a:lnSpc>
                <a:spcPct val="90000"/>
              </a:lnSpc>
              <a:spcBef>
                <a:spcPts val="0"/>
              </a:spcBef>
              <a:spcAft>
                <a:spcPts val="0"/>
              </a:spcAft>
              <a:buNone/>
            </a:pPr>
            <a:r>
              <a:rPr lang="en-US" sz="4500" u="sng">
                <a:solidFill>
                  <a:schemeClr val="hlink"/>
                </a:solidFill>
                <a:hlinkClick r:id="rId3"/>
              </a:rPr>
              <a:t>Exercise 9</a:t>
            </a:r>
            <a:endParaRPr sz="4500">
              <a:solidFill>
                <a:srgbClr val="000000"/>
              </a:solidFill>
            </a:endParaRPr>
          </a:p>
          <a:p>
            <a:pPr indent="0" lvl="0" marL="0" marR="0" rtl="0" algn="l">
              <a:lnSpc>
                <a:spcPct val="90000"/>
              </a:lnSpc>
              <a:spcBef>
                <a:spcPts val="0"/>
              </a:spcBef>
              <a:spcAft>
                <a:spcPts val="0"/>
              </a:spcAft>
              <a:buNone/>
            </a:pPr>
            <a:r>
              <a:t/>
            </a:r>
            <a:endParaRPr>
              <a:solidFill>
                <a:srgbClr val="000000"/>
              </a:solidFill>
            </a:endParaRPr>
          </a:p>
        </p:txBody>
      </p:sp>
      <p:sp>
        <p:nvSpPr>
          <p:cNvPr id="778" name="Google Shape;778;p111"/>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p112"/>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sz="2300">
                <a:latin typeface="Helvetica Neue"/>
                <a:ea typeface="Helvetica Neue"/>
                <a:cs typeface="Helvetica Neue"/>
                <a:sym typeface="Helvetica Neue"/>
              </a:rPr>
              <a:t>Terraform Expressions</a:t>
            </a:r>
            <a:endParaRPr b="1" sz="2300">
              <a:latin typeface="Helvetica Neue"/>
              <a:ea typeface="Helvetica Neue"/>
              <a:cs typeface="Helvetica Neue"/>
              <a:sym typeface="Helvetica Neue"/>
            </a:endParaRPr>
          </a:p>
        </p:txBody>
      </p:sp>
      <p:sp>
        <p:nvSpPr>
          <p:cNvPr id="784" name="Google Shape;784;p112"/>
          <p:cNvSpPr txBox="1"/>
          <p:nvPr>
            <p:ph idx="1" type="body"/>
          </p:nvPr>
        </p:nvSpPr>
        <p:spPr>
          <a:xfrm>
            <a:off x="158400" y="1087322"/>
            <a:ext cx="8827200" cy="3606900"/>
          </a:xfrm>
          <a:prstGeom prst="rect">
            <a:avLst/>
          </a:prstGeom>
          <a:noFill/>
          <a:ln>
            <a:noFill/>
          </a:ln>
        </p:spPr>
        <p:txBody>
          <a:bodyPr anchorCtr="0" anchor="t" bIns="34275" lIns="0" spcFirstLastPara="1" rIns="68575" wrap="square" tIns="35100">
            <a:noAutofit/>
          </a:bodyPr>
          <a:lstStyle/>
          <a:p>
            <a:pPr indent="-279400" lvl="0" marL="342900" rtl="0" algn="l">
              <a:lnSpc>
                <a:spcPct val="115000"/>
              </a:lnSpc>
              <a:spcBef>
                <a:spcPts val="0"/>
              </a:spcBef>
              <a:spcAft>
                <a:spcPts val="0"/>
              </a:spcAft>
              <a:buClr>
                <a:srgbClr val="000000"/>
              </a:buClr>
              <a:buSzPts val="1800"/>
              <a:buChar char="•"/>
            </a:pPr>
            <a:r>
              <a:rPr lang="en-US">
                <a:solidFill>
                  <a:schemeClr val="dk1"/>
                </a:solidFill>
              </a:rPr>
              <a:t>can set attributes, outputs and locals to expressions</a:t>
            </a:r>
            <a:endParaRPr>
              <a:solidFill>
                <a:schemeClr val="dk1"/>
              </a:solidFill>
            </a:endParaRPr>
          </a:p>
          <a:p>
            <a:pPr indent="-279400" lvl="0" marL="342900" rtl="0" algn="l">
              <a:lnSpc>
                <a:spcPct val="115000"/>
              </a:lnSpc>
              <a:spcBef>
                <a:spcPts val="0"/>
              </a:spcBef>
              <a:spcAft>
                <a:spcPts val="0"/>
              </a:spcAft>
              <a:buClr>
                <a:srgbClr val="000000"/>
              </a:buClr>
              <a:buSzPts val="1800"/>
              <a:buChar char="•"/>
            </a:pPr>
            <a:r>
              <a:rPr lang="en-US">
                <a:solidFill>
                  <a:schemeClr val="dk1"/>
                </a:solidFill>
              </a:rPr>
              <a:t>expressions can refer to</a:t>
            </a:r>
            <a:endParaRPr>
              <a:solidFill>
                <a:schemeClr val="dk1"/>
              </a:solidFill>
            </a:endParaRPr>
          </a:p>
          <a:p>
            <a:pPr indent="-279400" lvl="1" marL="685800" rtl="0" algn="l">
              <a:lnSpc>
                <a:spcPct val="115000"/>
              </a:lnSpc>
              <a:spcBef>
                <a:spcPts val="0"/>
              </a:spcBef>
              <a:spcAft>
                <a:spcPts val="0"/>
              </a:spcAft>
              <a:buClr>
                <a:srgbClr val="000000"/>
              </a:buClr>
              <a:buSzPts val="1800"/>
              <a:buChar char="•"/>
            </a:pPr>
            <a:r>
              <a:rPr lang="en-US" sz="1800">
                <a:solidFill>
                  <a:schemeClr val="dk1"/>
                </a:solidFill>
              </a:rPr>
              <a:t>literal values or complex literal values:</a:t>
            </a:r>
            <a:r>
              <a:rPr lang="en-US" sz="1800">
                <a:solidFill>
                  <a:schemeClr val="dk1"/>
                </a:solidFill>
                <a:latin typeface="Helvetica Neue"/>
                <a:ea typeface="Helvetica Neue"/>
                <a:cs typeface="Helvetica Neue"/>
                <a:sym typeface="Helvetica Neue"/>
              </a:rPr>
              <a:t> </a:t>
            </a:r>
            <a:r>
              <a:rPr b="1" lang="en-US" sz="1800">
                <a:solidFill>
                  <a:schemeClr val="dk1"/>
                </a:solidFill>
                <a:latin typeface="Consolas"/>
                <a:ea typeface="Consolas"/>
                <a:cs typeface="Consolas"/>
                <a:sym typeface="Consolas"/>
              </a:rPr>
              <a:t>true, 13,“us-west1”,[1, 2],{a:1, b:2}</a:t>
            </a:r>
            <a:endParaRPr b="1" sz="1800">
              <a:solidFill>
                <a:schemeClr val="dk1"/>
              </a:solidFill>
              <a:latin typeface="Consolas"/>
              <a:ea typeface="Consolas"/>
              <a:cs typeface="Consolas"/>
              <a:sym typeface="Consolas"/>
            </a:endParaRPr>
          </a:p>
          <a:p>
            <a:pPr indent="-279400" lvl="1" marL="685800" rtl="0" algn="l">
              <a:lnSpc>
                <a:spcPct val="115000"/>
              </a:lnSpc>
              <a:spcBef>
                <a:spcPts val="0"/>
              </a:spcBef>
              <a:spcAft>
                <a:spcPts val="0"/>
              </a:spcAft>
              <a:buClr>
                <a:srgbClr val="000000"/>
              </a:buClr>
              <a:buSzPts val="1800"/>
              <a:buChar char="•"/>
            </a:pPr>
            <a:r>
              <a:rPr lang="en-US" sz="1800">
                <a:solidFill>
                  <a:schemeClr val="dk1"/>
                </a:solidFill>
              </a:rPr>
              <a:t>resource or data source attributes: </a:t>
            </a:r>
            <a:r>
              <a:rPr b="1" lang="en-US" sz="1800">
                <a:solidFill>
                  <a:schemeClr val="dk1"/>
                </a:solidFill>
                <a:latin typeface="Consolas"/>
                <a:ea typeface="Consolas"/>
                <a:cs typeface="Consolas"/>
                <a:sym typeface="Consolas"/>
              </a:rPr>
              <a:t>&lt;RESOURCE TYPE&gt;.&lt;NAME&gt;, data.&lt;DATA TYPE&gt;.&lt;NAME&gt;</a:t>
            </a:r>
            <a:endParaRPr b="1" sz="1800">
              <a:solidFill>
                <a:schemeClr val="dk1"/>
              </a:solidFill>
              <a:latin typeface="Consolas"/>
              <a:ea typeface="Consolas"/>
              <a:cs typeface="Consolas"/>
              <a:sym typeface="Consolas"/>
            </a:endParaRPr>
          </a:p>
          <a:p>
            <a:pPr indent="-279400" lvl="1" marL="685800" rtl="0" algn="l">
              <a:lnSpc>
                <a:spcPct val="115000"/>
              </a:lnSpc>
              <a:spcBef>
                <a:spcPts val="0"/>
              </a:spcBef>
              <a:spcAft>
                <a:spcPts val="0"/>
              </a:spcAft>
              <a:buClr>
                <a:srgbClr val="000000"/>
              </a:buClr>
              <a:buSzPts val="1800"/>
              <a:buChar char="•"/>
            </a:pPr>
            <a:r>
              <a:rPr lang="en-US" sz="1800">
                <a:solidFill>
                  <a:schemeClr val="dk1"/>
                </a:solidFill>
              </a:rPr>
              <a:t>type indices:</a:t>
            </a:r>
            <a:r>
              <a:rPr lang="en-US" sz="1800">
                <a:solidFill>
                  <a:schemeClr val="dk1"/>
                </a:solidFill>
                <a:latin typeface="Helvetica Neue"/>
                <a:ea typeface="Helvetica Neue"/>
                <a:cs typeface="Helvetica Neue"/>
                <a:sym typeface="Helvetica Neue"/>
              </a:rPr>
              <a:t> </a:t>
            </a:r>
            <a:r>
              <a:rPr b="1" lang="en-US" sz="1800">
                <a:solidFill>
                  <a:schemeClr val="dk1"/>
                </a:solidFill>
                <a:latin typeface="Consolas"/>
                <a:ea typeface="Consolas"/>
                <a:cs typeface="Consolas"/>
                <a:sym typeface="Consolas"/>
              </a:rPr>
              <a:t>local.list[3], local.object.attrname, local.map["keyname"]</a:t>
            </a:r>
            <a:endParaRPr b="1" sz="1800">
              <a:solidFill>
                <a:schemeClr val="dk1"/>
              </a:solidFill>
              <a:latin typeface="Consolas"/>
              <a:ea typeface="Consolas"/>
              <a:cs typeface="Consolas"/>
              <a:sym typeface="Consolas"/>
            </a:endParaRPr>
          </a:p>
          <a:p>
            <a:pPr indent="-279400" lvl="1" marL="685800" rtl="0" algn="l">
              <a:lnSpc>
                <a:spcPct val="115000"/>
              </a:lnSpc>
              <a:spcBef>
                <a:spcPts val="0"/>
              </a:spcBef>
              <a:spcAft>
                <a:spcPts val="0"/>
              </a:spcAft>
              <a:buClr>
                <a:srgbClr val="000000"/>
              </a:buClr>
              <a:buSzPts val="1800"/>
              <a:buChar char="•"/>
            </a:pPr>
            <a:r>
              <a:rPr lang="en-US" sz="1800">
                <a:solidFill>
                  <a:schemeClr val="dk1"/>
                </a:solidFill>
              </a:rPr>
              <a:t>variables:</a:t>
            </a:r>
            <a:r>
              <a:rPr lang="en-US" sz="1800">
                <a:solidFill>
                  <a:schemeClr val="dk1"/>
                </a:solidFill>
                <a:latin typeface="Helvetica Neue"/>
                <a:ea typeface="Helvetica Neue"/>
                <a:cs typeface="Helvetica Neue"/>
                <a:sym typeface="Helvetica Neue"/>
              </a:rPr>
              <a:t> </a:t>
            </a:r>
            <a:r>
              <a:rPr b="1" lang="en-US" sz="1800">
                <a:solidFill>
                  <a:schemeClr val="dk1"/>
                </a:solidFill>
                <a:latin typeface="Consolas"/>
                <a:ea typeface="Consolas"/>
                <a:cs typeface="Consolas"/>
                <a:sym typeface="Consolas"/>
              </a:rPr>
              <a:t>var.&lt;NAME&gt;</a:t>
            </a:r>
            <a:endParaRPr b="1" sz="1800">
              <a:solidFill>
                <a:schemeClr val="dk1"/>
              </a:solidFill>
              <a:latin typeface="Consolas"/>
              <a:ea typeface="Consolas"/>
              <a:cs typeface="Consolas"/>
              <a:sym typeface="Consolas"/>
            </a:endParaRPr>
          </a:p>
          <a:p>
            <a:pPr indent="-279400" lvl="1" marL="685800" rtl="0" algn="l">
              <a:lnSpc>
                <a:spcPct val="115000"/>
              </a:lnSpc>
              <a:spcBef>
                <a:spcPts val="0"/>
              </a:spcBef>
              <a:spcAft>
                <a:spcPts val="0"/>
              </a:spcAft>
              <a:buClr>
                <a:srgbClr val="000000"/>
              </a:buClr>
              <a:buSzPts val="1800"/>
              <a:buChar char="•"/>
            </a:pPr>
            <a:r>
              <a:rPr lang="en-US" sz="1800">
                <a:solidFill>
                  <a:schemeClr val="dk1"/>
                </a:solidFill>
              </a:rPr>
              <a:t>locals:</a:t>
            </a:r>
            <a:r>
              <a:rPr lang="en-US" sz="1800">
                <a:solidFill>
                  <a:schemeClr val="dk1"/>
                </a:solidFill>
                <a:latin typeface="Helvetica Neue"/>
                <a:ea typeface="Helvetica Neue"/>
                <a:cs typeface="Helvetica Neue"/>
                <a:sym typeface="Helvetica Neue"/>
              </a:rPr>
              <a:t> </a:t>
            </a:r>
            <a:r>
              <a:rPr b="1" lang="en-US" sz="1800">
                <a:solidFill>
                  <a:schemeClr val="dk1"/>
                </a:solidFill>
                <a:latin typeface="Consolas"/>
                <a:ea typeface="Consolas"/>
                <a:cs typeface="Consolas"/>
                <a:sym typeface="Consolas"/>
              </a:rPr>
              <a:t>local.&lt;NAME&gt;</a:t>
            </a:r>
            <a:endParaRPr b="1" sz="1800">
              <a:solidFill>
                <a:schemeClr val="dk1"/>
              </a:solidFill>
              <a:latin typeface="Consolas"/>
              <a:ea typeface="Consolas"/>
              <a:cs typeface="Consolas"/>
              <a:sym typeface="Consolas"/>
            </a:endParaRPr>
          </a:p>
          <a:p>
            <a:pPr indent="0" lvl="0" marL="685800" rtl="0" algn="l">
              <a:lnSpc>
                <a:spcPct val="115000"/>
              </a:lnSpc>
              <a:spcBef>
                <a:spcPts val="0"/>
              </a:spcBef>
              <a:spcAft>
                <a:spcPts val="0"/>
              </a:spcAft>
              <a:buNone/>
            </a:pPr>
            <a:r>
              <a:rPr lang="en-US" sz="1800">
                <a:solidFill>
                  <a:schemeClr val="dk1"/>
                </a:solidFill>
              </a:rPr>
              <a:t>…</a:t>
            </a:r>
            <a:r>
              <a:rPr lang="en-US" sz="1800">
                <a:solidFill>
                  <a:schemeClr val="dk1"/>
                </a:solidFill>
                <a:latin typeface="Courier New"/>
                <a:ea typeface="Courier New"/>
                <a:cs typeface="Courier New"/>
                <a:sym typeface="Courier New"/>
              </a:rPr>
              <a:t>	</a:t>
            </a:r>
            <a:endParaRPr sz="1800">
              <a:solidFill>
                <a:schemeClr val="dk1"/>
              </a:solidFill>
              <a:latin typeface="Consolas"/>
              <a:ea typeface="Consolas"/>
              <a:cs typeface="Consolas"/>
              <a:sym typeface="Consolas"/>
            </a:endParaRPr>
          </a:p>
        </p:txBody>
      </p:sp>
      <p:sp>
        <p:nvSpPr>
          <p:cNvPr id="785" name="Google Shape;785;p112"/>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9" name="Shape 789"/>
        <p:cNvGrpSpPr/>
        <p:nvPr/>
      </p:nvGrpSpPr>
      <p:grpSpPr>
        <a:xfrm>
          <a:off x="0" y="0"/>
          <a:ext cx="0" cy="0"/>
          <a:chOff x="0" y="0"/>
          <a:chExt cx="0" cy="0"/>
        </a:xfrm>
      </p:grpSpPr>
      <p:sp>
        <p:nvSpPr>
          <p:cNvPr id="790" name="Google Shape;790;p113"/>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sz="2300">
                <a:latin typeface="Helvetica Neue"/>
                <a:ea typeface="Helvetica Neue"/>
                <a:cs typeface="Helvetica Neue"/>
                <a:sym typeface="Helvetica Neue"/>
              </a:rPr>
              <a:t>Terraform Expressions (cont’d)</a:t>
            </a:r>
            <a:endParaRPr b="1" sz="2300">
              <a:latin typeface="Helvetica Neue"/>
              <a:ea typeface="Helvetica Neue"/>
              <a:cs typeface="Helvetica Neue"/>
              <a:sym typeface="Helvetica Neue"/>
            </a:endParaRPr>
          </a:p>
        </p:txBody>
      </p:sp>
      <p:sp>
        <p:nvSpPr>
          <p:cNvPr id="791" name="Google Shape;791;p113"/>
          <p:cNvSpPr txBox="1"/>
          <p:nvPr>
            <p:ph idx="1" type="body"/>
          </p:nvPr>
        </p:nvSpPr>
        <p:spPr>
          <a:xfrm>
            <a:off x="108431" y="1083113"/>
            <a:ext cx="8827200" cy="3645000"/>
          </a:xfrm>
          <a:prstGeom prst="rect">
            <a:avLst/>
          </a:prstGeom>
          <a:noFill/>
          <a:ln>
            <a:noFill/>
          </a:ln>
        </p:spPr>
        <p:txBody>
          <a:bodyPr anchorCtr="0" anchor="t" bIns="34275" lIns="0" spcFirstLastPara="1" rIns="68575" wrap="square" tIns="35100">
            <a:noAutofit/>
          </a:bodyPr>
          <a:lstStyle/>
          <a:p>
            <a:pPr indent="-279400" lvl="1" marL="685800" rtl="0" algn="l">
              <a:lnSpc>
                <a:spcPct val="115000"/>
              </a:lnSpc>
              <a:spcBef>
                <a:spcPts val="0"/>
              </a:spcBef>
              <a:spcAft>
                <a:spcPts val="0"/>
              </a:spcAft>
              <a:buClr>
                <a:srgbClr val="000000"/>
              </a:buClr>
              <a:buSzPts val="1800"/>
              <a:buChar char="•"/>
            </a:pPr>
            <a:r>
              <a:rPr lang="en-US" sz="1800">
                <a:solidFill>
                  <a:schemeClr val="dk1"/>
                </a:solidFill>
              </a:rPr>
              <a:t>m</a:t>
            </a:r>
            <a:r>
              <a:rPr lang="en-US" sz="1800">
                <a:solidFill>
                  <a:schemeClr val="dk1"/>
                </a:solidFill>
              </a:rPr>
              <a:t>odule outputs:</a:t>
            </a:r>
            <a:r>
              <a:rPr lang="en-US" sz="1800">
                <a:solidFill>
                  <a:schemeClr val="dk1"/>
                </a:solidFill>
                <a:latin typeface="Helvetica Neue"/>
                <a:ea typeface="Helvetica Neue"/>
                <a:cs typeface="Helvetica Neue"/>
                <a:sym typeface="Helvetica Neue"/>
              </a:rPr>
              <a:t> </a:t>
            </a:r>
            <a:r>
              <a:rPr b="1" lang="en-US" sz="1800">
                <a:solidFill>
                  <a:schemeClr val="dk1"/>
                </a:solidFill>
                <a:latin typeface="Consolas"/>
                <a:ea typeface="Consolas"/>
                <a:cs typeface="Consolas"/>
                <a:sym typeface="Consolas"/>
              </a:rPr>
              <a:t>module.&lt;MODULE NAME&gt;.&lt;OUTPUT NAME&gt;</a:t>
            </a:r>
            <a:endParaRPr b="1" sz="1800">
              <a:solidFill>
                <a:schemeClr val="dk1"/>
              </a:solidFill>
              <a:latin typeface="Consolas"/>
              <a:ea typeface="Consolas"/>
              <a:cs typeface="Consolas"/>
              <a:sym typeface="Consolas"/>
            </a:endParaRPr>
          </a:p>
          <a:p>
            <a:pPr indent="-279400" lvl="1" marL="685800" rtl="0" algn="l">
              <a:lnSpc>
                <a:spcPct val="115000"/>
              </a:lnSpc>
              <a:spcBef>
                <a:spcPts val="0"/>
              </a:spcBef>
              <a:spcAft>
                <a:spcPts val="0"/>
              </a:spcAft>
              <a:buClr>
                <a:srgbClr val="000000"/>
              </a:buClr>
              <a:buSzPts val="1800"/>
              <a:buChar char="•"/>
            </a:pPr>
            <a:r>
              <a:rPr lang="en-US" sz="1800">
                <a:solidFill>
                  <a:schemeClr val="dk1"/>
                </a:solidFill>
              </a:rPr>
              <a:t>p</a:t>
            </a:r>
            <a:r>
              <a:rPr lang="en-US" sz="1800">
                <a:solidFill>
                  <a:schemeClr val="dk1"/>
                </a:solidFill>
              </a:rPr>
              <a:t>ath variables: </a:t>
            </a:r>
            <a:r>
              <a:rPr b="1" lang="en-US" sz="1800">
                <a:solidFill>
                  <a:schemeClr val="dk1"/>
                </a:solidFill>
                <a:latin typeface="Consolas"/>
                <a:ea typeface="Consolas"/>
                <a:cs typeface="Consolas"/>
                <a:sym typeface="Consolas"/>
              </a:rPr>
              <a:t>path.module, path.root, path.cwd</a:t>
            </a:r>
            <a:endParaRPr b="1" sz="1800">
              <a:solidFill>
                <a:schemeClr val="dk1"/>
              </a:solidFill>
              <a:latin typeface="Consolas"/>
              <a:ea typeface="Consolas"/>
              <a:cs typeface="Consolas"/>
              <a:sym typeface="Consolas"/>
            </a:endParaRPr>
          </a:p>
          <a:p>
            <a:pPr indent="-279400" lvl="1" marL="685800" rtl="0" algn="l">
              <a:lnSpc>
                <a:spcPct val="115000"/>
              </a:lnSpc>
              <a:spcBef>
                <a:spcPts val="0"/>
              </a:spcBef>
              <a:spcAft>
                <a:spcPts val="0"/>
              </a:spcAft>
              <a:buClr>
                <a:srgbClr val="000000"/>
              </a:buClr>
              <a:buSzPts val="1800"/>
              <a:buChar char="•"/>
            </a:pPr>
            <a:r>
              <a:rPr lang="en-US" sz="1800">
                <a:solidFill>
                  <a:schemeClr val="dk1"/>
                </a:solidFill>
              </a:rPr>
              <a:t>w</a:t>
            </a:r>
            <a:r>
              <a:rPr lang="en-US" sz="1800">
                <a:solidFill>
                  <a:schemeClr val="dk1"/>
                </a:solidFill>
              </a:rPr>
              <a:t>orkspace setting: </a:t>
            </a:r>
            <a:r>
              <a:rPr b="1" lang="en-US" sz="1800">
                <a:solidFill>
                  <a:schemeClr val="dk1"/>
                </a:solidFill>
                <a:latin typeface="Consolas"/>
                <a:ea typeface="Consolas"/>
                <a:cs typeface="Consolas"/>
                <a:sym typeface="Consolas"/>
              </a:rPr>
              <a:t>terraform.workspace</a:t>
            </a:r>
            <a:endParaRPr b="1" sz="1800">
              <a:solidFill>
                <a:schemeClr val="dk1"/>
              </a:solidFill>
              <a:latin typeface="Consolas"/>
              <a:ea typeface="Consolas"/>
              <a:cs typeface="Consolas"/>
              <a:sym typeface="Consolas"/>
            </a:endParaRPr>
          </a:p>
          <a:p>
            <a:pPr indent="-279400" lvl="1" marL="685800" rtl="0" algn="l">
              <a:lnSpc>
                <a:spcPct val="115000"/>
              </a:lnSpc>
              <a:spcBef>
                <a:spcPts val="0"/>
              </a:spcBef>
              <a:spcAft>
                <a:spcPts val="0"/>
              </a:spcAft>
              <a:buClr>
                <a:srgbClr val="000000"/>
              </a:buClr>
              <a:buSzPts val="1800"/>
              <a:buChar char="•"/>
            </a:pPr>
            <a:r>
              <a:rPr lang="en-US" sz="1800">
                <a:solidFill>
                  <a:schemeClr val="dk1"/>
                </a:solidFill>
              </a:rPr>
              <a:t>b</a:t>
            </a:r>
            <a:r>
              <a:rPr lang="en-US" sz="1800">
                <a:solidFill>
                  <a:schemeClr val="dk1"/>
                </a:solidFill>
              </a:rPr>
              <a:t>uilt-in functions using any of the above as arguments </a:t>
            </a:r>
            <a:endParaRPr sz="1800">
              <a:solidFill>
                <a:schemeClr val="dk1"/>
              </a:solidFill>
            </a:endParaRPr>
          </a:p>
          <a:p>
            <a:pPr indent="-279400" lvl="2" marL="1028700" rtl="0" algn="l">
              <a:lnSpc>
                <a:spcPct val="115000"/>
              </a:lnSpc>
              <a:spcBef>
                <a:spcPts val="0"/>
              </a:spcBef>
              <a:spcAft>
                <a:spcPts val="0"/>
              </a:spcAft>
              <a:buClr>
                <a:srgbClr val="000000"/>
              </a:buClr>
              <a:buSzPts val="1800"/>
              <a:buChar char="•"/>
            </a:pPr>
            <a:r>
              <a:rPr b="1" lang="en-US" sz="1800">
                <a:solidFill>
                  <a:schemeClr val="dk1"/>
                </a:solidFill>
                <a:latin typeface="Consolas"/>
                <a:ea typeface="Consolas"/>
                <a:cs typeface="Consolas"/>
                <a:sym typeface="Consolas"/>
              </a:rPr>
              <a:t>max(5, 12, var.my_value)</a:t>
            </a:r>
            <a:endParaRPr b="1" sz="1800">
              <a:solidFill>
                <a:schemeClr val="dk1"/>
              </a:solidFill>
              <a:latin typeface="Consolas"/>
              <a:ea typeface="Consolas"/>
              <a:cs typeface="Consolas"/>
              <a:sym typeface="Consolas"/>
            </a:endParaRPr>
          </a:p>
          <a:p>
            <a:pPr indent="-279400" lvl="1" marL="685800" rtl="0" algn="l">
              <a:lnSpc>
                <a:spcPct val="115000"/>
              </a:lnSpc>
              <a:spcBef>
                <a:spcPts val="0"/>
              </a:spcBef>
              <a:spcAft>
                <a:spcPts val="0"/>
              </a:spcAft>
              <a:buClr>
                <a:srgbClr val="000000"/>
              </a:buClr>
              <a:buSzPts val="1800"/>
              <a:buChar char="•"/>
            </a:pPr>
            <a:r>
              <a:rPr lang="en-US" sz="1800">
                <a:solidFill>
                  <a:schemeClr val="dk1"/>
                </a:solidFill>
              </a:rPr>
              <a:t>a</a:t>
            </a:r>
            <a:r>
              <a:rPr lang="en-US" sz="1800">
                <a:solidFill>
                  <a:schemeClr val="dk1"/>
                </a:solidFill>
              </a:rPr>
              <a:t>rithmetic, logical, or comparison operators combining the above</a:t>
            </a:r>
            <a:endParaRPr sz="1800">
              <a:solidFill>
                <a:schemeClr val="dk1"/>
              </a:solidFill>
            </a:endParaRPr>
          </a:p>
          <a:p>
            <a:pPr indent="-279400" lvl="1" marL="685800" rtl="0" algn="l">
              <a:lnSpc>
                <a:spcPct val="115000"/>
              </a:lnSpc>
              <a:spcBef>
                <a:spcPts val="0"/>
              </a:spcBef>
              <a:spcAft>
                <a:spcPts val="0"/>
              </a:spcAft>
              <a:buClr>
                <a:srgbClr val="000000"/>
              </a:buClr>
              <a:buSzPts val="1800"/>
              <a:buChar char="•"/>
            </a:pPr>
            <a:r>
              <a:rPr lang="en-US" sz="1800">
                <a:solidFill>
                  <a:schemeClr val="dk1"/>
                </a:solidFill>
              </a:rPr>
              <a:t>conditional expressions:</a:t>
            </a:r>
            <a:r>
              <a:rPr lang="en-US" sz="1800">
                <a:solidFill>
                  <a:schemeClr val="dk1"/>
                </a:solidFill>
                <a:latin typeface="Helvetica Neue"/>
                <a:ea typeface="Helvetica Neue"/>
                <a:cs typeface="Helvetica Neue"/>
                <a:sym typeface="Helvetica Neue"/>
              </a:rPr>
              <a:t> </a:t>
            </a:r>
            <a:r>
              <a:rPr b="1" lang="en-US" sz="1800">
                <a:solidFill>
                  <a:schemeClr val="dk1"/>
                </a:solidFill>
                <a:latin typeface="Consolas"/>
                <a:ea typeface="Consolas"/>
                <a:cs typeface="Consolas"/>
                <a:sym typeface="Consolas"/>
              </a:rPr>
              <a:t>var.a != "" ? var.a : “default-a”</a:t>
            </a:r>
            <a:endParaRPr b="1" sz="1800">
              <a:solidFill>
                <a:schemeClr val="dk1"/>
              </a:solidFill>
              <a:latin typeface="Consolas"/>
              <a:ea typeface="Consolas"/>
              <a:cs typeface="Consolas"/>
              <a:sym typeface="Consolas"/>
            </a:endParaRPr>
          </a:p>
          <a:p>
            <a:pPr indent="-279400" lvl="1" marL="685800" rtl="0" algn="l">
              <a:lnSpc>
                <a:spcPct val="115000"/>
              </a:lnSpc>
              <a:spcBef>
                <a:spcPts val="0"/>
              </a:spcBef>
              <a:spcAft>
                <a:spcPts val="0"/>
              </a:spcAft>
              <a:buClr>
                <a:srgbClr val="000000"/>
              </a:buClr>
              <a:buSzPts val="1800"/>
              <a:buChar char="•"/>
            </a:pPr>
            <a:r>
              <a:rPr lang="en-US" sz="1800">
                <a:solidFill>
                  <a:schemeClr val="dk1"/>
                </a:solidFill>
              </a:rPr>
              <a:t>s</a:t>
            </a:r>
            <a:r>
              <a:rPr lang="en-US" sz="1800">
                <a:solidFill>
                  <a:schemeClr val="dk1"/>
                </a:solidFill>
              </a:rPr>
              <a:t>tring template interpolation: </a:t>
            </a:r>
            <a:r>
              <a:rPr lang="en-US" sz="1800">
                <a:solidFill>
                  <a:schemeClr val="dk1"/>
                </a:solidFill>
                <a:latin typeface="Helvetica Neue"/>
                <a:ea typeface="Helvetica Neue"/>
                <a:cs typeface="Helvetica Neue"/>
                <a:sym typeface="Helvetica Neue"/>
              </a:rPr>
              <a:t> </a:t>
            </a:r>
            <a:r>
              <a:rPr b="1" lang="en-US" sz="1800">
                <a:solidFill>
                  <a:schemeClr val="dk1"/>
                </a:solidFill>
                <a:latin typeface="Consolas"/>
                <a:ea typeface="Consolas"/>
                <a:cs typeface="Consolas"/>
                <a:sym typeface="Consolas"/>
              </a:rPr>
              <a:t>“</a:t>
            </a:r>
            <a:r>
              <a:rPr b="1" lang="en-US" sz="1800">
                <a:solidFill>
                  <a:schemeClr val="dk1"/>
                </a:solidFill>
                <a:latin typeface="Consolas"/>
                <a:ea typeface="Consolas"/>
                <a:cs typeface="Consolas"/>
                <a:sym typeface="Consolas"/>
              </a:rPr>
              <a:t>Hello, ${var.name}!”</a:t>
            </a:r>
            <a:endParaRPr b="1" sz="1800">
              <a:solidFill>
                <a:schemeClr val="dk1"/>
              </a:solidFill>
              <a:latin typeface="Consolas"/>
              <a:ea typeface="Consolas"/>
              <a:cs typeface="Consolas"/>
              <a:sym typeface="Consolas"/>
            </a:endParaRPr>
          </a:p>
          <a:p>
            <a:pPr indent="-279400" lvl="1" marL="685800" rtl="0" algn="l">
              <a:lnSpc>
                <a:spcPct val="115000"/>
              </a:lnSpc>
              <a:spcBef>
                <a:spcPts val="0"/>
              </a:spcBef>
              <a:spcAft>
                <a:spcPts val="0"/>
              </a:spcAft>
              <a:buClr>
                <a:srgbClr val="000000"/>
              </a:buClr>
              <a:buSzPts val="1800"/>
              <a:buChar char="•"/>
            </a:pPr>
            <a:r>
              <a:rPr lang="en-US" sz="1800">
                <a:solidFill>
                  <a:schemeClr val="dk1"/>
                </a:solidFill>
              </a:rPr>
              <a:t>s</a:t>
            </a:r>
            <a:r>
              <a:rPr lang="en-US" sz="1800">
                <a:solidFill>
                  <a:schemeClr val="dk1"/>
                </a:solidFill>
              </a:rPr>
              <a:t>tring template directives (new in v0.12):</a:t>
            </a:r>
            <a:r>
              <a:rPr lang="en-US" sz="1800">
                <a:solidFill>
                  <a:schemeClr val="dk1"/>
                </a:solidFill>
                <a:latin typeface="Helvetica Neue"/>
                <a:ea typeface="Helvetica Neue"/>
                <a:cs typeface="Helvetica Neue"/>
                <a:sym typeface="Helvetica Neue"/>
              </a:rPr>
              <a:t> </a:t>
            </a:r>
            <a:endParaRPr sz="1800">
              <a:solidFill>
                <a:schemeClr val="dk1"/>
              </a:solidFill>
              <a:latin typeface="Helvetica Neue"/>
              <a:ea typeface="Helvetica Neue"/>
              <a:cs typeface="Helvetica Neue"/>
              <a:sym typeface="Helvetica Neue"/>
            </a:endParaRPr>
          </a:p>
          <a:p>
            <a:pPr indent="342900" lvl="0" marL="342900" rtl="0" algn="l">
              <a:lnSpc>
                <a:spcPct val="115000"/>
              </a:lnSpc>
              <a:spcBef>
                <a:spcPts val="0"/>
              </a:spcBef>
              <a:spcAft>
                <a:spcPts val="0"/>
              </a:spcAft>
              <a:buNone/>
            </a:pPr>
            <a:r>
              <a:rPr b="1" lang="en-US" sz="1700">
                <a:solidFill>
                  <a:schemeClr val="dk1"/>
                </a:solidFill>
                <a:latin typeface="Consolas"/>
                <a:ea typeface="Consolas"/>
                <a:cs typeface="Consolas"/>
                <a:sym typeface="Consolas"/>
              </a:rPr>
              <a:t>"Hello, %{ if var.name != "" }${var.name}%{ else }unnamed%{ endif }!"</a:t>
            </a:r>
            <a:endParaRPr b="1" sz="1700">
              <a:solidFill>
                <a:srgbClr val="000000"/>
              </a:solidFill>
              <a:latin typeface="Consolas"/>
              <a:ea typeface="Consolas"/>
              <a:cs typeface="Consolas"/>
              <a:sym typeface="Consolas"/>
            </a:endParaRPr>
          </a:p>
        </p:txBody>
      </p:sp>
      <p:sp>
        <p:nvSpPr>
          <p:cNvPr id="792" name="Google Shape;792;p113"/>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6" name="Shape 796"/>
        <p:cNvGrpSpPr/>
        <p:nvPr/>
      </p:nvGrpSpPr>
      <p:grpSpPr>
        <a:xfrm>
          <a:off x="0" y="0"/>
          <a:ext cx="0" cy="0"/>
          <a:chOff x="0" y="0"/>
          <a:chExt cx="0" cy="0"/>
        </a:xfrm>
      </p:grpSpPr>
      <p:sp>
        <p:nvSpPr>
          <p:cNvPr id="797" name="Google Shape;797;p114"/>
          <p:cNvSpPr txBox="1"/>
          <p:nvPr>
            <p:ph type="title"/>
          </p:nvPr>
        </p:nvSpPr>
        <p:spPr>
          <a:xfrm>
            <a:off x="719998" y="220275"/>
            <a:ext cx="8424000" cy="681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233445"/>
              </a:buClr>
              <a:buSzPts val="2400"/>
              <a:buFont typeface="Helvetica Neue Light"/>
              <a:buNone/>
            </a:pPr>
            <a:r>
              <a:rPr b="1" lang="en-US" sz="2300">
                <a:latin typeface="Helvetica Neue"/>
                <a:ea typeface="Helvetica Neue"/>
                <a:cs typeface="Helvetica Neue"/>
                <a:sym typeface="Helvetica Neue"/>
              </a:rPr>
              <a:t>Terraform Expressions (cont’d)</a:t>
            </a:r>
            <a:endParaRPr b="1" sz="2300">
              <a:latin typeface="Helvetica Neue"/>
              <a:ea typeface="Helvetica Neue"/>
              <a:cs typeface="Helvetica Neue"/>
              <a:sym typeface="Helvetica Neue"/>
            </a:endParaRPr>
          </a:p>
        </p:txBody>
      </p:sp>
      <p:sp>
        <p:nvSpPr>
          <p:cNvPr id="798" name="Google Shape;798;p114"/>
          <p:cNvSpPr txBox="1"/>
          <p:nvPr>
            <p:ph idx="12" type="sldNum"/>
          </p:nvPr>
        </p:nvSpPr>
        <p:spPr>
          <a:xfrm>
            <a:off x="8510624" y="4880268"/>
            <a:ext cx="625500" cy="223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799" name="Google Shape;799;p114"/>
          <p:cNvSpPr txBox="1"/>
          <p:nvPr/>
        </p:nvSpPr>
        <p:spPr>
          <a:xfrm>
            <a:off x="556050" y="945544"/>
            <a:ext cx="7300500" cy="681000"/>
          </a:xfrm>
          <a:prstGeom prst="rect">
            <a:avLst/>
          </a:prstGeom>
          <a:noFill/>
          <a:ln>
            <a:noFill/>
          </a:ln>
        </p:spPr>
        <p:txBody>
          <a:bodyPr anchorCtr="0" anchor="t" bIns="68575" lIns="68575" spcFirstLastPara="1" rIns="68575" wrap="square" tIns="68575">
            <a:noAutofit/>
          </a:bodyPr>
          <a:lstStyle/>
          <a:p>
            <a:pPr indent="-279400" lvl="0" marL="342900" rtl="0" algn="l">
              <a:spcBef>
                <a:spcPts val="0"/>
              </a:spcBef>
              <a:spcAft>
                <a:spcPts val="0"/>
              </a:spcAft>
              <a:buSzPts val="1800"/>
              <a:buFont typeface="Helvetica Neue Light"/>
              <a:buChar char="●"/>
            </a:pPr>
            <a:r>
              <a:rPr lang="en-US" sz="1800">
                <a:latin typeface="Helvetica Neue Light"/>
                <a:ea typeface="Helvetica Neue Light"/>
                <a:cs typeface="Helvetica Neue Light"/>
                <a:sym typeface="Helvetica Neue Light"/>
              </a:rPr>
              <a:t>Multi-line string templates (“heredoc” syntax, new in v0.12)</a:t>
            </a:r>
            <a:endParaRPr sz="1800">
              <a:latin typeface="Helvetica Neue Light"/>
              <a:ea typeface="Helvetica Neue Light"/>
              <a:cs typeface="Helvetica Neue Light"/>
              <a:sym typeface="Helvetica Neue Light"/>
            </a:endParaRPr>
          </a:p>
          <a:p>
            <a:pPr indent="-279400" lvl="0" marL="342900" rtl="0" algn="l">
              <a:spcBef>
                <a:spcPts val="0"/>
              </a:spcBef>
              <a:spcAft>
                <a:spcPts val="0"/>
              </a:spcAft>
              <a:buSzPts val="1800"/>
              <a:buFont typeface="Helvetica Neue"/>
              <a:buChar char="●"/>
            </a:pPr>
            <a:r>
              <a:rPr lang="en-US" sz="1800">
                <a:latin typeface="Helvetica Neue Light"/>
                <a:ea typeface="Helvetica Neue Light"/>
                <a:cs typeface="Helvetica Neue Light"/>
                <a:sym typeface="Helvetica Neue Light"/>
              </a:rPr>
              <a:t>Looping string directive (</a:t>
            </a:r>
            <a:r>
              <a:rPr b="1" lang="en-US" sz="1800">
                <a:latin typeface="Consolas"/>
                <a:ea typeface="Consolas"/>
                <a:cs typeface="Consolas"/>
                <a:sym typeface="Consolas"/>
              </a:rPr>
              <a:t>for/endfor</a:t>
            </a:r>
            <a:r>
              <a:rPr lang="en-US" sz="1800">
                <a:latin typeface="Helvetica Neue Light"/>
                <a:ea typeface="Helvetica Neue Light"/>
                <a:cs typeface="Helvetica Neue Light"/>
                <a:sym typeface="Helvetica Neue Light"/>
              </a:rPr>
              <a:t>, new in v0.12)</a:t>
            </a:r>
            <a:endParaRPr sz="1800">
              <a:latin typeface="Helvetica Neue Light"/>
              <a:ea typeface="Helvetica Neue Light"/>
              <a:cs typeface="Helvetica Neue Light"/>
              <a:sym typeface="Helvetica Neue Light"/>
            </a:endParaRPr>
          </a:p>
        </p:txBody>
      </p:sp>
      <p:sp>
        <p:nvSpPr>
          <p:cNvPr id="800" name="Google Shape;800;p114"/>
          <p:cNvSpPr txBox="1"/>
          <p:nvPr>
            <p:ph idx="1" type="body"/>
          </p:nvPr>
        </p:nvSpPr>
        <p:spPr>
          <a:xfrm>
            <a:off x="246825" y="1746788"/>
            <a:ext cx="8650200" cy="2384400"/>
          </a:xfrm>
          <a:prstGeom prst="rect">
            <a:avLst/>
          </a:prstGeom>
          <a:solidFill>
            <a:srgbClr val="000000"/>
          </a:solidFill>
          <a:ln>
            <a:noFill/>
          </a:ln>
        </p:spPr>
        <p:txBody>
          <a:bodyPr anchorCtr="0" anchor="t" bIns="308600" lIns="342900" spcFirstLastPara="1" rIns="342900" wrap="square" tIns="308600">
            <a:noAutofit/>
          </a:bodyPr>
          <a:lstStyle/>
          <a:p>
            <a:pPr indent="0" lvl="0" marL="0" rtl="0" algn="l">
              <a:spcBef>
                <a:spcPts val="0"/>
              </a:spcBef>
              <a:spcAft>
                <a:spcPts val="0"/>
              </a:spcAft>
              <a:buNone/>
            </a:pPr>
            <a:r>
              <a:t/>
            </a:r>
            <a:endParaRPr b="1">
              <a:solidFill>
                <a:srgbClr val="00FF00"/>
              </a:solidFill>
              <a:latin typeface="Courier"/>
              <a:ea typeface="Courier"/>
              <a:cs typeface="Courier"/>
              <a:sym typeface="Courier"/>
            </a:endParaRPr>
          </a:p>
          <a:p>
            <a:pPr indent="0" lvl="0" marL="0" rtl="0" algn="l">
              <a:spcBef>
                <a:spcPts val="0"/>
              </a:spcBef>
              <a:spcAft>
                <a:spcPts val="0"/>
              </a:spcAft>
              <a:buNone/>
            </a:pPr>
            <a:r>
              <a:rPr b="1" lang="en-US">
                <a:solidFill>
                  <a:srgbClr val="00FF00"/>
                </a:solidFill>
                <a:latin typeface="Courier"/>
                <a:ea typeface="Courier"/>
                <a:cs typeface="Courier"/>
                <a:sym typeface="Courier"/>
              </a:rPr>
              <a:t>&lt;&lt;EOT</a:t>
            </a:r>
            <a:endParaRPr b="1">
              <a:solidFill>
                <a:srgbClr val="FF9900"/>
              </a:solidFill>
              <a:latin typeface="Courier"/>
              <a:ea typeface="Courier"/>
              <a:cs typeface="Courier"/>
              <a:sym typeface="Courier"/>
            </a:endParaRPr>
          </a:p>
          <a:p>
            <a:pPr indent="0" lvl="0" marL="0" rtl="0" algn="l">
              <a:spcBef>
                <a:spcPts val="0"/>
              </a:spcBef>
              <a:spcAft>
                <a:spcPts val="0"/>
              </a:spcAft>
              <a:buNone/>
            </a:pPr>
            <a:r>
              <a:rPr b="1" lang="en-US">
                <a:solidFill>
                  <a:srgbClr val="FF0000"/>
                </a:solidFill>
                <a:latin typeface="Courier"/>
                <a:ea typeface="Courier"/>
                <a:cs typeface="Courier"/>
                <a:sym typeface="Courier"/>
              </a:rPr>
              <a:t>%{ for ip in aws_instance.example.*.private_ip }</a:t>
            </a:r>
            <a:endParaRPr b="1">
              <a:solidFill>
                <a:srgbClr val="FF0000"/>
              </a:solidFill>
              <a:latin typeface="Courier"/>
              <a:ea typeface="Courier"/>
              <a:cs typeface="Courier"/>
              <a:sym typeface="Courier"/>
            </a:endParaRPr>
          </a:p>
          <a:p>
            <a:pPr indent="0" lvl="0" marL="0" rtl="0" algn="l">
              <a:spcBef>
                <a:spcPts val="0"/>
              </a:spcBef>
              <a:spcAft>
                <a:spcPts val="0"/>
              </a:spcAft>
              <a:buNone/>
            </a:pPr>
            <a:r>
              <a:rPr b="1" lang="en-US">
                <a:solidFill>
                  <a:srgbClr val="FF0000"/>
                </a:solidFill>
                <a:latin typeface="Courier"/>
                <a:ea typeface="Courier"/>
                <a:cs typeface="Courier"/>
                <a:sym typeface="Courier"/>
              </a:rPr>
              <a:t>server ${ip}</a:t>
            </a:r>
            <a:endParaRPr b="1">
              <a:solidFill>
                <a:srgbClr val="FF0000"/>
              </a:solidFill>
              <a:latin typeface="Courier"/>
              <a:ea typeface="Courier"/>
              <a:cs typeface="Courier"/>
              <a:sym typeface="Courier"/>
            </a:endParaRPr>
          </a:p>
          <a:p>
            <a:pPr indent="0" lvl="0" marL="0" rtl="0" algn="l">
              <a:spcBef>
                <a:spcPts val="0"/>
              </a:spcBef>
              <a:spcAft>
                <a:spcPts val="0"/>
              </a:spcAft>
              <a:buNone/>
            </a:pPr>
            <a:r>
              <a:rPr b="1" lang="en-US">
                <a:solidFill>
                  <a:srgbClr val="FF0000"/>
                </a:solidFill>
                <a:latin typeface="Courier"/>
                <a:ea typeface="Courier"/>
                <a:cs typeface="Courier"/>
                <a:sym typeface="Courier"/>
              </a:rPr>
              <a:t>%{ endfor }</a:t>
            </a:r>
            <a:endParaRPr b="1">
              <a:solidFill>
                <a:srgbClr val="FF0000"/>
              </a:solidFill>
              <a:latin typeface="Courier"/>
              <a:ea typeface="Courier"/>
              <a:cs typeface="Courier"/>
              <a:sym typeface="Courier"/>
            </a:endParaRPr>
          </a:p>
          <a:p>
            <a:pPr indent="0" lvl="0" marL="0" rtl="0" algn="l">
              <a:spcBef>
                <a:spcPts val="0"/>
              </a:spcBef>
              <a:spcAft>
                <a:spcPts val="0"/>
              </a:spcAft>
              <a:buNone/>
            </a:pPr>
            <a:r>
              <a:rPr b="1" lang="en-US">
                <a:solidFill>
                  <a:srgbClr val="00FF00"/>
                </a:solidFill>
                <a:latin typeface="Courier"/>
                <a:ea typeface="Courier"/>
                <a:cs typeface="Courier"/>
                <a:sym typeface="Courier"/>
              </a:rPr>
              <a:t>EOT</a:t>
            </a:r>
            <a:endParaRPr b="1">
              <a:solidFill>
                <a:srgbClr val="00FF00"/>
              </a:solidFill>
              <a:latin typeface="Courier"/>
              <a:ea typeface="Courier"/>
              <a:cs typeface="Courier"/>
              <a:sym typeface="Courier"/>
            </a:endParaRPr>
          </a:p>
          <a:p>
            <a:pPr indent="0" lvl="0" marL="0" rtl="0" algn="l">
              <a:spcBef>
                <a:spcPts val="0"/>
              </a:spcBef>
              <a:spcAft>
                <a:spcPts val="0"/>
              </a:spcAft>
              <a:buNone/>
            </a:pPr>
            <a:r>
              <a:t/>
            </a:r>
            <a:endParaRPr b="1">
              <a:solidFill>
                <a:srgbClr val="FF9900"/>
              </a:solidFill>
              <a:latin typeface="Courier"/>
              <a:ea typeface="Courier"/>
              <a:cs typeface="Courier"/>
              <a:sym typeface="Courier"/>
            </a:endParaRPr>
          </a:p>
        </p:txBody>
      </p:sp>
    </p:spTree>
  </p:cSld>
  <p:clrMapOvr>
    <a:masterClrMapping/>
  </p:clrMapOvr>
</p:sld>
</file>

<file path=ppt/theme/theme1.xml><?xml version="1.0" encoding="utf-8"?>
<a:theme xmlns:a="http://schemas.openxmlformats.org/drawingml/2006/main" xmlns:r="http://schemas.openxmlformats.org/officeDocument/2006/relationships" name="DI Templa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