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Impact" charset="1" panose="020B0806030902050204"/>
      <p:regular r:id="rId15"/>
    </p:embeddedFont>
    <p:embeddedFont>
      <p:font typeface="Clear Sans" charset="1" panose="020B05030302020203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2795003" y="3125245"/>
            <a:ext cx="12697994" cy="4341311"/>
          </a:xfrm>
          <a:prstGeom prst="rect">
            <a:avLst/>
          </a:prstGeom>
        </p:spPr>
        <p:txBody>
          <a:bodyPr anchor="t" rtlCol="false" tIns="0" lIns="0" bIns="0" rIns="0">
            <a:spAutoFit/>
          </a:bodyPr>
          <a:lstStyle/>
          <a:p>
            <a:pPr algn="ctr">
              <a:lnSpc>
                <a:spcPts val="14853"/>
              </a:lnSpc>
            </a:pPr>
            <a:r>
              <a:rPr lang="en-US" sz="18114">
                <a:solidFill>
                  <a:srgbClr val="262F43"/>
                </a:solidFill>
                <a:latin typeface="Impact"/>
                <a:ea typeface="Impact"/>
                <a:cs typeface="Impact"/>
                <a:sym typeface="Impact"/>
              </a:rPr>
              <a:t> </a:t>
            </a:r>
            <a:r>
              <a:rPr lang="en-US" sz="18114">
                <a:solidFill>
                  <a:srgbClr val="262F43"/>
                </a:solidFill>
                <a:latin typeface="Impact"/>
                <a:ea typeface="Impact"/>
                <a:cs typeface="Impact"/>
                <a:sym typeface="Impact"/>
              </a:rPr>
              <a:t>Project</a:t>
            </a:r>
          </a:p>
          <a:p>
            <a:pPr algn="ctr">
              <a:lnSpc>
                <a:spcPts val="14853"/>
              </a:lnSpc>
            </a:pPr>
            <a:r>
              <a:rPr lang="en-US" sz="18114">
                <a:solidFill>
                  <a:srgbClr val="262F43"/>
                </a:solidFill>
                <a:latin typeface="Impact"/>
                <a:ea typeface="Impact"/>
                <a:cs typeface="Impact"/>
                <a:sym typeface="Impact"/>
              </a:rPr>
              <a:t>presentation</a:t>
            </a:r>
          </a:p>
        </p:txBody>
      </p:sp>
      <p:sp>
        <p:nvSpPr>
          <p:cNvPr name="TextBox 21" id="21"/>
          <p:cNvSpPr txBox="true"/>
          <p:nvPr/>
        </p:nvSpPr>
        <p:spPr>
          <a:xfrm rot="0">
            <a:off x="5739861" y="7042211"/>
            <a:ext cx="6808278" cy="424344"/>
          </a:xfrm>
          <a:prstGeom prst="rect">
            <a:avLst/>
          </a:prstGeom>
        </p:spPr>
        <p:txBody>
          <a:bodyPr anchor="t" rtlCol="false" tIns="0" lIns="0" bIns="0" rIns="0">
            <a:spAutoFit/>
          </a:bodyPr>
          <a:lstStyle/>
          <a:p>
            <a:pPr algn="ctr">
              <a:lnSpc>
                <a:spcPts val="3206"/>
              </a:lnSpc>
            </a:pPr>
            <a:r>
              <a:rPr lang="en-US" sz="3206">
                <a:solidFill>
                  <a:srgbClr val="262F43"/>
                </a:solidFill>
                <a:latin typeface="Clear Sans"/>
                <a:ea typeface="Clear Sans"/>
                <a:cs typeface="Clear Sans"/>
                <a:sym typeface="Clear Sans"/>
              </a:rPr>
              <a:t>Presented By Srija .V</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101217" y="2853098"/>
            <a:ext cx="10085565"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INTRODUCTION</a:t>
            </a:r>
          </a:p>
        </p:txBody>
      </p:sp>
      <p:sp>
        <p:nvSpPr>
          <p:cNvPr name="TextBox 21" id="21"/>
          <p:cNvSpPr txBox="true"/>
          <p:nvPr/>
        </p:nvSpPr>
        <p:spPr>
          <a:xfrm rot="0">
            <a:off x="2848281" y="4393729"/>
            <a:ext cx="13431602" cy="4378948"/>
          </a:xfrm>
          <a:prstGeom prst="rect">
            <a:avLst/>
          </a:prstGeom>
        </p:spPr>
        <p:txBody>
          <a:bodyPr anchor="t" rtlCol="false" tIns="0" lIns="0" bIns="0" rIns="0">
            <a:spAutoFit/>
          </a:bodyPr>
          <a:lstStyle/>
          <a:p>
            <a:pPr algn="l" marL="649094" indent="-324547" lvl="1">
              <a:lnSpc>
                <a:spcPts val="4209"/>
              </a:lnSpc>
              <a:buFont typeface="Arial"/>
              <a:buChar char="•"/>
            </a:pPr>
            <a:r>
              <a:rPr lang="en-US" sz="3006">
                <a:solidFill>
                  <a:srgbClr val="262F43"/>
                </a:solidFill>
                <a:latin typeface="Clear Sans"/>
                <a:ea typeface="Clear Sans"/>
                <a:cs typeface="Clear Sans"/>
                <a:sym typeface="Clear Sans"/>
              </a:rPr>
              <a:t>The Indian Premier League (IPL) is one of the world’s most watched cricket tournaments.</a:t>
            </a:r>
          </a:p>
          <a:p>
            <a:pPr algn="l" marL="649094" indent="-324547" lvl="1">
              <a:lnSpc>
                <a:spcPts val="4209"/>
              </a:lnSpc>
              <a:buFont typeface="Arial"/>
              <a:buChar char="•"/>
            </a:pPr>
            <a:r>
              <a:rPr lang="en-US" sz="3006">
                <a:solidFill>
                  <a:srgbClr val="262F43"/>
                </a:solidFill>
                <a:latin typeface="Clear Sans"/>
                <a:ea typeface="Clear Sans"/>
                <a:cs typeface="Clear Sans"/>
                <a:sym typeface="Clear Sans"/>
              </a:rPr>
              <a:t>With 17 seasons and thousands of matches, it generates massive amounts of data.</a:t>
            </a:r>
          </a:p>
          <a:p>
            <a:pPr algn="l" marL="649094" indent="-324547" lvl="1">
              <a:lnSpc>
                <a:spcPts val="4209"/>
              </a:lnSpc>
              <a:buFont typeface="Arial"/>
              <a:buChar char="•"/>
            </a:pPr>
            <a:r>
              <a:rPr lang="en-US" sz="3006">
                <a:solidFill>
                  <a:srgbClr val="262F43"/>
                </a:solidFill>
                <a:latin typeface="Clear Sans"/>
                <a:ea typeface="Clear Sans"/>
                <a:cs typeface="Clear Sans"/>
                <a:sym typeface="Clear Sans"/>
              </a:rPr>
              <a:t>This project uses Power BI to analyze IPL player and team performances from 2008 to 2024.</a:t>
            </a:r>
          </a:p>
          <a:p>
            <a:pPr algn="l" marL="649094" indent="-324547" lvl="1">
              <a:lnSpc>
                <a:spcPts val="4209"/>
              </a:lnSpc>
              <a:buFont typeface="Arial"/>
              <a:buChar char="•"/>
            </a:pPr>
            <a:r>
              <a:rPr lang="en-US" sz="3006">
                <a:solidFill>
                  <a:srgbClr val="262F43"/>
                </a:solidFill>
                <a:latin typeface="Clear Sans"/>
                <a:ea typeface="Clear Sans"/>
                <a:cs typeface="Clear Sans"/>
                <a:sym typeface="Clear Sans"/>
              </a:rPr>
              <a:t>The goal is to uncover key insights using interactive dashboards and visual analytics.</a:t>
            </a:r>
          </a:p>
          <a:p>
            <a:pPr algn="l">
              <a:lnSpc>
                <a:spcPts val="1129"/>
              </a:lnSpc>
            </a:pPr>
            <a:r>
              <a:rPr lang="en-US" sz="806">
                <a:solidFill>
                  <a:srgbClr val="262F43"/>
                </a:solidFill>
                <a:latin typeface="Clear Sans"/>
                <a:ea typeface="Clear Sans"/>
                <a:cs typeface="Clear Sans"/>
                <a:sym typeface="Clear Sans"/>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587952" y="1506187"/>
            <a:ext cx="8627774" cy="2991149"/>
          </a:xfrm>
          <a:prstGeom prst="rect">
            <a:avLst/>
          </a:prstGeom>
        </p:spPr>
        <p:txBody>
          <a:bodyPr anchor="t" rtlCol="false" tIns="0" lIns="0" bIns="0" rIns="0">
            <a:spAutoFit/>
          </a:bodyPr>
          <a:lstStyle/>
          <a:p>
            <a:pPr algn="ctr">
              <a:lnSpc>
                <a:spcPts val="10212"/>
              </a:lnSpc>
            </a:pPr>
            <a:r>
              <a:rPr lang="en-US" sz="12454">
                <a:solidFill>
                  <a:srgbClr val="262F43"/>
                </a:solidFill>
                <a:latin typeface="Impact"/>
                <a:ea typeface="Impact"/>
                <a:cs typeface="Impact"/>
                <a:sym typeface="Impact"/>
              </a:rPr>
              <a:t> </a:t>
            </a:r>
            <a:r>
              <a:rPr lang="en-US" sz="12454">
                <a:solidFill>
                  <a:srgbClr val="262F43"/>
                </a:solidFill>
                <a:latin typeface="Impact"/>
                <a:ea typeface="Impact"/>
                <a:cs typeface="Impact"/>
                <a:sym typeface="Impact"/>
              </a:rPr>
              <a:t>Project Overview</a:t>
            </a:r>
          </a:p>
        </p:txBody>
      </p:sp>
      <p:sp>
        <p:nvSpPr>
          <p:cNvPr name="TextBox 21" id="21"/>
          <p:cNvSpPr txBox="true"/>
          <p:nvPr/>
        </p:nvSpPr>
        <p:spPr>
          <a:xfrm rot="0">
            <a:off x="1860539" y="4265459"/>
            <a:ext cx="14633784" cy="6021541"/>
          </a:xfrm>
          <a:prstGeom prst="rect">
            <a:avLst/>
          </a:prstGeom>
        </p:spPr>
        <p:txBody>
          <a:bodyPr anchor="t" rtlCol="false" tIns="0" lIns="0" bIns="0" rIns="0">
            <a:spAutoFit/>
          </a:bodyPr>
          <a:lstStyle/>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Project Title: IPL Performance Analysis using Power BI (2008–2024)</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Objective: To analyze player and team performance trends using visual analytics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Tools Used: Power BI Desktop, DAX functions, slicers and charts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Scope: 51,000+ records covering batsmen, bowlers, fielders, teams, and match stats</a:t>
            </a:r>
          </a:p>
          <a:p>
            <a:pPr algn="l">
              <a:lnSpc>
                <a:spcPts val="4349"/>
              </a:lnSpc>
            </a:pPr>
            <a:r>
              <a:rPr lang="en-US" sz="3106">
                <a:solidFill>
                  <a:srgbClr val="262F43"/>
                </a:solidFill>
                <a:latin typeface="Clear Sans"/>
                <a:ea typeface="Clear Sans"/>
                <a:cs typeface="Clear Sans"/>
                <a:sym typeface="Clear Sans"/>
              </a:rPr>
              <a:t>  </a:t>
            </a:r>
            <a:r>
              <a:rPr lang="en-US" sz="3106">
                <a:solidFill>
                  <a:srgbClr val="262F43"/>
                </a:solidFill>
                <a:latin typeface="Clear Sans"/>
                <a:ea typeface="Clear Sans"/>
                <a:cs typeface="Clear Sans"/>
                <a:sym typeface="Clear Sans"/>
              </a:rPr>
              <a:t>Deliverables: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Interactive dashboards with top players and teams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Visual breakdown of extras, fielding stats, and performance by team</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Key cricket insights from historical data</a:t>
            </a:r>
          </a:p>
          <a:p>
            <a:pPr algn="l">
              <a:lnSpc>
                <a:spcPts val="4909"/>
              </a:lnSpc>
            </a:pPr>
            <a:r>
              <a:rPr lang="en-US" sz="3506">
                <a:solidFill>
                  <a:srgbClr val="262F43"/>
                </a:solidFill>
                <a:latin typeface="Clear Sans"/>
                <a:ea typeface="Clear Sans"/>
                <a:cs typeface="Clear Sans"/>
                <a:sym typeface="Clear Sans"/>
              </a:rPr>
              <a:t>.</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564028" y="2545519"/>
            <a:ext cx="9159943"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PROBLEMS</a:t>
            </a:r>
          </a:p>
        </p:txBody>
      </p:sp>
      <p:sp>
        <p:nvSpPr>
          <p:cNvPr name="TextBox 21" id="21"/>
          <p:cNvSpPr txBox="true"/>
          <p:nvPr/>
        </p:nvSpPr>
        <p:spPr>
          <a:xfrm rot="0">
            <a:off x="2354541" y="4268599"/>
            <a:ext cx="13873056" cy="5407496"/>
          </a:xfrm>
          <a:prstGeom prst="rect">
            <a:avLst/>
          </a:prstGeom>
        </p:spPr>
        <p:txBody>
          <a:bodyPr anchor="t" rtlCol="false" tIns="0" lIns="0" bIns="0" rIns="0">
            <a:spAutoFit/>
          </a:bodyPr>
          <a:lstStyle/>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IPL generates vast volumes of data every season — thousands of matches, players, and events.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Raw data is complex and not easily interpretable without visual tools.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Teams, analysts, and fans lack consolidated insights on player and team performance over time.</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Identifying top performers and patterns across 17 years requires powerful data analysis.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Manual analysis is time-consuming and error-prone without a dashboard solution.</a:t>
            </a:r>
          </a:p>
          <a:p>
            <a:pPr algn="l">
              <a:lnSpc>
                <a:spcPts val="434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564028" y="2027737"/>
            <a:ext cx="9159943"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OBJECTIVES</a:t>
            </a:r>
          </a:p>
        </p:txBody>
      </p:sp>
      <p:grpSp>
        <p:nvGrpSpPr>
          <p:cNvPr name="Group 21" id="21"/>
          <p:cNvGrpSpPr/>
          <p:nvPr/>
        </p:nvGrpSpPr>
        <p:grpSpPr>
          <a:xfrm rot="0">
            <a:off x="3644534" y="4213842"/>
            <a:ext cx="529042" cy="529042"/>
            <a:chOff x="0" y="0"/>
            <a:chExt cx="812800" cy="812800"/>
          </a:xfrm>
        </p:grpSpPr>
        <p:sp>
          <p:nvSpPr>
            <p:cNvPr name="Freeform 22" id="2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name="TextBox 23" id="23"/>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4395211" y="4156692"/>
            <a:ext cx="4758128" cy="4950652"/>
          </a:xfrm>
          <a:prstGeom prst="rect">
            <a:avLst/>
          </a:prstGeom>
        </p:spPr>
        <p:txBody>
          <a:bodyPr anchor="t" rtlCol="false" tIns="0" lIns="0" bIns="0" rIns="0">
            <a:spAutoFit/>
          </a:bodyPr>
          <a:lstStyle/>
          <a:p>
            <a:pPr algn="l">
              <a:lnSpc>
                <a:spcPts val="4426"/>
              </a:lnSpc>
            </a:pPr>
            <a:r>
              <a:rPr lang="en-US" sz="3162">
                <a:solidFill>
                  <a:srgbClr val="262F43"/>
                </a:solidFill>
                <a:latin typeface="Clear Sans"/>
                <a:ea typeface="Clear Sans"/>
                <a:cs typeface="Clear Sans"/>
                <a:sym typeface="Clear Sans"/>
              </a:rPr>
              <a:t>To analyze IPL match and player data from 2008 to 2024 using Power BI</a:t>
            </a:r>
          </a:p>
          <a:p>
            <a:pPr algn="l">
              <a:lnSpc>
                <a:spcPts val="4426"/>
              </a:lnSpc>
            </a:pPr>
          </a:p>
          <a:p>
            <a:pPr algn="l">
              <a:lnSpc>
                <a:spcPts val="4426"/>
              </a:lnSpc>
            </a:pPr>
            <a:r>
              <a:rPr lang="en-US" sz="3162">
                <a:solidFill>
                  <a:srgbClr val="262F43"/>
                </a:solidFill>
                <a:latin typeface="Clear Sans"/>
                <a:ea typeface="Clear Sans"/>
                <a:cs typeface="Clear Sans"/>
                <a:sym typeface="Clear Sans"/>
              </a:rPr>
              <a:t>To identify top performing batsmen, bowlers, and fielders across all seasons</a:t>
            </a:r>
          </a:p>
          <a:p>
            <a:pPr algn="l">
              <a:lnSpc>
                <a:spcPts val="4426"/>
              </a:lnSpc>
            </a:pPr>
          </a:p>
          <a:p>
            <a:pPr algn="l">
              <a:lnSpc>
                <a:spcPts val="4426"/>
              </a:lnSpc>
            </a:pPr>
          </a:p>
        </p:txBody>
      </p:sp>
      <p:grpSp>
        <p:nvGrpSpPr>
          <p:cNvPr name="Group 25" id="25"/>
          <p:cNvGrpSpPr/>
          <p:nvPr/>
        </p:nvGrpSpPr>
        <p:grpSpPr>
          <a:xfrm rot="0">
            <a:off x="9847378" y="4213842"/>
            <a:ext cx="529042" cy="529042"/>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name="TextBox 27" id="27"/>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
        <p:nvSpPr>
          <p:cNvPr name="TextBox 28" id="28"/>
          <p:cNvSpPr txBox="true"/>
          <p:nvPr/>
        </p:nvSpPr>
        <p:spPr>
          <a:xfrm rot="0">
            <a:off x="10700270" y="4156692"/>
            <a:ext cx="5467025" cy="5407496"/>
          </a:xfrm>
          <a:prstGeom prst="rect">
            <a:avLst/>
          </a:prstGeom>
        </p:spPr>
        <p:txBody>
          <a:bodyPr anchor="t" rtlCol="false" tIns="0" lIns="0" bIns="0" rIns="0">
            <a:spAutoFit/>
          </a:bodyPr>
          <a:lstStyle/>
          <a:p>
            <a:pPr algn="l">
              <a:lnSpc>
                <a:spcPts val="4349"/>
              </a:lnSpc>
            </a:pPr>
            <a:r>
              <a:rPr lang="en-US" sz="3106">
                <a:solidFill>
                  <a:srgbClr val="262F43"/>
                </a:solidFill>
                <a:latin typeface="Clear Sans"/>
                <a:ea typeface="Clear Sans"/>
                <a:cs typeface="Clear Sans"/>
                <a:sym typeface="Clear Sans"/>
              </a:rPr>
              <a:t>To visualize team-wise performance, extras, and player contributions</a:t>
            </a:r>
          </a:p>
          <a:p>
            <a:pPr algn="l">
              <a:lnSpc>
                <a:spcPts val="4349"/>
              </a:lnSpc>
            </a:pPr>
          </a:p>
          <a:p>
            <a:pPr algn="l">
              <a:lnSpc>
                <a:spcPts val="4349"/>
              </a:lnSpc>
            </a:pPr>
            <a:r>
              <a:rPr lang="en-US" sz="3106">
                <a:solidFill>
                  <a:srgbClr val="262F43"/>
                </a:solidFill>
                <a:latin typeface="Clear Sans"/>
                <a:ea typeface="Clear Sans"/>
                <a:cs typeface="Clear Sans"/>
                <a:sym typeface="Clear Sans"/>
              </a:rPr>
              <a:t>To build interactive dashboards for easy filtering and comparative analysis</a:t>
            </a:r>
          </a:p>
          <a:p>
            <a:pPr algn="l">
              <a:lnSpc>
                <a:spcPts val="4349"/>
              </a:lnSpc>
            </a:pPr>
            <a:r>
              <a:rPr lang="en-US" sz="3106">
                <a:solidFill>
                  <a:srgbClr val="262F43"/>
                </a:solidFill>
                <a:latin typeface="Clear Sans"/>
                <a:ea typeface="Clear Sans"/>
                <a:cs typeface="Clear Sans"/>
                <a:sym typeface="Clear Sans"/>
              </a:rPr>
              <a:t>and t</a:t>
            </a:r>
            <a:r>
              <a:rPr lang="en-US" sz="3106">
                <a:solidFill>
                  <a:srgbClr val="262F43"/>
                </a:solidFill>
                <a:latin typeface="Clear Sans"/>
                <a:ea typeface="Clear Sans"/>
                <a:cs typeface="Clear Sans"/>
                <a:sym typeface="Clear Sans"/>
              </a:rPr>
              <a:t>o derive insights that can support team strategies</a:t>
            </a:r>
          </a:p>
          <a:p>
            <a:pPr algn="l">
              <a:lnSpc>
                <a:spcPts val="4349"/>
              </a:lnSpc>
            </a:pPr>
          </a:p>
        </p:txBody>
      </p:sp>
      <p:grpSp>
        <p:nvGrpSpPr>
          <p:cNvPr name="Group 29" id="29"/>
          <p:cNvGrpSpPr/>
          <p:nvPr/>
        </p:nvGrpSpPr>
        <p:grpSpPr>
          <a:xfrm rot="0">
            <a:off x="3644534" y="6396072"/>
            <a:ext cx="529042" cy="529042"/>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grpSp>
        <p:nvGrpSpPr>
          <p:cNvPr name="Group 32" id="32"/>
          <p:cNvGrpSpPr/>
          <p:nvPr/>
        </p:nvGrpSpPr>
        <p:grpSpPr>
          <a:xfrm rot="0">
            <a:off x="9847378" y="6396072"/>
            <a:ext cx="529042" cy="529042"/>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DA3C0"/>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822228" y="2076034"/>
            <a:ext cx="10643545"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METHODOLOGY </a:t>
            </a:r>
          </a:p>
        </p:txBody>
      </p:sp>
      <p:sp>
        <p:nvSpPr>
          <p:cNvPr name="TextBox 21" id="21"/>
          <p:cNvSpPr txBox="true"/>
          <p:nvPr/>
        </p:nvSpPr>
        <p:spPr>
          <a:xfrm rot="0">
            <a:off x="2345016" y="3765334"/>
            <a:ext cx="13896550" cy="5950421"/>
          </a:xfrm>
          <a:prstGeom prst="rect">
            <a:avLst/>
          </a:prstGeom>
        </p:spPr>
        <p:txBody>
          <a:bodyPr anchor="t" rtlCol="false" tIns="0" lIns="0" bIns="0" rIns="0">
            <a:spAutoFit/>
          </a:bodyPr>
          <a:lstStyle/>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Data Collection: IPL dataset covering seasons 2008–2024 with 51,000+ records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Data Cleaning: Removed duplicates, handled missing values, standardized team/player names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Data Modeling: Created relationships between batters, bowlers, teams, and match details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Visual Analysis: Developed interactive dashboards using Power BI with slicers and filters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Custom Metrics: Used DAX to calculate total runs, wickets, extras, and fielding stats</a:t>
            </a:r>
          </a:p>
          <a:p>
            <a:pPr algn="l">
              <a:lnSpc>
                <a:spcPts val="434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3925005" y="2294693"/>
            <a:ext cx="10437990"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RESULT</a:t>
            </a:r>
          </a:p>
        </p:txBody>
      </p:sp>
      <p:sp>
        <p:nvSpPr>
          <p:cNvPr name="TextBox 21" id="21"/>
          <p:cNvSpPr txBox="true"/>
          <p:nvPr/>
        </p:nvSpPr>
        <p:spPr>
          <a:xfrm rot="0">
            <a:off x="2848281" y="3850804"/>
            <a:ext cx="6848807" cy="5407496"/>
          </a:xfrm>
          <a:prstGeom prst="rect">
            <a:avLst/>
          </a:prstGeom>
        </p:spPr>
        <p:txBody>
          <a:bodyPr anchor="t" rtlCol="false" tIns="0" lIns="0" bIns="0" rIns="0">
            <a:spAutoFit/>
          </a:bodyPr>
          <a:lstStyle/>
          <a:p>
            <a:pPr algn="l">
              <a:lnSpc>
                <a:spcPts val="4349"/>
              </a:lnSpc>
            </a:pPr>
            <a:r>
              <a:rPr lang="en-US" sz="3106">
                <a:solidFill>
                  <a:srgbClr val="262F43"/>
                </a:solidFill>
                <a:latin typeface="Clear Sans"/>
                <a:ea typeface="Clear Sans"/>
                <a:cs typeface="Clear Sans"/>
                <a:sym typeface="Clear Sans"/>
              </a:rPr>
              <a:t>The analysis showed that top batsmen like Dhawan, Gayle, and Kohli scored the most runs, while Chahal and Zaheer Khan led in wickets. KD Karthik and KL Rahul stood out in fielding. Wides and no-balls were the most common extras. Teams like CSK, MI, and RCB performed consistently well across seasons.</a:t>
            </a:r>
          </a:p>
          <a:p>
            <a:pPr algn="l">
              <a:lnSpc>
                <a:spcPts val="4349"/>
              </a:lnSpc>
            </a:pPr>
          </a:p>
        </p:txBody>
      </p:sp>
      <p:pic>
        <p:nvPicPr>
          <p:cNvPr name="Picture 22" id="22"/>
          <p:cNvPicPr>
            <a:picLocks noChangeAspect="true"/>
          </p:cNvPicPr>
          <p:nvPr/>
        </p:nvPicPr>
        <p:blipFill>
          <a:blip r:embed="rId6"/>
          <a:stretch>
            <a:fillRect/>
          </a:stretch>
        </p:blipFill>
        <p:spPr>
          <a:xfrm rot="0">
            <a:off x="9563110" y="3404872"/>
            <a:ext cx="6263614" cy="5629997"/>
          </a:xfrm>
          <a:prstGeom prst="rect">
            <a:avLst/>
          </a:prstGeom>
        </p:spPr>
      </p:pic>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564028" y="2904293"/>
            <a:ext cx="9159943" cy="1793983"/>
          </a:xfrm>
          <a:prstGeom prst="rect">
            <a:avLst/>
          </a:prstGeom>
        </p:spPr>
        <p:txBody>
          <a:bodyPr anchor="t" rtlCol="false" tIns="0" lIns="0" bIns="0" rIns="0">
            <a:spAutoFit/>
          </a:bodyPr>
          <a:lstStyle/>
          <a:p>
            <a:pPr algn="ctr">
              <a:lnSpc>
                <a:spcPts val="10842"/>
              </a:lnSpc>
            </a:pPr>
            <a:r>
              <a:rPr lang="en-US" sz="13222">
                <a:solidFill>
                  <a:srgbClr val="262F43"/>
                </a:solidFill>
                <a:latin typeface="Impact"/>
                <a:ea typeface="Impact"/>
                <a:cs typeface="Impact"/>
                <a:sym typeface="Impact"/>
              </a:rPr>
              <a:t>CONCLUSION</a:t>
            </a:r>
          </a:p>
        </p:txBody>
      </p:sp>
      <p:sp>
        <p:nvSpPr>
          <p:cNvPr name="TextBox 21" id="21"/>
          <p:cNvSpPr txBox="true"/>
          <p:nvPr/>
        </p:nvSpPr>
        <p:spPr>
          <a:xfrm rot="0">
            <a:off x="2345016" y="4753795"/>
            <a:ext cx="13646042" cy="3778721"/>
          </a:xfrm>
          <a:prstGeom prst="rect">
            <a:avLst/>
          </a:prstGeom>
        </p:spPr>
        <p:txBody>
          <a:bodyPr anchor="t" rtlCol="false" tIns="0" lIns="0" bIns="0" rIns="0">
            <a:spAutoFit/>
          </a:bodyPr>
          <a:lstStyle/>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Power BI effectively visualized complex IPL datasets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Dashboards provide clear, quick insights into player and team performance</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Fielding and extras significantly influence match outcomes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The project demonstrates the value of data-driven analysis in sports</a:t>
            </a:r>
          </a:p>
          <a:p>
            <a:pPr algn="l" marL="670684" indent="-335342" lvl="1">
              <a:lnSpc>
                <a:spcPts val="4349"/>
              </a:lnSpc>
              <a:buFont typeface="Arial"/>
              <a:buChar char="•"/>
            </a:pPr>
            <a:r>
              <a:rPr lang="en-US" sz="3106">
                <a:solidFill>
                  <a:srgbClr val="262F43"/>
                </a:solidFill>
                <a:latin typeface="Clear Sans"/>
                <a:ea typeface="Clear Sans"/>
                <a:cs typeface="Clear Sans"/>
                <a:sym typeface="Clear Sans"/>
              </a:rPr>
              <a:t>Future scope: add predictive models for player and team forecasting</a:t>
            </a:r>
          </a:p>
          <a:p>
            <a:pPr algn="l">
              <a:lnSpc>
                <a:spcPts val="43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0FAFF"/>
        </a:solidFill>
      </p:bgPr>
    </p:bg>
    <p:spTree>
      <p:nvGrpSpPr>
        <p:cNvPr id="1" name=""/>
        <p:cNvGrpSpPr/>
        <p:nvPr/>
      </p:nvGrpSpPr>
      <p:grpSpPr>
        <a:xfrm>
          <a:off x="0" y="0"/>
          <a:ext cx="0" cy="0"/>
          <a:chOff x="0" y="0"/>
          <a:chExt cx="0" cy="0"/>
        </a:xfrm>
      </p:grpSpPr>
      <p:sp>
        <p:nvSpPr>
          <p:cNvPr name="Freeform 2" id="2"/>
          <p:cNvSpPr/>
          <p:nvPr/>
        </p:nvSpPr>
        <p:spPr>
          <a:xfrm flipH="true" flipV="true" rot="0">
            <a:off x="-171306" y="9499384"/>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35223" y="9499384"/>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71306" y="8492855"/>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true" rot="-10800000">
            <a:off x="-171306" y="64797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71306" y="74863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true" rot="0">
            <a:off x="835223" y="6479797"/>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true" rot="-10800000">
            <a:off x="-171306" y="5473268"/>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10800000">
            <a:off x="17500852" y="-203632"/>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10800000">
            <a:off x="15487794" y="-203632"/>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10800000">
            <a:off x="16494323" y="802897"/>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true" flipV="true" rot="0">
            <a:off x="17500852" y="2815955"/>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3" id="13"/>
          <p:cNvSpPr/>
          <p:nvPr/>
        </p:nvSpPr>
        <p:spPr>
          <a:xfrm flipH="false" flipV="false" rot="0">
            <a:off x="16494323" y="1809426"/>
            <a:ext cx="2013058" cy="1006529"/>
          </a:xfrm>
          <a:custGeom>
            <a:avLst/>
            <a:gdLst/>
            <a:ahLst/>
            <a:cxnLst/>
            <a:rect r="r" b="b" t="t" l="l"/>
            <a:pathLst>
              <a:path h="1006529" w="2013058">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true" rot="-10800000">
            <a:off x="16494323" y="2815955"/>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true" rot="0">
            <a:off x="16494323" y="3822484"/>
            <a:ext cx="2013058" cy="1006529"/>
          </a:xfrm>
          <a:custGeom>
            <a:avLst/>
            <a:gdLst/>
            <a:ahLst/>
            <a:cxnLst/>
            <a:rect r="r" b="b" t="t" l="l"/>
            <a:pathLst>
              <a:path h="1006529" w="2013058">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841752" y="8492855"/>
            <a:ext cx="1006529" cy="1006529"/>
          </a:xfrm>
          <a:custGeom>
            <a:avLst/>
            <a:gdLst/>
            <a:ahLst/>
            <a:cxnLst/>
            <a:rect r="r" b="b" t="t" l="l"/>
            <a:pathLst>
              <a:path h="1006529" w="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true" flipV="true" rot="0">
            <a:off x="15487794" y="802897"/>
            <a:ext cx="1006529" cy="1006529"/>
          </a:xfrm>
          <a:custGeom>
            <a:avLst/>
            <a:gdLst/>
            <a:ahLst/>
            <a:cxnLst/>
            <a:rect r="r" b="b" t="t" l="l"/>
            <a:pathLst>
              <a:path h="1006529" w="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8" id="18"/>
          <p:cNvSpPr/>
          <p:nvPr/>
        </p:nvSpPr>
        <p:spPr>
          <a:xfrm flipH="true" flipV="false" rot="-10800000">
            <a:off x="1841752" y="7486326"/>
            <a:ext cx="1006529" cy="1006529"/>
          </a:xfrm>
          <a:custGeom>
            <a:avLst/>
            <a:gdLst/>
            <a:ahLst/>
            <a:cxnLst/>
            <a:rect r="r" b="b" t="t" l="l"/>
            <a:pathLst>
              <a:path h="1006529" w="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true" rot="-10800000">
            <a:off x="15487794" y="1809426"/>
            <a:ext cx="1006529" cy="1006529"/>
          </a:xfrm>
          <a:custGeom>
            <a:avLst/>
            <a:gdLst/>
            <a:ahLst/>
            <a:cxnLst/>
            <a:rect r="r" b="b" t="t" l="l"/>
            <a:pathLst>
              <a:path h="1006529" w="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4802858" y="3125245"/>
            <a:ext cx="8682285" cy="4341311"/>
          </a:xfrm>
          <a:prstGeom prst="rect">
            <a:avLst/>
          </a:prstGeom>
        </p:spPr>
        <p:txBody>
          <a:bodyPr anchor="t" rtlCol="false" tIns="0" lIns="0" bIns="0" rIns="0">
            <a:spAutoFit/>
          </a:bodyPr>
          <a:lstStyle/>
          <a:p>
            <a:pPr algn="ctr">
              <a:lnSpc>
                <a:spcPts val="14853"/>
              </a:lnSpc>
            </a:pPr>
            <a:r>
              <a:rPr lang="en-US" sz="18114">
                <a:solidFill>
                  <a:srgbClr val="262F43"/>
                </a:solidFill>
                <a:latin typeface="Impact"/>
                <a:ea typeface="Impact"/>
                <a:cs typeface="Impact"/>
                <a:sym typeface="Impact"/>
              </a:rPr>
              <a:t>THANK</a:t>
            </a:r>
          </a:p>
          <a:p>
            <a:pPr algn="ctr">
              <a:lnSpc>
                <a:spcPts val="14853"/>
              </a:lnSpc>
            </a:pPr>
            <a:r>
              <a:rPr lang="en-US" sz="18114">
                <a:solidFill>
                  <a:srgbClr val="262F43"/>
                </a:solidFill>
                <a:latin typeface="Impact"/>
                <a:ea typeface="Impact"/>
                <a:cs typeface="Impact"/>
                <a:sym typeface="Impact"/>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DAGuAZ91_Zo</dc:identifier>
  <dcterms:modified xsi:type="dcterms:W3CDTF">2011-08-01T06:04:30Z</dcterms:modified>
  <cp:revision>1</cp:revision>
  <dc:title>Blue Simple Geometric Project Presentation</dc:title>
</cp:coreProperties>
</file>