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6"/>
  </p:notesMasterIdLst>
  <p:sldIdLst>
    <p:sldId id="256" r:id="rId5"/>
    <p:sldId id="257" r:id="rId6"/>
    <p:sldId id="263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65" r:id="rId15"/>
    <p:sldId id="282" r:id="rId16"/>
    <p:sldId id="319" r:id="rId17"/>
    <p:sldId id="285" r:id="rId18"/>
    <p:sldId id="332" r:id="rId19"/>
    <p:sldId id="320" r:id="rId20"/>
    <p:sldId id="321" r:id="rId21"/>
    <p:sldId id="324" r:id="rId22"/>
    <p:sldId id="266" r:id="rId23"/>
    <p:sldId id="297" r:id="rId24"/>
    <p:sldId id="326" r:id="rId25"/>
    <p:sldId id="327" r:id="rId26"/>
    <p:sldId id="261" r:id="rId27"/>
    <p:sldId id="329" r:id="rId28"/>
    <p:sldId id="334" r:id="rId29"/>
    <p:sldId id="336" r:id="rId30"/>
    <p:sldId id="331" r:id="rId31"/>
    <p:sldId id="335" r:id="rId32"/>
    <p:sldId id="307" r:id="rId33"/>
    <p:sldId id="268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76"/>
            <p14:sldId id="277"/>
            <p14:sldId id="278"/>
            <p14:sldId id="279"/>
            <p14:sldId id="280"/>
            <p14:sldId id="281"/>
            <p14:sldId id="265"/>
            <p14:sldId id="282"/>
            <p14:sldId id="319"/>
            <p14:sldId id="285"/>
            <p14:sldId id="332"/>
            <p14:sldId id="320"/>
            <p14:sldId id="321"/>
            <p14:sldId id="324"/>
            <p14:sldId id="266"/>
            <p14:sldId id="297"/>
            <p14:sldId id="326"/>
            <p14:sldId id="327"/>
            <p14:sldId id="261"/>
            <p14:sldId id="329"/>
            <p14:sldId id="334"/>
            <p14:sldId id="336"/>
            <p14:sldId id="331"/>
            <p14:sldId id="335"/>
            <p14:sldId id="307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6966" autoAdjust="0"/>
  </p:normalViewPr>
  <p:slideViewPr>
    <p:cSldViewPr snapToGrid="0">
      <p:cViewPr varScale="1">
        <p:scale>
          <a:sx n="96" d="100"/>
          <a:sy n="96" d="100"/>
        </p:scale>
        <p:origin x="-22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F2-AC5B-471E-AF3F-5A894174D0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927E2-3181-42A1-91E5-CEA075DF75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6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Chosen-plaintext_attack" TargetMode="External"/><Relationship Id="rId3" Type="http://schemas.openxmlformats.org/officeDocument/2006/relationships/hyperlink" Target="https://tools.ietf.org/html/rfc7616" TargetMode="External"/><Relationship Id="rId7" Type="http://schemas.openxmlformats.org/officeDocument/2006/relationships/hyperlink" Target="https://tools.ietf.org/html/rfc6750" TargetMode="External"/><Relationship Id="rId12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tools.ietf.org/html/rfc2617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ools.ietf.org/html/rfc5849" TargetMode="External"/><Relationship Id="rId11" Type="http://schemas.openxmlformats.org/officeDocument/2006/relationships/hyperlink" Target="https://docs.oracle.com/cd/E39820_01/doc.11121/gateway_docs/content/part_oauth.html" TargetMode="External"/><Relationship Id="rId5" Type="http://schemas.openxmlformats.org/officeDocument/2006/relationships/hyperlink" Target="https://tools.ietf.org/html/rfc6749" TargetMode="External"/><Relationship Id="rId10" Type="http://schemas.openxmlformats.org/officeDocument/2006/relationships/hyperlink" Target="https://tools.ietf.org/html/rfc7519" TargetMode="External"/><Relationship Id="rId4" Type="http://schemas.openxmlformats.org/officeDocument/2006/relationships/hyperlink" Target="https://tools.ietf.org/html/rfc7617" TargetMode="External"/><Relationship Id="rId9" Type="http://schemas.openxmlformats.org/officeDocument/2006/relationships/hyperlink" Target="https://developer.mozilla.org/en-US/docs/Web/HTTP/Authentic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6D8A-CE2C-4577-AAB9-8B160071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62026"/>
            <a:ext cx="11655840" cy="899665"/>
          </a:xfrm>
        </p:spPr>
        <p:txBody>
          <a:bodyPr/>
          <a:lstStyle/>
          <a:p>
            <a:r>
              <a:rPr lang="en-US" dirty="0"/>
              <a:t>The delegated authorization with OAuth2.0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7A460B-A27C-4F87-BB9F-C1DD5DE749E7}"/>
              </a:ext>
            </a:extLst>
          </p:cNvPr>
          <p:cNvSpPr/>
          <p:nvPr/>
        </p:nvSpPr>
        <p:spPr bwMode="auto">
          <a:xfrm>
            <a:off x="5558148" y="2418075"/>
            <a:ext cx="2485771" cy="134688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8DD4B4-7273-48F7-89FB-93EC5FCA4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2958" y="2284694"/>
            <a:ext cx="1613646" cy="16136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F260D4-53A0-4F09-AB4E-17C041C525C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96604" y="3091517"/>
            <a:ext cx="1961544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E8A95E-9B5D-4A9E-958F-8CFA381DB7A4}"/>
              </a:ext>
            </a:extLst>
          </p:cNvPr>
          <p:cNvSpPr/>
          <p:nvPr/>
        </p:nvSpPr>
        <p:spPr bwMode="auto">
          <a:xfrm>
            <a:off x="5928564" y="2730098"/>
            <a:ext cx="1744938" cy="72283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Login with Google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3516D-8445-42E5-9733-58D8258979B0}"/>
              </a:ext>
            </a:extLst>
          </p:cNvPr>
          <p:cNvSpPr txBox="1"/>
          <p:nvPr/>
        </p:nvSpPr>
        <p:spPr>
          <a:xfrm>
            <a:off x="6072243" y="1946223"/>
            <a:ext cx="145757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728F0B-E3D5-41F1-BA01-8520D143E788}"/>
              </a:ext>
            </a:extLst>
          </p:cNvPr>
          <p:cNvSpPr/>
          <p:nvPr/>
        </p:nvSpPr>
        <p:spPr bwMode="auto">
          <a:xfrm>
            <a:off x="5558148" y="4986873"/>
            <a:ext cx="2485771" cy="134688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2C26C-C570-4781-855A-5B5404DC604A}"/>
              </a:ext>
            </a:extLst>
          </p:cNvPr>
          <p:cNvSpPr txBox="1"/>
          <p:nvPr/>
        </p:nvSpPr>
        <p:spPr>
          <a:xfrm>
            <a:off x="5374789" y="6204356"/>
            <a:ext cx="31297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account.google.com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649674-23DE-4DC3-AB50-2CBFBA8AF78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72804" y="3142465"/>
            <a:ext cx="1885344" cy="251785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1D1E3A-8292-4C2E-83D8-D697C24B805C}"/>
              </a:ext>
            </a:extLst>
          </p:cNvPr>
          <p:cNvSpPr txBox="1"/>
          <p:nvPr/>
        </p:nvSpPr>
        <p:spPr>
          <a:xfrm rot="3139109">
            <a:off x="3983881" y="4027942"/>
            <a:ext cx="17038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10150E-C89A-44D3-83EC-561803912500}"/>
              </a:ext>
            </a:extLst>
          </p:cNvPr>
          <p:cNvSpPr/>
          <p:nvPr/>
        </p:nvSpPr>
        <p:spPr bwMode="auto">
          <a:xfrm>
            <a:off x="5928564" y="5250796"/>
            <a:ext cx="1744938" cy="41537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005E4-A1B5-4D8A-8809-C9E69C1DAF32}"/>
              </a:ext>
            </a:extLst>
          </p:cNvPr>
          <p:cNvSpPr/>
          <p:nvPr/>
        </p:nvSpPr>
        <p:spPr bwMode="auto">
          <a:xfrm>
            <a:off x="5928564" y="5765946"/>
            <a:ext cx="1744938" cy="41537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CADAAC-47F2-433C-880E-7D81C794C6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801032" y="3764958"/>
            <a:ext cx="2" cy="1301306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9FC2E6-1AF9-4837-B49B-92C31E6BC986}"/>
              </a:ext>
            </a:extLst>
          </p:cNvPr>
          <p:cNvSpPr txBox="1"/>
          <p:nvPr/>
        </p:nvSpPr>
        <p:spPr>
          <a:xfrm>
            <a:off x="6718693" y="4045989"/>
            <a:ext cx="13999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redirect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DC79011-F7A4-49D0-8ED5-FBC2DF7AB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095" y="2284694"/>
            <a:ext cx="1613646" cy="16136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9AA481-A90C-4FB7-A5D2-91F183872B46}"/>
              </a:ext>
            </a:extLst>
          </p:cNvPr>
          <p:cNvSpPr/>
          <p:nvPr/>
        </p:nvSpPr>
        <p:spPr bwMode="auto">
          <a:xfrm>
            <a:off x="5912701" y="2730098"/>
            <a:ext cx="1744938" cy="72283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Login with Google</a:t>
            </a:r>
          </a:p>
        </p:txBody>
      </p:sp>
    </p:spTree>
    <p:extLst>
      <p:ext uri="{BB962C8B-B14F-4D97-AF65-F5344CB8AC3E}">
        <p14:creationId xmlns:p14="http://schemas.microsoft.com/office/powerpoint/2010/main" val="143620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18321647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9CD-E30F-49C5-B169-DB61FCA0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5518" cy="39524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Client:  HTTP client capable of making OAuth-authenticated requests</a:t>
            </a:r>
          </a:p>
          <a:p>
            <a:r>
              <a:rPr lang="en-US" dirty="0"/>
              <a:t>Server:  An HTTP server capable of accepting OAuth-authenticated requests</a:t>
            </a:r>
          </a:p>
          <a:p>
            <a:r>
              <a:rPr lang="en-US" dirty="0"/>
              <a:t>Protected resource:  An access-restricted resource that can be obtained from the server using an OAuth-authenticated request</a:t>
            </a:r>
          </a:p>
          <a:p>
            <a:r>
              <a:rPr lang="en-US" dirty="0"/>
              <a:t>Resource owner: User</a:t>
            </a:r>
          </a:p>
          <a:p>
            <a:r>
              <a:rPr lang="en-US" dirty="0"/>
              <a:t>Credentials: Credentials are a pair of a unique identifier and a matching shared secret.</a:t>
            </a:r>
          </a:p>
          <a:p>
            <a:r>
              <a:rPr lang="en-US" dirty="0"/>
              <a:t>Token: A unique identifier issued by the server and used by the client to associate authenticated requests</a:t>
            </a:r>
          </a:p>
        </p:txBody>
      </p:sp>
    </p:spTree>
    <p:extLst>
      <p:ext uri="{BB962C8B-B14F-4D97-AF65-F5344CB8AC3E}">
        <p14:creationId xmlns:p14="http://schemas.microsoft.com/office/powerpoint/2010/main" val="199773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7AD0-777B-4AF2-8658-452AFDAA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76" y="869192"/>
            <a:ext cx="11655840" cy="899665"/>
          </a:xfrm>
        </p:spPr>
        <p:txBody>
          <a:bodyPr/>
          <a:lstStyle/>
          <a:p>
            <a:r>
              <a:rPr lang="en-US" dirty="0"/>
              <a:t>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53" y="3922319"/>
            <a:ext cx="589740" cy="596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92" y="3516620"/>
            <a:ext cx="780290" cy="78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000-00006C0000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92" y="2382002"/>
            <a:ext cx="809101" cy="832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000-00006D0000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92" y="4622622"/>
            <a:ext cx="780290" cy="802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8-0000-0500-0000E90000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90" y="4263902"/>
            <a:ext cx="777240" cy="77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8-0000-0600-0000220000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96" y="1997361"/>
            <a:ext cx="777240" cy="793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00000-0008-0000-0A00-0000040000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20" y="3191419"/>
            <a:ext cx="780290" cy="815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CC8A0-C8BB-46DC-BB79-F4B38BC45889}"/>
              </a:ext>
            </a:extLst>
          </p:cNvPr>
          <p:cNvSpPr txBox="1"/>
          <p:nvPr/>
        </p:nvSpPr>
        <p:spPr>
          <a:xfrm>
            <a:off x="8141663" y="2070482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Protected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02A81-BFDA-496C-B982-6C88D3523AD8}"/>
              </a:ext>
            </a:extLst>
          </p:cNvPr>
          <p:cNvSpPr txBox="1"/>
          <p:nvPr/>
        </p:nvSpPr>
        <p:spPr>
          <a:xfrm>
            <a:off x="5271303" y="4470378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Owner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2706D-94C4-4A86-B8FB-D8F0396611C5}"/>
              </a:ext>
            </a:extLst>
          </p:cNvPr>
          <p:cNvSpPr txBox="1"/>
          <p:nvPr/>
        </p:nvSpPr>
        <p:spPr>
          <a:xfrm>
            <a:off x="5864596" y="2802141"/>
            <a:ext cx="7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2139A-EEAA-4731-989E-CFB4D186325F}"/>
              </a:ext>
            </a:extLst>
          </p:cNvPr>
          <p:cNvSpPr txBox="1"/>
          <p:nvPr/>
        </p:nvSpPr>
        <p:spPr>
          <a:xfrm>
            <a:off x="2651992" y="1909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70CAE8-E495-4124-A14A-B2F1013372DE}"/>
              </a:ext>
            </a:extLst>
          </p:cNvPr>
          <p:cNvCxnSpPr>
            <a:cxnSpLocks/>
          </p:cNvCxnSpPr>
          <p:nvPr/>
        </p:nvCxnSpPr>
        <p:spPr>
          <a:xfrm flipV="1">
            <a:off x="3461093" y="2401216"/>
            <a:ext cx="2403503" cy="404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75C537-D9C5-4797-AB3E-96C19A2FC0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32282" y="2394193"/>
            <a:ext cx="2432314" cy="1516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92BD1-4635-44DC-B83D-F46F915E87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432282" y="2394193"/>
            <a:ext cx="2432314" cy="2629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37ED2-58A1-4948-9145-99C4931E7415}"/>
              </a:ext>
            </a:extLst>
          </p:cNvPr>
          <p:cNvCxnSpPr>
            <a:cxnSpLocks/>
          </p:cNvCxnSpPr>
          <p:nvPr/>
        </p:nvCxnSpPr>
        <p:spPr>
          <a:xfrm flipV="1">
            <a:off x="6253216" y="3066515"/>
            <a:ext cx="10207" cy="813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4F8CE7-2AD5-403F-B4B7-7CCA6C94035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32282" y="5024016"/>
            <a:ext cx="5273805" cy="1712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567DE64-8B40-4EB5-8273-813ADDF860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71" y="2394193"/>
            <a:ext cx="379939" cy="3852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DB493B-0A92-447F-8E33-1587693FB2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1" y="3061235"/>
            <a:ext cx="379939" cy="3852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CDF696-4974-4886-BB57-B06FD3C14C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6" y="3741810"/>
            <a:ext cx="379939" cy="3852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0E34D27-467E-4C0C-B241-0B5F3FEAAA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53" y="3326253"/>
            <a:ext cx="379939" cy="3852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95EC17D-C8A7-4055-BD54-5C3EA3ECB5D9}"/>
              </a:ext>
            </a:extLst>
          </p:cNvPr>
          <p:cNvSpPr txBox="1"/>
          <p:nvPr/>
        </p:nvSpPr>
        <p:spPr>
          <a:xfrm>
            <a:off x="6488976" y="5024016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access_token</a:t>
            </a:r>
            <a:endParaRPr lang="en-US" dirty="0"/>
          </a:p>
        </p:txBody>
      </p:sp>
      <p:pic>
        <p:nvPicPr>
          <p:cNvPr id="38" name="Picture 37" descr="Kết quả hình ảnh cho image icon">
            <a:extLst>
              <a:ext uri="{FF2B5EF4-FFF2-40B4-BE49-F238E27FC236}">
                <a16:creationId xmlns:a16="http://schemas.microsoft.com/office/drawing/2014/main" id="{594AA730-ED41-4DC3-96FC-D4710970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920" y="2489449"/>
            <a:ext cx="635644" cy="47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8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04EC-4630-4C89-A9C3-C8C91F8D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81182"/>
            <a:ext cx="11655840" cy="899665"/>
          </a:xfrm>
        </p:spPr>
        <p:txBody>
          <a:bodyPr/>
          <a:lstStyle/>
          <a:p>
            <a:r>
              <a:rPr lang="en-US" dirty="0"/>
              <a:t>Grant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281DA6-7D39-4993-ACA2-DBB6636E3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262139"/>
              </p:ext>
            </p:extLst>
          </p:nvPr>
        </p:nvGraphicFramePr>
        <p:xfrm>
          <a:off x="1450975" y="2016125"/>
          <a:ext cx="9604376" cy="28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334635252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21218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1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Authorization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MVC application that required user interaction.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Page Application (SPA) like Angular, </a:t>
                      </a:r>
                      <a:r>
                        <a:rPr lang="en-US" dirty="0" err="1"/>
                        <a:t>ReactJs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9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owner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resource owner’s username and password. Make the legacy system compatible with new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5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credential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to server communication.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9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04EC-4630-4C89-A9C3-C8C91F8D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81182"/>
            <a:ext cx="11655840" cy="899665"/>
          </a:xfrm>
        </p:spPr>
        <p:txBody>
          <a:bodyPr/>
          <a:lstStyle/>
          <a:p>
            <a:r>
              <a:rPr lang="en-US" dirty="0"/>
              <a:t>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281DA6-7D39-4993-ACA2-DBB6636E3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223490"/>
              </p:ext>
            </p:extLst>
          </p:nvPr>
        </p:nvGraphicFramePr>
        <p:xfrm>
          <a:off x="1450975" y="2016125"/>
          <a:ext cx="9604376" cy="189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334635252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21218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1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Page Application (SPA) like Angular, </a:t>
                      </a:r>
                      <a:r>
                        <a:rPr lang="en-US" dirty="0" err="1"/>
                        <a:t>ReactJs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Hosted by server like IIS, Tomcat. ASP.NET core 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9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76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04EC-4630-4C89-A9C3-C8C91F8D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81182"/>
            <a:ext cx="11655840" cy="899665"/>
          </a:xfrm>
        </p:spPr>
        <p:txBody>
          <a:bodyPr/>
          <a:lstStyle/>
          <a:p>
            <a:r>
              <a:rPr lang="en-US" dirty="0"/>
              <a:t>Authorization code flow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9BE12D-1066-41FC-A537-16EE07B0599C}"/>
              </a:ext>
            </a:extLst>
          </p:cNvPr>
          <p:cNvGrpSpPr/>
          <p:nvPr/>
        </p:nvGrpSpPr>
        <p:grpSpPr>
          <a:xfrm>
            <a:off x="784097" y="2474897"/>
            <a:ext cx="2768085" cy="1181955"/>
            <a:chOff x="784097" y="2474897"/>
            <a:chExt cx="2768085" cy="11819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AC9FB8-F7C3-41F9-82A2-C880A6587B8E}"/>
                </a:ext>
              </a:extLst>
            </p:cNvPr>
            <p:cNvSpPr/>
            <p:nvPr/>
          </p:nvSpPr>
          <p:spPr bwMode="auto">
            <a:xfrm>
              <a:off x="1226359" y="2474897"/>
              <a:ext cx="2325823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0F9398C-EBC6-4FF7-A200-ADB40993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097" y="3134501"/>
              <a:ext cx="522351" cy="5223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43486-5F90-42C7-8B98-A511F5793224}"/>
                </a:ext>
              </a:extLst>
            </p:cNvPr>
            <p:cNvSpPr/>
            <p:nvPr/>
          </p:nvSpPr>
          <p:spPr bwMode="auto">
            <a:xfrm>
              <a:off x="1648848" y="2691351"/>
              <a:ext cx="1345918" cy="5097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Login with Google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7F37E-F979-4B4F-B2FB-6E9C415BB9B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552182" y="2946251"/>
            <a:ext cx="4507088" cy="11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7B0C20-E236-4675-AAF2-89959A4846B9}"/>
              </a:ext>
            </a:extLst>
          </p:cNvPr>
          <p:cNvSpPr txBox="1"/>
          <p:nvPr/>
        </p:nvSpPr>
        <p:spPr>
          <a:xfrm>
            <a:off x="3410871" y="2007468"/>
            <a:ext cx="4780924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authorize?redirecturi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=/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callback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responseType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=code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scope=profile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client_id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=xxx-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yyy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zzz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BB8660-590A-4D68-99EC-FED8B663F63E}"/>
              </a:ext>
            </a:extLst>
          </p:cNvPr>
          <p:cNvGrpSpPr/>
          <p:nvPr/>
        </p:nvGrpSpPr>
        <p:grpSpPr>
          <a:xfrm>
            <a:off x="7372485" y="2463501"/>
            <a:ext cx="4739118" cy="1629792"/>
            <a:chOff x="7372485" y="2463501"/>
            <a:chExt cx="4739118" cy="162979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866836-CA76-46CC-B7A9-CDB83097F7AA}"/>
                </a:ext>
              </a:extLst>
            </p:cNvPr>
            <p:cNvGrpSpPr/>
            <p:nvPr/>
          </p:nvGrpSpPr>
          <p:grpSpPr>
            <a:xfrm>
              <a:off x="7616995" y="2463501"/>
              <a:ext cx="3560200" cy="1193351"/>
              <a:chOff x="7616995" y="2463501"/>
              <a:chExt cx="3560200" cy="11933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0C2F891-2446-4DD0-B784-46E900DDC880}"/>
                  </a:ext>
                </a:extLst>
              </p:cNvPr>
              <p:cNvSpPr/>
              <p:nvPr/>
            </p:nvSpPr>
            <p:spPr bwMode="auto">
              <a:xfrm>
                <a:off x="8059270" y="2463501"/>
                <a:ext cx="3117925" cy="9654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25BA3CB8-3F19-4F41-9A9B-223843FA4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16995" y="3134501"/>
                <a:ext cx="522351" cy="522351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E10CAB-A140-4681-98B1-775EFFB88719}"/>
                  </a:ext>
                </a:extLst>
              </p:cNvPr>
              <p:cNvSpPr/>
              <p:nvPr/>
            </p:nvSpPr>
            <p:spPr bwMode="auto">
              <a:xfrm>
                <a:off x="8719654" y="2585952"/>
                <a:ext cx="1972842" cy="3207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Username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45F3BA-A32B-4DF5-B7DF-8F9260AB33F8}"/>
                  </a:ext>
                </a:extLst>
              </p:cNvPr>
              <p:cNvSpPr/>
              <p:nvPr/>
            </p:nvSpPr>
            <p:spPr bwMode="auto">
              <a:xfrm>
                <a:off x="8719653" y="2982784"/>
                <a:ext cx="1972841" cy="3207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7D578F-EF96-4AA9-8A42-8A7AA1C1D10E}"/>
                </a:ext>
              </a:extLst>
            </p:cNvPr>
            <p:cNvSpPr txBox="1"/>
            <p:nvPr/>
          </p:nvSpPr>
          <p:spPr>
            <a:xfrm>
              <a:off x="7372485" y="3465429"/>
              <a:ext cx="473911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accounts.google.com/authorize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EA5B86-7EAB-4A50-AC83-91CE3C243AB6}"/>
              </a:ext>
            </a:extLst>
          </p:cNvPr>
          <p:cNvGrpSpPr/>
          <p:nvPr/>
        </p:nvGrpSpPr>
        <p:grpSpPr>
          <a:xfrm>
            <a:off x="7378420" y="3429000"/>
            <a:ext cx="4447371" cy="3412835"/>
            <a:chOff x="7378420" y="3429000"/>
            <a:chExt cx="4447371" cy="341283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8EC79-36EF-4D60-8101-7AFB3813E8E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9634344" y="3429000"/>
              <a:ext cx="1" cy="1904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A8149CC-5174-4A35-B98F-EE334E8987DD}"/>
                </a:ext>
              </a:extLst>
            </p:cNvPr>
            <p:cNvGrpSpPr/>
            <p:nvPr/>
          </p:nvGrpSpPr>
          <p:grpSpPr>
            <a:xfrm>
              <a:off x="7378420" y="5333851"/>
              <a:ext cx="4447371" cy="1507984"/>
              <a:chOff x="7378420" y="5333851"/>
              <a:chExt cx="4447371" cy="150798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008E528-A233-4FD5-B575-6706B80E49D7}"/>
                  </a:ext>
                </a:extLst>
              </p:cNvPr>
              <p:cNvGrpSpPr/>
              <p:nvPr/>
            </p:nvGrpSpPr>
            <p:grpSpPr>
              <a:xfrm>
                <a:off x="7378420" y="5333851"/>
                <a:ext cx="4447371" cy="1507984"/>
                <a:chOff x="7362308" y="5333851"/>
                <a:chExt cx="4447371" cy="1507984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7F46B0BE-2517-4EAE-9ABF-A954336355FD}"/>
                    </a:ext>
                  </a:extLst>
                </p:cNvPr>
                <p:cNvSpPr/>
                <p:nvPr/>
              </p:nvSpPr>
              <p:spPr bwMode="auto">
                <a:xfrm>
                  <a:off x="8059269" y="5333851"/>
                  <a:ext cx="3117926" cy="96549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/>
                    <a:t>Allow </a:t>
                  </a:r>
                  <a:r>
                    <a:rPr lang="en-US" dirty="0" err="1"/>
                    <a:t>MyWebsite</a:t>
                  </a:r>
                  <a:r>
                    <a:rPr lang="en-US" dirty="0"/>
                    <a:t> to access your public profile and contacts?</a:t>
                  </a: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82C8E16-F23B-439F-B206-9172D22429DE}"/>
                    </a:ext>
                  </a:extLst>
                </p:cNvPr>
                <p:cNvSpPr txBox="1"/>
                <p:nvPr/>
              </p:nvSpPr>
              <p:spPr>
                <a:xfrm>
                  <a:off x="7362308" y="6213971"/>
                  <a:ext cx="444737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accounts.google.com/consent</a:t>
                  </a:r>
                </a:p>
              </p:txBody>
            </p:sp>
          </p:grp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DCAF3ABE-AA02-461E-AC4E-5659BAC2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16994" y="5910718"/>
                <a:ext cx="522351" cy="522351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EF5E853-EF5F-4B34-B18C-B0168C990698}"/>
              </a:ext>
            </a:extLst>
          </p:cNvPr>
          <p:cNvGrpSpPr/>
          <p:nvPr/>
        </p:nvGrpSpPr>
        <p:grpSpPr>
          <a:xfrm>
            <a:off x="767223" y="5333851"/>
            <a:ext cx="3749553" cy="1479746"/>
            <a:chOff x="767223" y="5333851"/>
            <a:chExt cx="3749553" cy="147974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D5C5AC3-6BF1-4051-8F34-56F1A2DE90DE}"/>
                </a:ext>
              </a:extLst>
            </p:cNvPr>
            <p:cNvSpPr/>
            <p:nvPr/>
          </p:nvSpPr>
          <p:spPr bwMode="auto">
            <a:xfrm>
              <a:off x="1306448" y="5333851"/>
              <a:ext cx="2325823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B5F4A6-E3E5-45FF-B778-77FC890A0F54}"/>
                </a:ext>
              </a:extLst>
            </p:cNvPr>
            <p:cNvSpPr txBox="1"/>
            <p:nvPr/>
          </p:nvSpPr>
          <p:spPr>
            <a:xfrm>
              <a:off x="767223" y="6185733"/>
              <a:ext cx="374955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mywebsite.com/</a:t>
              </a: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callback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19E65-8E14-4512-9517-D96F5ED99D2F}"/>
                </a:ext>
              </a:extLst>
            </p:cNvPr>
            <p:cNvSpPr/>
            <p:nvPr/>
          </p:nvSpPr>
          <p:spPr bwMode="auto">
            <a:xfrm>
              <a:off x="1716324" y="5561703"/>
              <a:ext cx="1345918" cy="5097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Welcome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Thanh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4D5425-8A50-40B8-954C-C2436E8A34D6}"/>
              </a:ext>
            </a:extLst>
          </p:cNvPr>
          <p:cNvGrpSpPr/>
          <p:nvPr/>
        </p:nvGrpSpPr>
        <p:grpSpPr>
          <a:xfrm>
            <a:off x="3632271" y="3429000"/>
            <a:ext cx="5985962" cy="2387601"/>
            <a:chOff x="3632271" y="3429000"/>
            <a:chExt cx="5985962" cy="238760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907D3A-0C96-4BE0-B29C-A2DB55668006}"/>
                </a:ext>
              </a:extLst>
            </p:cNvPr>
            <p:cNvCxnSpPr>
              <a:cxnSpLocks/>
              <a:stCxn id="33" idx="3"/>
              <a:endCxn id="9" idx="2"/>
            </p:cNvCxnSpPr>
            <p:nvPr/>
          </p:nvCxnSpPr>
          <p:spPr>
            <a:xfrm flipV="1">
              <a:off x="3632271" y="3429000"/>
              <a:ext cx="5985962" cy="238760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F0BFF0-1FC6-4122-A6CC-957C1AB07072}"/>
                </a:ext>
              </a:extLst>
            </p:cNvPr>
            <p:cNvSpPr txBox="1"/>
            <p:nvPr/>
          </p:nvSpPr>
          <p:spPr>
            <a:xfrm rot="20281660">
              <a:off x="3752196" y="4317279"/>
              <a:ext cx="4623060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accquire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access_token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base 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	authorization code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484E67-A81B-4B0A-844A-3F8A4924A6A5}"/>
              </a:ext>
            </a:extLst>
          </p:cNvPr>
          <p:cNvGrpSpPr/>
          <p:nvPr/>
        </p:nvGrpSpPr>
        <p:grpSpPr>
          <a:xfrm>
            <a:off x="3632271" y="5360005"/>
            <a:ext cx="4443110" cy="1037207"/>
            <a:chOff x="3632271" y="5360005"/>
            <a:chExt cx="4443110" cy="103720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0BFE10-0FD6-47D9-811A-95E41D4A859A}"/>
                </a:ext>
              </a:extLst>
            </p:cNvPr>
            <p:cNvCxnSpPr>
              <a:cxnSpLocks/>
              <a:stCxn id="18" idx="1"/>
              <a:endCxn id="33" idx="3"/>
            </p:cNvCxnSpPr>
            <p:nvPr/>
          </p:nvCxnSpPr>
          <p:spPr>
            <a:xfrm flipH="1">
              <a:off x="3632271" y="5816601"/>
              <a:ext cx="44431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B49A06-291E-4CBC-B51E-106CC6790327}"/>
                </a:ext>
              </a:extLst>
            </p:cNvPr>
            <p:cNvSpPr txBox="1"/>
            <p:nvPr/>
          </p:nvSpPr>
          <p:spPr>
            <a:xfrm>
              <a:off x="4001404" y="5360005"/>
              <a:ext cx="3844642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	/callback?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code=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authorization_code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F9E7F7-819D-4043-A2BC-062FC40C943E}"/>
              </a:ext>
            </a:extLst>
          </p:cNvPr>
          <p:cNvGrpSpPr/>
          <p:nvPr/>
        </p:nvGrpSpPr>
        <p:grpSpPr>
          <a:xfrm>
            <a:off x="2239996" y="3696306"/>
            <a:ext cx="3295412" cy="1637545"/>
            <a:chOff x="2083931" y="3449090"/>
            <a:chExt cx="3295412" cy="163754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C4DCD92-E12E-4E36-8063-74D39C42A0E2}"/>
                </a:ext>
              </a:extLst>
            </p:cNvPr>
            <p:cNvSpPr/>
            <p:nvPr/>
          </p:nvSpPr>
          <p:spPr bwMode="auto">
            <a:xfrm>
              <a:off x="2100042" y="3449090"/>
              <a:ext cx="3279301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contacts.google.com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1E30957-118C-41AE-AB8D-2648120C71DE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353154" y="4414589"/>
              <a:ext cx="1386539" cy="6720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D9142F-4229-4E05-8F75-BD2B8F2B2FD4}"/>
                </a:ext>
              </a:extLst>
            </p:cNvPr>
            <p:cNvSpPr txBox="1"/>
            <p:nvPr/>
          </p:nvSpPr>
          <p:spPr>
            <a:xfrm>
              <a:off x="2083931" y="4391242"/>
              <a:ext cx="212404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access_token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0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04EC-4630-4C89-A9C3-C8C91F8D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81182"/>
            <a:ext cx="11655840" cy="899665"/>
          </a:xfrm>
        </p:spPr>
        <p:txBody>
          <a:bodyPr/>
          <a:lstStyle/>
          <a:p>
            <a:r>
              <a:rPr lang="en-US" dirty="0"/>
              <a:t>Implicit flow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9BE12D-1066-41FC-A537-16EE07B0599C}"/>
              </a:ext>
            </a:extLst>
          </p:cNvPr>
          <p:cNvGrpSpPr/>
          <p:nvPr/>
        </p:nvGrpSpPr>
        <p:grpSpPr>
          <a:xfrm>
            <a:off x="784097" y="2474897"/>
            <a:ext cx="2768085" cy="1181955"/>
            <a:chOff x="784097" y="2474897"/>
            <a:chExt cx="2768085" cy="11819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AC9FB8-F7C3-41F9-82A2-C880A6587B8E}"/>
                </a:ext>
              </a:extLst>
            </p:cNvPr>
            <p:cNvSpPr/>
            <p:nvPr/>
          </p:nvSpPr>
          <p:spPr bwMode="auto">
            <a:xfrm>
              <a:off x="1226359" y="2474897"/>
              <a:ext cx="2325823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0F9398C-EBC6-4FF7-A200-ADB40993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097" y="3134501"/>
              <a:ext cx="522351" cy="5223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43486-5F90-42C7-8B98-A511F5793224}"/>
                </a:ext>
              </a:extLst>
            </p:cNvPr>
            <p:cNvSpPr/>
            <p:nvPr/>
          </p:nvSpPr>
          <p:spPr bwMode="auto">
            <a:xfrm>
              <a:off x="1648848" y="2691351"/>
              <a:ext cx="1345918" cy="5097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Login with Google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7F37E-F979-4B4F-B2FB-6E9C415BB9B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552182" y="2946251"/>
            <a:ext cx="4507088" cy="11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7B0C20-E236-4675-AAF2-89959A4846B9}"/>
              </a:ext>
            </a:extLst>
          </p:cNvPr>
          <p:cNvSpPr txBox="1"/>
          <p:nvPr/>
        </p:nvSpPr>
        <p:spPr>
          <a:xfrm>
            <a:off x="3410871" y="2007468"/>
            <a:ext cx="4780924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authorize?redirecturi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=/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callback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responseType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=code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scope=profile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client_id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=xxx-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yyy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zzz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BB8660-590A-4D68-99EC-FED8B663F63E}"/>
              </a:ext>
            </a:extLst>
          </p:cNvPr>
          <p:cNvGrpSpPr/>
          <p:nvPr/>
        </p:nvGrpSpPr>
        <p:grpSpPr>
          <a:xfrm>
            <a:off x="7372485" y="2463501"/>
            <a:ext cx="4739118" cy="1629792"/>
            <a:chOff x="7372485" y="2463501"/>
            <a:chExt cx="4739118" cy="162979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866836-CA76-46CC-B7A9-CDB83097F7AA}"/>
                </a:ext>
              </a:extLst>
            </p:cNvPr>
            <p:cNvGrpSpPr/>
            <p:nvPr/>
          </p:nvGrpSpPr>
          <p:grpSpPr>
            <a:xfrm>
              <a:off x="7616995" y="2463501"/>
              <a:ext cx="3560200" cy="1193351"/>
              <a:chOff x="7616995" y="2463501"/>
              <a:chExt cx="3560200" cy="11933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0C2F891-2446-4DD0-B784-46E900DDC880}"/>
                  </a:ext>
                </a:extLst>
              </p:cNvPr>
              <p:cNvSpPr/>
              <p:nvPr/>
            </p:nvSpPr>
            <p:spPr bwMode="auto">
              <a:xfrm>
                <a:off x="8059270" y="2463501"/>
                <a:ext cx="3117925" cy="9654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25BA3CB8-3F19-4F41-9A9B-223843FA4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16995" y="3134501"/>
                <a:ext cx="522351" cy="522351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E10CAB-A140-4681-98B1-775EFFB88719}"/>
                  </a:ext>
                </a:extLst>
              </p:cNvPr>
              <p:cNvSpPr/>
              <p:nvPr/>
            </p:nvSpPr>
            <p:spPr bwMode="auto">
              <a:xfrm>
                <a:off x="8719654" y="2585952"/>
                <a:ext cx="1972842" cy="3207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Username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45F3BA-A32B-4DF5-B7DF-8F9260AB33F8}"/>
                  </a:ext>
                </a:extLst>
              </p:cNvPr>
              <p:cNvSpPr/>
              <p:nvPr/>
            </p:nvSpPr>
            <p:spPr bwMode="auto">
              <a:xfrm>
                <a:off x="8719653" y="2982784"/>
                <a:ext cx="1972841" cy="3207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7D578F-EF96-4AA9-8A42-8A7AA1C1D10E}"/>
                </a:ext>
              </a:extLst>
            </p:cNvPr>
            <p:cNvSpPr txBox="1"/>
            <p:nvPr/>
          </p:nvSpPr>
          <p:spPr>
            <a:xfrm>
              <a:off x="7372485" y="3465429"/>
              <a:ext cx="473911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accounts.google.com/authorize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EA5B86-7EAB-4A50-AC83-91CE3C243AB6}"/>
              </a:ext>
            </a:extLst>
          </p:cNvPr>
          <p:cNvGrpSpPr/>
          <p:nvPr/>
        </p:nvGrpSpPr>
        <p:grpSpPr>
          <a:xfrm>
            <a:off x="7378420" y="3429000"/>
            <a:ext cx="4447371" cy="3412835"/>
            <a:chOff x="7378420" y="3429000"/>
            <a:chExt cx="4447371" cy="341283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8EC79-36EF-4D60-8101-7AFB3813E8E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9634344" y="3429000"/>
              <a:ext cx="1" cy="1904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A8149CC-5174-4A35-B98F-EE334E8987DD}"/>
                </a:ext>
              </a:extLst>
            </p:cNvPr>
            <p:cNvGrpSpPr/>
            <p:nvPr/>
          </p:nvGrpSpPr>
          <p:grpSpPr>
            <a:xfrm>
              <a:off x="7378420" y="5333851"/>
              <a:ext cx="4447371" cy="1507984"/>
              <a:chOff x="7378420" y="5333851"/>
              <a:chExt cx="4447371" cy="150798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008E528-A233-4FD5-B575-6706B80E49D7}"/>
                  </a:ext>
                </a:extLst>
              </p:cNvPr>
              <p:cNvGrpSpPr/>
              <p:nvPr/>
            </p:nvGrpSpPr>
            <p:grpSpPr>
              <a:xfrm>
                <a:off x="7378420" y="5333851"/>
                <a:ext cx="4447371" cy="1507984"/>
                <a:chOff x="7362308" y="5333851"/>
                <a:chExt cx="4447371" cy="1507984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7F46B0BE-2517-4EAE-9ABF-A954336355FD}"/>
                    </a:ext>
                  </a:extLst>
                </p:cNvPr>
                <p:cNvSpPr/>
                <p:nvPr/>
              </p:nvSpPr>
              <p:spPr bwMode="auto">
                <a:xfrm>
                  <a:off x="8059269" y="5333851"/>
                  <a:ext cx="3117926" cy="96549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/>
                    <a:t>Allow </a:t>
                  </a:r>
                  <a:r>
                    <a:rPr lang="en-US" dirty="0" err="1"/>
                    <a:t>MyWebsite</a:t>
                  </a:r>
                  <a:r>
                    <a:rPr lang="en-US" dirty="0"/>
                    <a:t> to access your public profile and contacts?</a:t>
                  </a: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82C8E16-F23B-439F-B206-9172D22429DE}"/>
                    </a:ext>
                  </a:extLst>
                </p:cNvPr>
                <p:cNvSpPr txBox="1"/>
                <p:nvPr/>
              </p:nvSpPr>
              <p:spPr>
                <a:xfrm>
                  <a:off x="7362308" y="6213971"/>
                  <a:ext cx="444737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accounts.google.com/consent</a:t>
                  </a:r>
                </a:p>
              </p:txBody>
            </p:sp>
          </p:grp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DCAF3ABE-AA02-461E-AC4E-5659BAC2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16994" y="5910718"/>
                <a:ext cx="522351" cy="522351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EF5E853-EF5F-4B34-B18C-B0168C990698}"/>
              </a:ext>
            </a:extLst>
          </p:cNvPr>
          <p:cNvGrpSpPr/>
          <p:nvPr/>
        </p:nvGrpSpPr>
        <p:grpSpPr>
          <a:xfrm>
            <a:off x="767223" y="5333851"/>
            <a:ext cx="3749553" cy="1479746"/>
            <a:chOff x="767223" y="5333851"/>
            <a:chExt cx="3749553" cy="147974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D5C5AC3-6BF1-4051-8F34-56F1A2DE90DE}"/>
                </a:ext>
              </a:extLst>
            </p:cNvPr>
            <p:cNvSpPr/>
            <p:nvPr/>
          </p:nvSpPr>
          <p:spPr bwMode="auto">
            <a:xfrm>
              <a:off x="1306448" y="5333851"/>
              <a:ext cx="2325823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B5F4A6-E3E5-45FF-B778-77FC890A0F54}"/>
                </a:ext>
              </a:extLst>
            </p:cNvPr>
            <p:cNvSpPr txBox="1"/>
            <p:nvPr/>
          </p:nvSpPr>
          <p:spPr>
            <a:xfrm>
              <a:off x="767223" y="6185733"/>
              <a:ext cx="374955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mywebsite.com/</a:t>
              </a: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callback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19E65-8E14-4512-9517-D96F5ED99D2F}"/>
                </a:ext>
              </a:extLst>
            </p:cNvPr>
            <p:cNvSpPr/>
            <p:nvPr/>
          </p:nvSpPr>
          <p:spPr bwMode="auto">
            <a:xfrm>
              <a:off x="1716324" y="5561703"/>
              <a:ext cx="1345918" cy="5097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Welcome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Thanh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484E67-A81B-4B0A-844A-3F8A4924A6A5}"/>
              </a:ext>
            </a:extLst>
          </p:cNvPr>
          <p:cNvGrpSpPr/>
          <p:nvPr/>
        </p:nvGrpSpPr>
        <p:grpSpPr>
          <a:xfrm>
            <a:off x="3632271" y="5360005"/>
            <a:ext cx="4443110" cy="1037207"/>
            <a:chOff x="3632271" y="5360005"/>
            <a:chExt cx="4443110" cy="103720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0BFE10-0FD6-47D9-811A-95E41D4A859A}"/>
                </a:ext>
              </a:extLst>
            </p:cNvPr>
            <p:cNvCxnSpPr>
              <a:cxnSpLocks/>
              <a:stCxn id="18" idx="1"/>
              <a:endCxn id="33" idx="3"/>
            </p:cNvCxnSpPr>
            <p:nvPr/>
          </p:nvCxnSpPr>
          <p:spPr>
            <a:xfrm flipH="1">
              <a:off x="3632271" y="5816601"/>
              <a:ext cx="44431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B49A06-291E-4CBC-B51E-106CC6790327}"/>
                </a:ext>
              </a:extLst>
            </p:cNvPr>
            <p:cNvSpPr txBox="1"/>
            <p:nvPr/>
          </p:nvSpPr>
          <p:spPr>
            <a:xfrm>
              <a:off x="4001404" y="5360005"/>
              <a:ext cx="2757230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	/callback?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access_token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=xxx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F9E7F7-819D-4043-A2BC-062FC40C943E}"/>
              </a:ext>
            </a:extLst>
          </p:cNvPr>
          <p:cNvGrpSpPr/>
          <p:nvPr/>
        </p:nvGrpSpPr>
        <p:grpSpPr>
          <a:xfrm>
            <a:off x="2239996" y="3696306"/>
            <a:ext cx="3295412" cy="1637545"/>
            <a:chOff x="2083931" y="3449090"/>
            <a:chExt cx="3295412" cy="163754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C4DCD92-E12E-4E36-8063-74D39C42A0E2}"/>
                </a:ext>
              </a:extLst>
            </p:cNvPr>
            <p:cNvSpPr/>
            <p:nvPr/>
          </p:nvSpPr>
          <p:spPr bwMode="auto">
            <a:xfrm>
              <a:off x="2100042" y="3449090"/>
              <a:ext cx="3279301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contacts.google.com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1E30957-118C-41AE-AB8D-2648120C71DE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353154" y="4414589"/>
              <a:ext cx="1386539" cy="6720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D9142F-4229-4E05-8F75-BD2B8F2B2FD4}"/>
                </a:ext>
              </a:extLst>
            </p:cNvPr>
            <p:cNvSpPr txBox="1"/>
            <p:nvPr/>
          </p:nvSpPr>
          <p:spPr>
            <a:xfrm>
              <a:off x="2083931" y="4391242"/>
              <a:ext cx="212404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access_token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9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9CD-E30F-49C5-B169-DB61FCA0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5518" cy="3952449"/>
          </a:xfrm>
        </p:spPr>
        <p:txBody>
          <a:bodyPr>
            <a:normAutofit/>
          </a:bodyPr>
          <a:lstStyle/>
          <a:p>
            <a:r>
              <a:rPr lang="en-US" dirty="0"/>
              <a:t>No standard way to get the user's information</a:t>
            </a:r>
          </a:p>
          <a:p>
            <a:r>
              <a:rPr lang="en-US" dirty="0"/>
              <a:t>Every implementation is a little different</a:t>
            </a:r>
          </a:p>
          <a:p>
            <a:r>
              <a:rPr lang="en-US" dirty="0"/>
              <a:t>No common set of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3297556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your applications with Identity Server 4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Thanh Tran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1422-9717-404B-B2E1-F523DEF2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FAE9D9F-A0FF-42C5-9003-6E3A48DA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732" y="2602867"/>
            <a:ext cx="5381524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 token</a:t>
            </a:r>
          </a:p>
          <a:p>
            <a:r>
              <a:rPr lang="en-US" dirty="0" err="1"/>
              <a:t>UserInfo</a:t>
            </a:r>
            <a:r>
              <a:rPr lang="en-US" dirty="0"/>
              <a:t> endpoint for getting more user information</a:t>
            </a:r>
          </a:p>
          <a:p>
            <a:r>
              <a:rPr lang="en-US" dirty="0"/>
              <a:t>Standard set of scopes</a:t>
            </a:r>
          </a:p>
          <a:p>
            <a:r>
              <a:rPr lang="en-US" dirty="0"/>
              <a:t>Standardized implementation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ABB7E3-96C9-4E36-93D0-51744A0EFAA2}"/>
              </a:ext>
            </a:extLst>
          </p:cNvPr>
          <p:cNvGrpSpPr/>
          <p:nvPr/>
        </p:nvGrpSpPr>
        <p:grpSpPr>
          <a:xfrm>
            <a:off x="7508839" y="2602867"/>
            <a:ext cx="3937299" cy="3233568"/>
            <a:chOff x="7562626" y="2452744"/>
            <a:chExt cx="3937299" cy="323356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3FF9C50-93F8-42A0-88AC-5613B159F6CE}"/>
                </a:ext>
              </a:extLst>
            </p:cNvPr>
            <p:cNvSpPr/>
            <p:nvPr/>
          </p:nvSpPr>
          <p:spPr bwMode="auto">
            <a:xfrm>
              <a:off x="7562626" y="2452744"/>
              <a:ext cx="3937299" cy="976256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OpenId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Connect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EB359DA-9113-4E35-A843-7F89F9E8A0E3}"/>
                </a:ext>
              </a:extLst>
            </p:cNvPr>
            <p:cNvSpPr/>
            <p:nvPr/>
          </p:nvSpPr>
          <p:spPr bwMode="auto">
            <a:xfrm>
              <a:off x="7562626" y="3581400"/>
              <a:ext cx="3937299" cy="976256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OAuth2.0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D675F8-48A8-478C-942D-A118ECC830AC}"/>
                </a:ext>
              </a:extLst>
            </p:cNvPr>
            <p:cNvSpPr/>
            <p:nvPr/>
          </p:nvSpPr>
          <p:spPr bwMode="auto">
            <a:xfrm>
              <a:off x="7562626" y="4710056"/>
              <a:ext cx="3937299" cy="976256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HTTPS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78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04EC-4630-4C89-A9C3-C8C91F8D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81182"/>
            <a:ext cx="11655840" cy="899665"/>
          </a:xfrm>
        </p:spPr>
        <p:txBody>
          <a:bodyPr/>
          <a:lstStyle/>
          <a:p>
            <a:r>
              <a:rPr lang="en-US" dirty="0"/>
              <a:t>Authorization code flow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9BE12D-1066-41FC-A537-16EE07B0599C}"/>
              </a:ext>
            </a:extLst>
          </p:cNvPr>
          <p:cNvGrpSpPr/>
          <p:nvPr/>
        </p:nvGrpSpPr>
        <p:grpSpPr>
          <a:xfrm>
            <a:off x="784097" y="2474897"/>
            <a:ext cx="2768085" cy="1181955"/>
            <a:chOff x="784097" y="2474897"/>
            <a:chExt cx="2768085" cy="11819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AC9FB8-F7C3-41F9-82A2-C880A6587B8E}"/>
                </a:ext>
              </a:extLst>
            </p:cNvPr>
            <p:cNvSpPr/>
            <p:nvPr/>
          </p:nvSpPr>
          <p:spPr bwMode="auto">
            <a:xfrm>
              <a:off x="1226359" y="2474897"/>
              <a:ext cx="2325823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0F9398C-EBC6-4FF7-A200-ADB40993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097" y="3134501"/>
              <a:ext cx="522351" cy="5223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43486-5F90-42C7-8B98-A511F5793224}"/>
                </a:ext>
              </a:extLst>
            </p:cNvPr>
            <p:cNvSpPr/>
            <p:nvPr/>
          </p:nvSpPr>
          <p:spPr bwMode="auto">
            <a:xfrm>
              <a:off x="1648848" y="2691351"/>
              <a:ext cx="1345918" cy="5097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Login with Google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7F37E-F979-4B4F-B2FB-6E9C415BB9B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552182" y="2946251"/>
            <a:ext cx="4507088" cy="11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7B0C20-E236-4675-AAF2-89959A4846B9}"/>
              </a:ext>
            </a:extLst>
          </p:cNvPr>
          <p:cNvSpPr txBox="1"/>
          <p:nvPr/>
        </p:nvSpPr>
        <p:spPr>
          <a:xfrm>
            <a:off x="3410871" y="2007468"/>
            <a:ext cx="4780924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authorize?redirecturi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=/callback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responseType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=code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scope=profile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openid</a:t>
            </a: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client_id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=xxx-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yyy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zzz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BB8660-590A-4D68-99EC-FED8B663F63E}"/>
              </a:ext>
            </a:extLst>
          </p:cNvPr>
          <p:cNvGrpSpPr/>
          <p:nvPr/>
        </p:nvGrpSpPr>
        <p:grpSpPr>
          <a:xfrm>
            <a:off x="7372485" y="2463501"/>
            <a:ext cx="4739118" cy="1629792"/>
            <a:chOff x="7372485" y="2463501"/>
            <a:chExt cx="4739118" cy="162979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3866836-CA76-46CC-B7A9-CDB83097F7AA}"/>
                </a:ext>
              </a:extLst>
            </p:cNvPr>
            <p:cNvGrpSpPr/>
            <p:nvPr/>
          </p:nvGrpSpPr>
          <p:grpSpPr>
            <a:xfrm>
              <a:off x="7616995" y="2463501"/>
              <a:ext cx="3560200" cy="1193351"/>
              <a:chOff x="7616995" y="2463501"/>
              <a:chExt cx="3560200" cy="11933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0C2F891-2446-4DD0-B784-46E900DDC880}"/>
                  </a:ext>
                </a:extLst>
              </p:cNvPr>
              <p:cNvSpPr/>
              <p:nvPr/>
            </p:nvSpPr>
            <p:spPr bwMode="auto">
              <a:xfrm>
                <a:off x="8059270" y="2463501"/>
                <a:ext cx="3117925" cy="9654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25BA3CB8-3F19-4F41-9A9B-223843FA4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16995" y="3134501"/>
                <a:ext cx="522351" cy="522351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E10CAB-A140-4681-98B1-775EFFB88719}"/>
                  </a:ext>
                </a:extLst>
              </p:cNvPr>
              <p:cNvSpPr/>
              <p:nvPr/>
            </p:nvSpPr>
            <p:spPr bwMode="auto">
              <a:xfrm>
                <a:off x="8719654" y="2585952"/>
                <a:ext cx="1972842" cy="3207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Username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45F3BA-A32B-4DF5-B7DF-8F9260AB33F8}"/>
                  </a:ext>
                </a:extLst>
              </p:cNvPr>
              <p:cNvSpPr/>
              <p:nvPr/>
            </p:nvSpPr>
            <p:spPr bwMode="auto">
              <a:xfrm>
                <a:off x="8719653" y="2982784"/>
                <a:ext cx="1972841" cy="3207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Password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7D578F-EF96-4AA9-8A42-8A7AA1C1D10E}"/>
                </a:ext>
              </a:extLst>
            </p:cNvPr>
            <p:cNvSpPr txBox="1"/>
            <p:nvPr/>
          </p:nvSpPr>
          <p:spPr>
            <a:xfrm>
              <a:off x="7372485" y="3465429"/>
              <a:ext cx="473911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accounts.google.com/authorize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EA5B86-7EAB-4A50-AC83-91CE3C243AB6}"/>
              </a:ext>
            </a:extLst>
          </p:cNvPr>
          <p:cNvGrpSpPr/>
          <p:nvPr/>
        </p:nvGrpSpPr>
        <p:grpSpPr>
          <a:xfrm>
            <a:off x="7378420" y="3429000"/>
            <a:ext cx="4447371" cy="3412835"/>
            <a:chOff x="7378420" y="3429000"/>
            <a:chExt cx="4447371" cy="341283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8EC79-36EF-4D60-8101-7AFB3813E8E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9634344" y="3429000"/>
              <a:ext cx="1" cy="1904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A8149CC-5174-4A35-B98F-EE334E8987DD}"/>
                </a:ext>
              </a:extLst>
            </p:cNvPr>
            <p:cNvGrpSpPr/>
            <p:nvPr/>
          </p:nvGrpSpPr>
          <p:grpSpPr>
            <a:xfrm>
              <a:off x="7378420" y="5333851"/>
              <a:ext cx="4447371" cy="1507984"/>
              <a:chOff x="7378420" y="5333851"/>
              <a:chExt cx="4447371" cy="150798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008E528-A233-4FD5-B575-6706B80E49D7}"/>
                  </a:ext>
                </a:extLst>
              </p:cNvPr>
              <p:cNvGrpSpPr/>
              <p:nvPr/>
            </p:nvGrpSpPr>
            <p:grpSpPr>
              <a:xfrm>
                <a:off x="7378420" y="5333851"/>
                <a:ext cx="4447371" cy="1507984"/>
                <a:chOff x="7362308" y="5333851"/>
                <a:chExt cx="4447371" cy="1507984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7F46B0BE-2517-4EAE-9ABF-A954336355FD}"/>
                    </a:ext>
                  </a:extLst>
                </p:cNvPr>
                <p:cNvSpPr/>
                <p:nvPr/>
              </p:nvSpPr>
              <p:spPr bwMode="auto">
                <a:xfrm>
                  <a:off x="8059269" y="5333851"/>
                  <a:ext cx="3117926" cy="96549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/>
                    <a:t>Allow </a:t>
                  </a:r>
                  <a:r>
                    <a:rPr lang="en-US" dirty="0" err="1"/>
                    <a:t>MyWebsite</a:t>
                  </a:r>
                  <a:r>
                    <a:rPr lang="en-US" dirty="0"/>
                    <a:t> to access your public profile and contacts?</a:t>
                  </a: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82C8E16-F23B-439F-B206-9172D22429DE}"/>
                    </a:ext>
                  </a:extLst>
                </p:cNvPr>
                <p:cNvSpPr txBox="1"/>
                <p:nvPr/>
              </p:nvSpPr>
              <p:spPr>
                <a:xfrm>
                  <a:off x="7362308" y="6213971"/>
                  <a:ext cx="444737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accounts.google.com/consent</a:t>
                  </a:r>
                </a:p>
              </p:txBody>
            </p:sp>
          </p:grp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DCAF3ABE-AA02-461E-AC4E-5659BAC2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16994" y="5910718"/>
                <a:ext cx="522351" cy="522351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EF5E853-EF5F-4B34-B18C-B0168C990698}"/>
              </a:ext>
            </a:extLst>
          </p:cNvPr>
          <p:cNvGrpSpPr/>
          <p:nvPr/>
        </p:nvGrpSpPr>
        <p:grpSpPr>
          <a:xfrm>
            <a:off x="767223" y="5333851"/>
            <a:ext cx="3749553" cy="1479746"/>
            <a:chOff x="767223" y="5333851"/>
            <a:chExt cx="3749553" cy="147974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D5C5AC3-6BF1-4051-8F34-56F1A2DE90DE}"/>
                </a:ext>
              </a:extLst>
            </p:cNvPr>
            <p:cNvSpPr/>
            <p:nvPr/>
          </p:nvSpPr>
          <p:spPr bwMode="auto">
            <a:xfrm>
              <a:off x="1306448" y="5333851"/>
              <a:ext cx="2325823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B5F4A6-E3E5-45FF-B778-77FC890A0F54}"/>
                </a:ext>
              </a:extLst>
            </p:cNvPr>
            <p:cNvSpPr txBox="1"/>
            <p:nvPr/>
          </p:nvSpPr>
          <p:spPr>
            <a:xfrm>
              <a:off x="767223" y="6185733"/>
              <a:ext cx="374955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mywebsite.com/</a:t>
              </a: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callback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19E65-8E14-4512-9517-D96F5ED99D2F}"/>
                </a:ext>
              </a:extLst>
            </p:cNvPr>
            <p:cNvSpPr/>
            <p:nvPr/>
          </p:nvSpPr>
          <p:spPr bwMode="auto">
            <a:xfrm>
              <a:off x="1716324" y="5561703"/>
              <a:ext cx="1345918" cy="5097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Welcome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Thanh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4D5425-8A50-40B8-954C-C2436E8A34D6}"/>
              </a:ext>
            </a:extLst>
          </p:cNvPr>
          <p:cNvGrpSpPr/>
          <p:nvPr/>
        </p:nvGrpSpPr>
        <p:grpSpPr>
          <a:xfrm>
            <a:off x="3632271" y="3429000"/>
            <a:ext cx="5985962" cy="2387601"/>
            <a:chOff x="3632271" y="3429000"/>
            <a:chExt cx="5985962" cy="238760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907D3A-0C96-4BE0-B29C-A2DB55668006}"/>
                </a:ext>
              </a:extLst>
            </p:cNvPr>
            <p:cNvCxnSpPr>
              <a:cxnSpLocks/>
              <a:stCxn id="33" idx="3"/>
              <a:endCxn id="9" idx="2"/>
            </p:cNvCxnSpPr>
            <p:nvPr/>
          </p:nvCxnSpPr>
          <p:spPr>
            <a:xfrm flipV="1">
              <a:off x="3632271" y="3429000"/>
              <a:ext cx="5985962" cy="238760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F0BFF0-1FC6-4122-A6CC-957C1AB07072}"/>
                </a:ext>
              </a:extLst>
            </p:cNvPr>
            <p:cNvSpPr txBox="1"/>
            <p:nvPr/>
          </p:nvSpPr>
          <p:spPr>
            <a:xfrm rot="20281660">
              <a:off x="3752196" y="4317279"/>
              <a:ext cx="4623060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accquire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access_token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base 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	authorization code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484E67-A81B-4B0A-844A-3F8A4924A6A5}"/>
              </a:ext>
            </a:extLst>
          </p:cNvPr>
          <p:cNvGrpSpPr/>
          <p:nvPr/>
        </p:nvGrpSpPr>
        <p:grpSpPr>
          <a:xfrm>
            <a:off x="3632271" y="5360005"/>
            <a:ext cx="4443110" cy="1037207"/>
            <a:chOff x="3632271" y="5360005"/>
            <a:chExt cx="4443110" cy="103720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0BFE10-0FD6-47D9-811A-95E41D4A859A}"/>
                </a:ext>
              </a:extLst>
            </p:cNvPr>
            <p:cNvCxnSpPr>
              <a:cxnSpLocks/>
              <a:stCxn id="18" idx="1"/>
              <a:endCxn id="33" idx="3"/>
            </p:cNvCxnSpPr>
            <p:nvPr/>
          </p:nvCxnSpPr>
          <p:spPr>
            <a:xfrm flipH="1">
              <a:off x="3632271" y="5816601"/>
              <a:ext cx="44431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B49A06-291E-4CBC-B51E-106CC6790327}"/>
                </a:ext>
              </a:extLst>
            </p:cNvPr>
            <p:cNvSpPr txBox="1"/>
            <p:nvPr/>
          </p:nvSpPr>
          <p:spPr>
            <a:xfrm>
              <a:off x="4001404" y="5360005"/>
              <a:ext cx="3844642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	/callback?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code=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authorization_code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F9E7F7-819D-4043-A2BC-062FC40C943E}"/>
              </a:ext>
            </a:extLst>
          </p:cNvPr>
          <p:cNvGrpSpPr/>
          <p:nvPr/>
        </p:nvGrpSpPr>
        <p:grpSpPr>
          <a:xfrm>
            <a:off x="2150981" y="3696306"/>
            <a:ext cx="3384428" cy="1637545"/>
            <a:chOff x="1994916" y="3449090"/>
            <a:chExt cx="3384428" cy="163754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C4DCD92-E12E-4E36-8063-74D39C42A0E2}"/>
                </a:ext>
              </a:extLst>
            </p:cNvPr>
            <p:cNvSpPr/>
            <p:nvPr/>
          </p:nvSpPr>
          <p:spPr bwMode="auto">
            <a:xfrm>
              <a:off x="1994916" y="3449090"/>
              <a:ext cx="3384428" cy="965499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accounts.google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info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1E30957-118C-41AE-AB8D-2648120C71DE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353154" y="4414589"/>
              <a:ext cx="1333976" cy="6720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D9142F-4229-4E05-8F75-BD2B8F2B2FD4}"/>
                </a:ext>
              </a:extLst>
            </p:cNvPr>
            <p:cNvSpPr txBox="1"/>
            <p:nvPr/>
          </p:nvSpPr>
          <p:spPr>
            <a:xfrm>
              <a:off x="2083931" y="4391242"/>
              <a:ext cx="212404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access_token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1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 dirty="0"/>
              <a:t>OAuth &lt;3 OpenID Connect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EA7FE8D-637E-4C75-9232-0394B2AA4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881241"/>
              </p:ext>
            </p:extLst>
          </p:nvPr>
        </p:nvGraphicFramePr>
        <p:xfrm>
          <a:off x="1450975" y="2016125"/>
          <a:ext cx="960437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334635252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21218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OAuth2.0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OpenId</a:t>
                      </a:r>
                      <a:r>
                        <a:rPr lang="en-US" sz="3600" dirty="0"/>
                        <a:t> 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1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Granting access to your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Logging the user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Getting access to user data in other systems</a:t>
                      </a:r>
                    </a:p>
                    <a:p>
                      <a:r>
                        <a:rPr lang="en-US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(Authorization)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Making your accounts available in other systems</a:t>
                      </a:r>
                    </a:p>
                    <a:p>
                      <a:r>
                        <a:rPr lang="en-US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(Authentication)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9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9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IdentityServer4</a:t>
            </a:r>
          </a:p>
        </p:txBody>
      </p:sp>
    </p:spTree>
    <p:extLst>
      <p:ext uri="{BB962C8B-B14F-4D97-AF65-F5344CB8AC3E}">
        <p14:creationId xmlns:p14="http://schemas.microsoft.com/office/powerpoint/2010/main" val="216138651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9CD-E30F-49C5-B169-DB61FCA0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5518" cy="3952449"/>
          </a:xfrm>
        </p:spPr>
        <p:txBody>
          <a:bodyPr>
            <a:normAutofit/>
          </a:bodyPr>
          <a:lstStyle/>
          <a:p>
            <a:r>
              <a:rPr lang="en-US" dirty="0"/>
              <a:t>Authentication as a Service</a:t>
            </a:r>
          </a:p>
          <a:p>
            <a:r>
              <a:rPr lang="en-US" dirty="0"/>
              <a:t>Single Sign-on / Sign-out</a:t>
            </a:r>
          </a:p>
          <a:p>
            <a:r>
              <a:rPr lang="en-US" dirty="0"/>
              <a:t>Access Control for APIs</a:t>
            </a:r>
          </a:p>
          <a:p>
            <a:r>
              <a:rPr lang="en-US" dirty="0"/>
              <a:t>Federation Gateway</a:t>
            </a:r>
          </a:p>
          <a:p>
            <a:r>
              <a:rPr lang="en-US" dirty="0"/>
              <a:t>Focus on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18647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7" name="Content Placeholder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1476EAD-2254-409E-B956-36CE0BE0E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04" y="2045584"/>
            <a:ext cx="7498080" cy="4130485"/>
          </a:xfrm>
        </p:spPr>
      </p:pic>
    </p:spTree>
    <p:extLst>
      <p:ext uri="{BB962C8B-B14F-4D97-AF65-F5344CB8AC3E}">
        <p14:creationId xmlns:p14="http://schemas.microsoft.com/office/powerpoint/2010/main" val="237951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/>
              <a:t>Endpoints (.</a:t>
            </a:r>
            <a:r>
              <a:rPr lang="en-US" dirty="0"/>
              <a:t>well-known/</a:t>
            </a:r>
            <a:r>
              <a:rPr lang="en-US" dirty="0" err="1"/>
              <a:t>openid</a:t>
            </a:r>
            <a:r>
              <a:rPr lang="en-US" dirty="0"/>
              <a:t>-configuration)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EA7FE8D-637E-4C75-9232-0394B2AA4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269034"/>
              </p:ext>
            </p:extLst>
          </p:nvPr>
        </p:nvGraphicFramePr>
        <p:xfrm>
          <a:off x="633394" y="2016125"/>
          <a:ext cx="1051152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571">
                  <a:extLst>
                    <a:ext uri="{9D8B030D-6E8A-4147-A177-3AD203B41FA5}">
                      <a16:colId xmlns:a16="http://schemas.microsoft.com/office/drawing/2014/main" val="2334635252"/>
                    </a:ext>
                  </a:extLst>
                </a:gridCol>
                <a:gridCol w="7325957">
                  <a:extLst>
                    <a:ext uri="{9D8B030D-6E8A-4147-A177-3AD203B41FA5}">
                      <a16:colId xmlns:a16="http://schemas.microsoft.com/office/drawing/2014/main" val="321218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12085"/>
                  </a:ext>
                </a:extLst>
              </a:tr>
              <a:tr h="441699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jwks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signature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request tokens or authorization codes via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9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used to programmatically request 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userinfo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retrieve identity information about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endsession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trigger single sign-out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checksession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 token lifetime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7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/revocation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revoking access tokens and refresh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4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deviceauthorization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device and user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4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0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8" y="784363"/>
            <a:ext cx="11655840" cy="899665"/>
          </a:xfrm>
        </p:spPr>
        <p:txBody>
          <a:bodyPr/>
          <a:lstStyle/>
          <a:p>
            <a:r>
              <a:rPr lang="en-US" dirty="0" err="1"/>
              <a:t>ApiResource</a:t>
            </a:r>
            <a:r>
              <a:rPr lang="en-US" dirty="0"/>
              <a:t> &amp;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9CD-E30F-49C5-B169-DB61FCA0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5518" cy="3952449"/>
          </a:xfrm>
        </p:spPr>
        <p:txBody>
          <a:bodyPr>
            <a:normAutofit/>
          </a:bodyPr>
          <a:lstStyle/>
          <a:p>
            <a:r>
              <a:rPr lang="en-US" dirty="0" err="1"/>
              <a:t>ApiResource</a:t>
            </a:r>
            <a:r>
              <a:rPr lang="en-US" dirty="0"/>
              <a:t>: a resource in your system that you want to protect</a:t>
            </a:r>
          </a:p>
          <a:p>
            <a:r>
              <a:rPr lang="en-US" dirty="0"/>
              <a:t>Client: use to access our new API</a:t>
            </a:r>
          </a:p>
        </p:txBody>
      </p:sp>
    </p:spTree>
    <p:extLst>
      <p:ext uri="{BB962C8B-B14F-4D97-AF65-F5344CB8AC3E}">
        <p14:creationId xmlns:p14="http://schemas.microsoft.com/office/powerpoint/2010/main" val="2338498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6F70F3D-D677-40A8-B5BB-6191F79B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866" y="2387592"/>
            <a:ext cx="6282919" cy="3534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73F76-9F6A-45A7-9A28-B81E3BE6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04" y="1033670"/>
            <a:ext cx="2950483" cy="60848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7EE65-B058-441B-A953-3BDDFBD7AFD5}"/>
              </a:ext>
            </a:extLst>
          </p:cNvPr>
          <p:cNvSpPr txBox="1"/>
          <p:nvPr/>
        </p:nvSpPr>
        <p:spPr>
          <a:xfrm>
            <a:off x="4195487" y="224782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https://localhost:5000/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3F121-B616-4AEE-975E-D49ADB3E0D01}"/>
              </a:ext>
            </a:extLst>
          </p:cNvPr>
          <p:cNvSpPr txBox="1"/>
          <p:nvPr/>
        </p:nvSpPr>
        <p:spPr>
          <a:xfrm>
            <a:off x="6560237" y="398737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https://</a:t>
            </a:r>
            <a:r>
              <a:rPr lang="en-US" dirty="0">
                <a:solidFill>
                  <a:srgbClr val="FF0000"/>
                </a:solidFill>
              </a:rPr>
              <a:t>localhost:2500/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E974D-AC84-42D5-938A-1E0C9119DFE8}"/>
              </a:ext>
            </a:extLst>
          </p:cNvPr>
          <p:cNvSpPr txBox="1"/>
          <p:nvPr/>
        </p:nvSpPr>
        <p:spPr>
          <a:xfrm>
            <a:off x="4327909" y="509308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>
                <a:solidFill>
                  <a:srgbClr val="FF0000"/>
                </a:solidFill>
              </a:rPr>
              <a:t>localhost:10000/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Authentication vs Authorization</a:t>
            </a:r>
          </a:p>
          <a:p>
            <a:r>
              <a:rPr lang="en-US" dirty="0"/>
              <a:t>OAuth 2.0</a:t>
            </a:r>
          </a:p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r>
              <a:rPr lang="en-US" dirty="0"/>
              <a:t>IdentityServer4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902149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06E0-4727-4E9C-BBDD-2905F8CD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76" y="1013080"/>
            <a:ext cx="11655840" cy="89966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6FA3-31C9-448C-B069-DFA2D50D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6" y="2214895"/>
            <a:ext cx="11653521" cy="444829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https://tools.ietf.org/html/rfc2617</a:t>
            </a:r>
            <a:endParaRPr lang="en-US" dirty="0"/>
          </a:p>
          <a:p>
            <a:r>
              <a:rPr lang="en-US" dirty="0">
                <a:hlinkClick r:id="rId3"/>
              </a:rPr>
              <a:t>https://tools.ietf.org/html/rfc7616</a:t>
            </a:r>
            <a:endParaRPr lang="en-US" dirty="0"/>
          </a:p>
          <a:p>
            <a:r>
              <a:rPr lang="en-US" dirty="0">
                <a:hlinkClick r:id="rId4"/>
              </a:rPr>
              <a:t>https://tools.ietf.org/html/rfc7617</a:t>
            </a:r>
            <a:endParaRPr lang="en-US" dirty="0"/>
          </a:p>
          <a:p>
            <a:r>
              <a:rPr lang="en-US" dirty="0">
                <a:hlinkClick r:id="rId5"/>
              </a:rPr>
              <a:t>https://tools.ietf.org/html/rfc6749</a:t>
            </a:r>
            <a:endParaRPr lang="en-US" dirty="0"/>
          </a:p>
          <a:p>
            <a:r>
              <a:rPr lang="en-US" dirty="0">
                <a:hlinkClick r:id="rId6"/>
              </a:rPr>
              <a:t>https://tools.ietf.org/html/rfc5849</a:t>
            </a:r>
            <a:endParaRPr lang="en-US" dirty="0"/>
          </a:p>
          <a:p>
            <a:r>
              <a:rPr lang="en-US" dirty="0">
                <a:hlinkClick r:id="rId7"/>
              </a:rPr>
              <a:t>https://tools.ietf.org/html/rfc6750</a:t>
            </a:r>
            <a:endParaRPr lang="en-US" dirty="0"/>
          </a:p>
          <a:p>
            <a:r>
              <a:rPr lang="en-US" dirty="0">
                <a:hlinkClick r:id="rId8"/>
              </a:rPr>
              <a:t>https://simple.wikipedia.org/wiki/Chosen-plaintext_attack</a:t>
            </a:r>
            <a:endParaRPr lang="en-US" dirty="0"/>
          </a:p>
          <a:p>
            <a:r>
              <a:rPr lang="en-US" dirty="0">
                <a:hlinkClick r:id="rId9"/>
              </a:rPr>
              <a:t>https://developer.mozilla.org/en-US/docs/Web/HTTP/Authentication</a:t>
            </a:r>
            <a:endParaRPr lang="en-US" dirty="0"/>
          </a:p>
          <a:p>
            <a:r>
              <a:rPr lang="en-US" dirty="0">
                <a:hlinkClick r:id="rId10"/>
              </a:rPr>
              <a:t>https://tools.ietf.org/html/rfc7519</a:t>
            </a:r>
            <a:endParaRPr lang="en-US" dirty="0"/>
          </a:p>
          <a:p>
            <a:r>
              <a:rPr lang="en-US" dirty="0">
                <a:hlinkClick r:id="rId11"/>
              </a:rPr>
              <a:t>https://docs.oracle.com/cd/E39820_01/doc.11121/gateway_docs/content/part_oauth.html</a:t>
            </a:r>
            <a:endParaRPr lang="en-US" dirty="0"/>
          </a:p>
          <a:p>
            <a:r>
              <a:rPr lang="en-US" dirty="0">
                <a:hlinkClick r:id="rId12"/>
              </a:rPr>
              <a:t>http://openid.net/specs/openid-connect-core-1_0.html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4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Authentication vs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795120"/>
            <a:ext cx="11655840" cy="899665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9CD-E30F-49C5-B169-DB61FCA0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5518" cy="3952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who you are</a:t>
            </a:r>
          </a:p>
          <a:p>
            <a:pPr marL="0" indent="0" algn="ctr">
              <a:buNone/>
            </a:pPr>
            <a:r>
              <a:rPr lang="en-US" dirty="0"/>
              <a:t>(password, biometric)</a:t>
            </a:r>
          </a:p>
        </p:txBody>
      </p:sp>
    </p:spTree>
    <p:extLst>
      <p:ext uri="{BB962C8B-B14F-4D97-AF65-F5344CB8AC3E}">
        <p14:creationId xmlns:p14="http://schemas.microsoft.com/office/powerpoint/2010/main" val="76611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97511"/>
            <a:ext cx="11655840" cy="899665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9CD-E30F-49C5-B169-DB61FCA0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5518" cy="3952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you are allowed to do</a:t>
            </a:r>
          </a:p>
          <a:p>
            <a:pPr marL="0" indent="0" algn="ctr">
              <a:buNone/>
            </a:pPr>
            <a:r>
              <a:rPr lang="en-US" dirty="0"/>
              <a:t>(permission, claims)</a:t>
            </a:r>
          </a:p>
        </p:txBody>
      </p:sp>
    </p:spTree>
    <p:extLst>
      <p:ext uri="{BB962C8B-B14F-4D97-AF65-F5344CB8AC3E}">
        <p14:creationId xmlns:p14="http://schemas.microsoft.com/office/powerpoint/2010/main" val="25923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859854"/>
            <a:ext cx="11655840" cy="899665"/>
          </a:xfrm>
        </p:spPr>
        <p:txBody>
          <a:bodyPr/>
          <a:lstStyle/>
          <a:p>
            <a:r>
              <a:rPr lang="en-US" dirty="0"/>
              <a:t>The early stage of era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5D0546-708B-4085-B7FD-46C75E01B138}"/>
              </a:ext>
            </a:extLst>
          </p:cNvPr>
          <p:cNvSpPr/>
          <p:nvPr/>
        </p:nvSpPr>
        <p:spPr bwMode="auto">
          <a:xfrm>
            <a:off x="5009508" y="3332475"/>
            <a:ext cx="2485771" cy="134688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Website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CAF878C-A59A-4E43-A418-6CA8BFAF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4318" y="3199094"/>
            <a:ext cx="1613646" cy="16136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744AA75-015C-4597-8E7D-317A8A47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3716" y="3289537"/>
            <a:ext cx="1481936" cy="14819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43A7D-2962-4A69-94FD-AC3129FCBFE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47964" y="4005917"/>
            <a:ext cx="1961544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3E55F5-736F-4023-9BC2-8F81CD1D094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495279" y="4005917"/>
            <a:ext cx="2008437" cy="24588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E8C08F-C44F-464D-9EED-2AC8DE815238}"/>
              </a:ext>
            </a:extLst>
          </p:cNvPr>
          <p:cNvSpPr txBox="1"/>
          <p:nvPr/>
        </p:nvSpPr>
        <p:spPr>
          <a:xfrm>
            <a:off x="3047964" y="3429001"/>
            <a:ext cx="17038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03586C-EDF1-44B7-87DB-3A2E670E7938}"/>
              </a:ext>
            </a:extLst>
          </p:cNvPr>
          <p:cNvSpPr txBox="1"/>
          <p:nvPr/>
        </p:nvSpPr>
        <p:spPr>
          <a:xfrm>
            <a:off x="6933235" y="4960939"/>
            <a:ext cx="4890570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* from users where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name=‘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thanh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 and pass=‘123456’</a:t>
            </a:r>
          </a:p>
        </p:txBody>
      </p:sp>
    </p:spTree>
    <p:extLst>
      <p:ext uri="{BB962C8B-B14F-4D97-AF65-F5344CB8AC3E}">
        <p14:creationId xmlns:p14="http://schemas.microsoft.com/office/powerpoint/2010/main" val="40217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276-3B20-40D3-9CF9-4765728F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965485"/>
            <a:ext cx="11655840" cy="899665"/>
          </a:xfrm>
        </p:spPr>
        <p:txBody>
          <a:bodyPr/>
          <a:lstStyle/>
          <a:p>
            <a:r>
              <a:rPr lang="en-US" dirty="0"/>
              <a:t>The delegated authorization problem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CAF878C-A59A-4E43-A418-6CA8BFAF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649" y="3145306"/>
            <a:ext cx="1613646" cy="161364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43A7D-2962-4A69-94FD-AC3129FCBFE5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811295" y="3951326"/>
            <a:ext cx="1630042" cy="80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145510-C345-4584-BE4A-B05CDE9B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37" y="2717992"/>
            <a:ext cx="6837826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6D8A-CE2C-4577-AAB9-8B160071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79" y="924212"/>
            <a:ext cx="11655840" cy="899665"/>
          </a:xfrm>
        </p:spPr>
        <p:txBody>
          <a:bodyPr/>
          <a:lstStyle/>
          <a:p>
            <a:r>
              <a:rPr lang="en-US" dirty="0"/>
              <a:t>The Facebook 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D58B0-6F37-4FFB-8C2E-D5C1B2E2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24" y="2051403"/>
            <a:ext cx="5296351" cy="44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177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846</Words>
  <Application>Microsoft Office PowerPoint</Application>
  <PresentationFormat>Widescreen</PresentationFormat>
  <Paragraphs>213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Secure your applications with Identity Server 4 </vt:lpstr>
      <vt:lpstr>Agenda</vt:lpstr>
      <vt:lpstr>Authentication vs Authorization</vt:lpstr>
      <vt:lpstr>Authentication</vt:lpstr>
      <vt:lpstr>Authorization</vt:lpstr>
      <vt:lpstr>The early stage of era</vt:lpstr>
      <vt:lpstr>The delegated authorization problem</vt:lpstr>
      <vt:lpstr>The Facebook login page</vt:lpstr>
      <vt:lpstr>The delegated authorization with OAuth2.0</vt:lpstr>
      <vt:lpstr>OAuth 2.0</vt:lpstr>
      <vt:lpstr>Terminology</vt:lpstr>
      <vt:lpstr>Factors</vt:lpstr>
      <vt:lpstr>Grant Type</vt:lpstr>
      <vt:lpstr>Channel</vt:lpstr>
      <vt:lpstr>Authorization code flow</vt:lpstr>
      <vt:lpstr>Implicit flow</vt:lpstr>
      <vt:lpstr>Problems</vt:lpstr>
      <vt:lpstr>OpenId Connect</vt:lpstr>
      <vt:lpstr>OpenId Connect</vt:lpstr>
      <vt:lpstr>Authorization code flow</vt:lpstr>
      <vt:lpstr>OAuth &lt;3 OpenID Connect</vt:lpstr>
      <vt:lpstr>Show me!</vt:lpstr>
      <vt:lpstr>IdentityServer4</vt:lpstr>
      <vt:lpstr>Features</vt:lpstr>
      <vt:lpstr>Big Picture</vt:lpstr>
      <vt:lpstr>Endpoints (.well-known/openid-configuration)</vt:lpstr>
      <vt:lpstr>ApiResource &amp; Client</vt:lpstr>
      <vt:lpstr>Demo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Thanh Tran</cp:lastModifiedBy>
  <cp:revision>47</cp:revision>
  <dcterms:created xsi:type="dcterms:W3CDTF">2018-01-09T22:22:16Z</dcterms:created>
  <dcterms:modified xsi:type="dcterms:W3CDTF">2019-10-06T12:28:35Z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