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40"/>
  </p:notesMasterIdLst>
  <p:sldIdLst>
    <p:sldId id="2087" r:id="rId5"/>
    <p:sldId id="258" r:id="rId6"/>
    <p:sldId id="2094" r:id="rId7"/>
    <p:sldId id="2102" r:id="rId8"/>
    <p:sldId id="2109" r:id="rId9"/>
    <p:sldId id="2106" r:id="rId10"/>
    <p:sldId id="2091" r:id="rId11"/>
    <p:sldId id="2118" r:id="rId12"/>
    <p:sldId id="2093" r:id="rId13"/>
    <p:sldId id="2108" r:id="rId14"/>
    <p:sldId id="2097" r:id="rId15"/>
    <p:sldId id="2099" r:id="rId16"/>
    <p:sldId id="2122" r:id="rId17"/>
    <p:sldId id="2103" r:id="rId18"/>
    <p:sldId id="2110" r:id="rId19"/>
    <p:sldId id="2098" r:id="rId20"/>
    <p:sldId id="2126" r:id="rId21"/>
    <p:sldId id="2123" r:id="rId22"/>
    <p:sldId id="2124" r:id="rId23"/>
    <p:sldId id="2125" r:id="rId24"/>
    <p:sldId id="2121" r:id="rId25"/>
    <p:sldId id="2092" r:id="rId26"/>
    <p:sldId id="2113" r:id="rId27"/>
    <p:sldId id="2116" r:id="rId28"/>
    <p:sldId id="2105" r:id="rId29"/>
    <p:sldId id="2114" r:id="rId30"/>
    <p:sldId id="2115" r:id="rId31"/>
    <p:sldId id="2090" r:id="rId32"/>
    <p:sldId id="2117" r:id="rId33"/>
    <p:sldId id="2107" r:id="rId34"/>
    <p:sldId id="2096" r:id="rId35"/>
    <p:sldId id="2095" r:id="rId36"/>
    <p:sldId id="2111" r:id="rId37"/>
    <p:sldId id="2112" r:id="rId38"/>
    <p:sldId id="2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572E9D-2CB9-D0B4-3014-AA1013C32FB5}" name="Justin Kotalik" initials="JK" userId="S::jukotali@microsoft.com::997da72a-56f7-479a-be26-77d952a0fbe5" providerId="AD"/>
  <p188:author id="{7268F5CB-5695-752D-7188-97B6241A60FC}" name="Glenn Condron" initials="GC" userId="Glenn Condro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778" autoAdjust="0"/>
  </p:normalViewPr>
  <p:slideViewPr>
    <p:cSldViewPr snapToGrid="0">
      <p:cViewPr varScale="1">
        <p:scale>
          <a:sx n="52" d="100"/>
          <a:sy n="52" d="100"/>
        </p:scale>
        <p:origin x="1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92C-184A-866F-541FD01D6D1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92C-184A-866F-541FD01D6D1E}"/>
            </c:ext>
          </c:extLst>
        </c:ser>
        <c:ser>
          <c:idx val="2"/>
          <c:order val="2"/>
          <c:tx>
            <c:strRef>
              <c:f>Sheet1!$D$1</c:f>
              <c:strCache>
                <c:ptCount val="1"/>
                <c:pt idx="0">
                  <c:v>Series 3</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92C-184A-866F-541FD01D6D1E}"/>
            </c:ext>
          </c:extLst>
        </c:ser>
        <c:dLbls>
          <c:dLblPos val="outEnd"/>
          <c:showLegendKey val="0"/>
          <c:showVal val="1"/>
          <c:showCatName val="0"/>
          <c:showSerName val="0"/>
          <c:showPercent val="0"/>
          <c:showBubbleSize val="0"/>
        </c:dLbls>
        <c:gapWidth val="219"/>
        <c:overlap val="-27"/>
        <c:axId val="1564970111"/>
        <c:axId val="1589330623"/>
      </c:barChart>
      <c:catAx>
        <c:axId val="1564970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89330623"/>
        <c:crosses val="autoZero"/>
        <c:auto val="1"/>
        <c:lblAlgn val="ctr"/>
        <c:lblOffset val="100"/>
        <c:noMultiLvlLbl val="0"/>
      </c:catAx>
      <c:valAx>
        <c:axId val="1589330623"/>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64970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27AD0-17DB-A246-9951-8FDA0F593E32}" type="doc">
      <dgm:prSet loTypeId="urn:microsoft.com/office/officeart/2005/8/layout/process3" loCatId="" qsTypeId="urn:microsoft.com/office/officeart/2005/8/quickstyle/simple1" qsCatId="simple" csTypeId="urn:microsoft.com/office/officeart/2005/8/colors/accent2_1" csCatId="accent2" phldr="1"/>
      <dgm:spPr/>
      <dgm:t>
        <a:bodyPr/>
        <a:lstStyle/>
        <a:p>
          <a:endParaRPr lang="en-US"/>
        </a:p>
      </dgm:t>
    </dgm:pt>
    <dgm:pt modelId="{913A1C3A-3F52-034D-9105-042310548EC6}">
      <dgm:prSet phldrT="[Text]"/>
      <dgm:spPr/>
      <dgm:t>
        <a:bodyPr/>
        <a:lstStyle/>
        <a:p>
          <a:r>
            <a:rPr lang="en-US"/>
            <a:t>Click to edit master text styles</a:t>
          </a:r>
        </a:p>
      </dgm:t>
    </dgm:pt>
    <dgm:pt modelId="{EDDA12A5-78D7-184C-968D-86094816D0CA}" type="parTrans" cxnId="{89730B38-D368-7343-8679-E56752330BA0}">
      <dgm:prSet/>
      <dgm:spPr/>
      <dgm:t>
        <a:bodyPr/>
        <a:lstStyle/>
        <a:p>
          <a:endParaRPr lang="en-US"/>
        </a:p>
      </dgm:t>
    </dgm:pt>
    <dgm:pt modelId="{A549F5E8-1D21-6A4C-B63E-B1AB8CEDB5F1}" type="sibTrans" cxnId="{89730B38-D368-7343-8679-E56752330BA0}">
      <dgm:prSet/>
      <dgm:spPr>
        <a:solidFill>
          <a:schemeClr val="accent2"/>
        </a:solidFill>
      </dgm:spPr>
      <dgm:t>
        <a:bodyPr/>
        <a:lstStyle/>
        <a:p>
          <a:endParaRPr lang="en-US"/>
        </a:p>
      </dgm:t>
    </dgm:pt>
    <dgm:pt modelId="{8E711C1B-8931-2B41-AF28-BCC50023DA9B}">
      <dgm:prSet phldrT="[Text]"/>
      <dgm:spPr/>
      <dgm:t>
        <a:bodyPr/>
        <a:lstStyle/>
        <a:p>
          <a:r>
            <a:rPr lang="en-US"/>
            <a:t>Click to edit master text styles</a:t>
          </a:r>
        </a:p>
      </dgm:t>
    </dgm:pt>
    <dgm:pt modelId="{7220AAA4-1DD8-A54D-96F4-E749BFC8DA7F}" type="parTrans" cxnId="{93485C7C-5266-7344-B9FC-1688D9285B1B}">
      <dgm:prSet/>
      <dgm:spPr/>
      <dgm:t>
        <a:bodyPr/>
        <a:lstStyle/>
        <a:p>
          <a:endParaRPr lang="en-US"/>
        </a:p>
      </dgm:t>
    </dgm:pt>
    <dgm:pt modelId="{AF189C99-58D1-4A45-923E-7FDC1A68CEA5}" type="sibTrans" cxnId="{93485C7C-5266-7344-B9FC-1688D9285B1B}">
      <dgm:prSet/>
      <dgm:spPr/>
      <dgm:t>
        <a:bodyPr/>
        <a:lstStyle/>
        <a:p>
          <a:endParaRPr lang="en-US"/>
        </a:p>
      </dgm:t>
    </dgm:pt>
    <dgm:pt modelId="{257B3A7A-65C3-E742-87C6-9F038D365F20}">
      <dgm:prSet phldrT="[Text]"/>
      <dgm:spPr/>
      <dgm:t>
        <a:bodyPr/>
        <a:lstStyle/>
        <a:p>
          <a:r>
            <a:rPr lang="en-US"/>
            <a:t>Click to edit master text styles</a:t>
          </a:r>
        </a:p>
      </dgm:t>
    </dgm:pt>
    <dgm:pt modelId="{66E7EAF1-8350-C445-B64C-AF6131FD2A33}" type="parTrans" cxnId="{4D4C672D-EA33-8C4E-A8CD-B094943B6330}">
      <dgm:prSet/>
      <dgm:spPr/>
      <dgm:t>
        <a:bodyPr/>
        <a:lstStyle/>
        <a:p>
          <a:endParaRPr lang="en-US"/>
        </a:p>
      </dgm:t>
    </dgm:pt>
    <dgm:pt modelId="{B1CBBC43-9435-9E42-8891-5DE9AD715E13}" type="sibTrans" cxnId="{4D4C672D-EA33-8C4E-A8CD-B094943B6330}">
      <dgm:prSet/>
      <dgm:spPr>
        <a:solidFill>
          <a:schemeClr val="accent2"/>
        </a:solidFill>
      </dgm:spPr>
      <dgm:t>
        <a:bodyPr/>
        <a:lstStyle/>
        <a:p>
          <a:endParaRPr lang="en-US"/>
        </a:p>
      </dgm:t>
    </dgm:pt>
    <dgm:pt modelId="{56B07B68-8FE5-DB42-92BB-BA3566D25FF9}">
      <dgm:prSet phldrT="[Text]"/>
      <dgm:spPr/>
      <dgm:t>
        <a:bodyPr/>
        <a:lstStyle/>
        <a:p>
          <a:r>
            <a:rPr lang="en-US"/>
            <a:t>Click to edit master text styles</a:t>
          </a:r>
        </a:p>
      </dgm:t>
    </dgm:pt>
    <dgm:pt modelId="{9566DC0C-01FD-664D-84F2-EB560D2325E7}" type="parTrans" cxnId="{8E8E0D73-8184-9D40-8D32-EDB15C71D8C8}">
      <dgm:prSet/>
      <dgm:spPr/>
      <dgm:t>
        <a:bodyPr/>
        <a:lstStyle/>
        <a:p>
          <a:endParaRPr lang="en-US"/>
        </a:p>
      </dgm:t>
    </dgm:pt>
    <dgm:pt modelId="{49E74861-81A7-2744-9B99-E44988E4386A}" type="sibTrans" cxnId="{8E8E0D73-8184-9D40-8D32-EDB15C71D8C8}">
      <dgm:prSet/>
      <dgm:spPr/>
      <dgm:t>
        <a:bodyPr/>
        <a:lstStyle/>
        <a:p>
          <a:endParaRPr lang="en-US"/>
        </a:p>
      </dgm:t>
    </dgm:pt>
    <dgm:pt modelId="{F28888E9-81C1-6F45-8E3E-D805C9C0646E}">
      <dgm:prSet phldrT="[Text]"/>
      <dgm:spPr/>
      <dgm:t>
        <a:bodyPr/>
        <a:lstStyle/>
        <a:p>
          <a:r>
            <a:rPr lang="en-US"/>
            <a:t>Click to edit master text styles</a:t>
          </a:r>
        </a:p>
      </dgm:t>
    </dgm:pt>
    <dgm:pt modelId="{C11C746B-CB0E-A743-A770-2DC1E94DE219}" type="parTrans" cxnId="{066CA225-6B65-BF4F-8283-FFE055BA4C63}">
      <dgm:prSet/>
      <dgm:spPr/>
      <dgm:t>
        <a:bodyPr/>
        <a:lstStyle/>
        <a:p>
          <a:endParaRPr lang="en-US"/>
        </a:p>
      </dgm:t>
    </dgm:pt>
    <dgm:pt modelId="{801DD2A7-964B-864D-A69D-FAA7230FAAA3}" type="sibTrans" cxnId="{066CA225-6B65-BF4F-8283-FFE055BA4C63}">
      <dgm:prSet/>
      <dgm:spPr/>
      <dgm:t>
        <a:bodyPr/>
        <a:lstStyle/>
        <a:p>
          <a:endParaRPr lang="en-US"/>
        </a:p>
      </dgm:t>
    </dgm:pt>
    <dgm:pt modelId="{05C9BC72-F57B-0D46-84BD-FA78DA1C8354}">
      <dgm:prSet phldrT="[Text]"/>
      <dgm:spPr/>
      <dgm:t>
        <a:bodyPr/>
        <a:lstStyle/>
        <a:p>
          <a:r>
            <a:rPr lang="en-US"/>
            <a:t>Click to edit master text styles</a:t>
          </a:r>
        </a:p>
      </dgm:t>
    </dgm:pt>
    <dgm:pt modelId="{F1992B8F-7CC1-D742-AC8D-532A883C3F4B}" type="parTrans" cxnId="{900AEE6F-D8E3-634E-991C-C0CF602FDB31}">
      <dgm:prSet/>
      <dgm:spPr/>
      <dgm:t>
        <a:bodyPr/>
        <a:lstStyle/>
        <a:p>
          <a:endParaRPr lang="en-US"/>
        </a:p>
      </dgm:t>
    </dgm:pt>
    <dgm:pt modelId="{F5CD7A4B-7E36-DD43-84FA-33AED735AA17}" type="sibTrans" cxnId="{900AEE6F-D8E3-634E-991C-C0CF602FDB31}">
      <dgm:prSet/>
      <dgm:spPr/>
      <dgm:t>
        <a:bodyPr/>
        <a:lstStyle/>
        <a:p>
          <a:endParaRPr lang="en-US"/>
        </a:p>
      </dgm:t>
    </dgm:pt>
    <dgm:pt modelId="{AA1F619C-E72C-F34C-A9AA-B4C241FE4581}" type="pres">
      <dgm:prSet presAssocID="{1B627AD0-17DB-A246-9951-8FDA0F593E32}" presName="linearFlow" presStyleCnt="0">
        <dgm:presLayoutVars>
          <dgm:dir/>
          <dgm:animLvl val="lvl"/>
          <dgm:resizeHandles val="exact"/>
        </dgm:presLayoutVars>
      </dgm:prSet>
      <dgm:spPr/>
    </dgm:pt>
    <dgm:pt modelId="{BD4A4CA0-F04E-894A-BF24-B668BA752D63}" type="pres">
      <dgm:prSet presAssocID="{913A1C3A-3F52-034D-9105-042310548EC6}" presName="composite" presStyleCnt="0"/>
      <dgm:spPr/>
    </dgm:pt>
    <dgm:pt modelId="{82A192E5-3F5D-9949-9287-259C8DDE4E13}" type="pres">
      <dgm:prSet presAssocID="{913A1C3A-3F52-034D-9105-042310548EC6}" presName="parTx" presStyleLbl="node1" presStyleIdx="0" presStyleCnt="3">
        <dgm:presLayoutVars>
          <dgm:chMax val="0"/>
          <dgm:chPref val="0"/>
          <dgm:bulletEnabled val="1"/>
        </dgm:presLayoutVars>
      </dgm:prSet>
      <dgm:spPr/>
    </dgm:pt>
    <dgm:pt modelId="{4DD460F2-77E9-6240-96D5-992448B0828D}" type="pres">
      <dgm:prSet presAssocID="{913A1C3A-3F52-034D-9105-042310548EC6}" presName="parSh" presStyleLbl="node1" presStyleIdx="0" presStyleCnt="3"/>
      <dgm:spPr/>
    </dgm:pt>
    <dgm:pt modelId="{64E4A5CA-3C0E-3142-B2A6-9BD6A8B02DBB}" type="pres">
      <dgm:prSet presAssocID="{913A1C3A-3F52-034D-9105-042310548EC6}" presName="desTx" presStyleLbl="fgAcc1" presStyleIdx="0" presStyleCnt="3">
        <dgm:presLayoutVars>
          <dgm:bulletEnabled val="1"/>
        </dgm:presLayoutVars>
      </dgm:prSet>
      <dgm:spPr/>
    </dgm:pt>
    <dgm:pt modelId="{75D201E5-1A49-7941-BCEA-076CB4A91D3A}" type="pres">
      <dgm:prSet presAssocID="{A549F5E8-1D21-6A4C-B63E-B1AB8CEDB5F1}" presName="sibTrans" presStyleLbl="sibTrans2D1" presStyleIdx="0" presStyleCnt="2"/>
      <dgm:spPr/>
    </dgm:pt>
    <dgm:pt modelId="{AFC2CD0C-B0E7-1A4A-AA75-A6B2E846E8EC}" type="pres">
      <dgm:prSet presAssocID="{A549F5E8-1D21-6A4C-B63E-B1AB8CEDB5F1}" presName="connTx" presStyleLbl="sibTrans2D1" presStyleIdx="0" presStyleCnt="2"/>
      <dgm:spPr/>
    </dgm:pt>
    <dgm:pt modelId="{37B94151-F0A3-1E48-86C5-E6BB51B1203E}" type="pres">
      <dgm:prSet presAssocID="{257B3A7A-65C3-E742-87C6-9F038D365F20}" presName="composite" presStyleCnt="0"/>
      <dgm:spPr/>
    </dgm:pt>
    <dgm:pt modelId="{4C75D30A-EEA8-904E-8174-FFB6A99555CE}" type="pres">
      <dgm:prSet presAssocID="{257B3A7A-65C3-E742-87C6-9F038D365F20}" presName="parTx" presStyleLbl="node1" presStyleIdx="0" presStyleCnt="3">
        <dgm:presLayoutVars>
          <dgm:chMax val="0"/>
          <dgm:chPref val="0"/>
          <dgm:bulletEnabled val="1"/>
        </dgm:presLayoutVars>
      </dgm:prSet>
      <dgm:spPr/>
    </dgm:pt>
    <dgm:pt modelId="{58033C88-2395-B04B-ABD8-DFA668CAD7E9}" type="pres">
      <dgm:prSet presAssocID="{257B3A7A-65C3-E742-87C6-9F038D365F20}" presName="parSh" presStyleLbl="node1" presStyleIdx="1" presStyleCnt="3"/>
      <dgm:spPr/>
    </dgm:pt>
    <dgm:pt modelId="{DC32AEDB-9DC4-5248-820B-4FAEF8134F64}" type="pres">
      <dgm:prSet presAssocID="{257B3A7A-65C3-E742-87C6-9F038D365F20}" presName="desTx" presStyleLbl="fgAcc1" presStyleIdx="1" presStyleCnt="3">
        <dgm:presLayoutVars>
          <dgm:bulletEnabled val="1"/>
        </dgm:presLayoutVars>
      </dgm:prSet>
      <dgm:spPr/>
    </dgm:pt>
    <dgm:pt modelId="{3CE71071-2257-374D-B639-230F3C6309F8}" type="pres">
      <dgm:prSet presAssocID="{B1CBBC43-9435-9E42-8891-5DE9AD715E13}" presName="sibTrans" presStyleLbl="sibTrans2D1" presStyleIdx="1" presStyleCnt="2"/>
      <dgm:spPr/>
    </dgm:pt>
    <dgm:pt modelId="{EE64EA7A-61CA-D942-A3D1-A04AEEDBF55B}" type="pres">
      <dgm:prSet presAssocID="{B1CBBC43-9435-9E42-8891-5DE9AD715E13}" presName="connTx" presStyleLbl="sibTrans2D1" presStyleIdx="1" presStyleCnt="2"/>
      <dgm:spPr/>
    </dgm:pt>
    <dgm:pt modelId="{78491E84-816C-644F-AF45-E0FDC0391FB1}" type="pres">
      <dgm:prSet presAssocID="{F28888E9-81C1-6F45-8E3E-D805C9C0646E}" presName="composite" presStyleCnt="0"/>
      <dgm:spPr/>
    </dgm:pt>
    <dgm:pt modelId="{FB8D8BB1-C15A-8145-B9CF-6CC8E75BB959}" type="pres">
      <dgm:prSet presAssocID="{F28888E9-81C1-6F45-8E3E-D805C9C0646E}" presName="parTx" presStyleLbl="node1" presStyleIdx="1" presStyleCnt="3">
        <dgm:presLayoutVars>
          <dgm:chMax val="0"/>
          <dgm:chPref val="0"/>
          <dgm:bulletEnabled val="1"/>
        </dgm:presLayoutVars>
      </dgm:prSet>
      <dgm:spPr/>
    </dgm:pt>
    <dgm:pt modelId="{B52BB2C9-941C-BB43-A0C2-65B017264755}" type="pres">
      <dgm:prSet presAssocID="{F28888E9-81C1-6F45-8E3E-D805C9C0646E}" presName="parSh" presStyleLbl="node1" presStyleIdx="2" presStyleCnt="3"/>
      <dgm:spPr/>
    </dgm:pt>
    <dgm:pt modelId="{5C0BD397-3F3B-DB4C-8D2A-FB9D22745666}" type="pres">
      <dgm:prSet presAssocID="{F28888E9-81C1-6F45-8E3E-D805C9C0646E}" presName="desTx" presStyleLbl="fgAcc1" presStyleIdx="2" presStyleCnt="3">
        <dgm:presLayoutVars>
          <dgm:bulletEnabled val="1"/>
        </dgm:presLayoutVars>
      </dgm:prSet>
      <dgm:spPr/>
    </dgm:pt>
  </dgm:ptLst>
  <dgm:cxnLst>
    <dgm:cxn modelId="{CA175A07-19DC-4642-A0E7-ABB6C19BD210}" type="presOf" srcId="{B1CBBC43-9435-9E42-8891-5DE9AD715E13}" destId="{3CE71071-2257-374D-B639-230F3C6309F8}" srcOrd="0" destOrd="0" presId="urn:microsoft.com/office/officeart/2005/8/layout/process3"/>
    <dgm:cxn modelId="{3397041B-98D4-0943-8A7A-3C8B2CF14EB9}" type="presOf" srcId="{257B3A7A-65C3-E742-87C6-9F038D365F20}" destId="{4C75D30A-EEA8-904E-8174-FFB6A99555CE}" srcOrd="0" destOrd="0" presId="urn:microsoft.com/office/officeart/2005/8/layout/process3"/>
    <dgm:cxn modelId="{066CA225-6B65-BF4F-8283-FFE055BA4C63}" srcId="{1B627AD0-17DB-A246-9951-8FDA0F593E32}" destId="{F28888E9-81C1-6F45-8E3E-D805C9C0646E}" srcOrd="2" destOrd="0" parTransId="{C11C746B-CB0E-A743-A770-2DC1E94DE219}" sibTransId="{801DD2A7-964B-864D-A69D-FAA7230FAAA3}"/>
    <dgm:cxn modelId="{4D4C672D-EA33-8C4E-A8CD-B094943B6330}" srcId="{1B627AD0-17DB-A246-9951-8FDA0F593E32}" destId="{257B3A7A-65C3-E742-87C6-9F038D365F20}" srcOrd="1" destOrd="0" parTransId="{66E7EAF1-8350-C445-B64C-AF6131FD2A33}" sibTransId="{B1CBBC43-9435-9E42-8891-5DE9AD715E13}"/>
    <dgm:cxn modelId="{89730B38-D368-7343-8679-E56752330BA0}" srcId="{1B627AD0-17DB-A246-9951-8FDA0F593E32}" destId="{913A1C3A-3F52-034D-9105-042310548EC6}" srcOrd="0" destOrd="0" parTransId="{EDDA12A5-78D7-184C-968D-86094816D0CA}" sibTransId="{A549F5E8-1D21-6A4C-B63E-B1AB8CEDB5F1}"/>
    <dgm:cxn modelId="{7BCDC83F-4337-4D47-BF08-1970A418F031}" type="presOf" srcId="{56B07B68-8FE5-DB42-92BB-BA3566D25FF9}" destId="{DC32AEDB-9DC4-5248-820B-4FAEF8134F64}" srcOrd="0" destOrd="0" presId="urn:microsoft.com/office/officeart/2005/8/layout/process3"/>
    <dgm:cxn modelId="{900AEE6F-D8E3-634E-991C-C0CF602FDB31}" srcId="{F28888E9-81C1-6F45-8E3E-D805C9C0646E}" destId="{05C9BC72-F57B-0D46-84BD-FA78DA1C8354}" srcOrd="0" destOrd="0" parTransId="{F1992B8F-7CC1-D742-AC8D-532A883C3F4B}" sibTransId="{F5CD7A4B-7E36-DD43-84FA-33AED735AA17}"/>
    <dgm:cxn modelId="{8E8E0D73-8184-9D40-8D32-EDB15C71D8C8}" srcId="{257B3A7A-65C3-E742-87C6-9F038D365F20}" destId="{56B07B68-8FE5-DB42-92BB-BA3566D25FF9}" srcOrd="0" destOrd="0" parTransId="{9566DC0C-01FD-664D-84F2-EB560D2325E7}" sibTransId="{49E74861-81A7-2744-9B99-E44988E4386A}"/>
    <dgm:cxn modelId="{972E7156-E7C7-4E44-99FE-61C31FE7FD57}" type="presOf" srcId="{F28888E9-81C1-6F45-8E3E-D805C9C0646E}" destId="{B52BB2C9-941C-BB43-A0C2-65B017264755}" srcOrd="1" destOrd="0" presId="urn:microsoft.com/office/officeart/2005/8/layout/process3"/>
    <dgm:cxn modelId="{9BC62F5A-F5F1-0340-BCF3-8668868AF32C}" type="presOf" srcId="{B1CBBC43-9435-9E42-8891-5DE9AD715E13}" destId="{EE64EA7A-61CA-D942-A3D1-A04AEEDBF55B}" srcOrd="1" destOrd="0" presId="urn:microsoft.com/office/officeart/2005/8/layout/process3"/>
    <dgm:cxn modelId="{0D7F927B-D9BD-6442-BDE0-62CE8E25D0DE}" type="presOf" srcId="{A549F5E8-1D21-6A4C-B63E-B1AB8CEDB5F1}" destId="{AFC2CD0C-B0E7-1A4A-AA75-A6B2E846E8EC}" srcOrd="1" destOrd="0" presId="urn:microsoft.com/office/officeart/2005/8/layout/process3"/>
    <dgm:cxn modelId="{93485C7C-5266-7344-B9FC-1688D9285B1B}" srcId="{913A1C3A-3F52-034D-9105-042310548EC6}" destId="{8E711C1B-8931-2B41-AF28-BCC50023DA9B}" srcOrd="0" destOrd="0" parTransId="{7220AAA4-1DD8-A54D-96F4-E749BFC8DA7F}" sibTransId="{AF189C99-58D1-4A45-923E-7FDC1A68CEA5}"/>
    <dgm:cxn modelId="{5C44DD81-A06E-0D4A-9C78-35B9CFB927AC}" type="presOf" srcId="{8E711C1B-8931-2B41-AF28-BCC50023DA9B}" destId="{64E4A5CA-3C0E-3142-B2A6-9BD6A8B02DBB}" srcOrd="0" destOrd="0" presId="urn:microsoft.com/office/officeart/2005/8/layout/process3"/>
    <dgm:cxn modelId="{D215EB88-908B-0543-B692-9CA3A6FB2183}" type="presOf" srcId="{A549F5E8-1D21-6A4C-B63E-B1AB8CEDB5F1}" destId="{75D201E5-1A49-7941-BCEA-076CB4A91D3A}" srcOrd="0" destOrd="0" presId="urn:microsoft.com/office/officeart/2005/8/layout/process3"/>
    <dgm:cxn modelId="{A0737F8E-3AD9-3D44-B294-2EDE1D654E91}" type="presOf" srcId="{F28888E9-81C1-6F45-8E3E-D805C9C0646E}" destId="{FB8D8BB1-C15A-8145-B9CF-6CC8E75BB959}" srcOrd="0" destOrd="0" presId="urn:microsoft.com/office/officeart/2005/8/layout/process3"/>
    <dgm:cxn modelId="{94BB21A9-75A7-5846-95AE-00CA8481AB1B}" type="presOf" srcId="{913A1C3A-3F52-034D-9105-042310548EC6}" destId="{4DD460F2-77E9-6240-96D5-992448B0828D}" srcOrd="1" destOrd="0" presId="urn:microsoft.com/office/officeart/2005/8/layout/process3"/>
    <dgm:cxn modelId="{F22365CB-813A-D647-B76B-8C863AA378E5}" type="presOf" srcId="{913A1C3A-3F52-034D-9105-042310548EC6}" destId="{82A192E5-3F5D-9949-9287-259C8DDE4E13}" srcOrd="0" destOrd="0" presId="urn:microsoft.com/office/officeart/2005/8/layout/process3"/>
    <dgm:cxn modelId="{D0833BD0-8B23-4A4C-8CF9-3BF126E620F7}" type="presOf" srcId="{1B627AD0-17DB-A246-9951-8FDA0F593E32}" destId="{AA1F619C-E72C-F34C-A9AA-B4C241FE4581}" srcOrd="0" destOrd="0" presId="urn:microsoft.com/office/officeart/2005/8/layout/process3"/>
    <dgm:cxn modelId="{4B6C88E6-DDD6-3743-96E5-4F47E45675A3}" type="presOf" srcId="{05C9BC72-F57B-0D46-84BD-FA78DA1C8354}" destId="{5C0BD397-3F3B-DB4C-8D2A-FB9D22745666}" srcOrd="0" destOrd="0" presId="urn:microsoft.com/office/officeart/2005/8/layout/process3"/>
    <dgm:cxn modelId="{B21E1BFE-A519-CB42-971B-644665B7D1CA}" type="presOf" srcId="{257B3A7A-65C3-E742-87C6-9F038D365F20}" destId="{58033C88-2395-B04B-ABD8-DFA668CAD7E9}" srcOrd="1" destOrd="0" presId="urn:microsoft.com/office/officeart/2005/8/layout/process3"/>
    <dgm:cxn modelId="{37ABEAA1-9AF8-2448-950C-D0A5E4198B6F}" type="presParOf" srcId="{AA1F619C-E72C-F34C-A9AA-B4C241FE4581}" destId="{BD4A4CA0-F04E-894A-BF24-B668BA752D63}" srcOrd="0" destOrd="0" presId="urn:microsoft.com/office/officeart/2005/8/layout/process3"/>
    <dgm:cxn modelId="{4BC4B8B7-0636-6E41-AFE5-D6AC5B9743AA}" type="presParOf" srcId="{BD4A4CA0-F04E-894A-BF24-B668BA752D63}" destId="{82A192E5-3F5D-9949-9287-259C8DDE4E13}" srcOrd="0" destOrd="0" presId="urn:microsoft.com/office/officeart/2005/8/layout/process3"/>
    <dgm:cxn modelId="{97B476C6-D0C8-2C45-94E2-1E1E883931EF}" type="presParOf" srcId="{BD4A4CA0-F04E-894A-BF24-B668BA752D63}" destId="{4DD460F2-77E9-6240-96D5-992448B0828D}" srcOrd="1" destOrd="0" presId="urn:microsoft.com/office/officeart/2005/8/layout/process3"/>
    <dgm:cxn modelId="{4C81D07D-04F4-C541-A201-EA5A2F1CA729}" type="presParOf" srcId="{BD4A4CA0-F04E-894A-BF24-B668BA752D63}" destId="{64E4A5CA-3C0E-3142-B2A6-9BD6A8B02DBB}" srcOrd="2" destOrd="0" presId="urn:microsoft.com/office/officeart/2005/8/layout/process3"/>
    <dgm:cxn modelId="{86F1352F-461B-4443-8FCF-579BD1F45922}" type="presParOf" srcId="{AA1F619C-E72C-F34C-A9AA-B4C241FE4581}" destId="{75D201E5-1A49-7941-BCEA-076CB4A91D3A}" srcOrd="1" destOrd="0" presId="urn:microsoft.com/office/officeart/2005/8/layout/process3"/>
    <dgm:cxn modelId="{D579B8D1-8032-464E-AAC5-60E754F0BCFA}" type="presParOf" srcId="{75D201E5-1A49-7941-BCEA-076CB4A91D3A}" destId="{AFC2CD0C-B0E7-1A4A-AA75-A6B2E846E8EC}" srcOrd="0" destOrd="0" presId="urn:microsoft.com/office/officeart/2005/8/layout/process3"/>
    <dgm:cxn modelId="{A87463A1-68D1-F244-B231-FABC9C2BC953}" type="presParOf" srcId="{AA1F619C-E72C-F34C-A9AA-B4C241FE4581}" destId="{37B94151-F0A3-1E48-86C5-E6BB51B1203E}" srcOrd="2" destOrd="0" presId="urn:microsoft.com/office/officeart/2005/8/layout/process3"/>
    <dgm:cxn modelId="{9A4D3E33-9038-7945-88EA-7C1C8888BFA7}" type="presParOf" srcId="{37B94151-F0A3-1E48-86C5-E6BB51B1203E}" destId="{4C75D30A-EEA8-904E-8174-FFB6A99555CE}" srcOrd="0" destOrd="0" presId="urn:microsoft.com/office/officeart/2005/8/layout/process3"/>
    <dgm:cxn modelId="{260EBC1A-A7A7-964C-B7FD-D1C91E7612BB}" type="presParOf" srcId="{37B94151-F0A3-1E48-86C5-E6BB51B1203E}" destId="{58033C88-2395-B04B-ABD8-DFA668CAD7E9}" srcOrd="1" destOrd="0" presId="urn:microsoft.com/office/officeart/2005/8/layout/process3"/>
    <dgm:cxn modelId="{F4FA7E06-9423-D647-BA1F-6C80B5E9E265}" type="presParOf" srcId="{37B94151-F0A3-1E48-86C5-E6BB51B1203E}" destId="{DC32AEDB-9DC4-5248-820B-4FAEF8134F64}" srcOrd="2" destOrd="0" presId="urn:microsoft.com/office/officeart/2005/8/layout/process3"/>
    <dgm:cxn modelId="{BF597456-898A-6A4A-B1A0-1C3E9E6EF71D}" type="presParOf" srcId="{AA1F619C-E72C-F34C-A9AA-B4C241FE4581}" destId="{3CE71071-2257-374D-B639-230F3C6309F8}" srcOrd="3" destOrd="0" presId="urn:microsoft.com/office/officeart/2005/8/layout/process3"/>
    <dgm:cxn modelId="{78BB7A73-6FF4-7D4C-A323-A099FCD106C7}" type="presParOf" srcId="{3CE71071-2257-374D-B639-230F3C6309F8}" destId="{EE64EA7A-61CA-D942-A3D1-A04AEEDBF55B}" srcOrd="0" destOrd="0" presId="urn:microsoft.com/office/officeart/2005/8/layout/process3"/>
    <dgm:cxn modelId="{D37E08CC-EA76-7546-A2E7-D3E9E98CAAD1}" type="presParOf" srcId="{AA1F619C-E72C-F34C-A9AA-B4C241FE4581}" destId="{78491E84-816C-644F-AF45-E0FDC0391FB1}" srcOrd="4" destOrd="0" presId="urn:microsoft.com/office/officeart/2005/8/layout/process3"/>
    <dgm:cxn modelId="{056AB92F-0A1D-FE46-8644-9BE76AD6B04E}" type="presParOf" srcId="{78491E84-816C-644F-AF45-E0FDC0391FB1}" destId="{FB8D8BB1-C15A-8145-B9CF-6CC8E75BB959}" srcOrd="0" destOrd="0" presId="urn:microsoft.com/office/officeart/2005/8/layout/process3"/>
    <dgm:cxn modelId="{FE369615-E7C4-4844-BDB3-C220B34FBC72}" type="presParOf" srcId="{78491E84-816C-644F-AF45-E0FDC0391FB1}" destId="{B52BB2C9-941C-BB43-A0C2-65B017264755}" srcOrd="1" destOrd="0" presId="urn:microsoft.com/office/officeart/2005/8/layout/process3"/>
    <dgm:cxn modelId="{1EA0704A-AA1C-064E-8214-FB884EA69EBE}" type="presParOf" srcId="{78491E84-816C-644F-AF45-E0FDC0391FB1}" destId="{5C0BD397-3F3B-DB4C-8D2A-FB9D227456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460F2-77E9-6240-96D5-992448B0828D}">
      <dsp:nvSpPr>
        <dsp:cNvPr id="0" name=""/>
        <dsp:cNvSpPr/>
      </dsp:nvSpPr>
      <dsp:spPr>
        <a:xfrm>
          <a:off x="4042"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Click to edit master text styles</a:t>
          </a:r>
        </a:p>
      </dsp:txBody>
      <dsp:txXfrm>
        <a:off x="4042" y="1856058"/>
        <a:ext cx="1838086" cy="666149"/>
      </dsp:txXfrm>
    </dsp:sp>
    <dsp:sp modelId="{64E4A5CA-3C0E-3142-B2A6-9BD6A8B02DBB}">
      <dsp:nvSpPr>
        <dsp:cNvPr id="0" name=""/>
        <dsp:cNvSpPr/>
      </dsp:nvSpPr>
      <dsp:spPr>
        <a:xfrm>
          <a:off x="380518"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p>
      </dsp:txBody>
      <dsp:txXfrm>
        <a:off x="410990" y="2552680"/>
        <a:ext cx="1777142" cy="979456"/>
      </dsp:txXfrm>
    </dsp:sp>
    <dsp:sp modelId="{75D201E5-1A49-7941-BCEA-076CB4A91D3A}">
      <dsp:nvSpPr>
        <dsp:cNvPr id="0" name=""/>
        <dsp:cNvSpPr/>
      </dsp:nvSpPr>
      <dsp:spPr>
        <a:xfrm>
          <a:off x="2120776"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2051844"/>
        <a:ext cx="453443" cy="274578"/>
      </dsp:txXfrm>
    </dsp:sp>
    <dsp:sp modelId="{58033C88-2395-B04B-ABD8-DFA668CAD7E9}">
      <dsp:nvSpPr>
        <dsp:cNvPr id="0" name=""/>
        <dsp:cNvSpPr/>
      </dsp:nvSpPr>
      <dsp:spPr>
        <a:xfrm>
          <a:off x="2956718"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Click to edit master text styles</a:t>
          </a:r>
        </a:p>
      </dsp:txBody>
      <dsp:txXfrm>
        <a:off x="2956718" y="1856058"/>
        <a:ext cx="1838086" cy="666149"/>
      </dsp:txXfrm>
    </dsp:sp>
    <dsp:sp modelId="{DC32AEDB-9DC4-5248-820B-4FAEF8134F64}">
      <dsp:nvSpPr>
        <dsp:cNvPr id="0" name=""/>
        <dsp:cNvSpPr/>
      </dsp:nvSpPr>
      <dsp:spPr>
        <a:xfrm>
          <a:off x="3333194"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p>
      </dsp:txBody>
      <dsp:txXfrm>
        <a:off x="3363666" y="2552680"/>
        <a:ext cx="1777142" cy="979456"/>
      </dsp:txXfrm>
    </dsp:sp>
    <dsp:sp modelId="{3CE71071-2257-374D-B639-230F3C6309F8}">
      <dsp:nvSpPr>
        <dsp:cNvPr id="0" name=""/>
        <dsp:cNvSpPr/>
      </dsp:nvSpPr>
      <dsp:spPr>
        <a:xfrm>
          <a:off x="5073452"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2051844"/>
        <a:ext cx="453443" cy="274578"/>
      </dsp:txXfrm>
    </dsp:sp>
    <dsp:sp modelId="{B52BB2C9-941C-BB43-A0C2-65B017264755}">
      <dsp:nvSpPr>
        <dsp:cNvPr id="0" name=""/>
        <dsp:cNvSpPr/>
      </dsp:nvSpPr>
      <dsp:spPr>
        <a:xfrm>
          <a:off x="5909394"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a:t>Click to edit master text styles</a:t>
          </a:r>
        </a:p>
      </dsp:txBody>
      <dsp:txXfrm>
        <a:off x="5909394" y="1856058"/>
        <a:ext cx="1838086" cy="666149"/>
      </dsp:txXfrm>
    </dsp:sp>
    <dsp:sp modelId="{5C0BD397-3F3B-DB4C-8D2A-FB9D22745666}">
      <dsp:nvSpPr>
        <dsp:cNvPr id="0" name=""/>
        <dsp:cNvSpPr/>
      </dsp:nvSpPr>
      <dsp:spPr>
        <a:xfrm>
          <a:off x="6285870"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p>
      </dsp:txBody>
      <dsp:txXfrm>
        <a:off x="6316342" y="2552680"/>
        <a:ext cx="1777142" cy="9794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6AEF6-C632-49A7-9F69-71531ECFC6C4}"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8B1EC-C95B-4CE0-A4F6-34B61EB71801}" type="slidenum">
              <a:rPr lang="en-US" smtClean="0"/>
              <a:t>‹#›</a:t>
            </a:fld>
            <a:endParaRPr lang="en-US"/>
          </a:p>
        </p:txBody>
      </p:sp>
    </p:spTree>
    <p:extLst>
      <p:ext uri="{BB962C8B-B14F-4D97-AF65-F5344CB8AC3E}">
        <p14:creationId xmlns:p14="http://schemas.microsoft.com/office/powerpoint/2010/main" val="174332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LesnyRumcajs/grpc_bench"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5</a:t>
            </a:fld>
            <a:endParaRPr lang="en-US"/>
          </a:p>
        </p:txBody>
      </p:sp>
    </p:spTree>
    <p:extLst>
      <p:ext uri="{BB962C8B-B14F-4D97-AF65-F5344CB8AC3E}">
        <p14:creationId xmlns:p14="http://schemas.microsoft.com/office/powerpoint/2010/main" val="84381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14</a:t>
            </a:fld>
            <a:endParaRPr lang="en-US"/>
          </a:p>
        </p:txBody>
      </p:sp>
    </p:spTree>
    <p:extLst>
      <p:ext uri="{BB962C8B-B14F-4D97-AF65-F5344CB8AC3E}">
        <p14:creationId xmlns:p14="http://schemas.microsoft.com/office/powerpoint/2010/main" val="322025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E4242"/>
                </a:solidFill>
                <a:effectLst/>
                <a:latin typeface="museo-sans"/>
              </a:rPr>
              <a:t>Now that the </a:t>
            </a:r>
            <a:r>
              <a:rPr lang="en-US" b="1" i="1" dirty="0" err="1">
                <a:solidFill>
                  <a:srgbClr val="4E4242"/>
                </a:solidFill>
                <a:effectLst/>
                <a:latin typeface="museo-sans"/>
              </a:rPr>
              <a:t>gRPC</a:t>
            </a:r>
            <a:r>
              <a:rPr lang="en-US" b="0" i="0" dirty="0">
                <a:solidFill>
                  <a:srgbClr val="4E4242"/>
                </a:solidFill>
                <a:effectLst/>
                <a:latin typeface="museo-sans"/>
              </a:rPr>
              <a:t> service has been created, the next thing you need to do is implement a </a:t>
            </a:r>
            <a:r>
              <a:rPr lang="en-US" b="1" i="1" dirty="0" err="1">
                <a:solidFill>
                  <a:srgbClr val="4E4242"/>
                </a:solidFill>
                <a:effectLst/>
                <a:latin typeface="museo-sans"/>
              </a:rPr>
              <a:t>gRPC</a:t>
            </a:r>
            <a:r>
              <a:rPr lang="en-US" b="0" i="0" dirty="0">
                <a:solidFill>
                  <a:srgbClr val="4E4242"/>
                </a:solidFill>
                <a:effectLst/>
                <a:latin typeface="museo-sans"/>
              </a:rPr>
              <a:t> client to consume the service.</a:t>
            </a:r>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18</a:t>
            </a:fld>
            <a:endParaRPr lang="en-US"/>
          </a:p>
        </p:txBody>
      </p:sp>
    </p:spTree>
    <p:extLst>
      <p:ext uri="{BB962C8B-B14F-4D97-AF65-F5344CB8AC3E}">
        <p14:creationId xmlns:p14="http://schemas.microsoft.com/office/powerpoint/2010/main" val="97681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20</a:t>
            </a:fld>
            <a:endParaRPr lang="en-US"/>
          </a:p>
        </p:txBody>
      </p:sp>
    </p:spTree>
    <p:extLst>
      <p:ext uri="{BB962C8B-B14F-4D97-AF65-F5344CB8AC3E}">
        <p14:creationId xmlns:p14="http://schemas.microsoft.com/office/powerpoint/2010/main" val="445054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50000"/>
              </a:lnSpc>
              <a:buNone/>
            </a:pPr>
            <a:r>
              <a:rPr lang="en-US" sz="1600" b="1" dirty="0"/>
              <a:t>Remote Procedure Calls</a:t>
            </a:r>
          </a:p>
          <a:p>
            <a:pPr>
              <a:lnSpc>
                <a:spcPct val="150000"/>
              </a:lnSpc>
              <a:buFont typeface="Wingdings" panose="05000000000000000000" pitchFamily="2" charset="2"/>
              <a:buChar char="§"/>
            </a:pPr>
            <a:r>
              <a:rPr lang="en-US" sz="1200" dirty="0"/>
              <a:t>Contract first (proto file)</a:t>
            </a:r>
          </a:p>
          <a:p>
            <a:pPr>
              <a:lnSpc>
                <a:spcPct val="150000"/>
              </a:lnSpc>
              <a:buFont typeface="Wingdings" panose="05000000000000000000" pitchFamily="2" charset="2"/>
              <a:buChar char="§"/>
            </a:pPr>
            <a:r>
              <a:rPr lang="en-US" sz="1200" dirty="0"/>
              <a:t>Contract is designed for humans</a:t>
            </a:r>
          </a:p>
          <a:p>
            <a:pPr>
              <a:lnSpc>
                <a:spcPct val="150000"/>
              </a:lnSpc>
              <a:buFont typeface="Wingdings" panose="05000000000000000000" pitchFamily="2" charset="2"/>
              <a:buChar char="§"/>
            </a:pPr>
            <a:r>
              <a:rPr lang="en-US" sz="1200" dirty="0"/>
              <a:t>Hides remoting complexity</a:t>
            </a:r>
          </a:p>
          <a:p>
            <a:pPr marL="0" indent="0" algn="l">
              <a:lnSpc>
                <a:spcPct val="150000"/>
              </a:lnSpc>
              <a:buNone/>
            </a:pPr>
            <a:r>
              <a:rPr lang="en-US" sz="1600" b="1" dirty="0"/>
              <a:t>HTTP APIs</a:t>
            </a:r>
          </a:p>
          <a:p>
            <a:pPr>
              <a:lnSpc>
                <a:spcPct val="150000"/>
              </a:lnSpc>
              <a:buFont typeface="Wingdings" panose="05000000000000000000" pitchFamily="2" charset="2"/>
              <a:buChar char="§"/>
            </a:pPr>
            <a:r>
              <a:rPr lang="en-US" sz="1200" dirty="0"/>
              <a:t>Content first (URLs, HTTP method, JSON)</a:t>
            </a:r>
          </a:p>
          <a:p>
            <a:pPr>
              <a:lnSpc>
                <a:spcPct val="150000"/>
              </a:lnSpc>
              <a:buFont typeface="Wingdings" panose="05000000000000000000" pitchFamily="2" charset="2"/>
              <a:buChar char="§"/>
            </a:pPr>
            <a:r>
              <a:rPr lang="en-US" sz="1200" dirty="0"/>
              <a:t>Content is designed for humans</a:t>
            </a:r>
          </a:p>
          <a:p>
            <a:pPr>
              <a:lnSpc>
                <a:spcPct val="150000"/>
              </a:lnSpc>
              <a:buFont typeface="Wingdings" panose="05000000000000000000" pitchFamily="2" charset="2"/>
              <a:buChar char="§"/>
            </a:pPr>
            <a:r>
              <a:rPr lang="en-US" sz="1200" dirty="0"/>
              <a:t>Emphasizes HTTP</a:t>
            </a:r>
          </a:p>
        </p:txBody>
      </p:sp>
      <p:sp>
        <p:nvSpPr>
          <p:cNvPr id="4" name="Slide Number Placeholder 3"/>
          <p:cNvSpPr>
            <a:spLocks noGrp="1"/>
          </p:cNvSpPr>
          <p:nvPr>
            <p:ph type="sldNum" sz="quarter" idx="5"/>
          </p:nvPr>
        </p:nvSpPr>
        <p:spPr/>
        <p:txBody>
          <a:bodyPr/>
          <a:lstStyle/>
          <a:p>
            <a:fld id="{3F08B1EC-C95B-4CE0-A4F6-34B61EB71801}" type="slidenum">
              <a:rPr lang="en-US" smtClean="0"/>
              <a:t>22</a:t>
            </a:fld>
            <a:endParaRPr lang="en-US"/>
          </a:p>
        </p:txBody>
      </p:sp>
    </p:spTree>
    <p:extLst>
      <p:ext uri="{BB962C8B-B14F-4D97-AF65-F5344CB8AC3E}">
        <p14:creationId xmlns:p14="http://schemas.microsoft.com/office/powerpoint/2010/main" val="462117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23</a:t>
            </a:fld>
            <a:endParaRPr lang="en-US"/>
          </a:p>
        </p:txBody>
      </p:sp>
    </p:spTree>
    <p:extLst>
      <p:ext uri="{BB962C8B-B14F-4D97-AF65-F5344CB8AC3E}">
        <p14:creationId xmlns:p14="http://schemas.microsoft.com/office/powerpoint/2010/main" val="943174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 UI" panose="020B0502040204020203" pitchFamily="34" charset="0"/>
              </a:rPr>
              <a:t>Prior to </a:t>
            </a:r>
            <a:r>
              <a:rPr lang="en-US" b="1" i="1" dirty="0">
                <a:solidFill>
                  <a:srgbClr val="333333"/>
                </a:solidFill>
                <a:effectLst/>
                <a:latin typeface="Segoe UI" panose="020B0502040204020203" pitchFamily="34" charset="0"/>
              </a:rPr>
              <a:t>.NET 5</a:t>
            </a:r>
            <a:r>
              <a:rPr lang="en-US" b="0" i="0" dirty="0">
                <a:solidFill>
                  <a:srgbClr val="333333"/>
                </a:solidFill>
                <a:effectLst/>
                <a:latin typeface="Segoe UI" panose="020B0502040204020203" pitchFamily="34" charset="0"/>
              </a:rPr>
              <a:t>, </a:t>
            </a:r>
            <a:r>
              <a:rPr lang="en-US" b="1" i="1" dirty="0">
                <a:solidFill>
                  <a:srgbClr val="333333"/>
                </a:solidFill>
                <a:effectLst/>
                <a:latin typeface="Segoe UI" panose="020B0502040204020203" pitchFamily="34" charset="0"/>
              </a:rPr>
              <a:t>Kestrel</a:t>
            </a:r>
            <a:r>
              <a:rPr lang="en-US" b="0" i="0" dirty="0">
                <a:solidFill>
                  <a:srgbClr val="333333"/>
                </a:solidFill>
                <a:effectLst/>
                <a:latin typeface="Segoe UI" panose="020B0502040204020203" pitchFamily="34" charset="0"/>
              </a:rPr>
              <a:t> supported reading </a:t>
            </a:r>
            <a:r>
              <a:rPr lang="en-US" b="1" i="1" dirty="0" err="1">
                <a:solidFill>
                  <a:srgbClr val="333333"/>
                </a:solidFill>
                <a:effectLst/>
                <a:latin typeface="Segoe UI" panose="020B0502040204020203" pitchFamily="34" charset="0"/>
              </a:rPr>
              <a:t>HPack</a:t>
            </a:r>
            <a:r>
              <a:rPr lang="en-US" b="0" i="0" dirty="0">
                <a:solidFill>
                  <a:srgbClr val="333333"/>
                </a:solidFill>
                <a:effectLst/>
                <a:latin typeface="Segoe UI" panose="020B0502040204020203" pitchFamily="34" charset="0"/>
              </a:rPr>
              <a:t> compressed headers in requests, but it didn’t compress response headers. The obvious advantage of response header compression is less network usage, but there are performance benefits as well. It’s faster to write a couple of bits for a compressed header than it is to encode and write the header’s full name and value as bytes.</a:t>
            </a:r>
          </a:p>
          <a:p>
            <a:endParaRPr lang="en-US" b="0" i="0" dirty="0">
              <a:solidFill>
                <a:srgbClr val="333333"/>
              </a:solidFill>
              <a:effectLst/>
              <a:latin typeface="Segoe UI" panose="020B0502040204020203" pitchFamily="34" charset="0"/>
            </a:endParaRPr>
          </a:p>
          <a:p>
            <a:r>
              <a:rPr lang="en-US" b="0" i="0" dirty="0">
                <a:solidFill>
                  <a:srgbClr val="333333"/>
                </a:solidFill>
                <a:effectLst/>
                <a:latin typeface="Segoe UI" panose="020B0502040204020203" pitchFamily="34" charset="0"/>
              </a:rPr>
              <a:t>The biggest improvement to </a:t>
            </a:r>
            <a:r>
              <a:rPr lang="en-US" b="0" i="0" dirty="0" err="1">
                <a:solidFill>
                  <a:srgbClr val="333333"/>
                </a:solidFill>
                <a:effectLst/>
                <a:latin typeface="Segoe UI" panose="020B0502040204020203" pitchFamily="34" charset="0"/>
              </a:rPr>
              <a:t>Google.Protobuf</a:t>
            </a:r>
            <a:r>
              <a:rPr lang="en-US" b="0" i="0" dirty="0">
                <a:solidFill>
                  <a:srgbClr val="333333"/>
                </a:solidFill>
                <a:effectLst/>
                <a:latin typeface="Segoe UI" panose="020B0502040204020203" pitchFamily="34" charset="0"/>
              </a:rPr>
              <a:t> is support for modern .NET IO types: </a:t>
            </a:r>
            <a:r>
              <a:rPr lang="en-US" dirty="0">
                <a:effectLst/>
              </a:rPr>
              <a:t>Span&lt;T&gt;</a:t>
            </a:r>
            <a:r>
              <a:rPr lang="en-US" b="0" i="0" dirty="0">
                <a:solidFill>
                  <a:srgbClr val="333333"/>
                </a:solidFill>
                <a:effectLst/>
                <a:latin typeface="Segoe UI" panose="020B0502040204020203" pitchFamily="34" charset="0"/>
              </a:rPr>
              <a:t>, </a:t>
            </a:r>
            <a:r>
              <a:rPr lang="en-US" dirty="0" err="1">
                <a:effectLst/>
              </a:rPr>
              <a:t>ReadOnlySequence</a:t>
            </a:r>
            <a:r>
              <a:rPr lang="en-US" dirty="0">
                <a:effectLst/>
              </a:rPr>
              <a:t>&lt;T&gt;</a:t>
            </a:r>
            <a:r>
              <a:rPr lang="en-US" b="0" i="0" dirty="0">
                <a:solidFill>
                  <a:srgbClr val="333333"/>
                </a:solidFill>
                <a:effectLst/>
                <a:latin typeface="Segoe UI" panose="020B0502040204020203" pitchFamily="34" charset="0"/>
              </a:rPr>
              <a:t> and </a:t>
            </a:r>
            <a:r>
              <a:rPr lang="en-US" dirty="0" err="1">
                <a:effectLst/>
              </a:rPr>
              <a:t>IBufferWriter</a:t>
            </a:r>
            <a:r>
              <a:rPr lang="en-US" dirty="0">
                <a:effectLst/>
              </a:rPr>
              <a:t>&lt;T&gt;</a:t>
            </a:r>
            <a:r>
              <a:rPr lang="en-US" b="0" i="0" dirty="0">
                <a:solidFill>
                  <a:srgbClr val="333333"/>
                </a:solidFill>
                <a:effectLst/>
                <a:latin typeface="Segoe UI" panose="020B0502040204020203" pitchFamily="34" charset="0"/>
              </a:rPr>
              <a:t>. These types allow </a:t>
            </a:r>
            <a:r>
              <a:rPr lang="en-US" b="0" i="0" dirty="0" err="1">
                <a:solidFill>
                  <a:srgbClr val="333333"/>
                </a:solidFill>
                <a:effectLst/>
                <a:latin typeface="Segoe UI" panose="020B0502040204020203" pitchFamily="34" charset="0"/>
              </a:rPr>
              <a:t>gRPC</a:t>
            </a:r>
            <a:r>
              <a:rPr lang="en-US" b="0" i="0" dirty="0">
                <a:solidFill>
                  <a:srgbClr val="333333"/>
                </a:solidFill>
                <a:effectLst/>
                <a:latin typeface="Segoe UI" panose="020B0502040204020203" pitchFamily="34" charset="0"/>
              </a:rPr>
              <a:t> messages to be serialized directly using buffers exposed by Kestrel.</a:t>
            </a:r>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30</a:t>
            </a:fld>
            <a:endParaRPr lang="en-US"/>
          </a:p>
        </p:txBody>
      </p:sp>
    </p:spTree>
    <p:extLst>
      <p:ext uri="{BB962C8B-B14F-4D97-AF65-F5344CB8AC3E}">
        <p14:creationId xmlns:p14="http://schemas.microsoft.com/office/powerpoint/2010/main" val="225210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Segoe UI" panose="020B0502040204020203" pitchFamily="34" charset="0"/>
              </a:rPr>
              <a:t>In a </a:t>
            </a:r>
            <a:r>
              <a:rPr lang="en-US" b="0" i="0" u="sng" dirty="0">
                <a:solidFill>
                  <a:srgbClr val="005DA6"/>
                </a:solidFill>
                <a:effectLst/>
                <a:latin typeface="Segoe UI" panose="020B0502040204020203" pitchFamily="34" charset="0"/>
                <a:hlinkClick r:id="rId3"/>
              </a:rPr>
              <a:t>community run benchmark</a:t>
            </a:r>
            <a:r>
              <a:rPr lang="en-US" b="0" i="0" dirty="0">
                <a:solidFill>
                  <a:srgbClr val="333333"/>
                </a:solidFill>
                <a:effectLst/>
                <a:latin typeface="Segoe UI" panose="020B0502040204020203" pitchFamily="34" charset="0"/>
              </a:rPr>
              <a:t> of different </a:t>
            </a:r>
            <a:r>
              <a:rPr lang="en-US" b="1" i="1" dirty="0" err="1">
                <a:solidFill>
                  <a:srgbClr val="333333"/>
                </a:solidFill>
                <a:effectLst/>
                <a:latin typeface="Segoe UI" panose="020B0502040204020203" pitchFamily="34" charset="0"/>
              </a:rPr>
              <a:t>gRPC</a:t>
            </a:r>
            <a:r>
              <a:rPr lang="en-US" b="0" i="0" dirty="0">
                <a:solidFill>
                  <a:srgbClr val="333333"/>
                </a:solidFill>
                <a:effectLst/>
                <a:latin typeface="Segoe UI" panose="020B0502040204020203" pitchFamily="34" charset="0"/>
              </a:rPr>
              <a:t> server implementations, </a:t>
            </a:r>
            <a:r>
              <a:rPr lang="en-US" b="1" i="1" dirty="0">
                <a:solidFill>
                  <a:srgbClr val="333333"/>
                </a:solidFill>
                <a:effectLst/>
                <a:latin typeface="Segoe UI" panose="020B0502040204020203" pitchFamily="34" charset="0"/>
              </a:rPr>
              <a:t>.NET</a:t>
            </a:r>
            <a:r>
              <a:rPr lang="en-US" b="0" i="0" dirty="0">
                <a:solidFill>
                  <a:srgbClr val="333333"/>
                </a:solidFill>
                <a:effectLst/>
                <a:latin typeface="Segoe UI" panose="020B0502040204020203" pitchFamily="34" charset="0"/>
              </a:rPr>
              <a:t> gets the highest requests per second after Rust, and is just ahead of C++ and Go.</a:t>
            </a:r>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32</a:t>
            </a:fld>
            <a:endParaRPr lang="en-US"/>
          </a:p>
        </p:txBody>
      </p:sp>
    </p:spTree>
    <p:extLst>
      <p:ext uri="{BB962C8B-B14F-4D97-AF65-F5344CB8AC3E}">
        <p14:creationId xmlns:p14="http://schemas.microsoft.com/office/powerpoint/2010/main" val="63402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Duplex streaming</a:t>
            </a:r>
          </a:p>
          <a:p>
            <a:r>
              <a:rPr lang="en-US" dirty="0"/>
              <a:t>Multiplexing</a:t>
            </a:r>
          </a:p>
          <a:p>
            <a:r>
              <a:rPr lang="en-US" dirty="0"/>
              <a:t>Compact binary + headers compression</a:t>
            </a:r>
          </a:p>
          <a:p>
            <a:r>
              <a:rPr lang="en-US" dirty="0"/>
              <a:t>Channel security with TLS</a:t>
            </a:r>
          </a:p>
        </p:txBody>
      </p:sp>
      <p:sp>
        <p:nvSpPr>
          <p:cNvPr id="4" name="Slide Number Placeholder 3"/>
          <p:cNvSpPr>
            <a:spLocks noGrp="1"/>
          </p:cNvSpPr>
          <p:nvPr>
            <p:ph type="sldNum" sz="quarter" idx="5"/>
          </p:nvPr>
        </p:nvSpPr>
        <p:spPr/>
        <p:txBody>
          <a:bodyPr/>
          <a:lstStyle/>
          <a:p>
            <a:fld id="{3F08B1EC-C95B-4CE0-A4F6-34B61EB71801}" type="slidenum">
              <a:rPr lang="en-US" smtClean="0"/>
              <a:t>6</a:t>
            </a:fld>
            <a:endParaRPr lang="en-US"/>
          </a:p>
        </p:txBody>
      </p:sp>
    </p:spTree>
    <p:extLst>
      <p:ext uri="{BB962C8B-B14F-4D97-AF65-F5344CB8AC3E}">
        <p14:creationId xmlns:p14="http://schemas.microsoft.com/office/powerpoint/2010/main" val="139660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noProof="1">
                <a:solidFill>
                  <a:srgbClr val="4E4242"/>
                </a:solidFill>
                <a:effectLst/>
                <a:latin typeface="museo-sans"/>
              </a:rPr>
              <a:t>gRPC supports the following communication patterns.</a:t>
            </a:r>
          </a:p>
          <a:p>
            <a:pPr marL="171450" indent="-171450" algn="l">
              <a:buFont typeface="Arial" panose="020B0604020202020204" pitchFamily="34" charset="0"/>
              <a:buChar char="•"/>
            </a:pPr>
            <a:r>
              <a:rPr lang="en-US" b="0" i="0" noProof="1">
                <a:solidFill>
                  <a:srgbClr val="4E4242"/>
                </a:solidFill>
                <a:effectLst/>
                <a:latin typeface="museo-sans"/>
              </a:rPr>
              <a:t>Unary RPC: The client sends a single request and the server sends back a single response.</a:t>
            </a:r>
          </a:p>
          <a:p>
            <a:pPr marL="171450" indent="-171450" algn="l">
              <a:buFont typeface="Arial" panose="020B0604020202020204" pitchFamily="34" charset="0"/>
              <a:buChar char="•"/>
            </a:pPr>
            <a:r>
              <a:rPr lang="en-US" b="0" i="0" noProof="1">
                <a:solidFill>
                  <a:srgbClr val="4E4242"/>
                </a:solidFill>
                <a:effectLst/>
                <a:latin typeface="museo-sans"/>
              </a:rPr>
              <a:t>Server streaming RPC: The client sends a single request and the server sends back a stream of responses. </a:t>
            </a:r>
          </a:p>
          <a:p>
            <a:pPr marL="171450" indent="-171450" algn="l">
              <a:buFont typeface="Arial" panose="020B0604020202020204" pitchFamily="34" charset="0"/>
              <a:buChar char="•"/>
            </a:pPr>
            <a:r>
              <a:rPr lang="en-US" b="0" i="0" noProof="1">
                <a:solidFill>
                  <a:srgbClr val="4E4242"/>
                </a:solidFill>
                <a:effectLst/>
                <a:latin typeface="museo-sans"/>
              </a:rPr>
              <a:t>Client streaming RPC: The client sends a stream of messages to the server and the server sends back a single response.</a:t>
            </a:r>
          </a:p>
          <a:p>
            <a:pPr marL="171450" indent="-171450" algn="l">
              <a:buFont typeface="Arial" panose="020B0604020202020204" pitchFamily="34" charset="0"/>
              <a:buChar char="•"/>
            </a:pPr>
            <a:r>
              <a:rPr lang="en-US" b="0" i="0" noProof="1">
                <a:solidFill>
                  <a:srgbClr val="4E4242"/>
                </a:solidFill>
                <a:effectLst/>
                <a:latin typeface="museo-sans"/>
              </a:rPr>
              <a:t>Bi-directional streaming RPC: The client sends a stream of messages to the server and the server sends back a stream of responses.</a:t>
            </a:r>
          </a:p>
        </p:txBody>
      </p:sp>
      <p:sp>
        <p:nvSpPr>
          <p:cNvPr id="4" name="Slide Number Placeholder 3"/>
          <p:cNvSpPr>
            <a:spLocks noGrp="1"/>
          </p:cNvSpPr>
          <p:nvPr>
            <p:ph type="sldNum" sz="quarter" idx="5"/>
          </p:nvPr>
        </p:nvSpPr>
        <p:spPr/>
        <p:txBody>
          <a:bodyPr/>
          <a:lstStyle/>
          <a:p>
            <a:fld id="{3F08B1EC-C95B-4CE0-A4F6-34B61EB71801}" type="slidenum">
              <a:rPr lang="en-US" smtClean="0"/>
              <a:t>7</a:t>
            </a:fld>
            <a:endParaRPr lang="en-US"/>
          </a:p>
        </p:txBody>
      </p:sp>
    </p:spTree>
    <p:extLst>
      <p:ext uri="{BB962C8B-B14F-4D97-AF65-F5344CB8AC3E}">
        <p14:creationId xmlns:p14="http://schemas.microsoft.com/office/powerpoint/2010/main" val="130203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8</a:t>
            </a:fld>
            <a:endParaRPr lang="en-US"/>
          </a:p>
        </p:txBody>
      </p:sp>
    </p:spTree>
    <p:extLst>
      <p:ext uri="{BB962C8B-B14F-4D97-AF65-F5344CB8AC3E}">
        <p14:creationId xmlns:p14="http://schemas.microsoft.com/office/powerpoint/2010/main" val="312947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9</a:t>
            </a:fld>
            <a:endParaRPr lang="en-US"/>
          </a:p>
        </p:txBody>
      </p:sp>
    </p:spTree>
    <p:extLst>
      <p:ext uri="{BB962C8B-B14F-4D97-AF65-F5344CB8AC3E}">
        <p14:creationId xmlns:p14="http://schemas.microsoft.com/office/powerpoint/2010/main" val="146721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10</a:t>
            </a:fld>
            <a:endParaRPr lang="en-US"/>
          </a:p>
        </p:txBody>
      </p:sp>
    </p:spTree>
    <p:extLst>
      <p:ext uri="{BB962C8B-B14F-4D97-AF65-F5344CB8AC3E}">
        <p14:creationId xmlns:p14="http://schemas.microsoft.com/office/powerpoint/2010/main" val="65496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endParaRPr lang="en-US" b="0" i="0" dirty="0">
              <a:solidFill>
                <a:srgbClr val="2A2A2A"/>
              </a:solidFill>
              <a:effectLst/>
              <a:latin typeface="Lora"/>
            </a:endParaRPr>
          </a:p>
        </p:txBody>
      </p:sp>
      <p:sp>
        <p:nvSpPr>
          <p:cNvPr id="4" name="Slide Number Placeholder 3"/>
          <p:cNvSpPr>
            <a:spLocks noGrp="1"/>
          </p:cNvSpPr>
          <p:nvPr>
            <p:ph type="sldNum" sz="quarter" idx="5"/>
          </p:nvPr>
        </p:nvSpPr>
        <p:spPr/>
        <p:txBody>
          <a:bodyPr/>
          <a:lstStyle/>
          <a:p>
            <a:fld id="{3F08B1EC-C95B-4CE0-A4F6-34B61EB71801}" type="slidenum">
              <a:rPr lang="en-US" smtClean="0"/>
              <a:t>11</a:t>
            </a:fld>
            <a:endParaRPr lang="en-US"/>
          </a:p>
        </p:txBody>
      </p:sp>
    </p:spTree>
    <p:extLst>
      <p:ext uri="{BB962C8B-B14F-4D97-AF65-F5344CB8AC3E}">
        <p14:creationId xmlns:p14="http://schemas.microsoft.com/office/powerpoint/2010/main" val="2003705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US" b="0" i="0" dirty="0">
                <a:solidFill>
                  <a:srgbClr val="2A2A2A"/>
                </a:solidFill>
                <a:effectLst/>
                <a:latin typeface="Lora"/>
              </a:rPr>
              <a:t>First start the </a:t>
            </a:r>
            <a:r>
              <a:rPr lang="en-US" b="1" i="1" dirty="0">
                <a:solidFill>
                  <a:srgbClr val="2A2A2A"/>
                </a:solidFill>
                <a:effectLst/>
                <a:latin typeface="Lora"/>
              </a:rPr>
              <a:t>Visual Studio</a:t>
            </a:r>
            <a:r>
              <a:rPr lang="en-US" b="0" i="0" dirty="0">
                <a:solidFill>
                  <a:srgbClr val="2A2A2A"/>
                </a:solidFill>
                <a:effectLst/>
                <a:latin typeface="Lora"/>
              </a:rPr>
              <a:t> and select </a:t>
            </a:r>
            <a:r>
              <a:rPr lang="en-US" b="1" i="1" dirty="0">
                <a:solidFill>
                  <a:srgbClr val="2A2A2A"/>
                </a:solidFill>
                <a:effectLst/>
                <a:latin typeface="Lora"/>
              </a:rPr>
              <a:t>Create a new project</a:t>
            </a:r>
            <a:r>
              <a:rPr lang="en-US" b="0" i="0" dirty="0">
                <a:solidFill>
                  <a:srgbClr val="2A2A2A"/>
                </a:solidFill>
                <a:effectLst/>
                <a:latin typeface="Lora"/>
              </a:rPr>
              <a:t>.</a:t>
            </a:r>
          </a:p>
          <a:p>
            <a:pPr marL="228600" indent="-228600" algn="l">
              <a:buFont typeface="+mj-lt"/>
              <a:buAutoNum type="arabicPeriod"/>
            </a:pPr>
            <a:r>
              <a:rPr lang="en-US" b="0" i="0" dirty="0">
                <a:solidFill>
                  <a:srgbClr val="2A2A2A"/>
                </a:solidFill>
                <a:effectLst/>
                <a:latin typeface="Lora"/>
              </a:rPr>
              <a:t>In </a:t>
            </a:r>
            <a:r>
              <a:rPr lang="en-US" b="1" i="1" dirty="0">
                <a:solidFill>
                  <a:srgbClr val="2A2A2A"/>
                </a:solidFill>
                <a:effectLst/>
                <a:latin typeface="Lora"/>
              </a:rPr>
              <a:t>Create a new project</a:t>
            </a:r>
            <a:r>
              <a:rPr lang="en-US" b="0" i="0" dirty="0">
                <a:solidFill>
                  <a:srgbClr val="2A2A2A"/>
                </a:solidFill>
                <a:effectLst/>
                <a:latin typeface="Lora"/>
              </a:rPr>
              <a:t> dialog, select </a:t>
            </a:r>
            <a:r>
              <a:rPr lang="en-US" b="1" i="1" dirty="0" err="1">
                <a:solidFill>
                  <a:srgbClr val="2A2A2A"/>
                </a:solidFill>
                <a:effectLst/>
                <a:latin typeface="Lora"/>
              </a:rPr>
              <a:t>gRPC</a:t>
            </a:r>
            <a:r>
              <a:rPr lang="en-US" b="1" i="1" dirty="0">
                <a:solidFill>
                  <a:srgbClr val="2A2A2A"/>
                </a:solidFill>
                <a:effectLst/>
                <a:latin typeface="Lora"/>
              </a:rPr>
              <a:t> Service</a:t>
            </a:r>
            <a:r>
              <a:rPr lang="en-US" b="0" i="0" dirty="0">
                <a:solidFill>
                  <a:srgbClr val="2A2A2A"/>
                </a:solidFill>
                <a:effectLst/>
                <a:latin typeface="Lora"/>
              </a:rPr>
              <a:t> and select </a:t>
            </a:r>
            <a:r>
              <a:rPr lang="en-US" b="1" i="1" dirty="0">
                <a:solidFill>
                  <a:srgbClr val="2A2A2A"/>
                </a:solidFill>
                <a:effectLst/>
                <a:latin typeface="Lora"/>
              </a:rPr>
              <a:t>Next</a:t>
            </a:r>
            <a:r>
              <a:rPr lang="en-US" b="0" i="0" dirty="0">
                <a:solidFill>
                  <a:srgbClr val="2A2A2A"/>
                </a:solidFill>
                <a:effectLst/>
                <a:latin typeface="Lora"/>
              </a:rPr>
              <a:t>.</a:t>
            </a:r>
          </a:p>
          <a:p>
            <a:pPr marL="228600" indent="-228600" algn="l">
              <a:buFont typeface="+mj-lt"/>
              <a:buAutoNum type="arabicPeriod"/>
            </a:pPr>
            <a:r>
              <a:rPr lang="en-US" b="0" i="0" dirty="0">
                <a:solidFill>
                  <a:srgbClr val="2A2A2A"/>
                </a:solidFill>
                <a:effectLst/>
                <a:latin typeface="Lora"/>
              </a:rPr>
              <a:t>Name you </a:t>
            </a:r>
            <a:r>
              <a:rPr lang="en-US" b="1" i="1" dirty="0" err="1">
                <a:solidFill>
                  <a:srgbClr val="2A2A2A"/>
                </a:solidFill>
                <a:effectLst/>
                <a:latin typeface="Lora"/>
              </a:rPr>
              <a:t>GrpcService</a:t>
            </a:r>
            <a:r>
              <a:rPr lang="en-US" b="0" i="0" dirty="0">
                <a:solidFill>
                  <a:srgbClr val="2A2A2A"/>
                </a:solidFill>
                <a:effectLst/>
                <a:latin typeface="Lora"/>
              </a:rPr>
              <a:t> project .</a:t>
            </a:r>
          </a:p>
        </p:txBody>
      </p:sp>
      <p:sp>
        <p:nvSpPr>
          <p:cNvPr id="4" name="Slide Number Placeholder 3"/>
          <p:cNvSpPr>
            <a:spLocks noGrp="1"/>
          </p:cNvSpPr>
          <p:nvPr>
            <p:ph type="sldNum" sz="quarter" idx="5"/>
          </p:nvPr>
        </p:nvSpPr>
        <p:spPr/>
        <p:txBody>
          <a:bodyPr/>
          <a:lstStyle/>
          <a:p>
            <a:fld id="{3F08B1EC-C95B-4CE0-A4F6-34B61EB71801}" type="slidenum">
              <a:rPr lang="en-US" smtClean="0"/>
              <a:t>12</a:t>
            </a:fld>
            <a:endParaRPr lang="en-US"/>
          </a:p>
        </p:txBody>
      </p:sp>
    </p:spTree>
    <p:extLst>
      <p:ext uri="{BB962C8B-B14F-4D97-AF65-F5344CB8AC3E}">
        <p14:creationId xmlns:p14="http://schemas.microsoft.com/office/powerpoint/2010/main" val="345973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project is created examine the different project files, these are:</a:t>
            </a:r>
          </a:p>
          <a:p>
            <a:r>
              <a:rPr lang="en-US" b="1" dirty="0" err="1">
                <a:solidFill>
                  <a:schemeClr val="tx1"/>
                </a:solidFill>
              </a:rPr>
              <a:t>greet.proto</a:t>
            </a:r>
            <a:r>
              <a:rPr lang="en-US" dirty="0"/>
              <a:t> – This file is created inside </a:t>
            </a:r>
            <a:r>
              <a:rPr lang="en-US" i="1" dirty="0">
                <a:solidFill>
                  <a:schemeClr val="tx1"/>
                </a:solidFill>
              </a:rPr>
              <a:t>Protos</a:t>
            </a:r>
            <a:r>
              <a:rPr lang="en-US" dirty="0"/>
              <a:t> folder. It is </a:t>
            </a:r>
            <a:r>
              <a:rPr lang="en-US" i="1" dirty="0" err="1">
                <a:solidFill>
                  <a:schemeClr val="tx1"/>
                </a:solidFill>
              </a:rPr>
              <a:t>protobuf</a:t>
            </a:r>
            <a:r>
              <a:rPr lang="en-US" dirty="0"/>
              <a:t> file that defines the contract (like models, methods) exposed by this service. </a:t>
            </a:r>
            <a:r>
              <a:rPr lang="en-US" i="1" dirty="0" err="1">
                <a:solidFill>
                  <a:schemeClr val="tx1"/>
                </a:solidFill>
              </a:rPr>
              <a:t>Protobuf</a:t>
            </a:r>
            <a:r>
              <a:rPr lang="en-US" dirty="0"/>
              <a:t> is just a serialization/deserialization tool like JSON but up to 6 times faster than JSON.</a:t>
            </a:r>
          </a:p>
          <a:p>
            <a:r>
              <a:rPr lang="en-US" b="1" i="1" dirty="0" err="1">
                <a:solidFill>
                  <a:schemeClr val="tx1"/>
                </a:solidFill>
              </a:rPr>
              <a:t>GreeterService.cs</a:t>
            </a:r>
            <a:r>
              <a:rPr lang="en-US" dirty="0"/>
              <a:t> – This file is created inside </a:t>
            </a:r>
            <a:r>
              <a:rPr lang="en-US" i="1" dirty="0">
                <a:solidFill>
                  <a:schemeClr val="tx1"/>
                </a:solidFill>
              </a:rPr>
              <a:t>Services</a:t>
            </a:r>
            <a:r>
              <a:rPr lang="en-US" dirty="0"/>
              <a:t> folder and contains the implementation of </a:t>
            </a:r>
            <a:r>
              <a:rPr lang="en-US" b="1" i="1" dirty="0" err="1">
                <a:solidFill>
                  <a:schemeClr val="tx1"/>
                </a:solidFill>
              </a:rPr>
              <a:t>gRPC</a:t>
            </a:r>
            <a:r>
              <a:rPr lang="en-US" dirty="0"/>
              <a:t> service.</a:t>
            </a:r>
          </a:p>
          <a:p>
            <a:r>
              <a:rPr lang="en-US" b="1" i="1" dirty="0" err="1">
                <a:solidFill>
                  <a:schemeClr val="tx1"/>
                </a:solidFill>
              </a:rPr>
              <a:t>appsettings.json</a:t>
            </a:r>
            <a:r>
              <a:rPr lang="en-US" dirty="0">
                <a:solidFill>
                  <a:schemeClr val="tx1"/>
                </a:solidFill>
              </a:rPr>
              <a:t> </a:t>
            </a:r>
            <a:r>
              <a:rPr lang="en-US" dirty="0"/>
              <a:t>– Contains configuration data, such as protocol used by </a:t>
            </a:r>
            <a:r>
              <a:rPr lang="en-US" i="1" dirty="0">
                <a:solidFill>
                  <a:schemeClr val="tx1"/>
                </a:solidFill>
              </a:rPr>
              <a:t>Kestrel</a:t>
            </a:r>
            <a:r>
              <a:rPr lang="en-US" dirty="0"/>
              <a:t>.</a:t>
            </a:r>
          </a:p>
          <a:p>
            <a:r>
              <a:rPr lang="en-US" b="1" i="1" dirty="0" err="1">
                <a:solidFill>
                  <a:schemeClr val="tx1"/>
                </a:solidFill>
              </a:rPr>
              <a:t>Program.cs</a:t>
            </a:r>
            <a:r>
              <a:rPr lang="en-US" dirty="0">
                <a:solidFill>
                  <a:schemeClr val="tx1"/>
                </a:solidFill>
              </a:rPr>
              <a:t> </a:t>
            </a:r>
            <a:r>
              <a:rPr lang="en-US" dirty="0"/>
              <a:t>– Contains the entry point for the </a:t>
            </a:r>
            <a:r>
              <a:rPr lang="en-US" b="1" i="1" dirty="0" err="1">
                <a:solidFill>
                  <a:schemeClr val="tx1"/>
                </a:solidFill>
              </a:rPr>
              <a:t>gRPC</a:t>
            </a:r>
            <a:r>
              <a:rPr lang="en-US" dirty="0"/>
              <a:t> service.</a:t>
            </a:r>
          </a:p>
          <a:p>
            <a:r>
              <a:rPr lang="en-US" b="1" i="1" dirty="0" err="1">
                <a:solidFill>
                  <a:schemeClr val="tx1"/>
                </a:solidFill>
              </a:rPr>
              <a:t>Startup.cs</a:t>
            </a:r>
            <a:r>
              <a:rPr lang="en-US" dirty="0">
                <a:solidFill>
                  <a:schemeClr val="tx1"/>
                </a:solidFill>
              </a:rPr>
              <a:t> </a:t>
            </a:r>
            <a:r>
              <a:rPr lang="en-US" dirty="0"/>
              <a:t>– Contains code that configures app behavior</a:t>
            </a:r>
          </a:p>
          <a:p>
            <a:endParaRPr lang="en-US" dirty="0"/>
          </a:p>
        </p:txBody>
      </p:sp>
      <p:sp>
        <p:nvSpPr>
          <p:cNvPr id="4" name="Slide Number Placeholder 3"/>
          <p:cNvSpPr>
            <a:spLocks noGrp="1"/>
          </p:cNvSpPr>
          <p:nvPr>
            <p:ph type="sldNum" sz="quarter" idx="5"/>
          </p:nvPr>
        </p:nvSpPr>
        <p:spPr/>
        <p:txBody>
          <a:bodyPr/>
          <a:lstStyle/>
          <a:p>
            <a:fld id="{3F08B1EC-C95B-4CE0-A4F6-34B61EB71801}" type="slidenum">
              <a:rPr lang="en-US" smtClean="0"/>
              <a:t>13</a:t>
            </a:fld>
            <a:endParaRPr lang="en-US"/>
          </a:p>
        </p:txBody>
      </p:sp>
    </p:spTree>
    <p:extLst>
      <p:ext uri="{BB962C8B-B14F-4D97-AF65-F5344CB8AC3E}">
        <p14:creationId xmlns:p14="http://schemas.microsoft.com/office/powerpoint/2010/main" val="190469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B5-4618-A74A-9CF5-DEFE4AC32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A87C9F-4328-6542-B4B1-C2E89290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2C844-483A-F247-9EF1-2AEB5C055E84}"/>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5" name="Footer Placeholder 4">
            <a:extLst>
              <a:ext uri="{FF2B5EF4-FFF2-40B4-BE49-F238E27FC236}">
                <a16:creationId xmlns:a16="http://schemas.microsoft.com/office/drawing/2014/main" id="{AFBC14E7-F4A2-4240-B15E-278422014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89397-42FD-6545-858E-396FE591D35A}"/>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191692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D8-844E-D84C-9ADC-CED1E3D42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FE44E-C530-C34B-A96E-3781A37A3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30BAB-957F-B74B-920F-095E3572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6D4C-F112-C048-A429-7A12161ED673}"/>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6" name="Footer Placeholder 5">
            <a:extLst>
              <a:ext uri="{FF2B5EF4-FFF2-40B4-BE49-F238E27FC236}">
                <a16:creationId xmlns:a16="http://schemas.microsoft.com/office/drawing/2014/main" id="{4AAEF378-D61E-9C44-8CB6-41D8EEFCE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4E0DB-6C26-714C-B6CA-3D6C6A90EA3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8322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391-BAC3-FB43-8015-78BF4D34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507D2-F135-CF40-8FF8-8D7B9B973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BD6B5-4CC9-6547-BFF1-B3BDF9E2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170D6-80CA-1940-8D3B-02DF1124A9CA}"/>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6" name="Footer Placeholder 5">
            <a:extLst>
              <a:ext uri="{FF2B5EF4-FFF2-40B4-BE49-F238E27FC236}">
                <a16:creationId xmlns:a16="http://schemas.microsoft.com/office/drawing/2014/main" id="{F57E9614-2C5E-694E-9426-413482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7326C-C2B6-EA43-982D-571EF0AC06DE}"/>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13241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0846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97882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E66C-C546-4A40-8480-202F5812E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4D192-6D3D-8542-890D-09BFA4EE4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2B635-C86B-704A-ADAF-14EF22B88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E27D-0320-304F-8CA0-A5561B7F4D4A}"/>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6" name="Footer Placeholder 5">
            <a:extLst>
              <a:ext uri="{FF2B5EF4-FFF2-40B4-BE49-F238E27FC236}">
                <a16:creationId xmlns:a16="http://schemas.microsoft.com/office/drawing/2014/main" id="{D52745B4-B055-4C48-BC81-3C6099262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2969A-B3F6-F84C-BCEA-9329C30D28F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825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1338-55EC-A942-84DD-F73B45509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CBCC5-7FC7-D84B-9D0A-FCA52296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78339-F627-C546-94EB-A28D6634B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2F18D-9EF8-1D47-8083-1230456AE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D28F0-C86D-6C46-A578-21E78F112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E1844-F987-2743-9C19-F60DDC707F31}"/>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8" name="Footer Placeholder 7">
            <a:extLst>
              <a:ext uri="{FF2B5EF4-FFF2-40B4-BE49-F238E27FC236}">
                <a16:creationId xmlns:a16="http://schemas.microsoft.com/office/drawing/2014/main" id="{5A44F3CA-8B6B-8241-859E-4BCD63A3D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82F9F-B981-984E-B54D-F2175E51A0AE}"/>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45097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8" name="Diagram 7">
            <a:extLst>
              <a:ext uri="{FF2B5EF4-FFF2-40B4-BE49-F238E27FC236}">
                <a16:creationId xmlns:a16="http://schemas.microsoft.com/office/drawing/2014/main" id="{C36F78F6-6DC9-D949-AF8D-A8C1EADF015D}"/>
              </a:ext>
            </a:extLst>
          </p:cNvPr>
          <p:cNvGraphicFramePr/>
          <p:nvPr userDrawn="1">
            <p:extLst>
              <p:ext uri="{D42A27DB-BD31-4B8C-83A1-F6EECF244321}">
                <p14:modId xmlns:p14="http://schemas.microsoft.com/office/powerpoint/2010/main" val="19980721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3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graphicFrame>
        <p:nvGraphicFramePr>
          <p:cNvPr id="7" name="Chart 6">
            <a:extLst>
              <a:ext uri="{FF2B5EF4-FFF2-40B4-BE49-F238E27FC236}">
                <a16:creationId xmlns:a16="http://schemas.microsoft.com/office/drawing/2014/main" id="{5AA06D60-2B39-1E4E-92DE-76EC52E09448}"/>
              </a:ext>
            </a:extLst>
          </p:cNvPr>
          <p:cNvGraphicFramePr/>
          <p:nvPr userDrawn="1">
            <p:extLst>
              <p:ext uri="{D42A27DB-BD31-4B8C-83A1-F6EECF244321}">
                <p14:modId xmlns:p14="http://schemas.microsoft.com/office/powerpoint/2010/main" val="2828618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4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E777-BA56-8D43-9B64-2DBBE6F2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AF182-9E0B-6D41-BF50-D2CFC04CCDDE}"/>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4" name="Footer Placeholder 3">
            <a:extLst>
              <a:ext uri="{FF2B5EF4-FFF2-40B4-BE49-F238E27FC236}">
                <a16:creationId xmlns:a16="http://schemas.microsoft.com/office/drawing/2014/main" id="{93EC5E1D-7988-E14F-9B0B-68469E479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467C8-2E1A-584B-AB43-88C4F79C4111}"/>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90507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11/30/2020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17335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9C5FF-49A6-3641-93FE-2D02BE758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46F87-15F9-4D48-A00A-E578542C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DB05E-7832-AA4F-81BC-CD63B6421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56768435-DD3B-A64A-83AE-6E1472C734DE}" type="datetimeFigureOut">
              <a:rPr lang="en-US" smtClean="0"/>
              <a:pPr/>
              <a:t>11/30/2020</a:t>
            </a:fld>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 name="Footer Placeholder 4">
            <a:extLst>
              <a:ext uri="{FF2B5EF4-FFF2-40B4-BE49-F238E27FC236}">
                <a16:creationId xmlns:a16="http://schemas.microsoft.com/office/drawing/2014/main" id="{0CE57315-CE5D-A543-9D3B-334640677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EFF10026-0A9C-9A46-AD1E-77740F2B2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7D5DC4AA-26C1-8546-A5E8-BF0EE6480C6E}" type="slidenum">
              <a:rPr lang="en-US" smtClean="0"/>
              <a:pPr/>
              <a:t>‹#›</a:t>
            </a:fld>
            <a:endParaRPr lang="en-US">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028201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aka.ms/grpcdoc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aka.ms/grpcexampl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9FE4B1BB-54EC-42AD-8941-CAC4B2EB7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6658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5831-FC94-4DB6-A343-7FCE8721D9B4}"/>
              </a:ext>
            </a:extLst>
          </p:cNvPr>
          <p:cNvSpPr>
            <a:spLocks noGrp="1"/>
          </p:cNvSpPr>
          <p:nvPr>
            <p:ph type="title"/>
          </p:nvPr>
        </p:nvSpPr>
        <p:spPr/>
        <p:txBody>
          <a:bodyPr/>
          <a:lstStyle/>
          <a:p>
            <a:r>
              <a:rPr lang="en-US" noProof="1"/>
              <a:t>gRPC Workflow</a:t>
            </a:r>
          </a:p>
        </p:txBody>
      </p:sp>
      <p:pic>
        <p:nvPicPr>
          <p:cNvPr id="13" name="Content Placeholder 12">
            <a:extLst>
              <a:ext uri="{FF2B5EF4-FFF2-40B4-BE49-F238E27FC236}">
                <a16:creationId xmlns:a16="http://schemas.microsoft.com/office/drawing/2014/main" id="{658723A4-5B9B-42EE-BEF5-19BF5CEF0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241300"/>
            <a:ext cx="9287440" cy="6616700"/>
          </a:xfrm>
        </p:spPr>
      </p:pic>
    </p:spTree>
    <p:extLst>
      <p:ext uri="{BB962C8B-B14F-4D97-AF65-F5344CB8AC3E}">
        <p14:creationId xmlns:p14="http://schemas.microsoft.com/office/powerpoint/2010/main" val="383748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6E72-9749-4F12-B942-727D6034405E}"/>
              </a:ext>
            </a:extLst>
          </p:cNvPr>
          <p:cNvSpPr>
            <a:spLocks noGrp="1"/>
          </p:cNvSpPr>
          <p:nvPr>
            <p:ph type="title"/>
          </p:nvPr>
        </p:nvSpPr>
        <p:spPr/>
        <p:txBody>
          <a:bodyPr/>
          <a:lstStyle/>
          <a:p>
            <a:r>
              <a:rPr lang="en-US" noProof="1"/>
              <a:t>Creating a gRPC Service</a:t>
            </a:r>
          </a:p>
        </p:txBody>
      </p:sp>
      <p:sp>
        <p:nvSpPr>
          <p:cNvPr id="3" name="Content Placeholder 2">
            <a:extLst>
              <a:ext uri="{FF2B5EF4-FFF2-40B4-BE49-F238E27FC236}">
                <a16:creationId xmlns:a16="http://schemas.microsoft.com/office/drawing/2014/main" id="{5F5045B1-8CA9-43CA-8705-FE2A2850E9BF}"/>
              </a:ext>
            </a:extLst>
          </p:cNvPr>
          <p:cNvSpPr>
            <a:spLocks noGrp="1"/>
          </p:cNvSpPr>
          <p:nvPr>
            <p:ph idx="1"/>
          </p:nvPr>
        </p:nvSpPr>
        <p:spPr/>
        <p:txBody>
          <a:bodyPr/>
          <a:lstStyle/>
          <a:p>
            <a:r>
              <a:rPr lang="en-US" noProof="1"/>
              <a:t>Let’s create a </a:t>
            </a:r>
            <a:r>
              <a:rPr lang="en-US" b="1" i="1" noProof="1">
                <a:solidFill>
                  <a:schemeClr val="tx1"/>
                </a:solidFill>
              </a:rPr>
              <a:t>gRPC</a:t>
            </a:r>
            <a:r>
              <a:rPr lang="en-US" noProof="1"/>
              <a:t> service in </a:t>
            </a:r>
            <a:r>
              <a:rPr lang="en-US" b="1" i="1" noProof="1">
                <a:solidFill>
                  <a:schemeClr val="tx1"/>
                </a:solidFill>
              </a:rPr>
              <a:t>Visual Studio</a:t>
            </a:r>
          </a:p>
        </p:txBody>
      </p:sp>
      <p:pic>
        <p:nvPicPr>
          <p:cNvPr id="6" name="Picture 5">
            <a:extLst>
              <a:ext uri="{FF2B5EF4-FFF2-40B4-BE49-F238E27FC236}">
                <a16:creationId xmlns:a16="http://schemas.microsoft.com/office/drawing/2014/main" id="{57B0AC69-943E-4412-A274-640ADA6CD969}"/>
              </a:ext>
            </a:extLst>
          </p:cNvPr>
          <p:cNvPicPr>
            <a:picLocks noChangeAspect="1"/>
          </p:cNvPicPr>
          <p:nvPr/>
        </p:nvPicPr>
        <p:blipFill>
          <a:blip r:embed="rId3"/>
          <a:stretch>
            <a:fillRect/>
          </a:stretch>
        </p:blipFill>
        <p:spPr>
          <a:xfrm>
            <a:off x="471651" y="2648188"/>
            <a:ext cx="11248697" cy="3310705"/>
          </a:xfrm>
          <a:prstGeom prst="rect">
            <a:avLst/>
          </a:prstGeom>
        </p:spPr>
      </p:pic>
      <p:sp>
        <p:nvSpPr>
          <p:cNvPr id="7" name="Rectangle: Rounded Corners 6">
            <a:extLst>
              <a:ext uri="{FF2B5EF4-FFF2-40B4-BE49-F238E27FC236}">
                <a16:creationId xmlns:a16="http://schemas.microsoft.com/office/drawing/2014/main" id="{9BE77330-0F39-4416-AD3E-A4CB7FD38308}"/>
              </a:ext>
            </a:extLst>
          </p:cNvPr>
          <p:cNvSpPr/>
          <p:nvPr/>
        </p:nvSpPr>
        <p:spPr>
          <a:xfrm>
            <a:off x="5201745" y="3897587"/>
            <a:ext cx="5729014" cy="1084317"/>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DCF9549-D4E6-4DA2-9FD2-345EFB256102}"/>
              </a:ext>
            </a:extLst>
          </p:cNvPr>
          <p:cNvSpPr txBox="1"/>
          <p:nvPr/>
        </p:nvSpPr>
        <p:spPr>
          <a:xfrm>
            <a:off x="10987252" y="3562582"/>
            <a:ext cx="1156138" cy="1754326"/>
          </a:xfrm>
          <a:prstGeom prst="rect">
            <a:avLst/>
          </a:prstGeom>
          <a:noFill/>
        </p:spPr>
        <p:txBody>
          <a:bodyPr wrap="square" rtlCol="0">
            <a:spAutoFit/>
          </a:bodyPr>
          <a:lstStyle/>
          <a:p>
            <a:r>
              <a:rPr lang="en-US" noProof="1">
                <a:latin typeface="Open Sans" panose="020B0606030504020204"/>
              </a:rPr>
              <a:t>gRPC template for building gRPC services</a:t>
            </a:r>
          </a:p>
        </p:txBody>
      </p:sp>
    </p:spTree>
    <p:extLst>
      <p:ext uri="{BB962C8B-B14F-4D97-AF65-F5344CB8AC3E}">
        <p14:creationId xmlns:p14="http://schemas.microsoft.com/office/powerpoint/2010/main" val="71184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6E72-9749-4F12-B942-727D6034405E}"/>
              </a:ext>
            </a:extLst>
          </p:cNvPr>
          <p:cNvSpPr>
            <a:spLocks noGrp="1"/>
          </p:cNvSpPr>
          <p:nvPr>
            <p:ph type="title"/>
          </p:nvPr>
        </p:nvSpPr>
        <p:spPr/>
        <p:txBody>
          <a:bodyPr/>
          <a:lstStyle/>
          <a:p>
            <a:r>
              <a:rPr lang="en-US" dirty="0"/>
              <a:t>Creating a </a:t>
            </a:r>
            <a:r>
              <a:rPr lang="en-US" dirty="0" err="1"/>
              <a:t>gRPC</a:t>
            </a:r>
            <a:r>
              <a:rPr lang="en-US" dirty="0"/>
              <a:t> Service</a:t>
            </a:r>
          </a:p>
        </p:txBody>
      </p:sp>
      <p:pic>
        <p:nvPicPr>
          <p:cNvPr id="8" name="Picture 7">
            <a:extLst>
              <a:ext uri="{FF2B5EF4-FFF2-40B4-BE49-F238E27FC236}">
                <a16:creationId xmlns:a16="http://schemas.microsoft.com/office/drawing/2014/main" id="{EE46D19C-F7B3-4107-B277-EBCCB251E5D4}"/>
              </a:ext>
            </a:extLst>
          </p:cNvPr>
          <p:cNvPicPr>
            <a:picLocks noChangeAspect="1"/>
          </p:cNvPicPr>
          <p:nvPr/>
        </p:nvPicPr>
        <p:blipFill>
          <a:blip r:embed="rId3"/>
          <a:stretch>
            <a:fillRect/>
          </a:stretch>
        </p:blipFill>
        <p:spPr>
          <a:xfrm>
            <a:off x="1327369" y="1423497"/>
            <a:ext cx="9245357" cy="5280351"/>
          </a:xfrm>
          <a:prstGeom prst="rect">
            <a:avLst/>
          </a:prstGeom>
        </p:spPr>
      </p:pic>
    </p:spTree>
    <p:extLst>
      <p:ext uri="{BB962C8B-B14F-4D97-AF65-F5344CB8AC3E}">
        <p14:creationId xmlns:p14="http://schemas.microsoft.com/office/powerpoint/2010/main" val="3372345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AA8CC9-0716-4E79-BD49-8FB403A0FB20}"/>
              </a:ext>
            </a:extLst>
          </p:cNvPr>
          <p:cNvPicPr>
            <a:picLocks noChangeAspect="1"/>
          </p:cNvPicPr>
          <p:nvPr/>
        </p:nvPicPr>
        <p:blipFill>
          <a:blip r:embed="rId3"/>
          <a:stretch>
            <a:fillRect/>
          </a:stretch>
        </p:blipFill>
        <p:spPr>
          <a:xfrm>
            <a:off x="1449387" y="1457325"/>
            <a:ext cx="5243513" cy="5162550"/>
          </a:xfrm>
          <a:prstGeom prst="rect">
            <a:avLst/>
          </a:prstGeom>
        </p:spPr>
      </p:pic>
      <p:sp>
        <p:nvSpPr>
          <p:cNvPr id="2" name="Title 1">
            <a:extLst>
              <a:ext uri="{FF2B5EF4-FFF2-40B4-BE49-F238E27FC236}">
                <a16:creationId xmlns:a16="http://schemas.microsoft.com/office/drawing/2014/main" id="{9A15000C-6F49-479E-AC89-F25A4F81D09B}"/>
              </a:ext>
            </a:extLst>
          </p:cNvPr>
          <p:cNvSpPr>
            <a:spLocks noGrp="1"/>
          </p:cNvSpPr>
          <p:nvPr>
            <p:ph type="title"/>
          </p:nvPr>
        </p:nvSpPr>
        <p:spPr/>
        <p:txBody>
          <a:bodyPr/>
          <a:lstStyle/>
          <a:p>
            <a:r>
              <a:rPr lang="en-US" noProof="1"/>
              <a:t>gRPC Service Project Structure</a:t>
            </a:r>
          </a:p>
        </p:txBody>
      </p:sp>
      <p:sp>
        <p:nvSpPr>
          <p:cNvPr id="11" name="Rectangle: Rounded Corners 10">
            <a:extLst>
              <a:ext uri="{FF2B5EF4-FFF2-40B4-BE49-F238E27FC236}">
                <a16:creationId xmlns:a16="http://schemas.microsoft.com/office/drawing/2014/main" id="{7E05F0D8-9ED1-4E8B-84D4-25F356CA4B48}"/>
              </a:ext>
            </a:extLst>
          </p:cNvPr>
          <p:cNvSpPr/>
          <p:nvPr/>
        </p:nvSpPr>
        <p:spPr>
          <a:xfrm>
            <a:off x="1701800" y="3098800"/>
            <a:ext cx="5105400" cy="1346200"/>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C40AA1-5D27-49CD-8435-1C0B31082BA2}"/>
              </a:ext>
            </a:extLst>
          </p:cNvPr>
          <p:cNvSpPr txBox="1"/>
          <p:nvPr/>
        </p:nvSpPr>
        <p:spPr>
          <a:xfrm>
            <a:off x="6896099" y="3595866"/>
            <a:ext cx="3163888" cy="369332"/>
          </a:xfrm>
          <a:prstGeom prst="rect">
            <a:avLst/>
          </a:prstGeom>
          <a:noFill/>
        </p:spPr>
        <p:txBody>
          <a:bodyPr wrap="square" rtlCol="0">
            <a:spAutoFit/>
          </a:bodyPr>
          <a:lstStyle/>
          <a:p>
            <a:r>
              <a:rPr lang="en-US" noProof="1">
                <a:latin typeface="Open Sans" panose="020B0606030504020204"/>
              </a:rPr>
              <a:t>gPRC Nuget Packages</a:t>
            </a:r>
          </a:p>
        </p:txBody>
      </p:sp>
      <p:sp>
        <p:nvSpPr>
          <p:cNvPr id="13" name="Rectangle: Rounded Corners 12">
            <a:extLst>
              <a:ext uri="{FF2B5EF4-FFF2-40B4-BE49-F238E27FC236}">
                <a16:creationId xmlns:a16="http://schemas.microsoft.com/office/drawing/2014/main" id="{AE4D5BEF-3BFC-4C31-8F9E-2921580984B9}"/>
              </a:ext>
            </a:extLst>
          </p:cNvPr>
          <p:cNvSpPr/>
          <p:nvPr/>
        </p:nvSpPr>
        <p:spPr>
          <a:xfrm>
            <a:off x="1701800" y="4714875"/>
            <a:ext cx="5105400" cy="530225"/>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B1D8173-2098-4066-A830-BA23130FDB60}"/>
              </a:ext>
            </a:extLst>
          </p:cNvPr>
          <p:cNvSpPr/>
          <p:nvPr/>
        </p:nvSpPr>
        <p:spPr>
          <a:xfrm>
            <a:off x="1701800" y="5249861"/>
            <a:ext cx="5105400" cy="530225"/>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FF3EC76-678A-4256-B2AD-25600B65C4A5}"/>
              </a:ext>
            </a:extLst>
          </p:cNvPr>
          <p:cNvSpPr txBox="1"/>
          <p:nvPr/>
        </p:nvSpPr>
        <p:spPr>
          <a:xfrm>
            <a:off x="6896099" y="4598769"/>
            <a:ext cx="5105400" cy="646331"/>
          </a:xfrm>
          <a:prstGeom prst="rect">
            <a:avLst/>
          </a:prstGeom>
          <a:noFill/>
        </p:spPr>
        <p:txBody>
          <a:bodyPr wrap="square" rtlCol="0">
            <a:spAutoFit/>
          </a:bodyPr>
          <a:lstStyle/>
          <a:p>
            <a:r>
              <a:rPr lang="en-US" noProof="1">
                <a:latin typeface="Open Sans" panose="020B0606030504020204"/>
              </a:rPr>
              <a:t>Folder contains .proto files used to define contracts and messages</a:t>
            </a:r>
          </a:p>
        </p:txBody>
      </p:sp>
      <p:sp>
        <p:nvSpPr>
          <p:cNvPr id="16" name="TextBox 15">
            <a:extLst>
              <a:ext uri="{FF2B5EF4-FFF2-40B4-BE49-F238E27FC236}">
                <a16:creationId xmlns:a16="http://schemas.microsoft.com/office/drawing/2014/main" id="{A82DA660-CC66-4240-8B0E-8A44A3778F72}"/>
              </a:ext>
            </a:extLst>
          </p:cNvPr>
          <p:cNvSpPr txBox="1"/>
          <p:nvPr/>
        </p:nvSpPr>
        <p:spPr>
          <a:xfrm>
            <a:off x="6896099" y="5330308"/>
            <a:ext cx="4814888" cy="369332"/>
          </a:xfrm>
          <a:prstGeom prst="rect">
            <a:avLst/>
          </a:prstGeom>
          <a:noFill/>
        </p:spPr>
        <p:txBody>
          <a:bodyPr wrap="square" rtlCol="0">
            <a:spAutoFit/>
          </a:bodyPr>
          <a:lstStyle/>
          <a:p>
            <a:r>
              <a:rPr lang="en-US" noProof="1">
                <a:latin typeface="Open Sans" panose="020B0606030504020204"/>
              </a:rPr>
              <a:t>Folder contains strongly type service class(es)</a:t>
            </a:r>
          </a:p>
        </p:txBody>
      </p:sp>
    </p:spTree>
    <p:extLst>
      <p:ext uri="{BB962C8B-B14F-4D97-AF65-F5344CB8AC3E}">
        <p14:creationId xmlns:p14="http://schemas.microsoft.com/office/powerpoint/2010/main" val="409563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000C-6F49-479E-AC89-F25A4F81D09B}"/>
              </a:ext>
            </a:extLst>
          </p:cNvPr>
          <p:cNvSpPr>
            <a:spLocks noGrp="1"/>
          </p:cNvSpPr>
          <p:nvPr>
            <p:ph type="title"/>
          </p:nvPr>
        </p:nvSpPr>
        <p:spPr/>
        <p:txBody>
          <a:bodyPr/>
          <a:lstStyle/>
          <a:p>
            <a:r>
              <a:rPr lang="en-US" noProof="1"/>
              <a:t>gRPC .proto file</a:t>
            </a:r>
          </a:p>
        </p:txBody>
      </p:sp>
      <p:sp>
        <p:nvSpPr>
          <p:cNvPr id="9" name="TextBox 8">
            <a:extLst>
              <a:ext uri="{FF2B5EF4-FFF2-40B4-BE49-F238E27FC236}">
                <a16:creationId xmlns:a16="http://schemas.microsoft.com/office/drawing/2014/main" id="{818B979D-195B-4559-9B02-86001932B73C}"/>
              </a:ext>
            </a:extLst>
          </p:cNvPr>
          <p:cNvSpPr txBox="1"/>
          <p:nvPr/>
        </p:nvSpPr>
        <p:spPr>
          <a:xfrm>
            <a:off x="406400" y="1489076"/>
            <a:ext cx="5907386" cy="5262979"/>
          </a:xfrm>
          <a:prstGeom prst="rect">
            <a:avLst/>
          </a:prstGeom>
          <a:solidFill>
            <a:schemeClr val="accent4">
              <a:lumMod val="20000"/>
              <a:lumOff val="80000"/>
            </a:schemeClr>
          </a:solidFill>
        </p:spPr>
        <p:txBody>
          <a:bodyPr wrap="none" rtlCol="0">
            <a:spAutoFit/>
          </a:bodyPr>
          <a:lstStyle/>
          <a:p>
            <a:r>
              <a:rPr lang="en-US" sz="1600" noProof="1">
                <a:solidFill>
                  <a:srgbClr val="0000FF"/>
                </a:solidFill>
                <a:latin typeface="Consolas" panose="020B0609020204030204" pitchFamily="49" charset="0"/>
              </a:rPr>
              <a:t>syntax</a:t>
            </a:r>
            <a:r>
              <a:rPr lang="en-US" sz="1600" noProof="1">
                <a:solidFill>
                  <a:srgbClr val="000000"/>
                </a:solidFill>
                <a:latin typeface="Consolas" panose="020B0609020204030204" pitchFamily="49" charset="0"/>
              </a:rPr>
              <a:t> = </a:t>
            </a:r>
            <a:r>
              <a:rPr lang="en-US" sz="1600" noProof="1">
                <a:solidFill>
                  <a:srgbClr val="A31515"/>
                </a:solidFill>
                <a:latin typeface="Consolas" panose="020B0609020204030204" pitchFamily="49" charset="0"/>
              </a:rPr>
              <a:t>"proto3"</a:t>
            </a:r>
            <a:r>
              <a:rPr lang="en-US" sz="1600" noProof="1">
                <a:solidFill>
                  <a:srgbClr val="000000"/>
                </a:solidFill>
                <a:latin typeface="Consolas" panose="020B0609020204030204" pitchFamily="49" charset="0"/>
              </a:rPr>
              <a:t>;</a:t>
            </a:r>
          </a:p>
          <a:p>
            <a:endParaRPr lang="en-US" sz="1600" noProof="1">
              <a:solidFill>
                <a:srgbClr val="000000"/>
              </a:solidFill>
              <a:latin typeface="Consolas" panose="020B0609020204030204" pitchFamily="49" charset="0"/>
            </a:endParaRPr>
          </a:p>
          <a:p>
            <a:r>
              <a:rPr lang="en-US" sz="1600" noProof="1">
                <a:solidFill>
                  <a:srgbClr val="0000FF"/>
                </a:solidFill>
                <a:latin typeface="Consolas" panose="020B0609020204030204" pitchFamily="49" charset="0"/>
              </a:rPr>
              <a:t>option</a:t>
            </a:r>
            <a:r>
              <a:rPr lang="en-US" sz="1600" noProof="1">
                <a:solidFill>
                  <a:srgbClr val="000000"/>
                </a:solidFill>
                <a:latin typeface="Consolas" panose="020B0609020204030204" pitchFamily="49" charset="0"/>
              </a:rPr>
              <a:t> csharp_namespace = </a:t>
            </a:r>
            <a:r>
              <a:rPr lang="en-US" sz="1600" noProof="1">
                <a:solidFill>
                  <a:srgbClr val="A31515"/>
                </a:solidFill>
                <a:latin typeface="Consolas" panose="020B0609020204030204" pitchFamily="49" charset="0"/>
              </a:rPr>
              <a:t>"GrpcDemo"</a:t>
            </a:r>
            <a:r>
              <a:rPr lang="en-US" sz="1600" noProof="1">
                <a:solidFill>
                  <a:srgbClr val="000000"/>
                </a:solidFill>
                <a:latin typeface="Consolas" panose="020B0609020204030204" pitchFamily="49" charset="0"/>
              </a:rPr>
              <a:t>;</a:t>
            </a:r>
          </a:p>
          <a:p>
            <a:endParaRPr lang="en-US" sz="1600" noProof="1">
              <a:solidFill>
                <a:srgbClr val="000000"/>
              </a:solidFill>
              <a:latin typeface="Consolas" panose="020B0609020204030204" pitchFamily="49" charset="0"/>
            </a:endParaRPr>
          </a:p>
          <a:p>
            <a:r>
              <a:rPr lang="en-US" sz="1600" noProof="1">
                <a:solidFill>
                  <a:srgbClr val="0000FF"/>
                </a:solidFill>
                <a:latin typeface="Consolas" panose="020B0609020204030204" pitchFamily="49" charset="0"/>
              </a:rPr>
              <a:t>package</a:t>
            </a:r>
            <a:r>
              <a:rPr lang="en-US" sz="1600" noProof="1">
                <a:solidFill>
                  <a:srgbClr val="000000"/>
                </a:solidFill>
                <a:latin typeface="Consolas" panose="020B0609020204030204" pitchFamily="49" charset="0"/>
              </a:rPr>
              <a:t> </a:t>
            </a:r>
            <a:r>
              <a:rPr lang="en-US" sz="1600" noProof="1">
                <a:solidFill>
                  <a:srgbClr val="A31515"/>
                </a:solidFill>
                <a:latin typeface="Consolas" panose="020B0609020204030204" pitchFamily="49" charset="0"/>
              </a:rPr>
              <a:t>greet</a:t>
            </a:r>
            <a:r>
              <a:rPr lang="en-US" sz="1600" noProof="1">
                <a:solidFill>
                  <a:srgbClr val="000000"/>
                </a:solidFill>
                <a:latin typeface="Consolas" panose="020B0609020204030204" pitchFamily="49" charset="0"/>
              </a:rPr>
              <a:t>;</a:t>
            </a:r>
          </a:p>
          <a:p>
            <a:endParaRPr lang="en-US" sz="1600" noProof="1">
              <a:solidFill>
                <a:srgbClr val="000000"/>
              </a:solidFill>
              <a:latin typeface="Consolas" panose="020B0609020204030204" pitchFamily="49" charset="0"/>
            </a:endParaRPr>
          </a:p>
          <a:p>
            <a:r>
              <a:rPr lang="en-US" sz="1600" noProof="1">
                <a:solidFill>
                  <a:srgbClr val="008000"/>
                </a:solidFill>
                <a:latin typeface="Consolas" panose="020B0609020204030204" pitchFamily="49" charset="0"/>
              </a:rPr>
              <a:t>// The greeting service definition.</a:t>
            </a:r>
          </a:p>
          <a:p>
            <a:r>
              <a:rPr lang="en-US" sz="1600" noProof="1">
                <a:solidFill>
                  <a:srgbClr val="0000FF"/>
                </a:solidFill>
                <a:latin typeface="Consolas" panose="020B0609020204030204" pitchFamily="49" charset="0"/>
              </a:rPr>
              <a:t>service</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Greeter</a:t>
            </a:r>
            <a:r>
              <a:rPr lang="en-US" sz="1600" noProof="1">
                <a:solidFill>
                  <a:srgbClr val="000000"/>
                </a:solidFill>
                <a:latin typeface="Consolas" panose="020B0609020204030204" pitchFamily="49" charset="0"/>
              </a:rPr>
              <a:t> {</a:t>
            </a:r>
          </a:p>
          <a:p>
            <a:r>
              <a:rPr lang="en-US" sz="1600" noProof="1">
                <a:solidFill>
                  <a:srgbClr val="000000"/>
                </a:solidFill>
                <a:latin typeface="Consolas" panose="020B0609020204030204" pitchFamily="49" charset="0"/>
              </a:rPr>
              <a:t>  </a:t>
            </a:r>
            <a:r>
              <a:rPr lang="en-US" sz="1600" noProof="1">
                <a:solidFill>
                  <a:srgbClr val="008000"/>
                </a:solidFill>
                <a:latin typeface="Consolas" panose="020B0609020204030204" pitchFamily="49" charset="0"/>
              </a:rPr>
              <a:t>// Sends a greeting</a:t>
            </a:r>
          </a:p>
          <a:p>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rpc</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SayHello</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HelloRequest</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returns</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HelloReply</a:t>
            </a:r>
            <a:r>
              <a:rPr lang="en-US" sz="1600" noProof="1">
                <a:solidFill>
                  <a:srgbClr val="000000"/>
                </a:solidFill>
                <a:latin typeface="Consolas" panose="020B0609020204030204" pitchFamily="49" charset="0"/>
              </a:rPr>
              <a:t>);</a:t>
            </a:r>
          </a:p>
          <a:p>
            <a:r>
              <a:rPr lang="en-US" sz="1600" noProof="1">
                <a:solidFill>
                  <a:srgbClr val="000000"/>
                </a:solidFill>
                <a:latin typeface="Consolas" panose="020B0609020204030204" pitchFamily="49" charset="0"/>
              </a:rPr>
              <a:t>}</a:t>
            </a:r>
          </a:p>
          <a:p>
            <a:endParaRPr lang="en-US" sz="1600" noProof="1">
              <a:solidFill>
                <a:srgbClr val="000000"/>
              </a:solidFill>
              <a:latin typeface="Consolas" panose="020B0609020204030204" pitchFamily="49" charset="0"/>
            </a:endParaRPr>
          </a:p>
          <a:p>
            <a:r>
              <a:rPr lang="en-US" sz="1600" noProof="1">
                <a:solidFill>
                  <a:srgbClr val="008000"/>
                </a:solidFill>
                <a:latin typeface="Consolas" panose="020B0609020204030204" pitchFamily="49" charset="0"/>
              </a:rPr>
              <a:t>// The request message containing the user's name.</a:t>
            </a:r>
          </a:p>
          <a:p>
            <a:r>
              <a:rPr lang="en-US" sz="1600" noProof="1">
                <a:solidFill>
                  <a:srgbClr val="0000FF"/>
                </a:solidFill>
                <a:latin typeface="Consolas" panose="020B0609020204030204" pitchFamily="49" charset="0"/>
              </a:rPr>
              <a:t>message</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HelloRequest</a:t>
            </a:r>
            <a:r>
              <a:rPr lang="en-US" sz="1600" noProof="1">
                <a:solidFill>
                  <a:srgbClr val="000000"/>
                </a:solidFill>
                <a:latin typeface="Consolas" panose="020B0609020204030204" pitchFamily="49" charset="0"/>
              </a:rPr>
              <a:t> {</a:t>
            </a:r>
          </a:p>
          <a:p>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string</a:t>
            </a:r>
            <a:r>
              <a:rPr lang="en-US" sz="1600" noProof="1">
                <a:solidFill>
                  <a:srgbClr val="000000"/>
                </a:solidFill>
                <a:latin typeface="Consolas" panose="020B0609020204030204" pitchFamily="49" charset="0"/>
              </a:rPr>
              <a:t> name = 1;</a:t>
            </a:r>
          </a:p>
          <a:p>
            <a:r>
              <a:rPr lang="en-US" sz="1600" noProof="1">
                <a:solidFill>
                  <a:srgbClr val="000000"/>
                </a:solidFill>
                <a:latin typeface="Consolas" panose="020B0609020204030204" pitchFamily="49" charset="0"/>
              </a:rPr>
              <a:t>}</a:t>
            </a:r>
          </a:p>
          <a:p>
            <a:endParaRPr lang="en-US" sz="1600" noProof="1">
              <a:solidFill>
                <a:srgbClr val="000000"/>
              </a:solidFill>
              <a:latin typeface="Consolas" panose="020B0609020204030204" pitchFamily="49" charset="0"/>
            </a:endParaRPr>
          </a:p>
          <a:p>
            <a:r>
              <a:rPr lang="en-US" sz="1600" noProof="1">
                <a:solidFill>
                  <a:srgbClr val="008000"/>
                </a:solidFill>
                <a:latin typeface="Consolas" panose="020B0609020204030204" pitchFamily="49" charset="0"/>
              </a:rPr>
              <a:t>// The response message containing the greetings.</a:t>
            </a:r>
          </a:p>
          <a:p>
            <a:r>
              <a:rPr lang="en-US" sz="1600" noProof="1">
                <a:solidFill>
                  <a:srgbClr val="0000FF"/>
                </a:solidFill>
                <a:latin typeface="Consolas" panose="020B0609020204030204" pitchFamily="49" charset="0"/>
              </a:rPr>
              <a:t>message</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HelloReply</a:t>
            </a:r>
            <a:r>
              <a:rPr lang="en-US" sz="1600" noProof="1">
                <a:solidFill>
                  <a:srgbClr val="000000"/>
                </a:solidFill>
                <a:latin typeface="Consolas" panose="020B0609020204030204" pitchFamily="49" charset="0"/>
              </a:rPr>
              <a:t> {</a:t>
            </a:r>
          </a:p>
          <a:p>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string</a:t>
            </a:r>
            <a:r>
              <a:rPr lang="en-US" sz="1600" noProof="1">
                <a:solidFill>
                  <a:srgbClr val="000000"/>
                </a:solidFill>
                <a:latin typeface="Consolas" panose="020B0609020204030204" pitchFamily="49" charset="0"/>
              </a:rPr>
              <a:t> message = 1;</a:t>
            </a:r>
          </a:p>
          <a:p>
            <a:r>
              <a:rPr lang="en-US" sz="1600" noProof="1">
                <a:solidFill>
                  <a:srgbClr val="000000"/>
                </a:solidFill>
                <a:latin typeface="Consolas" panose="020B0609020204030204" pitchFamily="49" charset="0"/>
              </a:rPr>
              <a:t>}</a:t>
            </a:r>
          </a:p>
        </p:txBody>
      </p:sp>
      <p:sp>
        <p:nvSpPr>
          <p:cNvPr id="4" name="Rectangle: Rounded Corners 3">
            <a:extLst>
              <a:ext uri="{FF2B5EF4-FFF2-40B4-BE49-F238E27FC236}">
                <a16:creationId xmlns:a16="http://schemas.microsoft.com/office/drawing/2014/main" id="{42BDB4A6-3E7F-4AEF-B1FA-91C22ADD5513}"/>
              </a:ext>
            </a:extLst>
          </p:cNvPr>
          <p:cNvSpPr/>
          <p:nvPr/>
        </p:nvSpPr>
        <p:spPr>
          <a:xfrm>
            <a:off x="255887" y="1443040"/>
            <a:ext cx="6208412"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2EBE743-6CDF-48A5-9D6D-00809DB79E97}"/>
              </a:ext>
            </a:extLst>
          </p:cNvPr>
          <p:cNvSpPr txBox="1"/>
          <p:nvPr/>
        </p:nvSpPr>
        <p:spPr>
          <a:xfrm>
            <a:off x="6464298" y="1425580"/>
            <a:ext cx="3975101" cy="369332"/>
          </a:xfrm>
          <a:prstGeom prst="rect">
            <a:avLst/>
          </a:prstGeom>
          <a:noFill/>
        </p:spPr>
        <p:txBody>
          <a:bodyPr wrap="square" rtlCol="0">
            <a:spAutoFit/>
          </a:bodyPr>
          <a:lstStyle/>
          <a:p>
            <a:r>
              <a:rPr lang="en-US" dirty="0">
                <a:latin typeface="Open Sans" panose="020B0606030504020204"/>
              </a:rPr>
              <a:t>Define which syntax version to use</a:t>
            </a:r>
            <a:endParaRPr lang="en-US" noProof="1">
              <a:latin typeface="Open Sans" panose="020B0606030504020204"/>
            </a:endParaRPr>
          </a:p>
        </p:txBody>
      </p:sp>
      <p:sp>
        <p:nvSpPr>
          <p:cNvPr id="6" name="Rectangle: Rounded Corners 5">
            <a:extLst>
              <a:ext uri="{FF2B5EF4-FFF2-40B4-BE49-F238E27FC236}">
                <a16:creationId xmlns:a16="http://schemas.microsoft.com/office/drawing/2014/main" id="{8AA8A1DE-9A7D-45AA-B53F-D682F8573708}"/>
              </a:ext>
            </a:extLst>
          </p:cNvPr>
          <p:cNvSpPr/>
          <p:nvPr/>
        </p:nvSpPr>
        <p:spPr>
          <a:xfrm>
            <a:off x="255887" y="1963740"/>
            <a:ext cx="6208412"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580F39D-476D-439F-94F0-6F23CADDD786}"/>
              </a:ext>
            </a:extLst>
          </p:cNvPr>
          <p:cNvSpPr txBox="1"/>
          <p:nvPr/>
        </p:nvSpPr>
        <p:spPr>
          <a:xfrm>
            <a:off x="6464298" y="1966920"/>
            <a:ext cx="5664202" cy="369332"/>
          </a:xfrm>
          <a:prstGeom prst="rect">
            <a:avLst/>
          </a:prstGeom>
          <a:noFill/>
        </p:spPr>
        <p:txBody>
          <a:bodyPr wrap="square" rtlCol="0">
            <a:spAutoFit/>
          </a:bodyPr>
          <a:lstStyle/>
          <a:p>
            <a:r>
              <a:rPr lang="en-US" dirty="0">
                <a:latin typeface="Open Sans" panose="020B0606030504020204"/>
              </a:rPr>
              <a:t>Specifies namespace going to be used for this proto</a:t>
            </a:r>
            <a:endParaRPr lang="en-US" noProof="1">
              <a:latin typeface="Open Sans" panose="020B0606030504020204"/>
            </a:endParaRPr>
          </a:p>
        </p:txBody>
      </p:sp>
      <p:sp>
        <p:nvSpPr>
          <p:cNvPr id="8" name="Rectangle: Rounded Corners 7">
            <a:extLst>
              <a:ext uri="{FF2B5EF4-FFF2-40B4-BE49-F238E27FC236}">
                <a16:creationId xmlns:a16="http://schemas.microsoft.com/office/drawing/2014/main" id="{9AD0A820-9286-4974-9043-A51655E2BEEE}"/>
              </a:ext>
            </a:extLst>
          </p:cNvPr>
          <p:cNvSpPr/>
          <p:nvPr/>
        </p:nvSpPr>
        <p:spPr>
          <a:xfrm>
            <a:off x="255887" y="2505080"/>
            <a:ext cx="6208412"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3B3AABC2-E9C0-48AF-87A4-F6C0AFA3E3BB}"/>
              </a:ext>
            </a:extLst>
          </p:cNvPr>
          <p:cNvSpPr txBox="1"/>
          <p:nvPr/>
        </p:nvSpPr>
        <p:spPr>
          <a:xfrm>
            <a:off x="6464298" y="2501900"/>
            <a:ext cx="5295902" cy="369332"/>
          </a:xfrm>
          <a:prstGeom prst="rect">
            <a:avLst/>
          </a:prstGeom>
          <a:noFill/>
        </p:spPr>
        <p:txBody>
          <a:bodyPr wrap="square" rtlCol="0">
            <a:spAutoFit/>
          </a:bodyPr>
          <a:lstStyle/>
          <a:p>
            <a:r>
              <a:rPr lang="en-US" dirty="0">
                <a:latin typeface="Open Sans" panose="020B0606030504020204"/>
              </a:rPr>
              <a:t>Defines name of proto package</a:t>
            </a:r>
            <a:endParaRPr lang="en-US" noProof="1">
              <a:latin typeface="Open Sans" panose="020B0606030504020204"/>
            </a:endParaRPr>
          </a:p>
        </p:txBody>
      </p:sp>
      <p:sp>
        <p:nvSpPr>
          <p:cNvPr id="11" name="Rectangle: Rounded Corners 10">
            <a:extLst>
              <a:ext uri="{FF2B5EF4-FFF2-40B4-BE49-F238E27FC236}">
                <a16:creationId xmlns:a16="http://schemas.microsoft.com/office/drawing/2014/main" id="{04B39223-7111-4B90-86A0-F0EA63201C81}"/>
              </a:ext>
            </a:extLst>
          </p:cNvPr>
          <p:cNvSpPr/>
          <p:nvPr/>
        </p:nvSpPr>
        <p:spPr>
          <a:xfrm>
            <a:off x="243184" y="2989257"/>
            <a:ext cx="6208412" cy="1371600"/>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F82780E1-01A5-4210-82C9-2D4930D3C8E9}"/>
              </a:ext>
            </a:extLst>
          </p:cNvPr>
          <p:cNvSpPr txBox="1"/>
          <p:nvPr/>
        </p:nvSpPr>
        <p:spPr>
          <a:xfrm>
            <a:off x="6464298" y="3127928"/>
            <a:ext cx="5471816" cy="369332"/>
          </a:xfrm>
          <a:prstGeom prst="rect">
            <a:avLst/>
          </a:prstGeom>
          <a:noFill/>
        </p:spPr>
        <p:txBody>
          <a:bodyPr wrap="square" rtlCol="0">
            <a:spAutoFit/>
          </a:bodyPr>
          <a:lstStyle/>
          <a:p>
            <a:r>
              <a:rPr lang="en-US" dirty="0">
                <a:latin typeface="Open Sans" panose="020B0606030504020204"/>
              </a:rPr>
              <a:t> Defines supported services of this proto file</a:t>
            </a:r>
            <a:endParaRPr lang="en-US" noProof="1">
              <a:latin typeface="Open Sans" panose="020B0606030504020204"/>
            </a:endParaRPr>
          </a:p>
        </p:txBody>
      </p:sp>
      <p:sp>
        <p:nvSpPr>
          <p:cNvPr id="15" name="Rectangle: Rounded Corners 14">
            <a:extLst>
              <a:ext uri="{FF2B5EF4-FFF2-40B4-BE49-F238E27FC236}">
                <a16:creationId xmlns:a16="http://schemas.microsoft.com/office/drawing/2014/main" id="{FD0F2264-6318-451C-98BB-A9A0FF0096DD}"/>
              </a:ext>
            </a:extLst>
          </p:cNvPr>
          <p:cNvSpPr/>
          <p:nvPr/>
        </p:nvSpPr>
        <p:spPr>
          <a:xfrm>
            <a:off x="243184" y="4442903"/>
            <a:ext cx="6208412" cy="2309151"/>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664165B9-9B91-4212-AF2B-E9C0FD9F1D79}"/>
              </a:ext>
            </a:extLst>
          </p:cNvPr>
          <p:cNvSpPr txBox="1"/>
          <p:nvPr/>
        </p:nvSpPr>
        <p:spPr>
          <a:xfrm>
            <a:off x="6464298" y="5432420"/>
            <a:ext cx="5471816" cy="369332"/>
          </a:xfrm>
          <a:prstGeom prst="rect">
            <a:avLst/>
          </a:prstGeom>
          <a:noFill/>
        </p:spPr>
        <p:txBody>
          <a:bodyPr wrap="square" rtlCol="0">
            <a:spAutoFit/>
          </a:bodyPr>
          <a:lstStyle/>
          <a:p>
            <a:r>
              <a:rPr lang="en-US" dirty="0">
                <a:latin typeface="Open Sans" panose="020B0606030504020204"/>
              </a:rPr>
              <a:t>Messages</a:t>
            </a:r>
            <a:endParaRPr lang="en-US" noProof="1">
              <a:latin typeface="Open Sans" panose="020B0606030504020204"/>
            </a:endParaRPr>
          </a:p>
        </p:txBody>
      </p:sp>
      <p:sp>
        <p:nvSpPr>
          <p:cNvPr id="17" name="Rectangle: Rounded Corners 16">
            <a:extLst>
              <a:ext uri="{FF2B5EF4-FFF2-40B4-BE49-F238E27FC236}">
                <a16:creationId xmlns:a16="http://schemas.microsoft.com/office/drawing/2014/main" id="{4B9E4916-0AF3-4553-94BC-0B9AB800611C}"/>
              </a:ext>
            </a:extLst>
          </p:cNvPr>
          <p:cNvSpPr/>
          <p:nvPr/>
        </p:nvSpPr>
        <p:spPr>
          <a:xfrm>
            <a:off x="395584" y="3497260"/>
            <a:ext cx="5918202" cy="550858"/>
          </a:xfrm>
          <a:prstGeom prst="round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485692A4-9783-4135-9C49-761E26C45624}"/>
              </a:ext>
            </a:extLst>
          </p:cNvPr>
          <p:cNvSpPr txBox="1"/>
          <p:nvPr/>
        </p:nvSpPr>
        <p:spPr>
          <a:xfrm>
            <a:off x="6464298" y="3569290"/>
            <a:ext cx="5471816" cy="923330"/>
          </a:xfrm>
          <a:prstGeom prst="rect">
            <a:avLst/>
          </a:prstGeom>
          <a:noFill/>
        </p:spPr>
        <p:txBody>
          <a:bodyPr wrap="square" rtlCol="0">
            <a:spAutoFit/>
          </a:bodyPr>
          <a:lstStyle/>
          <a:p>
            <a:r>
              <a:rPr lang="en-US" noProof="1">
                <a:solidFill>
                  <a:srgbClr val="FF9900"/>
                </a:solidFill>
                <a:latin typeface="Open Sans" panose="020B0606030504020204"/>
              </a:rPr>
              <a:t>Specifies a rpc Service with name </a:t>
            </a:r>
            <a:r>
              <a:rPr lang="en-US" b="1" i="1" noProof="1">
                <a:solidFill>
                  <a:srgbClr val="FF9900"/>
                </a:solidFill>
                <a:latin typeface="Open Sans" panose="020B0606030504020204"/>
              </a:rPr>
              <a:t>SayHello</a:t>
            </a:r>
            <a:r>
              <a:rPr lang="en-US" noProof="1">
                <a:solidFill>
                  <a:srgbClr val="FF9900"/>
                </a:solidFill>
                <a:latin typeface="Open Sans" panose="020B0606030504020204"/>
              </a:rPr>
              <a:t> that takes in a ‘Message’ object named </a:t>
            </a:r>
            <a:r>
              <a:rPr lang="en-US" b="1" i="1" noProof="1">
                <a:solidFill>
                  <a:srgbClr val="FF9900"/>
                </a:solidFill>
                <a:latin typeface="Open Sans" panose="020B0606030504020204"/>
              </a:rPr>
              <a:t>HelloRequest</a:t>
            </a:r>
            <a:r>
              <a:rPr lang="en-US" noProof="1">
                <a:solidFill>
                  <a:srgbClr val="FF9900"/>
                </a:solidFill>
                <a:latin typeface="Open Sans" panose="020B0606030504020204"/>
              </a:rPr>
              <a:t> and responds with </a:t>
            </a:r>
            <a:r>
              <a:rPr lang="en-US" b="1" i="1" noProof="1">
                <a:solidFill>
                  <a:srgbClr val="FF9900"/>
                </a:solidFill>
                <a:latin typeface="Open Sans" panose="020B0606030504020204"/>
              </a:rPr>
              <a:t>HelloReply</a:t>
            </a:r>
          </a:p>
        </p:txBody>
      </p:sp>
    </p:spTree>
    <p:extLst>
      <p:ext uri="{BB962C8B-B14F-4D97-AF65-F5344CB8AC3E}">
        <p14:creationId xmlns:p14="http://schemas.microsoft.com/office/powerpoint/2010/main" val="189052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0" grpId="0"/>
      <p:bldP spid="11" grpId="0" animBg="1"/>
      <p:bldP spid="12" grpId="0"/>
      <p:bldP spid="15" grpId="0" animBg="1"/>
      <p:bldP spid="16" grpId="0"/>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6875-CA6F-4568-AD7C-0CFCC8EF0689}"/>
              </a:ext>
            </a:extLst>
          </p:cNvPr>
          <p:cNvSpPr>
            <a:spLocks noGrp="1"/>
          </p:cNvSpPr>
          <p:nvPr>
            <p:ph type="title"/>
          </p:nvPr>
        </p:nvSpPr>
        <p:spPr/>
        <p:txBody>
          <a:bodyPr/>
          <a:lstStyle/>
          <a:p>
            <a:r>
              <a:rPr lang="en-US" noProof="1"/>
              <a:t>gRPC Service Implementation</a:t>
            </a:r>
          </a:p>
        </p:txBody>
      </p:sp>
      <p:sp>
        <p:nvSpPr>
          <p:cNvPr id="3" name="Content Placeholder 2">
            <a:extLst>
              <a:ext uri="{FF2B5EF4-FFF2-40B4-BE49-F238E27FC236}">
                <a16:creationId xmlns:a16="http://schemas.microsoft.com/office/drawing/2014/main" id="{BE153633-A956-4321-B4C8-3E7BAA29BDF5}"/>
              </a:ext>
            </a:extLst>
          </p:cNvPr>
          <p:cNvSpPr>
            <a:spLocks noGrp="1"/>
          </p:cNvSpPr>
          <p:nvPr>
            <p:ph idx="1"/>
          </p:nvPr>
        </p:nvSpPr>
        <p:spPr>
          <a:xfrm>
            <a:off x="838200" y="1825624"/>
            <a:ext cx="10515600" cy="4892675"/>
          </a:xfrm>
          <a:solidFill>
            <a:schemeClr val="accent4">
              <a:lumMod val="20000"/>
              <a:lumOff val="80000"/>
            </a:schemeClr>
          </a:solidFill>
        </p:spPr>
        <p:txBody>
          <a:bodyPr>
            <a:noAutofit/>
          </a:bodyPr>
          <a:lstStyle/>
          <a:p>
            <a:pPr marL="0" indent="0">
              <a:lnSpc>
                <a:spcPct val="100000"/>
              </a:lnSpc>
              <a:spcBef>
                <a:spcPts val="0"/>
              </a:spcBef>
              <a:buNone/>
            </a:pPr>
            <a:r>
              <a:rPr lang="en-US" sz="1400" noProof="1">
                <a:solidFill>
                  <a:srgbClr val="0000FF"/>
                </a:solidFill>
                <a:latin typeface="Consolas" panose="020B0609020204030204" pitchFamily="49" charset="0"/>
              </a:rPr>
              <a:t>using</a:t>
            </a:r>
            <a:r>
              <a:rPr lang="en-US" sz="1400" noProof="1">
                <a:solidFill>
                  <a:srgbClr val="000000"/>
                </a:solidFill>
                <a:latin typeface="Consolas" panose="020B0609020204030204" pitchFamily="49" charset="0"/>
              </a:rPr>
              <a:t> Grpc.Core;</a:t>
            </a:r>
          </a:p>
          <a:p>
            <a:pPr marL="0" indent="0">
              <a:lnSpc>
                <a:spcPct val="100000"/>
              </a:lnSpc>
              <a:spcBef>
                <a:spcPts val="0"/>
              </a:spcBef>
              <a:buNone/>
            </a:pPr>
            <a:r>
              <a:rPr lang="en-US" sz="1400" noProof="1">
                <a:solidFill>
                  <a:srgbClr val="0000FF"/>
                </a:solidFill>
                <a:latin typeface="Consolas" panose="020B0609020204030204" pitchFamily="49" charset="0"/>
              </a:rPr>
              <a:t>using</a:t>
            </a:r>
            <a:r>
              <a:rPr lang="en-US" sz="1400" noProof="1">
                <a:solidFill>
                  <a:srgbClr val="000000"/>
                </a:solidFill>
                <a:latin typeface="Consolas" panose="020B0609020204030204" pitchFamily="49" charset="0"/>
              </a:rPr>
              <a:t> Microsoft.Extensions.Logging;</a:t>
            </a:r>
          </a:p>
          <a:p>
            <a:pPr marL="0" indent="0">
              <a:lnSpc>
                <a:spcPct val="100000"/>
              </a:lnSpc>
              <a:spcBef>
                <a:spcPts val="0"/>
              </a:spcBef>
              <a:buNone/>
            </a:pPr>
            <a:r>
              <a:rPr lang="en-US" sz="1400" noProof="1">
                <a:solidFill>
                  <a:srgbClr val="0000FF"/>
                </a:solidFill>
                <a:latin typeface="Consolas" panose="020B0609020204030204" pitchFamily="49" charset="0"/>
              </a:rPr>
              <a:t>using</a:t>
            </a:r>
            <a:r>
              <a:rPr lang="en-US" sz="1400" noProof="1">
                <a:solidFill>
                  <a:srgbClr val="000000"/>
                </a:solidFill>
                <a:latin typeface="Consolas" panose="020B0609020204030204" pitchFamily="49" charset="0"/>
              </a:rPr>
              <a:t> System.Threading.Tasks;</a:t>
            </a:r>
          </a:p>
          <a:p>
            <a:pPr marL="0" indent="0">
              <a:lnSpc>
                <a:spcPct val="100000"/>
              </a:lnSpc>
              <a:spcBef>
                <a:spcPts val="0"/>
              </a:spcBef>
              <a:buNone/>
            </a:pPr>
            <a:endParaRPr lang="en-US" sz="1400" noProof="1">
              <a:solidFill>
                <a:srgbClr val="000000"/>
              </a:solidFill>
              <a:latin typeface="Consolas" panose="020B0609020204030204" pitchFamily="49" charset="0"/>
            </a:endParaRPr>
          </a:p>
          <a:p>
            <a:pPr marL="0" indent="0">
              <a:lnSpc>
                <a:spcPct val="100000"/>
              </a:lnSpc>
              <a:spcBef>
                <a:spcPts val="0"/>
              </a:spcBef>
              <a:buNone/>
            </a:pPr>
            <a:r>
              <a:rPr lang="en-US" sz="1400" noProof="1">
                <a:solidFill>
                  <a:srgbClr val="0000FF"/>
                </a:solidFill>
                <a:latin typeface="Consolas" panose="020B0609020204030204" pitchFamily="49" charset="0"/>
              </a:rPr>
              <a:t>namespace</a:t>
            </a:r>
            <a:r>
              <a:rPr lang="en-US" sz="1400" noProof="1">
                <a:solidFill>
                  <a:srgbClr val="000000"/>
                </a:solidFill>
                <a:latin typeface="Consolas" panose="020B0609020204030204" pitchFamily="49" charset="0"/>
              </a:rPr>
              <a:t> GrpcDemo</a:t>
            </a:r>
          </a:p>
          <a:p>
            <a:pPr marL="0" indent="0">
              <a:lnSpc>
                <a:spcPct val="100000"/>
              </a:lnSpc>
              <a:spcBef>
                <a:spcPts val="0"/>
              </a:spcBef>
              <a:buNone/>
            </a:pPr>
            <a:r>
              <a:rPr lang="en-US" sz="1400" noProof="1">
                <a:solidFill>
                  <a:srgbClr val="000000"/>
                </a:solidFill>
                <a:latin typeface="Consolas" panose="020B0609020204030204" pitchFamily="49" charset="0"/>
              </a:rPr>
              <a:t>{</a:t>
            </a:r>
          </a:p>
          <a:p>
            <a:pPr marL="0" indent="0">
              <a:lnSpc>
                <a:spcPct val="100000"/>
              </a:lnSpc>
              <a:spcBef>
                <a:spcPts val="0"/>
              </a:spcBef>
              <a:buNone/>
            </a:pP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public</a:t>
            </a: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class</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GreeterService</a:t>
            </a:r>
            <a:r>
              <a:rPr lang="en-US" sz="1400" noProof="1">
                <a:solidFill>
                  <a:srgbClr val="000000"/>
                </a:solidFill>
                <a:latin typeface="Consolas" panose="020B0609020204030204" pitchFamily="49" charset="0"/>
              </a:rPr>
              <a:t> : </a:t>
            </a:r>
            <a:r>
              <a:rPr lang="en-US" sz="1400" noProof="1">
                <a:solidFill>
                  <a:srgbClr val="2B91AF"/>
                </a:solidFill>
                <a:latin typeface="Consolas" panose="020B0609020204030204" pitchFamily="49" charset="0"/>
              </a:rPr>
              <a:t>Greeter.GreeterBase</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private</a:t>
            </a: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readonly</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ILogger</a:t>
            </a:r>
            <a:r>
              <a:rPr lang="en-US" sz="1400" noProof="1">
                <a:solidFill>
                  <a:srgbClr val="000000"/>
                </a:solidFill>
                <a:latin typeface="Consolas" panose="020B0609020204030204" pitchFamily="49" charset="0"/>
              </a:rPr>
              <a:t>&lt;</a:t>
            </a:r>
            <a:r>
              <a:rPr lang="en-US" sz="1400" noProof="1">
                <a:solidFill>
                  <a:srgbClr val="2B91AF"/>
                </a:solidFill>
                <a:latin typeface="Consolas" panose="020B0609020204030204" pitchFamily="49" charset="0"/>
              </a:rPr>
              <a:t>GreeterService</a:t>
            </a:r>
            <a:r>
              <a:rPr lang="en-US" sz="1400" noProof="1">
                <a:solidFill>
                  <a:srgbClr val="000000"/>
                </a:solidFill>
                <a:latin typeface="Consolas" panose="020B0609020204030204" pitchFamily="49" charset="0"/>
              </a:rPr>
              <a:t>&gt; _logger;</a:t>
            </a:r>
          </a:p>
          <a:p>
            <a:pPr marL="0" indent="0">
              <a:lnSpc>
                <a:spcPct val="100000"/>
              </a:lnSpc>
              <a:spcBef>
                <a:spcPts val="0"/>
              </a:spcBef>
              <a:buNone/>
            </a:pP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public</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GreeterService</a:t>
            </a:r>
            <a:r>
              <a:rPr lang="en-US" sz="1400" noProof="1">
                <a:solidFill>
                  <a:srgbClr val="000000"/>
                </a:solidFill>
                <a:latin typeface="Consolas" panose="020B0609020204030204" pitchFamily="49" charset="0"/>
              </a:rPr>
              <a:t>(</a:t>
            </a:r>
            <a:r>
              <a:rPr lang="en-US" sz="1400" noProof="1">
                <a:solidFill>
                  <a:srgbClr val="2B91AF"/>
                </a:solidFill>
                <a:latin typeface="Consolas" panose="020B0609020204030204" pitchFamily="49" charset="0"/>
              </a:rPr>
              <a:t>ILogger</a:t>
            </a:r>
            <a:r>
              <a:rPr lang="en-US" sz="1400" noProof="1">
                <a:solidFill>
                  <a:srgbClr val="000000"/>
                </a:solidFill>
                <a:latin typeface="Consolas" panose="020B0609020204030204" pitchFamily="49" charset="0"/>
              </a:rPr>
              <a:t>&lt;</a:t>
            </a:r>
            <a:r>
              <a:rPr lang="en-US" sz="1400" noProof="1">
                <a:solidFill>
                  <a:srgbClr val="2B91AF"/>
                </a:solidFill>
                <a:latin typeface="Consolas" panose="020B0609020204030204" pitchFamily="49" charset="0"/>
              </a:rPr>
              <a:t>GreeterService</a:t>
            </a:r>
            <a:r>
              <a:rPr lang="en-US" sz="1400" noProof="1">
                <a:solidFill>
                  <a:srgbClr val="000000"/>
                </a:solidFill>
                <a:latin typeface="Consolas" panose="020B0609020204030204" pitchFamily="49" charset="0"/>
              </a:rPr>
              <a:t>&gt; logger)</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_logger = logger;</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public</a:t>
            </a: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override</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Task</a:t>
            </a:r>
            <a:r>
              <a:rPr lang="en-US" sz="1400" noProof="1">
                <a:solidFill>
                  <a:srgbClr val="000000"/>
                </a:solidFill>
                <a:latin typeface="Consolas" panose="020B0609020204030204" pitchFamily="49" charset="0"/>
              </a:rPr>
              <a:t>&lt;</a:t>
            </a:r>
            <a:r>
              <a:rPr lang="en-US" sz="1400" noProof="1">
                <a:solidFill>
                  <a:srgbClr val="2B91AF"/>
                </a:solidFill>
                <a:latin typeface="Consolas" panose="020B0609020204030204" pitchFamily="49" charset="0"/>
              </a:rPr>
              <a:t>HelloReply&gt;</a:t>
            </a:r>
            <a:r>
              <a:rPr lang="en-US" sz="1400" noProof="1">
                <a:solidFill>
                  <a:srgbClr val="000000"/>
                </a:solidFill>
                <a:latin typeface="Consolas" panose="020B0609020204030204" pitchFamily="49" charset="0"/>
              </a:rPr>
              <a:t> </a:t>
            </a:r>
            <a:r>
              <a:rPr lang="en-US" sz="1400" noProof="1">
                <a:solidFill>
                  <a:schemeClr val="accent4">
                    <a:lumMod val="50000"/>
                  </a:schemeClr>
                </a:solidFill>
                <a:latin typeface="Consolas" panose="020B0609020204030204" pitchFamily="49" charset="0"/>
              </a:rPr>
              <a:t>SayHello</a:t>
            </a:r>
            <a:r>
              <a:rPr lang="en-US" sz="1400" noProof="1">
                <a:solidFill>
                  <a:srgbClr val="000000"/>
                </a:solidFill>
                <a:latin typeface="Consolas" panose="020B0609020204030204" pitchFamily="49" charset="0"/>
              </a:rPr>
              <a:t>(</a:t>
            </a:r>
            <a:r>
              <a:rPr lang="en-US" sz="1400" noProof="1">
                <a:solidFill>
                  <a:srgbClr val="2B91AF"/>
                </a:solidFill>
                <a:latin typeface="Consolas" panose="020B0609020204030204" pitchFamily="49" charset="0"/>
              </a:rPr>
              <a:t>HelloRequest</a:t>
            </a:r>
            <a:r>
              <a:rPr lang="en-US" sz="1400" noProof="1">
                <a:solidFill>
                  <a:srgbClr val="000000"/>
                </a:solidFill>
                <a:latin typeface="Consolas" panose="020B0609020204030204" pitchFamily="49" charset="0"/>
              </a:rPr>
              <a:t> request, </a:t>
            </a:r>
            <a:r>
              <a:rPr lang="en-US" sz="1400" noProof="1">
                <a:solidFill>
                  <a:srgbClr val="2B91AF"/>
                </a:solidFill>
                <a:latin typeface="Consolas" panose="020B0609020204030204" pitchFamily="49" charset="0"/>
              </a:rPr>
              <a:t>ServerCallContext</a:t>
            </a:r>
            <a:r>
              <a:rPr lang="en-US" sz="1400" noProof="1">
                <a:solidFill>
                  <a:srgbClr val="000000"/>
                </a:solidFill>
                <a:latin typeface="Consolas" panose="020B0609020204030204" pitchFamily="49" charset="0"/>
              </a:rPr>
              <a:t> context)</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a:t>
            </a:r>
            <a:r>
              <a:rPr lang="en-US" sz="1400" noProof="1">
                <a:solidFill>
                  <a:srgbClr val="0000FF"/>
                </a:solidFill>
                <a:latin typeface="Consolas" panose="020B0609020204030204" pitchFamily="49" charset="0"/>
              </a:rPr>
              <a:t>return</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Task</a:t>
            </a:r>
            <a:r>
              <a:rPr lang="en-US" sz="1400" noProof="1">
                <a:solidFill>
                  <a:srgbClr val="000000"/>
                </a:solidFill>
                <a:latin typeface="Consolas" panose="020B0609020204030204" pitchFamily="49" charset="0"/>
              </a:rPr>
              <a:t>.</a:t>
            </a:r>
            <a:r>
              <a:rPr lang="en-US" sz="1400" noProof="1">
                <a:solidFill>
                  <a:schemeClr val="accent4">
                    <a:lumMod val="50000"/>
                  </a:schemeClr>
                </a:solidFill>
                <a:latin typeface="Consolas" panose="020B0609020204030204" pitchFamily="49" charset="0"/>
              </a:rPr>
              <a:t>FromResult</a:t>
            </a:r>
            <a:r>
              <a:rPr lang="en-US" sz="1400" noProof="1">
                <a:solidFill>
                  <a:srgbClr val="000000"/>
                </a:solidFill>
                <a:latin typeface="Consolas" panose="020B0609020204030204" pitchFamily="49" charset="0"/>
              </a:rPr>
              <a:t>(</a:t>
            </a:r>
            <a:r>
              <a:rPr lang="en-US" sz="1400" noProof="1">
                <a:solidFill>
                  <a:srgbClr val="0000FF"/>
                </a:solidFill>
                <a:latin typeface="Consolas" panose="020B0609020204030204" pitchFamily="49" charset="0"/>
              </a:rPr>
              <a:t>new</a:t>
            </a:r>
            <a:r>
              <a:rPr lang="en-US" sz="1400" noProof="1">
                <a:solidFill>
                  <a:srgbClr val="000000"/>
                </a:solidFill>
                <a:latin typeface="Consolas" panose="020B0609020204030204" pitchFamily="49" charset="0"/>
              </a:rPr>
              <a:t> </a:t>
            </a:r>
            <a:r>
              <a:rPr lang="en-US" sz="1400" noProof="1">
                <a:solidFill>
                  <a:srgbClr val="2B91AF"/>
                </a:solidFill>
                <a:latin typeface="Consolas" panose="020B0609020204030204" pitchFamily="49" charset="0"/>
              </a:rPr>
              <a:t>HelloReply</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Message = </a:t>
            </a:r>
            <a:r>
              <a:rPr lang="en-US" sz="1400" noProof="1">
                <a:solidFill>
                  <a:srgbClr val="A31515"/>
                </a:solidFill>
                <a:latin typeface="Consolas" panose="020B0609020204030204" pitchFamily="49" charset="0"/>
              </a:rPr>
              <a:t>"Hello "</a:t>
            </a:r>
            <a:r>
              <a:rPr lang="en-US" sz="1400" noProof="1">
                <a:solidFill>
                  <a:srgbClr val="000000"/>
                </a:solidFill>
                <a:latin typeface="Consolas" panose="020B0609020204030204" pitchFamily="49" charset="0"/>
              </a:rPr>
              <a:t> + request.Name</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    }</a:t>
            </a:r>
          </a:p>
          <a:p>
            <a:pPr marL="0" indent="0">
              <a:lnSpc>
                <a:spcPct val="100000"/>
              </a:lnSpc>
              <a:spcBef>
                <a:spcPts val="0"/>
              </a:spcBef>
              <a:buNone/>
            </a:pPr>
            <a:r>
              <a:rPr lang="en-US" sz="1400" noProof="1">
                <a:solidFill>
                  <a:srgbClr val="000000"/>
                </a:solidFill>
                <a:latin typeface="Consolas" panose="020B0609020204030204" pitchFamily="49" charset="0"/>
              </a:rPr>
              <a:t>}</a:t>
            </a:r>
            <a:endParaRPr lang="en-US" sz="1400" noProof="1"/>
          </a:p>
        </p:txBody>
      </p:sp>
      <p:sp>
        <p:nvSpPr>
          <p:cNvPr id="4" name="Rectangle: Rounded Corners 3">
            <a:extLst>
              <a:ext uri="{FF2B5EF4-FFF2-40B4-BE49-F238E27FC236}">
                <a16:creationId xmlns:a16="http://schemas.microsoft.com/office/drawing/2014/main" id="{8DA34CD0-D6EC-45F4-A008-EA860E004E90}"/>
              </a:ext>
            </a:extLst>
          </p:cNvPr>
          <p:cNvSpPr/>
          <p:nvPr/>
        </p:nvSpPr>
        <p:spPr>
          <a:xfrm>
            <a:off x="1107224" y="3059668"/>
            <a:ext cx="5251535"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DBB98B2-FB4B-4DD3-BAB0-C63FABB952B3}"/>
              </a:ext>
            </a:extLst>
          </p:cNvPr>
          <p:cNvSpPr txBox="1"/>
          <p:nvPr/>
        </p:nvSpPr>
        <p:spPr>
          <a:xfrm>
            <a:off x="6358759" y="3059668"/>
            <a:ext cx="3975101" cy="369332"/>
          </a:xfrm>
          <a:prstGeom prst="rect">
            <a:avLst/>
          </a:prstGeom>
          <a:noFill/>
        </p:spPr>
        <p:txBody>
          <a:bodyPr wrap="square" rtlCol="0">
            <a:spAutoFit/>
          </a:bodyPr>
          <a:lstStyle/>
          <a:p>
            <a:r>
              <a:rPr lang="en-US" dirty="0">
                <a:latin typeface="Open Sans" panose="020B0606030504020204"/>
              </a:rPr>
              <a:t> Inherits from a auto-generated class</a:t>
            </a:r>
            <a:endParaRPr lang="en-US" noProof="1">
              <a:latin typeface="Open Sans" panose="020B0606030504020204"/>
            </a:endParaRPr>
          </a:p>
        </p:txBody>
      </p:sp>
    </p:spTree>
    <p:extLst>
      <p:ext uri="{BB962C8B-B14F-4D97-AF65-F5344CB8AC3E}">
        <p14:creationId xmlns:p14="http://schemas.microsoft.com/office/powerpoint/2010/main" val="29891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0BEF-4BC0-4C81-A557-2F98DFA6D204}"/>
              </a:ext>
            </a:extLst>
          </p:cNvPr>
          <p:cNvSpPr>
            <a:spLocks noGrp="1"/>
          </p:cNvSpPr>
          <p:nvPr>
            <p:ph type="title"/>
          </p:nvPr>
        </p:nvSpPr>
        <p:spPr/>
        <p:txBody>
          <a:bodyPr/>
          <a:lstStyle/>
          <a:p>
            <a:r>
              <a:rPr lang="en-US" noProof="1"/>
              <a:t>gRPC Service Generated Code</a:t>
            </a:r>
          </a:p>
        </p:txBody>
      </p:sp>
      <p:sp>
        <p:nvSpPr>
          <p:cNvPr id="3" name="Content Placeholder 2">
            <a:extLst>
              <a:ext uri="{FF2B5EF4-FFF2-40B4-BE49-F238E27FC236}">
                <a16:creationId xmlns:a16="http://schemas.microsoft.com/office/drawing/2014/main" id="{9D741B20-D26B-4556-BC84-11DB17A061A2}"/>
              </a:ext>
            </a:extLst>
          </p:cNvPr>
          <p:cNvSpPr>
            <a:spLocks noGrp="1"/>
          </p:cNvSpPr>
          <p:nvPr>
            <p:ph idx="1"/>
          </p:nvPr>
        </p:nvSpPr>
        <p:spPr>
          <a:xfrm>
            <a:off x="838200" y="1431323"/>
            <a:ext cx="10887622" cy="5426677"/>
          </a:xfrm>
          <a:solidFill>
            <a:schemeClr val="accent4">
              <a:lumMod val="20000"/>
              <a:lumOff val="80000"/>
            </a:schemeClr>
          </a:solidFill>
        </p:spPr>
        <p:txBody>
          <a:bodyPr>
            <a:noAutofit/>
          </a:bodyPr>
          <a:lstStyle/>
          <a:p>
            <a:pPr marL="0" indent="0">
              <a:buNone/>
            </a:pP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&lt;summary&gt;</a:t>
            </a:r>
            <a:r>
              <a:rPr lang="en-US" sz="1600" noProof="1">
                <a:solidFill>
                  <a:srgbClr val="008000"/>
                </a:solidFill>
                <a:latin typeface="Consolas" panose="020B0609020204030204" pitchFamily="49" charset="0"/>
              </a:rPr>
              <a:t>Base class for server-side implementations of Greeter</a:t>
            </a:r>
            <a:r>
              <a:rPr lang="en-US" sz="1600" noProof="1">
                <a:solidFill>
                  <a:srgbClr val="808080"/>
                </a:solidFill>
                <a:latin typeface="Consolas" panose="020B0609020204030204" pitchFamily="49" charset="0"/>
              </a:rPr>
              <a:t>&lt;/summary&gt;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[grpc::BindServiceMethod(</a:t>
            </a:r>
            <a:r>
              <a:rPr lang="en-US" sz="1600" noProof="1">
                <a:solidFill>
                  <a:srgbClr val="0000FF"/>
                </a:solidFill>
                <a:latin typeface="Consolas" panose="020B0609020204030204" pitchFamily="49" charset="0"/>
              </a:rPr>
              <a:t>typeof</a:t>
            </a:r>
            <a:r>
              <a:rPr lang="en-US" sz="1600" noProof="1">
                <a:solidFill>
                  <a:srgbClr val="000000"/>
                </a:solidFill>
                <a:latin typeface="Consolas" panose="020B0609020204030204" pitchFamily="49" charset="0"/>
              </a:rPr>
              <a:t>(Greeter), </a:t>
            </a:r>
            <a:r>
              <a:rPr lang="en-US" sz="1600" noProof="1">
                <a:solidFill>
                  <a:srgbClr val="A31515"/>
                </a:solidFill>
                <a:latin typeface="Consolas" panose="020B0609020204030204" pitchFamily="49" charset="0"/>
              </a:rPr>
              <a:t>"BindService"</a:t>
            </a:r>
            <a:r>
              <a:rPr lang="en-US" sz="1600" noProof="1">
                <a:solidFill>
                  <a:srgbClr val="000000"/>
                </a:solidFill>
                <a:latin typeface="Consolas" panose="020B0609020204030204" pitchFamily="49" charset="0"/>
              </a:rPr>
              <a:t>)]</a:t>
            </a:r>
          </a:p>
          <a:p>
            <a:pPr marL="0" indent="0">
              <a:buNone/>
            </a:pPr>
            <a:r>
              <a:rPr lang="en-US" sz="1600" noProof="1">
                <a:solidFill>
                  <a:srgbClr val="0000FF"/>
                </a:solidFill>
                <a:latin typeface="Consolas" panose="020B0609020204030204" pitchFamily="49" charset="0"/>
              </a:rPr>
              <a:t>public</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abstract</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partial</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class</a:t>
            </a:r>
            <a:r>
              <a:rPr lang="en-US" sz="1600" noProof="1">
                <a:solidFill>
                  <a:srgbClr val="000000"/>
                </a:solidFill>
                <a:latin typeface="Consolas" panose="020B0609020204030204" pitchFamily="49" charset="0"/>
              </a:rPr>
              <a:t> </a:t>
            </a:r>
            <a:r>
              <a:rPr lang="en-US" sz="1600" noProof="1">
                <a:solidFill>
                  <a:srgbClr val="2B91AF"/>
                </a:solidFill>
                <a:latin typeface="Consolas" panose="020B0609020204030204" pitchFamily="49" charset="0"/>
              </a:rPr>
              <a:t>GreeterBase</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a:t>
            </a: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&lt;summary&gt;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Sends a greeting</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&lt;/summary&gt;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&lt;param name="</a:t>
            </a:r>
            <a:r>
              <a:rPr lang="en-US" sz="1600" noProof="1">
                <a:solidFill>
                  <a:srgbClr val="000000"/>
                </a:solidFill>
                <a:latin typeface="Consolas" panose="020B0609020204030204" pitchFamily="49" charset="0"/>
              </a:rPr>
              <a:t>request</a:t>
            </a:r>
            <a:r>
              <a:rPr lang="en-US" sz="1600" noProof="1">
                <a:solidFill>
                  <a:srgbClr val="808080"/>
                </a:solidFill>
                <a:latin typeface="Consolas" panose="020B0609020204030204" pitchFamily="49" charset="0"/>
              </a:rPr>
              <a:t>"&gt;</a:t>
            </a:r>
            <a:r>
              <a:rPr lang="en-US" sz="1600" noProof="1">
                <a:solidFill>
                  <a:srgbClr val="008000"/>
                </a:solidFill>
                <a:latin typeface="Consolas" panose="020B0609020204030204" pitchFamily="49" charset="0"/>
              </a:rPr>
              <a:t>The request received from the client.</a:t>
            </a:r>
            <a:r>
              <a:rPr lang="en-US" sz="1600" noProof="1">
                <a:solidFill>
                  <a:srgbClr val="808080"/>
                </a:solidFill>
                <a:latin typeface="Consolas" panose="020B0609020204030204" pitchFamily="49" charset="0"/>
              </a:rPr>
              <a:t>&lt;/param&gt;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&lt;param name="</a:t>
            </a:r>
            <a:r>
              <a:rPr lang="en-US" sz="1600" noProof="1">
                <a:solidFill>
                  <a:srgbClr val="000000"/>
                </a:solidFill>
                <a:latin typeface="Consolas" panose="020B0609020204030204" pitchFamily="49" charset="0"/>
              </a:rPr>
              <a:t>context</a:t>
            </a:r>
            <a:r>
              <a:rPr lang="en-US" sz="1600" noProof="1">
                <a:solidFill>
                  <a:srgbClr val="808080"/>
                </a:solidFill>
                <a:latin typeface="Consolas" panose="020B0609020204030204" pitchFamily="49" charset="0"/>
              </a:rPr>
              <a:t>"&gt;</a:t>
            </a:r>
            <a:r>
              <a:rPr lang="en-US" sz="1600" noProof="1">
                <a:solidFill>
                  <a:srgbClr val="008000"/>
                </a:solidFill>
                <a:latin typeface="Consolas" panose="020B0609020204030204" pitchFamily="49" charset="0"/>
              </a:rPr>
              <a:t>The context of the server-side call handler being invoked.</a:t>
            </a:r>
            <a:r>
              <a:rPr lang="en-US" sz="1600" noProof="1">
                <a:solidFill>
                  <a:srgbClr val="808080"/>
                </a:solidFill>
                <a:latin typeface="Consolas" panose="020B0609020204030204" pitchFamily="49" charset="0"/>
              </a:rPr>
              <a:t>&lt;/param&gt;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808080"/>
                </a:solidFill>
                <a:latin typeface="Consolas" panose="020B0609020204030204" pitchFamily="49" charset="0"/>
              </a:rPr>
              <a:t>///</a:t>
            </a:r>
            <a:r>
              <a:rPr lang="en-US" sz="1600" noProof="1">
                <a:solidFill>
                  <a:srgbClr val="008000"/>
                </a:solidFill>
                <a:latin typeface="Consolas" panose="020B0609020204030204" pitchFamily="49" charset="0"/>
              </a:rPr>
              <a:t> </a:t>
            </a:r>
            <a:r>
              <a:rPr lang="en-US" sz="1600" noProof="1">
                <a:solidFill>
                  <a:srgbClr val="808080"/>
                </a:solidFill>
                <a:latin typeface="Consolas" panose="020B0609020204030204" pitchFamily="49" charset="0"/>
              </a:rPr>
              <a:t>&lt;returns&gt;</a:t>
            </a:r>
            <a:r>
              <a:rPr lang="en-US" sz="1600" noProof="1">
                <a:solidFill>
                  <a:srgbClr val="008000"/>
                </a:solidFill>
                <a:latin typeface="Consolas" panose="020B0609020204030204" pitchFamily="49" charset="0"/>
              </a:rPr>
              <a:t>The response to send back to the client (wrapped by a task).</a:t>
            </a:r>
            <a:r>
              <a:rPr lang="en-US" sz="1600" noProof="1">
                <a:solidFill>
                  <a:srgbClr val="808080"/>
                </a:solidFill>
                <a:latin typeface="Consolas" panose="020B0609020204030204" pitchFamily="49" charset="0"/>
              </a:rPr>
              <a:t>&lt;/returns&gt;</a:t>
            </a:r>
            <a:endParaRPr lang="en-US" sz="1600" noProof="1">
              <a:solidFill>
                <a:srgbClr val="000000"/>
              </a:solidFill>
              <a:latin typeface="Consolas" panose="020B0609020204030204" pitchFamily="49" charset="0"/>
            </a:endParaRPr>
          </a:p>
          <a:p>
            <a:pPr marL="0" indent="0">
              <a:buNone/>
            </a:pP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public</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virtual</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global</a:t>
            </a:r>
            <a:r>
              <a:rPr lang="en-US" sz="1600" noProof="1">
                <a:solidFill>
                  <a:srgbClr val="000000"/>
                </a:solidFill>
                <a:latin typeface="Consolas" panose="020B0609020204030204" pitchFamily="49" charset="0"/>
              </a:rPr>
              <a:t>::System.Threading.Tasks.Task&lt;</a:t>
            </a:r>
            <a:r>
              <a:rPr lang="en-US" sz="1600" noProof="1">
                <a:solidFill>
                  <a:srgbClr val="0000FF"/>
                </a:solidFill>
                <a:latin typeface="Consolas" panose="020B0609020204030204" pitchFamily="49" charset="0"/>
              </a:rPr>
              <a:t>global</a:t>
            </a:r>
            <a:r>
              <a:rPr lang="en-US" sz="1600" noProof="1">
                <a:solidFill>
                  <a:srgbClr val="000000"/>
                </a:solidFill>
                <a:latin typeface="Consolas" panose="020B0609020204030204" pitchFamily="49" charset="0"/>
              </a:rPr>
              <a:t>::GrpcDemo.HelloReply&gt; SayHello(</a:t>
            </a:r>
            <a:r>
              <a:rPr lang="en-US" sz="1600" noProof="1">
                <a:solidFill>
                  <a:srgbClr val="0000FF"/>
                </a:solidFill>
                <a:latin typeface="Consolas" panose="020B0609020204030204" pitchFamily="49" charset="0"/>
              </a:rPr>
              <a:t>global</a:t>
            </a:r>
            <a:r>
              <a:rPr lang="en-US" sz="1600" noProof="1">
                <a:solidFill>
                  <a:srgbClr val="000000"/>
                </a:solidFill>
                <a:latin typeface="Consolas" panose="020B0609020204030204" pitchFamily="49" charset="0"/>
              </a:rPr>
              <a:t>::GrpcDemo.HelloRequest request, grpc::ServerCallContext context)</a:t>
            </a:r>
          </a:p>
          <a:p>
            <a:pPr marL="0" indent="0">
              <a:buNone/>
            </a:pPr>
            <a:r>
              <a:rPr lang="en-US" sz="1600" noProof="1">
                <a:solidFill>
                  <a:srgbClr val="000000"/>
                </a:solidFill>
                <a:latin typeface="Consolas" panose="020B0609020204030204" pitchFamily="49" charset="0"/>
              </a:rPr>
              <a:t>  {</a:t>
            </a:r>
          </a:p>
          <a:p>
            <a:pPr marL="0" indent="0">
              <a:buNone/>
            </a:pP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throw</a:t>
            </a:r>
            <a:r>
              <a:rPr lang="en-US" sz="1600" noProof="1">
                <a:solidFill>
                  <a:srgbClr val="000000"/>
                </a:solidFill>
                <a:latin typeface="Consolas" panose="020B0609020204030204" pitchFamily="49" charset="0"/>
              </a:rPr>
              <a:t> </a:t>
            </a:r>
            <a:r>
              <a:rPr lang="en-US" sz="1600" noProof="1">
                <a:solidFill>
                  <a:srgbClr val="0000FF"/>
                </a:solidFill>
                <a:latin typeface="Consolas" panose="020B0609020204030204" pitchFamily="49" charset="0"/>
              </a:rPr>
              <a:t>new</a:t>
            </a:r>
            <a:r>
              <a:rPr lang="en-US" sz="1600" noProof="1">
                <a:solidFill>
                  <a:srgbClr val="000000"/>
                </a:solidFill>
                <a:latin typeface="Consolas" panose="020B0609020204030204" pitchFamily="49" charset="0"/>
              </a:rPr>
              <a:t> grpc::RpcException(</a:t>
            </a:r>
            <a:r>
              <a:rPr lang="en-US" sz="1600" noProof="1">
                <a:solidFill>
                  <a:srgbClr val="0000FF"/>
                </a:solidFill>
                <a:latin typeface="Consolas" panose="020B0609020204030204" pitchFamily="49" charset="0"/>
              </a:rPr>
              <a:t>new</a:t>
            </a:r>
            <a:r>
              <a:rPr lang="en-US" sz="1600" noProof="1">
                <a:solidFill>
                  <a:srgbClr val="000000"/>
                </a:solidFill>
                <a:latin typeface="Consolas" panose="020B0609020204030204" pitchFamily="49" charset="0"/>
              </a:rPr>
              <a:t> grpc::Status(grpc::StatusCode.Unimplemented, </a:t>
            </a:r>
            <a:r>
              <a:rPr lang="en-US" sz="1600" noProof="1">
                <a:solidFill>
                  <a:srgbClr val="A31515"/>
                </a:solidFill>
                <a:latin typeface="Consolas" panose="020B0609020204030204" pitchFamily="49" charset="0"/>
              </a:rPr>
              <a:t>""</a:t>
            </a:r>
            <a:r>
              <a:rPr lang="en-US" sz="1600" noProof="1">
                <a:solidFill>
                  <a:srgbClr val="000000"/>
                </a:solidFill>
                <a:latin typeface="Consolas" panose="020B0609020204030204" pitchFamily="49" charset="0"/>
              </a:rPr>
              <a:t>));</a:t>
            </a:r>
          </a:p>
          <a:p>
            <a:pPr marL="0" indent="0">
              <a:buNone/>
            </a:pPr>
            <a:r>
              <a:rPr lang="en-US" sz="1600" noProof="1">
                <a:solidFill>
                  <a:srgbClr val="000000"/>
                </a:solidFill>
                <a:latin typeface="Consolas" panose="020B0609020204030204" pitchFamily="49" charset="0"/>
              </a:rPr>
              <a:t>  }</a:t>
            </a:r>
          </a:p>
          <a:p>
            <a:pPr marL="0" indent="0">
              <a:buNone/>
            </a:pPr>
            <a:r>
              <a:rPr lang="en-US" sz="1600" noProof="1">
                <a:solidFill>
                  <a:srgbClr val="000000"/>
                </a:solidFill>
                <a:latin typeface="Consolas" panose="020B0609020204030204" pitchFamily="49" charset="0"/>
              </a:rPr>
              <a:t>}</a:t>
            </a:r>
            <a:endParaRPr lang="en-US" sz="1200" noProof="1"/>
          </a:p>
        </p:txBody>
      </p:sp>
      <p:sp>
        <p:nvSpPr>
          <p:cNvPr id="6" name="Rectangle: Rounded Corners 5">
            <a:extLst>
              <a:ext uri="{FF2B5EF4-FFF2-40B4-BE49-F238E27FC236}">
                <a16:creationId xmlns:a16="http://schemas.microsoft.com/office/drawing/2014/main" id="{1860E3B5-E728-46DF-BF45-16016856DCCF}"/>
              </a:ext>
            </a:extLst>
          </p:cNvPr>
          <p:cNvSpPr/>
          <p:nvPr/>
        </p:nvSpPr>
        <p:spPr>
          <a:xfrm>
            <a:off x="844465" y="2124247"/>
            <a:ext cx="4820611"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D3170F1C-9893-4FD8-B27B-0BF65E3D7434}"/>
              </a:ext>
            </a:extLst>
          </p:cNvPr>
          <p:cNvSpPr txBox="1"/>
          <p:nvPr/>
        </p:nvSpPr>
        <p:spPr>
          <a:xfrm>
            <a:off x="5665076" y="2114893"/>
            <a:ext cx="6211614" cy="378685"/>
          </a:xfrm>
          <a:prstGeom prst="rect">
            <a:avLst/>
          </a:prstGeom>
          <a:noFill/>
        </p:spPr>
        <p:txBody>
          <a:bodyPr wrap="square" rtlCol="0">
            <a:spAutoFit/>
          </a:bodyPr>
          <a:lstStyle/>
          <a:p>
            <a:r>
              <a:rPr lang="en-US" dirty="0">
                <a:latin typeface="Open Sans" panose="020B0606030504020204"/>
              </a:rPr>
              <a:t>Auto-generated base class for </a:t>
            </a:r>
            <a:r>
              <a:rPr lang="en-US" dirty="0" err="1">
                <a:latin typeface="Open Sans" panose="020B0606030504020204"/>
              </a:rPr>
              <a:t>gRPC</a:t>
            </a:r>
            <a:r>
              <a:rPr lang="en-US" dirty="0">
                <a:latin typeface="Open Sans" panose="020B0606030504020204"/>
              </a:rPr>
              <a:t> service implementation</a:t>
            </a:r>
            <a:endParaRPr lang="en-US" noProof="1">
              <a:latin typeface="Open Sans" panose="020B0606030504020204"/>
            </a:endParaRPr>
          </a:p>
        </p:txBody>
      </p:sp>
    </p:spTree>
    <p:extLst>
      <p:ext uri="{BB962C8B-B14F-4D97-AF65-F5344CB8AC3E}">
        <p14:creationId xmlns:p14="http://schemas.microsoft.com/office/powerpoint/2010/main" val="195225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9374-73D3-4DD6-B7B7-52D22D83F043}"/>
              </a:ext>
            </a:extLst>
          </p:cNvPr>
          <p:cNvSpPr>
            <a:spLocks noGrp="1"/>
          </p:cNvSpPr>
          <p:nvPr>
            <p:ph type="title"/>
          </p:nvPr>
        </p:nvSpPr>
        <p:spPr/>
        <p:txBody>
          <a:bodyPr/>
          <a:lstStyle/>
          <a:p>
            <a:r>
              <a:rPr lang="en-US" noProof="1"/>
              <a:t>Configure gRPC in ASP.NET Core</a:t>
            </a:r>
          </a:p>
        </p:txBody>
      </p:sp>
      <p:sp>
        <p:nvSpPr>
          <p:cNvPr id="7" name="TextBox 6">
            <a:extLst>
              <a:ext uri="{FF2B5EF4-FFF2-40B4-BE49-F238E27FC236}">
                <a16:creationId xmlns:a16="http://schemas.microsoft.com/office/drawing/2014/main" id="{47AB64BF-9BA5-458E-AF0B-74D6D60D2C75}"/>
              </a:ext>
            </a:extLst>
          </p:cNvPr>
          <p:cNvSpPr txBox="1"/>
          <p:nvPr/>
        </p:nvSpPr>
        <p:spPr>
          <a:xfrm>
            <a:off x="419100" y="2762270"/>
            <a:ext cx="11353800" cy="3970318"/>
          </a:xfrm>
          <a:prstGeom prst="rect">
            <a:avLst/>
          </a:prstGeom>
          <a:solidFill>
            <a:schemeClr val="accent4">
              <a:lumMod val="20000"/>
              <a:lumOff val="80000"/>
            </a:schemeClr>
          </a:solidFill>
        </p:spPr>
        <p:txBody>
          <a:bodyPr wrap="square">
            <a:spAutoFit/>
          </a:bodyPr>
          <a:lstStyle/>
          <a:p>
            <a:r>
              <a:rPr lang="en-US" sz="1800" noProof="1">
                <a:solidFill>
                  <a:srgbClr val="0000FF"/>
                </a:solidFill>
                <a:latin typeface="Consolas" panose="020B0609020204030204" pitchFamily="49" charset="0"/>
              </a:rPr>
              <a:t>public</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void</a:t>
            </a:r>
            <a:r>
              <a:rPr lang="en-US" sz="1800" noProof="1">
                <a:solidFill>
                  <a:srgbClr val="000000"/>
                </a:solidFill>
                <a:latin typeface="Consolas" panose="020B0609020204030204" pitchFamily="49" charset="0"/>
              </a:rPr>
              <a:t> Configure(</a:t>
            </a:r>
            <a:r>
              <a:rPr lang="en-US" noProof="1">
                <a:solidFill>
                  <a:srgbClr val="2B91AF"/>
                </a:solidFill>
                <a:latin typeface="Consolas" panose="020B0609020204030204" pitchFamily="49" charset="0"/>
              </a:rPr>
              <a:t>IApplicationBuilder</a:t>
            </a:r>
            <a:r>
              <a:rPr lang="en-US" sz="1800" noProof="1">
                <a:solidFill>
                  <a:srgbClr val="000000"/>
                </a:solidFill>
                <a:latin typeface="Consolas" panose="020B0609020204030204" pitchFamily="49" charset="0"/>
              </a:rPr>
              <a:t> app, </a:t>
            </a:r>
            <a:r>
              <a:rPr lang="en-US" noProof="1">
                <a:solidFill>
                  <a:srgbClr val="2B91AF"/>
                </a:solidFill>
                <a:latin typeface="Consolas" panose="020B0609020204030204" pitchFamily="49" charset="0"/>
              </a:rPr>
              <a:t>IWebHostEnvironment</a:t>
            </a:r>
            <a:r>
              <a:rPr lang="en-US" sz="1800" noProof="1">
                <a:solidFill>
                  <a:srgbClr val="000000"/>
                </a:solidFill>
                <a:latin typeface="Consolas" panose="020B0609020204030204" pitchFamily="49" charset="0"/>
              </a:rPr>
              <a:t> env)</a:t>
            </a:r>
          </a:p>
          <a:p>
            <a:r>
              <a:rPr lang="en-US" sz="1800" noProof="1">
                <a:solidFill>
                  <a:srgbClr val="000000"/>
                </a:solidFill>
                <a:latin typeface="Consolas" panose="020B0609020204030204" pitchFamily="49" charset="0"/>
              </a:rPr>
              <a:t>{</a:t>
            </a:r>
          </a:p>
          <a:p>
            <a:r>
              <a:rPr lang="en-US" sz="1800" noProof="1">
                <a:solidFill>
                  <a:srgbClr val="000000"/>
                </a:solidFill>
                <a:latin typeface="Consolas" panose="020B0609020204030204" pitchFamily="49" charset="0"/>
              </a:rPr>
              <a:t>    app.</a:t>
            </a:r>
            <a:r>
              <a:rPr lang="en-US" sz="1800" noProof="1">
                <a:solidFill>
                  <a:schemeClr val="accent4">
                    <a:lumMod val="50000"/>
                  </a:schemeClr>
                </a:solidFill>
                <a:latin typeface="Consolas" panose="020B0609020204030204" pitchFamily="49" charset="0"/>
              </a:rPr>
              <a:t>UseRouting</a:t>
            </a:r>
            <a:r>
              <a:rPr lang="en-US" sz="1800" noProof="1">
                <a:solidFill>
                  <a:srgbClr val="000000"/>
                </a:solidFill>
                <a:latin typeface="Consolas" panose="020B0609020204030204" pitchFamily="49" charset="0"/>
              </a:rPr>
              <a:t>();</a:t>
            </a:r>
          </a:p>
          <a:p>
            <a:r>
              <a:rPr lang="en-US" sz="1800" noProof="1">
                <a:solidFill>
                  <a:srgbClr val="000000"/>
                </a:solidFill>
                <a:latin typeface="Consolas" panose="020B0609020204030204" pitchFamily="49" charset="0"/>
              </a:rPr>
              <a:t>    app.</a:t>
            </a:r>
            <a:r>
              <a:rPr lang="en-US" sz="1800" noProof="1">
                <a:solidFill>
                  <a:schemeClr val="accent4">
                    <a:lumMod val="50000"/>
                  </a:schemeClr>
                </a:solidFill>
                <a:latin typeface="Consolas" panose="020B0609020204030204" pitchFamily="49" charset="0"/>
              </a:rPr>
              <a:t>UseEndpoints</a:t>
            </a:r>
            <a:r>
              <a:rPr lang="en-US" sz="1800" noProof="1">
                <a:solidFill>
                  <a:srgbClr val="000000"/>
                </a:solidFill>
                <a:latin typeface="Consolas" panose="020B0609020204030204" pitchFamily="49" charset="0"/>
              </a:rPr>
              <a:t>(endpoints =&gt;</a:t>
            </a:r>
          </a:p>
          <a:p>
            <a:r>
              <a:rPr lang="en-US" sz="1800" noProof="1">
                <a:solidFill>
                  <a:srgbClr val="000000"/>
                </a:solidFill>
                <a:latin typeface="Consolas" panose="020B0609020204030204" pitchFamily="49" charset="0"/>
              </a:rPr>
              <a:t>    {</a:t>
            </a:r>
          </a:p>
          <a:p>
            <a:r>
              <a:rPr lang="en-US" sz="1800" noProof="1">
                <a:solidFill>
                  <a:srgbClr val="000000"/>
                </a:solidFill>
                <a:latin typeface="Consolas" panose="020B0609020204030204" pitchFamily="49" charset="0"/>
              </a:rPr>
              <a:t>        endpoints.</a:t>
            </a:r>
            <a:r>
              <a:rPr lang="en-US" sz="1800" noProof="1">
                <a:solidFill>
                  <a:schemeClr val="accent4">
                    <a:lumMod val="50000"/>
                  </a:schemeClr>
                </a:solidFill>
                <a:latin typeface="Consolas" panose="020B0609020204030204" pitchFamily="49" charset="0"/>
              </a:rPr>
              <a:t>MapGrpcService</a:t>
            </a:r>
            <a:r>
              <a:rPr lang="en-US" sz="1800" noProof="1">
                <a:solidFill>
                  <a:srgbClr val="000000"/>
                </a:solidFill>
                <a:latin typeface="Consolas" panose="020B0609020204030204" pitchFamily="49" charset="0"/>
              </a:rPr>
              <a:t>&lt;</a:t>
            </a:r>
            <a:r>
              <a:rPr lang="en-US" noProof="1">
                <a:solidFill>
                  <a:srgbClr val="2B91AF"/>
                </a:solidFill>
                <a:latin typeface="Consolas" panose="020B0609020204030204" pitchFamily="49" charset="0"/>
              </a:rPr>
              <a:t>GreeterService</a:t>
            </a:r>
            <a:r>
              <a:rPr lang="en-US" sz="1800" noProof="1">
                <a:solidFill>
                  <a:srgbClr val="000000"/>
                </a:solidFill>
                <a:latin typeface="Consolas" panose="020B0609020204030204" pitchFamily="49" charset="0"/>
              </a:rPr>
              <a:t>&gt;();</a:t>
            </a:r>
          </a:p>
          <a:p>
            <a:r>
              <a:rPr lang="en-US" sz="1800" noProof="1">
                <a:solidFill>
                  <a:srgbClr val="000000"/>
                </a:solidFill>
                <a:latin typeface="Consolas" panose="020B0609020204030204" pitchFamily="49" charset="0"/>
              </a:rPr>
              <a:t>        endpoints.</a:t>
            </a:r>
            <a:r>
              <a:rPr lang="en-US" sz="1800" noProof="1">
                <a:solidFill>
                  <a:schemeClr val="accent4">
                    <a:lumMod val="50000"/>
                  </a:schemeClr>
                </a:solidFill>
                <a:latin typeface="Consolas" panose="020B0609020204030204" pitchFamily="49" charset="0"/>
              </a:rPr>
              <a:t>MapGet</a:t>
            </a:r>
            <a:r>
              <a:rPr lang="en-US" sz="1800" noProof="1">
                <a:solidFill>
                  <a:srgbClr val="000000"/>
                </a:solidFill>
                <a:latin typeface="Consolas" panose="020B0609020204030204" pitchFamily="49" charset="0"/>
              </a:rPr>
              <a:t>(</a:t>
            </a:r>
            <a:r>
              <a:rPr lang="en-US" sz="1800" noProof="1">
                <a:solidFill>
                  <a:srgbClr val="A31515"/>
                </a:solidFill>
                <a:latin typeface="Consolas" panose="020B0609020204030204" pitchFamily="49" charset="0"/>
              </a:rPr>
              <a:t>"/"</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async</a:t>
            </a:r>
            <a:r>
              <a:rPr lang="en-US" sz="1800" noProof="1">
                <a:solidFill>
                  <a:srgbClr val="000000"/>
                </a:solidFill>
                <a:latin typeface="Consolas" panose="020B0609020204030204" pitchFamily="49" charset="0"/>
              </a:rPr>
              <a:t> context =&gt;</a:t>
            </a:r>
          </a:p>
          <a:p>
            <a:r>
              <a:rPr lang="en-US" sz="1800" noProof="1">
                <a:solidFill>
                  <a:srgbClr val="000000"/>
                </a:solidFill>
                <a:latin typeface="Consolas" panose="020B0609020204030204" pitchFamily="49" charset="0"/>
              </a:rPr>
              <a:t>        {</a:t>
            </a:r>
          </a:p>
          <a:p>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await</a:t>
            </a:r>
            <a:r>
              <a:rPr lang="en-US" sz="1800" noProof="1">
                <a:solidFill>
                  <a:srgbClr val="000000"/>
                </a:solidFill>
                <a:latin typeface="Consolas" panose="020B0609020204030204" pitchFamily="49" charset="0"/>
              </a:rPr>
              <a:t> context.Response.</a:t>
            </a:r>
            <a:r>
              <a:rPr lang="en-US" sz="1800" noProof="1">
                <a:solidFill>
                  <a:schemeClr val="accent4">
                    <a:lumMod val="50000"/>
                  </a:schemeClr>
                </a:solidFill>
                <a:latin typeface="Consolas" panose="020B0609020204030204" pitchFamily="49" charset="0"/>
              </a:rPr>
              <a:t>WriteAsync</a:t>
            </a:r>
            <a:r>
              <a:rPr lang="en-US" sz="1800" noProof="1">
                <a:solidFill>
                  <a:srgbClr val="000000"/>
                </a:solidFill>
                <a:latin typeface="Consolas" panose="020B0609020204030204" pitchFamily="49" charset="0"/>
              </a:rPr>
              <a:t>(</a:t>
            </a:r>
            <a:r>
              <a:rPr lang="en-US" sz="1800" noProof="1">
                <a:solidFill>
                  <a:srgbClr val="A31515"/>
                </a:solidFill>
                <a:latin typeface="Consolas" panose="020B0609020204030204" pitchFamily="49" charset="0"/>
              </a:rPr>
              <a:t>"Communication with gRPC endpoints must be made through a gRPC client. To learn how to create a client, visit: https://go.microsoft.com/fwlink/?linkid=2086909"</a:t>
            </a:r>
            <a:r>
              <a:rPr lang="en-US" sz="1800" noProof="1">
                <a:solidFill>
                  <a:srgbClr val="000000"/>
                </a:solidFill>
                <a:latin typeface="Consolas" panose="020B0609020204030204" pitchFamily="49" charset="0"/>
              </a:rPr>
              <a:t>);</a:t>
            </a:r>
          </a:p>
          <a:p>
            <a:r>
              <a:rPr lang="en-US" sz="1800" noProof="1">
                <a:solidFill>
                  <a:srgbClr val="000000"/>
                </a:solidFill>
                <a:latin typeface="Consolas" panose="020B0609020204030204" pitchFamily="49" charset="0"/>
              </a:rPr>
              <a:t>        });</a:t>
            </a:r>
          </a:p>
          <a:p>
            <a:r>
              <a:rPr lang="en-US" sz="1800" noProof="1">
                <a:solidFill>
                  <a:srgbClr val="000000"/>
                </a:solidFill>
                <a:latin typeface="Consolas" panose="020B0609020204030204" pitchFamily="49" charset="0"/>
              </a:rPr>
              <a:t>    });</a:t>
            </a:r>
          </a:p>
          <a:p>
            <a:r>
              <a:rPr lang="en-US" sz="1800" noProof="1">
                <a:solidFill>
                  <a:srgbClr val="000000"/>
                </a:solidFill>
                <a:latin typeface="Consolas" panose="020B0609020204030204" pitchFamily="49" charset="0"/>
              </a:rPr>
              <a:t>}</a:t>
            </a:r>
          </a:p>
        </p:txBody>
      </p:sp>
      <p:sp>
        <p:nvSpPr>
          <p:cNvPr id="5" name="Rectangle: Rounded Corners 4">
            <a:extLst>
              <a:ext uri="{FF2B5EF4-FFF2-40B4-BE49-F238E27FC236}">
                <a16:creationId xmlns:a16="http://schemas.microsoft.com/office/drawing/2014/main" id="{5FE1B996-C35D-43AE-888F-865FCE98990E}"/>
              </a:ext>
            </a:extLst>
          </p:cNvPr>
          <p:cNvSpPr/>
          <p:nvPr/>
        </p:nvSpPr>
        <p:spPr>
          <a:xfrm>
            <a:off x="1391004" y="4121212"/>
            <a:ext cx="5535314"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7E8D2C7D-2A28-42B9-8B56-8386F96B2ECC}"/>
              </a:ext>
            </a:extLst>
          </p:cNvPr>
          <p:cNvSpPr txBox="1"/>
          <p:nvPr/>
        </p:nvSpPr>
        <p:spPr>
          <a:xfrm>
            <a:off x="6989380" y="4049899"/>
            <a:ext cx="4815051" cy="646331"/>
          </a:xfrm>
          <a:prstGeom prst="rect">
            <a:avLst/>
          </a:prstGeom>
          <a:noFill/>
        </p:spPr>
        <p:txBody>
          <a:bodyPr wrap="square" rtlCol="0">
            <a:spAutoFit/>
          </a:bodyPr>
          <a:lstStyle/>
          <a:p>
            <a:r>
              <a:rPr lang="en-US" noProof="1">
                <a:latin typeface="Open Sans" panose="020B0606030504020204"/>
              </a:rPr>
              <a:t>Add gRPC service to the routing pipeline by calling the MapGrpcService() method</a:t>
            </a:r>
          </a:p>
        </p:txBody>
      </p:sp>
      <p:sp>
        <p:nvSpPr>
          <p:cNvPr id="8" name="TextBox 7">
            <a:extLst>
              <a:ext uri="{FF2B5EF4-FFF2-40B4-BE49-F238E27FC236}">
                <a16:creationId xmlns:a16="http://schemas.microsoft.com/office/drawing/2014/main" id="{4A645902-66DB-4B01-8A22-307C4C731DFD}"/>
              </a:ext>
            </a:extLst>
          </p:cNvPr>
          <p:cNvSpPr txBox="1"/>
          <p:nvPr/>
        </p:nvSpPr>
        <p:spPr>
          <a:xfrm>
            <a:off x="419100" y="1413376"/>
            <a:ext cx="11353800" cy="1200329"/>
          </a:xfrm>
          <a:prstGeom prst="rect">
            <a:avLst/>
          </a:prstGeom>
          <a:solidFill>
            <a:schemeClr val="accent4">
              <a:lumMod val="20000"/>
              <a:lumOff val="80000"/>
            </a:schemeClr>
          </a:solidFill>
        </p:spPr>
        <p:txBody>
          <a:bodyPr wrap="square">
            <a:spAutoFit/>
          </a:bodyPr>
          <a:lstStyle/>
          <a:p>
            <a:r>
              <a:rPr lang="en-US" noProof="1">
                <a:solidFill>
                  <a:srgbClr val="000000"/>
                </a:solidFill>
                <a:latin typeface="Consolas" panose="020B0609020204030204" pitchFamily="49" charset="0"/>
              </a:rPr>
              <a:t> </a:t>
            </a:r>
            <a:r>
              <a:rPr lang="en-US" noProof="1">
                <a:solidFill>
                  <a:srgbClr val="0000FF"/>
                </a:solidFill>
                <a:latin typeface="Consolas" panose="020B0609020204030204" pitchFamily="49" charset="0"/>
              </a:rPr>
              <a:t>public</a:t>
            </a:r>
            <a:r>
              <a:rPr lang="en-US" noProof="1">
                <a:solidFill>
                  <a:srgbClr val="000000"/>
                </a:solidFill>
                <a:latin typeface="Consolas" panose="020B0609020204030204" pitchFamily="49" charset="0"/>
              </a:rPr>
              <a:t> </a:t>
            </a:r>
            <a:r>
              <a:rPr lang="en-US" noProof="1">
                <a:solidFill>
                  <a:srgbClr val="0000FF"/>
                </a:solidFill>
                <a:latin typeface="Consolas" panose="020B0609020204030204" pitchFamily="49" charset="0"/>
              </a:rPr>
              <a:t>void</a:t>
            </a:r>
            <a:r>
              <a:rPr lang="en-US" noProof="1">
                <a:solidFill>
                  <a:srgbClr val="000000"/>
                </a:solidFill>
                <a:latin typeface="Consolas" panose="020B0609020204030204" pitchFamily="49" charset="0"/>
              </a:rPr>
              <a:t> ConfigureServices(</a:t>
            </a:r>
            <a:r>
              <a:rPr lang="en-US" noProof="1">
                <a:solidFill>
                  <a:srgbClr val="2B91AF"/>
                </a:solidFill>
                <a:latin typeface="Consolas" panose="020B0609020204030204" pitchFamily="49" charset="0"/>
              </a:rPr>
              <a:t>IServiceCollection</a:t>
            </a:r>
            <a:r>
              <a:rPr lang="en-US" noProof="1">
                <a:solidFill>
                  <a:srgbClr val="000000"/>
                </a:solidFill>
                <a:latin typeface="Consolas" panose="020B0609020204030204" pitchFamily="49" charset="0"/>
              </a:rPr>
              <a:t> services)</a:t>
            </a:r>
          </a:p>
          <a:p>
            <a:r>
              <a:rPr lang="en-US" noProof="1">
                <a:solidFill>
                  <a:srgbClr val="000000"/>
                </a:solidFill>
                <a:latin typeface="Consolas" panose="020B0609020204030204" pitchFamily="49" charset="0"/>
              </a:rPr>
              <a:t> {</a:t>
            </a:r>
          </a:p>
          <a:p>
            <a:r>
              <a:rPr lang="en-US" noProof="1">
                <a:solidFill>
                  <a:srgbClr val="000000"/>
                </a:solidFill>
                <a:latin typeface="Consolas" panose="020B0609020204030204" pitchFamily="49" charset="0"/>
              </a:rPr>
              <a:t>      services.</a:t>
            </a:r>
            <a:r>
              <a:rPr lang="en-US" noProof="1">
                <a:solidFill>
                  <a:schemeClr val="accent4">
                    <a:lumMod val="50000"/>
                  </a:schemeClr>
                </a:solidFill>
                <a:latin typeface="Consolas" panose="020B0609020204030204" pitchFamily="49" charset="0"/>
              </a:rPr>
              <a:t>AddGrpc</a:t>
            </a:r>
            <a:r>
              <a:rPr lang="en-US" noProof="1">
                <a:solidFill>
                  <a:srgbClr val="000000"/>
                </a:solidFill>
                <a:latin typeface="Consolas" panose="020B0609020204030204" pitchFamily="49" charset="0"/>
              </a:rPr>
              <a:t>();</a:t>
            </a:r>
          </a:p>
          <a:p>
            <a:r>
              <a:rPr lang="en-US" noProof="1">
                <a:solidFill>
                  <a:srgbClr val="000000"/>
                </a:solidFill>
                <a:latin typeface="Consolas" panose="020B0609020204030204" pitchFamily="49" charset="0"/>
              </a:rPr>
              <a:t> }</a:t>
            </a:r>
            <a:endParaRPr lang="en-US" noProof="1"/>
          </a:p>
        </p:txBody>
      </p:sp>
      <p:sp>
        <p:nvSpPr>
          <p:cNvPr id="9" name="Rectangle: Rounded Corners 8">
            <a:extLst>
              <a:ext uri="{FF2B5EF4-FFF2-40B4-BE49-F238E27FC236}">
                <a16:creationId xmlns:a16="http://schemas.microsoft.com/office/drawing/2014/main" id="{6DDAF2B8-54A9-41FA-B981-EE59FB627A37}"/>
              </a:ext>
            </a:extLst>
          </p:cNvPr>
          <p:cNvSpPr/>
          <p:nvPr/>
        </p:nvSpPr>
        <p:spPr>
          <a:xfrm>
            <a:off x="1065184" y="1967529"/>
            <a:ext cx="2760582" cy="386787"/>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0017FF2-9DC1-4CD3-8E12-E84646D73FF4}"/>
              </a:ext>
            </a:extLst>
          </p:cNvPr>
          <p:cNvSpPr txBox="1"/>
          <p:nvPr/>
        </p:nvSpPr>
        <p:spPr>
          <a:xfrm>
            <a:off x="3873063" y="1869002"/>
            <a:ext cx="5859517" cy="646331"/>
          </a:xfrm>
          <a:prstGeom prst="rect">
            <a:avLst/>
          </a:prstGeom>
          <a:noFill/>
        </p:spPr>
        <p:txBody>
          <a:bodyPr wrap="square" rtlCol="0">
            <a:spAutoFit/>
          </a:bodyPr>
          <a:lstStyle/>
          <a:p>
            <a:r>
              <a:rPr lang="en-US" noProof="1">
                <a:latin typeface="Open Sans" panose="020B0606030504020204"/>
              </a:rPr>
              <a:t>Enable gRPC support by calling the AddGrpc() method in ConfigureServices method</a:t>
            </a:r>
          </a:p>
        </p:txBody>
      </p:sp>
    </p:spTree>
    <p:extLst>
      <p:ext uri="{BB962C8B-B14F-4D97-AF65-F5344CB8AC3E}">
        <p14:creationId xmlns:p14="http://schemas.microsoft.com/office/powerpoint/2010/main" val="4533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p:bldP spid="8" grpId="0" animBg="1"/>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4AF6-749D-4315-8134-081D57ACFD7E}"/>
              </a:ext>
            </a:extLst>
          </p:cNvPr>
          <p:cNvSpPr>
            <a:spLocks noGrp="1"/>
          </p:cNvSpPr>
          <p:nvPr>
            <p:ph type="title"/>
          </p:nvPr>
        </p:nvSpPr>
        <p:spPr/>
        <p:txBody>
          <a:bodyPr/>
          <a:lstStyle/>
          <a:p>
            <a:r>
              <a:rPr lang="en-US" noProof="1"/>
              <a:t>Build gRPC Client</a:t>
            </a:r>
          </a:p>
        </p:txBody>
      </p:sp>
      <p:sp>
        <p:nvSpPr>
          <p:cNvPr id="3" name="Content Placeholder 2">
            <a:extLst>
              <a:ext uri="{FF2B5EF4-FFF2-40B4-BE49-F238E27FC236}">
                <a16:creationId xmlns:a16="http://schemas.microsoft.com/office/drawing/2014/main" id="{C0571AB2-A624-4F66-8147-094DF13FBEC3}"/>
              </a:ext>
            </a:extLst>
          </p:cNvPr>
          <p:cNvSpPr>
            <a:spLocks noGrp="1"/>
          </p:cNvSpPr>
          <p:nvPr>
            <p:ph idx="1"/>
          </p:nvPr>
        </p:nvSpPr>
        <p:spPr>
          <a:xfrm>
            <a:off x="914400" y="1478783"/>
            <a:ext cx="11046372" cy="4351338"/>
          </a:xfrm>
        </p:spPr>
        <p:txBody>
          <a:bodyPr/>
          <a:lstStyle/>
          <a:p>
            <a:r>
              <a:rPr lang="en-US" b="1" i="1" noProof="1">
                <a:solidFill>
                  <a:schemeClr val="tx1"/>
                </a:solidFill>
              </a:rPr>
              <a:t>gRPC</a:t>
            </a:r>
            <a:r>
              <a:rPr lang="en-US" noProof="1"/>
              <a:t> Client could be anything from a simple </a:t>
            </a:r>
            <a:r>
              <a:rPr lang="en-US" b="1" i="1" noProof="1"/>
              <a:t>Console Application</a:t>
            </a:r>
            <a:r>
              <a:rPr lang="en-US" noProof="1"/>
              <a:t> to another </a:t>
            </a:r>
            <a:r>
              <a:rPr lang="en-US" b="1" i="1" noProof="1"/>
              <a:t>Web Application</a:t>
            </a:r>
          </a:p>
        </p:txBody>
      </p:sp>
      <p:pic>
        <p:nvPicPr>
          <p:cNvPr id="7" name="Picture 6">
            <a:extLst>
              <a:ext uri="{FF2B5EF4-FFF2-40B4-BE49-F238E27FC236}">
                <a16:creationId xmlns:a16="http://schemas.microsoft.com/office/drawing/2014/main" id="{BB5E5BF2-C365-412B-88A1-6219E8FB1299}"/>
              </a:ext>
            </a:extLst>
          </p:cNvPr>
          <p:cNvPicPr>
            <a:picLocks noChangeAspect="1"/>
          </p:cNvPicPr>
          <p:nvPr/>
        </p:nvPicPr>
        <p:blipFill>
          <a:blip r:embed="rId3"/>
          <a:stretch>
            <a:fillRect/>
          </a:stretch>
        </p:blipFill>
        <p:spPr>
          <a:xfrm>
            <a:off x="1556249" y="2459421"/>
            <a:ext cx="9079502" cy="4262062"/>
          </a:xfrm>
          <a:prstGeom prst="rect">
            <a:avLst/>
          </a:prstGeom>
        </p:spPr>
      </p:pic>
      <p:sp>
        <p:nvSpPr>
          <p:cNvPr id="8" name="Rectangle: Rounded Corners 7">
            <a:extLst>
              <a:ext uri="{FF2B5EF4-FFF2-40B4-BE49-F238E27FC236}">
                <a16:creationId xmlns:a16="http://schemas.microsoft.com/office/drawing/2014/main" id="{7B3AC3B8-2A9F-42C4-881A-714F510F0413}"/>
              </a:ext>
            </a:extLst>
          </p:cNvPr>
          <p:cNvSpPr/>
          <p:nvPr/>
        </p:nvSpPr>
        <p:spPr>
          <a:xfrm>
            <a:off x="5100437" y="3469786"/>
            <a:ext cx="5399397" cy="1144255"/>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3458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F3BA-92E4-4035-8456-615072FFFB48}"/>
              </a:ext>
            </a:extLst>
          </p:cNvPr>
          <p:cNvSpPr>
            <a:spLocks noGrp="1"/>
          </p:cNvSpPr>
          <p:nvPr>
            <p:ph type="title"/>
          </p:nvPr>
        </p:nvSpPr>
        <p:spPr/>
        <p:txBody>
          <a:bodyPr/>
          <a:lstStyle/>
          <a:p>
            <a:r>
              <a:rPr lang="en-US" noProof="1"/>
              <a:t>Build gRPC Client</a:t>
            </a:r>
          </a:p>
        </p:txBody>
      </p:sp>
      <p:pic>
        <p:nvPicPr>
          <p:cNvPr id="5" name="Content Placeholder 4">
            <a:extLst>
              <a:ext uri="{FF2B5EF4-FFF2-40B4-BE49-F238E27FC236}">
                <a16:creationId xmlns:a16="http://schemas.microsoft.com/office/drawing/2014/main" id="{68768394-7849-4DC8-89B0-D639B899D281}"/>
              </a:ext>
            </a:extLst>
          </p:cNvPr>
          <p:cNvPicPr>
            <a:picLocks noGrp="1" noChangeAspect="1"/>
          </p:cNvPicPr>
          <p:nvPr>
            <p:ph idx="1"/>
          </p:nvPr>
        </p:nvPicPr>
        <p:blipFill>
          <a:blip r:embed="rId2"/>
          <a:stretch>
            <a:fillRect/>
          </a:stretch>
        </p:blipFill>
        <p:spPr>
          <a:xfrm>
            <a:off x="1951720" y="1440016"/>
            <a:ext cx="8007270" cy="2149785"/>
          </a:xfrm>
        </p:spPr>
      </p:pic>
      <p:pic>
        <p:nvPicPr>
          <p:cNvPr id="7" name="Picture 6">
            <a:extLst>
              <a:ext uri="{FF2B5EF4-FFF2-40B4-BE49-F238E27FC236}">
                <a16:creationId xmlns:a16="http://schemas.microsoft.com/office/drawing/2014/main" id="{2631CF0A-B428-408E-8AEF-D9F3E860D6B0}"/>
              </a:ext>
            </a:extLst>
          </p:cNvPr>
          <p:cNvPicPr>
            <a:picLocks noChangeAspect="1"/>
          </p:cNvPicPr>
          <p:nvPr/>
        </p:nvPicPr>
        <p:blipFill>
          <a:blip r:embed="rId3"/>
          <a:stretch>
            <a:fillRect/>
          </a:stretch>
        </p:blipFill>
        <p:spPr>
          <a:xfrm>
            <a:off x="2046890" y="4343091"/>
            <a:ext cx="7912100" cy="2149784"/>
          </a:xfrm>
          <a:prstGeom prst="rect">
            <a:avLst/>
          </a:prstGeom>
        </p:spPr>
      </p:pic>
      <p:sp>
        <p:nvSpPr>
          <p:cNvPr id="8" name="Arrow: Down 7">
            <a:extLst>
              <a:ext uri="{FF2B5EF4-FFF2-40B4-BE49-F238E27FC236}">
                <a16:creationId xmlns:a16="http://schemas.microsoft.com/office/drawing/2014/main" id="{412DA7FB-B96A-416A-88BF-A635E1D9E3B7}"/>
              </a:ext>
            </a:extLst>
          </p:cNvPr>
          <p:cNvSpPr/>
          <p:nvPr/>
        </p:nvSpPr>
        <p:spPr>
          <a:xfrm>
            <a:off x="5656825" y="3809691"/>
            <a:ext cx="3937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3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78FB-2765-7548-9243-8D5F8F8CCC72}"/>
              </a:ext>
            </a:extLst>
          </p:cNvPr>
          <p:cNvSpPr>
            <a:spLocks noGrp="1"/>
          </p:cNvSpPr>
          <p:nvPr>
            <p:ph type="title"/>
          </p:nvPr>
        </p:nvSpPr>
        <p:spPr>
          <a:xfrm>
            <a:off x="831850" y="1709738"/>
            <a:ext cx="8024051" cy="2852737"/>
          </a:xfrm>
        </p:spPr>
        <p:txBody>
          <a:bodyPr>
            <a:normAutofit/>
          </a:bodyPr>
          <a:lstStyle/>
          <a:p>
            <a:r>
              <a:rPr lang="en-US" sz="5400" b="1" dirty="0">
                <a:solidFill>
                  <a:srgbClr val="512BD3"/>
                </a:solidFill>
                <a:latin typeface="Open Sans" panose="020B0606030504020204" pitchFamily="34" charset="0"/>
                <a:ea typeface="Open Sans" panose="020B0606030504020204" pitchFamily="34" charset="0"/>
                <a:cs typeface="Open Sans" panose="020B0606030504020204" pitchFamily="34" charset="0"/>
              </a:rPr>
              <a:t>High-performance Services with </a:t>
            </a:r>
            <a:r>
              <a:rPr lang="en-US" sz="5400" b="1" dirty="0" err="1">
                <a:solidFill>
                  <a:srgbClr val="512BD3"/>
                </a:solidFill>
                <a:latin typeface="Open Sans" panose="020B0606030504020204" pitchFamily="34" charset="0"/>
                <a:ea typeface="Open Sans" panose="020B0606030504020204" pitchFamily="34" charset="0"/>
                <a:cs typeface="Open Sans" panose="020B0606030504020204" pitchFamily="34" charset="0"/>
              </a:rPr>
              <a:t>gRPC</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6D4A0DE-AF44-374E-9D7A-88CEA0E6F6A9}"/>
              </a:ext>
            </a:extLst>
          </p:cNvPr>
          <p:cNvSpPr>
            <a:spLocks noGrp="1"/>
          </p:cNvSpPr>
          <p:nvPr>
            <p:ph type="body" idx="1"/>
          </p:nvPr>
        </p:nvSpPr>
        <p:spPr>
          <a:xfrm>
            <a:off x="973394" y="4739148"/>
            <a:ext cx="10374056" cy="1350502"/>
          </a:xfrm>
        </p:spPr>
        <p:txBody>
          <a:bodyPr>
            <a:normAutofit/>
          </a:bodyPr>
          <a:lstStyle/>
          <a:p>
            <a:r>
              <a:rPr lang="en-US" dirty="0"/>
              <a:t>Hung Nguyen</a:t>
            </a:r>
          </a:p>
        </p:txBody>
      </p:sp>
      <p:pic>
        <p:nvPicPr>
          <p:cNvPr id="7" name="Picture 6">
            <a:extLst>
              <a:ext uri="{FF2B5EF4-FFF2-40B4-BE49-F238E27FC236}">
                <a16:creationId xmlns:a16="http://schemas.microsoft.com/office/drawing/2014/main" id="{1AD3D175-244F-F148-9A07-0BB663FA411E}"/>
              </a:ext>
            </a:extLst>
          </p:cNvPr>
          <p:cNvPicPr>
            <a:picLocks noChangeAspect="1"/>
          </p:cNvPicPr>
          <p:nvPr/>
        </p:nvPicPr>
        <p:blipFill>
          <a:blip r:embed="rId2"/>
          <a:stretch>
            <a:fillRect/>
          </a:stretch>
        </p:blipFill>
        <p:spPr>
          <a:xfrm>
            <a:off x="7834322" y="2370137"/>
            <a:ext cx="3669928" cy="3625636"/>
          </a:xfrm>
          <a:prstGeom prst="rect">
            <a:avLst/>
          </a:prstGeom>
        </p:spPr>
      </p:pic>
    </p:spTree>
    <p:extLst>
      <p:ext uri="{BB962C8B-B14F-4D97-AF65-F5344CB8AC3E}">
        <p14:creationId xmlns:p14="http://schemas.microsoft.com/office/powerpoint/2010/main" val="1392467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0041-5263-4E81-B82E-98BAD95D376E}"/>
              </a:ext>
            </a:extLst>
          </p:cNvPr>
          <p:cNvSpPr>
            <a:spLocks noGrp="1"/>
          </p:cNvSpPr>
          <p:nvPr>
            <p:ph type="title"/>
          </p:nvPr>
        </p:nvSpPr>
        <p:spPr/>
        <p:txBody>
          <a:bodyPr/>
          <a:lstStyle/>
          <a:p>
            <a:r>
              <a:rPr lang="en-US" noProof="1"/>
              <a:t>Build gRPC Client</a:t>
            </a:r>
          </a:p>
        </p:txBody>
      </p:sp>
      <p:sp>
        <p:nvSpPr>
          <p:cNvPr id="3" name="Content Placeholder 2">
            <a:extLst>
              <a:ext uri="{FF2B5EF4-FFF2-40B4-BE49-F238E27FC236}">
                <a16:creationId xmlns:a16="http://schemas.microsoft.com/office/drawing/2014/main" id="{ACDE6111-CFAF-42CA-88CF-752AE15F3F3D}"/>
              </a:ext>
            </a:extLst>
          </p:cNvPr>
          <p:cNvSpPr>
            <a:spLocks noGrp="1"/>
          </p:cNvSpPr>
          <p:nvPr>
            <p:ph idx="1"/>
          </p:nvPr>
        </p:nvSpPr>
        <p:spPr>
          <a:xfrm>
            <a:off x="381000" y="2324101"/>
            <a:ext cx="9906000" cy="3505200"/>
          </a:xfrm>
          <a:solidFill>
            <a:schemeClr val="accent4">
              <a:lumMod val="20000"/>
              <a:lumOff val="80000"/>
            </a:schemeClr>
          </a:solidFill>
        </p:spPr>
        <p:txBody>
          <a:bodyPr>
            <a:normAutofit/>
          </a:bodyPr>
          <a:lstStyle/>
          <a:p>
            <a:pPr marL="0" indent="0">
              <a:buNone/>
            </a:pPr>
            <a:r>
              <a:rPr lang="en-US" sz="1800" noProof="1">
                <a:solidFill>
                  <a:srgbClr val="0000FF"/>
                </a:solidFill>
                <a:latin typeface="Consolas" panose="020B0609020204030204" pitchFamily="49" charset="0"/>
              </a:rPr>
              <a:t>static</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async</a:t>
            </a:r>
            <a:r>
              <a:rPr lang="en-US" sz="1800" noProof="1">
                <a:solidFill>
                  <a:srgbClr val="000000"/>
                </a:solidFill>
                <a:latin typeface="Consolas" panose="020B0609020204030204" pitchFamily="49" charset="0"/>
              </a:rPr>
              <a:t> </a:t>
            </a:r>
            <a:r>
              <a:rPr lang="en-US" sz="1800" noProof="1">
                <a:solidFill>
                  <a:srgbClr val="2B91AF"/>
                </a:solidFill>
                <a:latin typeface="Consolas" panose="020B0609020204030204" pitchFamily="49" charset="0"/>
                <a:ea typeface="+mn-ea"/>
                <a:cs typeface="+mn-cs"/>
              </a:rPr>
              <a:t>Task</a:t>
            </a:r>
            <a:r>
              <a:rPr lang="en-US" sz="1800" noProof="1">
                <a:solidFill>
                  <a:srgbClr val="000000"/>
                </a:solidFill>
                <a:latin typeface="Consolas" panose="020B0609020204030204" pitchFamily="49" charset="0"/>
              </a:rPr>
              <a:t> </a:t>
            </a:r>
            <a:r>
              <a:rPr lang="en-US" sz="1800" noProof="1">
                <a:solidFill>
                  <a:schemeClr val="accent4">
                    <a:lumMod val="50000"/>
                  </a:schemeClr>
                </a:solidFill>
                <a:latin typeface="Consolas" panose="020B0609020204030204" pitchFamily="49" charset="0"/>
                <a:ea typeface="+mn-ea"/>
                <a:cs typeface="+mn-cs"/>
              </a:rPr>
              <a:t>Main</a:t>
            </a:r>
            <a:r>
              <a:rPr lang="en-US" sz="1800" noProof="1">
                <a:solidFill>
                  <a:srgbClr val="000000"/>
                </a:solidFill>
                <a:latin typeface="Consolas" panose="020B0609020204030204" pitchFamily="49" charset="0"/>
              </a:rPr>
              <a:t>(</a:t>
            </a:r>
            <a:r>
              <a:rPr lang="en-US" sz="1800" noProof="1">
                <a:solidFill>
                  <a:srgbClr val="0000FF"/>
                </a:solidFill>
                <a:latin typeface="Consolas" panose="020B0609020204030204" pitchFamily="49" charset="0"/>
              </a:rPr>
              <a:t>string</a:t>
            </a:r>
            <a:r>
              <a:rPr lang="en-US" sz="1800" noProof="1">
                <a:solidFill>
                  <a:srgbClr val="000000"/>
                </a:solidFill>
                <a:latin typeface="Consolas" panose="020B0609020204030204" pitchFamily="49" charset="0"/>
              </a:rPr>
              <a:t>[] args)</a:t>
            </a:r>
          </a:p>
          <a:p>
            <a:pPr marL="0" indent="0">
              <a:buNone/>
            </a:pPr>
            <a:r>
              <a:rPr lang="en-US" sz="1800" noProof="1">
                <a:solidFill>
                  <a:srgbClr val="000000"/>
                </a:solidFill>
                <a:latin typeface="Consolas" panose="020B0609020204030204" pitchFamily="49" charset="0"/>
              </a:rPr>
              <a:t>{</a:t>
            </a:r>
          </a:p>
          <a:p>
            <a:pPr marL="0" indent="0">
              <a:buNone/>
            </a:pP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var</a:t>
            </a:r>
            <a:r>
              <a:rPr lang="en-US" sz="1800" noProof="1">
                <a:solidFill>
                  <a:srgbClr val="000000"/>
                </a:solidFill>
                <a:latin typeface="Consolas" panose="020B0609020204030204" pitchFamily="49" charset="0"/>
              </a:rPr>
              <a:t> data = </a:t>
            </a:r>
            <a:r>
              <a:rPr lang="en-US" sz="1800" noProof="1">
                <a:solidFill>
                  <a:srgbClr val="0000FF"/>
                </a:solidFill>
                <a:latin typeface="Consolas" panose="020B0609020204030204" pitchFamily="49" charset="0"/>
              </a:rPr>
              <a:t>new</a:t>
            </a:r>
            <a:r>
              <a:rPr lang="en-US" sz="1800" noProof="1">
                <a:solidFill>
                  <a:srgbClr val="000000"/>
                </a:solidFill>
                <a:latin typeface="Consolas" panose="020B0609020204030204" pitchFamily="49" charset="0"/>
              </a:rPr>
              <a:t> </a:t>
            </a:r>
            <a:r>
              <a:rPr lang="en-US" sz="1800" noProof="1">
                <a:solidFill>
                  <a:srgbClr val="2B91AF"/>
                </a:solidFill>
                <a:latin typeface="Consolas" panose="020B0609020204030204" pitchFamily="49" charset="0"/>
                <a:ea typeface="+mn-ea"/>
                <a:cs typeface="+mn-cs"/>
              </a:rPr>
              <a:t>HelloRequest</a:t>
            </a:r>
            <a:r>
              <a:rPr lang="en-US" sz="1800" noProof="1">
                <a:solidFill>
                  <a:srgbClr val="000000"/>
                </a:solidFill>
                <a:latin typeface="Consolas" panose="020B0609020204030204" pitchFamily="49" charset="0"/>
              </a:rPr>
              <a:t> { Name = </a:t>
            </a:r>
            <a:r>
              <a:rPr lang="en-US" sz="1800" noProof="1">
                <a:solidFill>
                  <a:srgbClr val="A31515"/>
                </a:solidFill>
                <a:latin typeface="Consolas" panose="020B0609020204030204" pitchFamily="49" charset="0"/>
              </a:rPr>
              <a:t>"DEV Cafe" </a:t>
            </a:r>
            <a:r>
              <a:rPr lang="en-US" sz="1800" noProof="1">
                <a:solidFill>
                  <a:srgbClr val="000000"/>
                </a:solidFill>
                <a:latin typeface="Consolas" panose="020B0609020204030204" pitchFamily="49" charset="0"/>
              </a:rPr>
              <a:t>};</a:t>
            </a:r>
            <a:endParaRPr lang="en-US" sz="1800" noProof="1">
              <a:solidFill>
                <a:srgbClr val="0000FF"/>
              </a:solidFill>
              <a:latin typeface="Consolas" panose="020B0609020204030204" pitchFamily="49" charset="0"/>
            </a:endParaRPr>
          </a:p>
          <a:p>
            <a:pPr marL="0" indent="0">
              <a:buNone/>
            </a:pP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using</a:t>
            </a:r>
            <a:r>
              <a:rPr lang="en-US" sz="1800" noProof="1">
                <a:solidFill>
                  <a:srgbClr val="000000"/>
                </a:solidFill>
                <a:latin typeface="Consolas" panose="020B0609020204030204" pitchFamily="49" charset="0"/>
              </a:rPr>
              <a:t> </a:t>
            </a:r>
            <a:r>
              <a:rPr lang="en-US" sz="1800" noProof="1">
                <a:solidFill>
                  <a:srgbClr val="0000FF"/>
                </a:solidFill>
                <a:latin typeface="Consolas" panose="020B0609020204030204" pitchFamily="49" charset="0"/>
              </a:rPr>
              <a:t>var</a:t>
            </a:r>
            <a:r>
              <a:rPr lang="en-US" sz="1800" noProof="1">
                <a:solidFill>
                  <a:srgbClr val="000000"/>
                </a:solidFill>
                <a:latin typeface="Consolas" panose="020B0609020204030204" pitchFamily="49" charset="0"/>
              </a:rPr>
              <a:t> grpcChannel = </a:t>
            </a:r>
            <a:r>
              <a:rPr lang="en-US" sz="1800" noProof="1">
                <a:solidFill>
                  <a:srgbClr val="2B91AF"/>
                </a:solidFill>
                <a:latin typeface="Consolas" panose="020B0609020204030204" pitchFamily="49" charset="0"/>
                <a:ea typeface="+mn-ea"/>
                <a:cs typeface="+mn-cs"/>
              </a:rPr>
              <a:t>GrpcChannel</a:t>
            </a:r>
            <a:r>
              <a:rPr lang="en-US" sz="1800" noProof="1">
                <a:solidFill>
                  <a:srgbClr val="000000"/>
                </a:solidFill>
                <a:latin typeface="Consolas" panose="020B0609020204030204" pitchFamily="49" charset="0"/>
              </a:rPr>
              <a:t>.</a:t>
            </a:r>
            <a:r>
              <a:rPr lang="en-US" sz="1800" noProof="1">
                <a:solidFill>
                  <a:schemeClr val="accent4">
                    <a:lumMod val="50000"/>
                  </a:schemeClr>
                </a:solidFill>
                <a:latin typeface="Consolas" panose="020B0609020204030204" pitchFamily="49" charset="0"/>
                <a:ea typeface="+mn-ea"/>
                <a:cs typeface="+mn-cs"/>
              </a:rPr>
              <a:t>ForAddress</a:t>
            </a:r>
            <a:r>
              <a:rPr lang="en-US" sz="1800" noProof="1">
                <a:solidFill>
                  <a:srgbClr val="000000"/>
                </a:solidFill>
                <a:latin typeface="Consolas" panose="020B0609020204030204" pitchFamily="49" charset="0"/>
              </a:rPr>
              <a:t>(</a:t>
            </a:r>
            <a:r>
              <a:rPr lang="en-US" sz="1800" noProof="1">
                <a:solidFill>
                  <a:srgbClr val="A31515"/>
                </a:solidFill>
                <a:latin typeface="Consolas" panose="020B0609020204030204" pitchFamily="49" charset="0"/>
              </a:rPr>
              <a:t>"https://localhost:5001"</a:t>
            </a:r>
            <a:r>
              <a:rPr lang="en-US" sz="1800" noProof="1">
                <a:solidFill>
                  <a:srgbClr val="000000"/>
                </a:solidFill>
                <a:latin typeface="Consolas" panose="020B0609020204030204" pitchFamily="49" charset="0"/>
              </a:rPr>
              <a:t>);</a:t>
            </a:r>
          </a:p>
          <a:p>
            <a:pPr marL="0" indent="0">
              <a:buNone/>
            </a:pPr>
            <a:r>
              <a:rPr lang="en-US" sz="1800" noProof="1">
                <a:solidFill>
                  <a:srgbClr val="0000FF"/>
                </a:solidFill>
                <a:latin typeface="Consolas" panose="020B0609020204030204" pitchFamily="49" charset="0"/>
              </a:rPr>
              <a:t>    var</a:t>
            </a:r>
            <a:r>
              <a:rPr lang="en-US" sz="1800" noProof="1">
                <a:solidFill>
                  <a:srgbClr val="000000"/>
                </a:solidFill>
                <a:latin typeface="Consolas" panose="020B0609020204030204" pitchFamily="49" charset="0"/>
              </a:rPr>
              <a:t> client = </a:t>
            </a:r>
            <a:r>
              <a:rPr lang="en-US" sz="1800" noProof="1">
                <a:solidFill>
                  <a:srgbClr val="0000FF"/>
                </a:solidFill>
                <a:latin typeface="Consolas" panose="020B0609020204030204" pitchFamily="49" charset="0"/>
              </a:rPr>
              <a:t>new</a:t>
            </a:r>
            <a:r>
              <a:rPr lang="en-US" sz="1800" noProof="1">
                <a:solidFill>
                  <a:srgbClr val="000000"/>
                </a:solidFill>
                <a:latin typeface="Consolas" panose="020B0609020204030204" pitchFamily="49" charset="0"/>
              </a:rPr>
              <a:t> Greeter.</a:t>
            </a:r>
            <a:r>
              <a:rPr lang="en-US" sz="1800" noProof="1">
                <a:solidFill>
                  <a:srgbClr val="2B91AF"/>
                </a:solidFill>
                <a:latin typeface="Consolas" panose="020B0609020204030204" pitchFamily="49" charset="0"/>
                <a:ea typeface="+mn-ea"/>
                <a:cs typeface="+mn-cs"/>
              </a:rPr>
              <a:t>GreeterClient</a:t>
            </a:r>
            <a:r>
              <a:rPr lang="en-US" sz="1800" noProof="1">
                <a:solidFill>
                  <a:srgbClr val="000000"/>
                </a:solidFill>
                <a:latin typeface="Consolas" panose="020B0609020204030204" pitchFamily="49" charset="0"/>
              </a:rPr>
              <a:t>(grpcChannel);</a:t>
            </a:r>
          </a:p>
          <a:p>
            <a:pPr marL="0" indent="0">
              <a:buNone/>
            </a:pPr>
            <a:r>
              <a:rPr lang="en-US" sz="1800" noProof="1">
                <a:solidFill>
                  <a:srgbClr val="0000FF"/>
                </a:solidFill>
                <a:latin typeface="Consolas" panose="020B0609020204030204" pitchFamily="49" charset="0"/>
              </a:rPr>
              <a:t>    var</a:t>
            </a:r>
            <a:r>
              <a:rPr lang="en-US" sz="1800" noProof="1">
                <a:solidFill>
                  <a:srgbClr val="000000"/>
                </a:solidFill>
                <a:latin typeface="Consolas" panose="020B0609020204030204" pitchFamily="49" charset="0"/>
              </a:rPr>
              <a:t> response = </a:t>
            </a:r>
            <a:r>
              <a:rPr lang="en-US" sz="1800" noProof="1">
                <a:solidFill>
                  <a:srgbClr val="0000FF"/>
                </a:solidFill>
                <a:latin typeface="Consolas" panose="020B0609020204030204" pitchFamily="49" charset="0"/>
              </a:rPr>
              <a:t>await</a:t>
            </a:r>
            <a:r>
              <a:rPr lang="en-US" sz="1800" noProof="1">
                <a:solidFill>
                  <a:srgbClr val="000000"/>
                </a:solidFill>
                <a:latin typeface="Consolas" panose="020B0609020204030204" pitchFamily="49" charset="0"/>
              </a:rPr>
              <a:t> client.</a:t>
            </a:r>
            <a:r>
              <a:rPr lang="en-US" sz="1800" noProof="1">
                <a:solidFill>
                  <a:schemeClr val="accent4">
                    <a:lumMod val="50000"/>
                  </a:schemeClr>
                </a:solidFill>
                <a:latin typeface="Consolas" panose="020B0609020204030204" pitchFamily="49" charset="0"/>
                <a:ea typeface="+mn-ea"/>
                <a:cs typeface="+mn-cs"/>
              </a:rPr>
              <a:t>SayHelloAsync</a:t>
            </a:r>
            <a:r>
              <a:rPr lang="en-US" sz="1800" noProof="1">
                <a:solidFill>
                  <a:srgbClr val="000000"/>
                </a:solidFill>
                <a:latin typeface="Consolas" panose="020B0609020204030204" pitchFamily="49" charset="0"/>
              </a:rPr>
              <a:t>(data);</a:t>
            </a:r>
          </a:p>
          <a:p>
            <a:pPr marL="0" indent="0">
              <a:buNone/>
            </a:pPr>
            <a:r>
              <a:rPr lang="en-US" sz="1800" noProof="1">
                <a:solidFill>
                  <a:srgbClr val="000000"/>
                </a:solidFill>
                <a:latin typeface="Consolas" panose="020B0609020204030204" pitchFamily="49" charset="0"/>
              </a:rPr>
              <a:t>    Console.</a:t>
            </a:r>
            <a:r>
              <a:rPr lang="en-US" sz="1800" noProof="1">
                <a:solidFill>
                  <a:schemeClr val="accent4">
                    <a:lumMod val="50000"/>
                  </a:schemeClr>
                </a:solidFill>
                <a:latin typeface="Consolas" panose="020B0609020204030204" pitchFamily="49" charset="0"/>
                <a:ea typeface="+mn-ea"/>
                <a:cs typeface="+mn-cs"/>
              </a:rPr>
              <a:t>WriteLine</a:t>
            </a:r>
            <a:r>
              <a:rPr lang="en-US" sz="1800" noProof="1">
                <a:solidFill>
                  <a:srgbClr val="000000"/>
                </a:solidFill>
                <a:latin typeface="Consolas" panose="020B0609020204030204" pitchFamily="49" charset="0"/>
              </a:rPr>
              <a:t>(response.Message);</a:t>
            </a:r>
          </a:p>
          <a:p>
            <a:pPr marL="0" indent="0">
              <a:buNone/>
            </a:pPr>
            <a:r>
              <a:rPr lang="en-US" sz="1800" noProof="1">
                <a:solidFill>
                  <a:srgbClr val="000000"/>
                </a:solidFill>
                <a:latin typeface="Consolas" panose="020B0609020204030204" pitchFamily="49" charset="0"/>
              </a:rPr>
              <a:t>    Console.</a:t>
            </a:r>
            <a:r>
              <a:rPr lang="en-US" sz="1800" noProof="1">
                <a:solidFill>
                  <a:schemeClr val="accent4">
                    <a:lumMod val="50000"/>
                  </a:schemeClr>
                </a:solidFill>
                <a:latin typeface="Consolas" panose="020B0609020204030204" pitchFamily="49" charset="0"/>
                <a:ea typeface="+mn-ea"/>
                <a:cs typeface="+mn-cs"/>
              </a:rPr>
              <a:t>ReadKey</a:t>
            </a:r>
            <a:r>
              <a:rPr lang="en-US" sz="1800" noProof="1">
                <a:solidFill>
                  <a:srgbClr val="000000"/>
                </a:solidFill>
                <a:latin typeface="Consolas" panose="020B0609020204030204" pitchFamily="49" charset="0"/>
              </a:rPr>
              <a:t>();</a:t>
            </a:r>
          </a:p>
          <a:p>
            <a:pPr marL="0" indent="0">
              <a:buNone/>
            </a:pPr>
            <a:r>
              <a:rPr lang="en-US" sz="1800" noProof="1">
                <a:solidFill>
                  <a:srgbClr val="000000"/>
                </a:solidFill>
                <a:latin typeface="Consolas" panose="020B0609020204030204" pitchFamily="49" charset="0"/>
              </a:rPr>
              <a:t>}</a:t>
            </a:r>
          </a:p>
          <a:p>
            <a:pPr marL="0" indent="0">
              <a:buNone/>
            </a:pPr>
            <a:endParaRPr lang="en-US" noProof="1"/>
          </a:p>
        </p:txBody>
      </p:sp>
      <p:sp>
        <p:nvSpPr>
          <p:cNvPr id="4" name="Rectangle: Rounded Corners 3">
            <a:extLst>
              <a:ext uri="{FF2B5EF4-FFF2-40B4-BE49-F238E27FC236}">
                <a16:creationId xmlns:a16="http://schemas.microsoft.com/office/drawing/2014/main" id="{749A342B-5C57-47B4-86C9-3C080CD837F6}"/>
              </a:ext>
            </a:extLst>
          </p:cNvPr>
          <p:cNvSpPr/>
          <p:nvPr/>
        </p:nvSpPr>
        <p:spPr>
          <a:xfrm>
            <a:off x="838200" y="3059668"/>
            <a:ext cx="6527800"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7682113A-681E-49A0-A2B5-50B77A23B04F}"/>
              </a:ext>
            </a:extLst>
          </p:cNvPr>
          <p:cNvSpPr txBox="1"/>
          <p:nvPr/>
        </p:nvSpPr>
        <p:spPr>
          <a:xfrm>
            <a:off x="7366001" y="3035856"/>
            <a:ext cx="2552700" cy="369332"/>
          </a:xfrm>
          <a:prstGeom prst="rect">
            <a:avLst/>
          </a:prstGeom>
          <a:noFill/>
        </p:spPr>
        <p:txBody>
          <a:bodyPr wrap="square" rtlCol="0">
            <a:spAutoFit/>
          </a:bodyPr>
          <a:lstStyle/>
          <a:p>
            <a:r>
              <a:rPr lang="en-US" dirty="0">
                <a:latin typeface="Open Sans" panose="020B0606030504020204"/>
              </a:rPr>
              <a:t>Creates request object</a:t>
            </a:r>
            <a:endParaRPr lang="en-US" noProof="1">
              <a:latin typeface="Open Sans" panose="020B0606030504020204"/>
            </a:endParaRPr>
          </a:p>
        </p:txBody>
      </p:sp>
      <p:sp>
        <p:nvSpPr>
          <p:cNvPr id="6" name="Rectangle: Rounded Corners 5">
            <a:extLst>
              <a:ext uri="{FF2B5EF4-FFF2-40B4-BE49-F238E27FC236}">
                <a16:creationId xmlns:a16="http://schemas.microsoft.com/office/drawing/2014/main" id="{BB6B41E4-8C23-459C-BE14-6A605D5091B7}"/>
              </a:ext>
            </a:extLst>
          </p:cNvPr>
          <p:cNvSpPr/>
          <p:nvPr/>
        </p:nvSpPr>
        <p:spPr>
          <a:xfrm>
            <a:off x="838200" y="3429000"/>
            <a:ext cx="9448800"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57711EB-D8EC-4C73-BFE6-0095616381D8}"/>
              </a:ext>
            </a:extLst>
          </p:cNvPr>
          <p:cNvSpPr txBox="1"/>
          <p:nvPr/>
        </p:nvSpPr>
        <p:spPr>
          <a:xfrm>
            <a:off x="10287001" y="2321004"/>
            <a:ext cx="1905000" cy="1477328"/>
          </a:xfrm>
          <a:prstGeom prst="rect">
            <a:avLst/>
          </a:prstGeom>
          <a:noFill/>
        </p:spPr>
        <p:txBody>
          <a:bodyPr wrap="square" rtlCol="0">
            <a:spAutoFit/>
          </a:bodyPr>
          <a:lstStyle/>
          <a:p>
            <a:r>
              <a:rPr lang="en-US" noProof="1">
                <a:latin typeface="Open Sans" panose="020B0606030504020204"/>
              </a:rPr>
              <a:t>Create a new gRPC Channel that enables server communication. </a:t>
            </a:r>
          </a:p>
        </p:txBody>
      </p:sp>
      <p:sp>
        <p:nvSpPr>
          <p:cNvPr id="8" name="Rectangle: Rounded Corners 7">
            <a:extLst>
              <a:ext uri="{FF2B5EF4-FFF2-40B4-BE49-F238E27FC236}">
                <a16:creationId xmlns:a16="http://schemas.microsoft.com/office/drawing/2014/main" id="{603202A3-80E6-463F-A424-8977EF2A10BB}"/>
              </a:ext>
            </a:extLst>
          </p:cNvPr>
          <p:cNvSpPr/>
          <p:nvPr/>
        </p:nvSpPr>
        <p:spPr>
          <a:xfrm>
            <a:off x="838200" y="3796823"/>
            <a:ext cx="6756400" cy="367744"/>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9B235E82-4A83-40CF-A230-D3F70318DF69}"/>
              </a:ext>
            </a:extLst>
          </p:cNvPr>
          <p:cNvSpPr txBox="1"/>
          <p:nvPr/>
        </p:nvSpPr>
        <p:spPr>
          <a:xfrm>
            <a:off x="7594600" y="3773567"/>
            <a:ext cx="3759200" cy="369332"/>
          </a:xfrm>
          <a:prstGeom prst="rect">
            <a:avLst/>
          </a:prstGeom>
          <a:noFill/>
        </p:spPr>
        <p:txBody>
          <a:bodyPr wrap="square" rtlCol="0">
            <a:spAutoFit/>
          </a:bodyPr>
          <a:lstStyle/>
          <a:p>
            <a:r>
              <a:rPr lang="en-US" noProof="1">
                <a:latin typeface="Open Sans" panose="020B0606030504020204"/>
              </a:rPr>
              <a:t>Creates client for gRPC channel</a:t>
            </a:r>
          </a:p>
        </p:txBody>
      </p:sp>
      <p:sp>
        <p:nvSpPr>
          <p:cNvPr id="10" name="Rectangle: Rounded Corners 9">
            <a:extLst>
              <a:ext uri="{FF2B5EF4-FFF2-40B4-BE49-F238E27FC236}">
                <a16:creationId xmlns:a16="http://schemas.microsoft.com/office/drawing/2014/main" id="{AEA30442-A8D8-4A73-9E69-F6E5150C6E18}"/>
              </a:ext>
            </a:extLst>
          </p:cNvPr>
          <p:cNvSpPr/>
          <p:nvPr/>
        </p:nvSpPr>
        <p:spPr>
          <a:xfrm>
            <a:off x="838200" y="4163058"/>
            <a:ext cx="6273800" cy="369332"/>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32F0F044-A7FB-4487-975A-452101C7527D}"/>
              </a:ext>
            </a:extLst>
          </p:cNvPr>
          <p:cNvSpPr txBox="1"/>
          <p:nvPr/>
        </p:nvSpPr>
        <p:spPr>
          <a:xfrm>
            <a:off x="7112000" y="4163058"/>
            <a:ext cx="3086100" cy="369332"/>
          </a:xfrm>
          <a:prstGeom prst="rect">
            <a:avLst/>
          </a:prstGeom>
          <a:noFill/>
        </p:spPr>
        <p:txBody>
          <a:bodyPr wrap="square" rtlCol="0">
            <a:spAutoFit/>
          </a:bodyPr>
          <a:lstStyle/>
          <a:p>
            <a:r>
              <a:rPr lang="en-US" noProof="1">
                <a:latin typeface="Open Sans" panose="020B0606030504020204"/>
              </a:rPr>
              <a:t>Call RPC method via client</a:t>
            </a:r>
          </a:p>
        </p:txBody>
      </p:sp>
    </p:spTree>
    <p:extLst>
      <p:ext uri="{BB962C8B-B14F-4D97-AF65-F5344CB8AC3E}">
        <p14:creationId xmlns:p14="http://schemas.microsoft.com/office/powerpoint/2010/main" val="35222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BF08B5-E056-42B2-BE2B-515F836E1DA3}"/>
              </a:ext>
            </a:extLst>
          </p:cNvPr>
          <p:cNvSpPr>
            <a:spLocks noGrp="1"/>
          </p:cNvSpPr>
          <p:nvPr>
            <p:ph type="title"/>
          </p:nvPr>
        </p:nvSpPr>
        <p:spPr/>
        <p:txBody>
          <a:bodyPr/>
          <a:lstStyle/>
          <a:p>
            <a:r>
              <a:rPr lang="en-US" dirty="0"/>
              <a:t>Demo</a:t>
            </a:r>
          </a:p>
        </p:txBody>
      </p:sp>
      <p:sp>
        <p:nvSpPr>
          <p:cNvPr id="6" name="Text Placeholder 5">
            <a:extLst>
              <a:ext uri="{FF2B5EF4-FFF2-40B4-BE49-F238E27FC236}">
                <a16:creationId xmlns:a16="http://schemas.microsoft.com/office/drawing/2014/main" id="{B1976F67-BFD2-4875-80F8-366AC6A54AD3}"/>
              </a:ext>
            </a:extLst>
          </p:cNvPr>
          <p:cNvSpPr>
            <a:spLocks noGrp="1"/>
          </p:cNvSpPr>
          <p:nvPr>
            <p:ph type="body" idx="1"/>
          </p:nvPr>
        </p:nvSpPr>
        <p:spPr/>
        <p:txBody>
          <a:bodyPr/>
          <a:lstStyle/>
          <a:p>
            <a:pPr marL="342900" indent="-342900">
              <a:buFont typeface="Arial" panose="020B0604020202020204" pitchFamily="34" charset="0"/>
              <a:buChar char="•"/>
            </a:pPr>
            <a:r>
              <a:rPr lang="en-US" dirty="0"/>
              <a:t>Create </a:t>
            </a:r>
            <a:r>
              <a:rPr lang="en-US" b="1" i="1" dirty="0" err="1">
                <a:solidFill>
                  <a:schemeClr val="tx1"/>
                </a:solidFill>
              </a:rPr>
              <a:t>gRPC</a:t>
            </a:r>
            <a:r>
              <a:rPr lang="en-US" dirty="0"/>
              <a:t> service using template</a:t>
            </a:r>
          </a:p>
          <a:p>
            <a:pPr marL="342900" indent="-342900">
              <a:buFont typeface="Arial" panose="020B0604020202020204" pitchFamily="34" charset="0"/>
              <a:buChar char="•"/>
            </a:pPr>
            <a:r>
              <a:rPr lang="en-US" dirty="0"/>
              <a:t>Create simple </a:t>
            </a:r>
            <a:r>
              <a:rPr lang="en-US" b="1" i="1" dirty="0" err="1">
                <a:solidFill>
                  <a:schemeClr val="tx1"/>
                </a:solidFill>
              </a:rPr>
              <a:t>gRPC</a:t>
            </a:r>
            <a:r>
              <a:rPr lang="en-US" dirty="0"/>
              <a:t> Client</a:t>
            </a:r>
          </a:p>
          <a:p>
            <a:pPr marL="342900" indent="-342900">
              <a:buFont typeface="Arial" panose="020B0604020202020204" pitchFamily="34" charset="0"/>
              <a:buChar char="•"/>
            </a:pPr>
            <a:r>
              <a:rPr lang="en-US" dirty="0"/>
              <a:t>Call service</a:t>
            </a:r>
          </a:p>
        </p:txBody>
      </p:sp>
      <p:pic>
        <p:nvPicPr>
          <p:cNvPr id="2" name="Graphic 1">
            <a:extLst>
              <a:ext uri="{FF2B5EF4-FFF2-40B4-BE49-F238E27FC236}">
                <a16:creationId xmlns:a16="http://schemas.microsoft.com/office/drawing/2014/main" id="{2669CF1C-4111-47EA-91C6-FFDBB71FBE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95138" y="1112911"/>
            <a:ext cx="3276600" cy="3289300"/>
          </a:xfrm>
          <a:prstGeom prst="rect">
            <a:avLst/>
          </a:prstGeom>
        </p:spPr>
      </p:pic>
    </p:spTree>
    <p:extLst>
      <p:ext uri="{BB962C8B-B14F-4D97-AF65-F5344CB8AC3E}">
        <p14:creationId xmlns:p14="http://schemas.microsoft.com/office/powerpoint/2010/main" val="355346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B7AD-F5B6-46AE-B58E-BB650DF93323}"/>
              </a:ext>
            </a:extLst>
          </p:cNvPr>
          <p:cNvSpPr>
            <a:spLocks noGrp="1"/>
          </p:cNvSpPr>
          <p:nvPr>
            <p:ph type="title"/>
          </p:nvPr>
        </p:nvSpPr>
        <p:spPr/>
        <p:txBody>
          <a:bodyPr/>
          <a:lstStyle/>
          <a:p>
            <a:r>
              <a:rPr lang="en-US" dirty="0"/>
              <a:t>REST vs </a:t>
            </a:r>
            <a:r>
              <a:rPr lang="en-US" dirty="0" err="1"/>
              <a:t>gRPC</a:t>
            </a:r>
            <a:endParaRPr lang="en-US" dirty="0"/>
          </a:p>
        </p:txBody>
      </p:sp>
      <p:pic>
        <p:nvPicPr>
          <p:cNvPr id="4" name="Immagine 5" descr="Immagine che contiene disegnando, segnale, giocatore&#10;&#10;Descrizione generata automaticamente">
            <a:extLst>
              <a:ext uri="{FF2B5EF4-FFF2-40B4-BE49-F238E27FC236}">
                <a16:creationId xmlns:a16="http://schemas.microsoft.com/office/drawing/2014/main" id="{EEF951A6-4CD5-4375-9E21-FF52BF94A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845" y="1524999"/>
            <a:ext cx="2906825" cy="839574"/>
          </a:xfrm>
          <a:prstGeom prst="rect">
            <a:avLst/>
          </a:prstGeom>
        </p:spPr>
      </p:pic>
      <p:grpSp>
        <p:nvGrpSpPr>
          <p:cNvPr id="6" name="Gruppo 4">
            <a:extLst>
              <a:ext uri="{FF2B5EF4-FFF2-40B4-BE49-F238E27FC236}">
                <a16:creationId xmlns:a16="http://schemas.microsoft.com/office/drawing/2014/main" id="{C8E8ACBC-AD84-48B7-A49B-C4CB3FC984E5}"/>
              </a:ext>
            </a:extLst>
          </p:cNvPr>
          <p:cNvGrpSpPr/>
          <p:nvPr/>
        </p:nvGrpSpPr>
        <p:grpSpPr>
          <a:xfrm>
            <a:off x="1041400" y="2500412"/>
            <a:ext cx="4001715" cy="3246284"/>
            <a:chOff x="2476951" y="2720981"/>
            <a:chExt cx="2906825" cy="2376033"/>
          </a:xfrm>
          <a:effectLst>
            <a:glow rad="228600">
              <a:srgbClr val="009FC7"/>
            </a:glow>
          </a:effectLst>
        </p:grpSpPr>
        <p:sp>
          <p:nvSpPr>
            <p:cNvPr id="7" name="Rettangolo 2">
              <a:extLst>
                <a:ext uri="{FF2B5EF4-FFF2-40B4-BE49-F238E27FC236}">
                  <a16:creationId xmlns:a16="http://schemas.microsoft.com/office/drawing/2014/main" id="{6325AACF-7DD1-4A23-A652-E66B2DD09676}"/>
                </a:ext>
              </a:extLst>
            </p:cNvPr>
            <p:cNvSpPr/>
            <p:nvPr/>
          </p:nvSpPr>
          <p:spPr>
            <a:xfrm>
              <a:off x="2476951" y="2720981"/>
              <a:ext cx="2906825" cy="2376033"/>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a:p>
          </p:txBody>
        </p:sp>
        <p:sp>
          <p:nvSpPr>
            <p:cNvPr id="8" name="CasellaDiTesto 3">
              <a:extLst>
                <a:ext uri="{FF2B5EF4-FFF2-40B4-BE49-F238E27FC236}">
                  <a16:creationId xmlns:a16="http://schemas.microsoft.com/office/drawing/2014/main" id="{57725120-A260-4CEF-A6DD-FB3290882D4D}"/>
                </a:ext>
              </a:extLst>
            </p:cNvPr>
            <p:cNvSpPr txBox="1"/>
            <p:nvPr/>
          </p:nvSpPr>
          <p:spPr>
            <a:xfrm>
              <a:off x="2635675" y="2894887"/>
              <a:ext cx="2589376" cy="1959841"/>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it-IT" sz="2400" dirty="0">
                  <a:latin typeface="Open Sans" panose="020B0606030504020204"/>
                </a:rPr>
                <a:t>JSON</a:t>
              </a: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a:latin typeface="Open Sans" panose="020B0606030504020204"/>
                </a:rPr>
                <a:t>HTTP/1.1</a:t>
              </a: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err="1">
                  <a:latin typeface="Open Sans" panose="020B0606030504020204"/>
                </a:rPr>
                <a:t>Request</a:t>
              </a:r>
              <a:r>
                <a:rPr lang="it-IT" sz="2400" dirty="0">
                  <a:latin typeface="Open Sans" panose="020B0606030504020204"/>
                </a:rPr>
                <a:t>/</a:t>
              </a:r>
              <a:r>
                <a:rPr lang="it-IT" sz="2400" dirty="0" err="1">
                  <a:latin typeface="Open Sans" panose="020B0606030504020204"/>
                </a:rPr>
                <a:t>Response</a:t>
              </a:r>
              <a:endParaRPr lang="it-IT" sz="2400" dirty="0">
                <a:latin typeface="Open Sans" panose="020B0606030504020204"/>
              </a:endParaRP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err="1">
                  <a:latin typeface="Open Sans" panose="020B0606030504020204"/>
                </a:rPr>
                <a:t>Serialization</a:t>
              </a:r>
              <a:endParaRPr lang="it-IT" sz="2400" dirty="0">
                <a:latin typeface="Open Sans" panose="020B0606030504020204"/>
              </a:endParaRPr>
            </a:p>
          </p:txBody>
        </p:sp>
      </p:grpSp>
      <p:grpSp>
        <p:nvGrpSpPr>
          <p:cNvPr id="9" name="Gruppo 14">
            <a:extLst>
              <a:ext uri="{FF2B5EF4-FFF2-40B4-BE49-F238E27FC236}">
                <a16:creationId xmlns:a16="http://schemas.microsoft.com/office/drawing/2014/main" id="{97E3FDCC-A613-42F3-80A0-C68A3CE8BCF9}"/>
              </a:ext>
            </a:extLst>
          </p:cNvPr>
          <p:cNvGrpSpPr/>
          <p:nvPr/>
        </p:nvGrpSpPr>
        <p:grpSpPr>
          <a:xfrm>
            <a:off x="7199685" y="2500412"/>
            <a:ext cx="4005072" cy="3246284"/>
            <a:chOff x="2476951" y="2720981"/>
            <a:chExt cx="2906825" cy="2376033"/>
          </a:xfrm>
          <a:effectLst>
            <a:glow rad="228600">
              <a:srgbClr val="2DA6AF"/>
            </a:glow>
          </a:effectLst>
        </p:grpSpPr>
        <p:sp>
          <p:nvSpPr>
            <p:cNvPr id="10" name="Rettangolo 15">
              <a:extLst>
                <a:ext uri="{FF2B5EF4-FFF2-40B4-BE49-F238E27FC236}">
                  <a16:creationId xmlns:a16="http://schemas.microsoft.com/office/drawing/2014/main" id="{55A8B9DA-FA6A-4226-8B8D-388618246FBE}"/>
                </a:ext>
              </a:extLst>
            </p:cNvPr>
            <p:cNvSpPr/>
            <p:nvPr/>
          </p:nvSpPr>
          <p:spPr>
            <a:xfrm>
              <a:off x="2476951" y="2720981"/>
              <a:ext cx="2906825" cy="2376033"/>
            </a:xfrm>
            <a:prstGeom prst="rect">
              <a:avLst/>
            </a:prstGeom>
            <a:solidFill>
              <a:schemeClr val="accent1">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a:p>
          </p:txBody>
        </p:sp>
        <p:sp>
          <p:nvSpPr>
            <p:cNvPr id="11" name="CasellaDiTesto 18">
              <a:extLst>
                <a:ext uri="{FF2B5EF4-FFF2-40B4-BE49-F238E27FC236}">
                  <a16:creationId xmlns:a16="http://schemas.microsoft.com/office/drawing/2014/main" id="{E53877CC-AF54-4298-87DA-AF86FA0B6DBE}"/>
                </a:ext>
              </a:extLst>
            </p:cNvPr>
            <p:cNvSpPr txBox="1"/>
            <p:nvPr/>
          </p:nvSpPr>
          <p:spPr>
            <a:xfrm>
              <a:off x="2635675" y="2894887"/>
              <a:ext cx="2589376" cy="1959841"/>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it-IT" sz="2400" dirty="0" err="1">
                  <a:latin typeface="Open Sans" panose="020B0606030504020204"/>
                </a:rPr>
                <a:t>Protobuf</a:t>
              </a:r>
              <a:endParaRPr lang="it-IT" sz="2400" dirty="0">
                <a:latin typeface="Open Sans" panose="020B0606030504020204"/>
              </a:endParaRP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a:latin typeface="Open Sans" panose="020B0606030504020204"/>
                </a:rPr>
                <a:t>HTTP/2</a:t>
              </a: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a:latin typeface="Open Sans" panose="020B0606030504020204"/>
                </a:rPr>
                <a:t>Streaming</a:t>
              </a:r>
            </a:p>
            <a:p>
              <a:pPr marL="285750" indent="-285750">
                <a:buFont typeface="Wingdings" panose="05000000000000000000" pitchFamily="2" charset="2"/>
                <a:buChar char="§"/>
              </a:pPr>
              <a:endParaRPr lang="it-IT" sz="2400" dirty="0">
                <a:latin typeface="Open Sans" panose="020B0606030504020204"/>
              </a:endParaRPr>
            </a:p>
            <a:p>
              <a:pPr marL="285750" indent="-285750">
                <a:buFont typeface="Wingdings" panose="05000000000000000000" pitchFamily="2" charset="2"/>
                <a:buChar char="§"/>
              </a:pPr>
              <a:r>
                <a:rPr lang="it-IT" sz="2400" dirty="0">
                  <a:latin typeface="Open Sans" panose="020B0606030504020204"/>
                </a:rPr>
                <a:t>Strong Typing</a:t>
              </a:r>
            </a:p>
          </p:txBody>
        </p:sp>
      </p:grpSp>
      <p:sp>
        <p:nvSpPr>
          <p:cNvPr id="12" name="Freccia bidirezionale orizzontale 6">
            <a:extLst>
              <a:ext uri="{FF2B5EF4-FFF2-40B4-BE49-F238E27FC236}">
                <a16:creationId xmlns:a16="http://schemas.microsoft.com/office/drawing/2014/main" id="{A5CD8609-C159-47D3-973E-97F5F5984E26}"/>
              </a:ext>
            </a:extLst>
          </p:cNvPr>
          <p:cNvSpPr/>
          <p:nvPr/>
        </p:nvSpPr>
        <p:spPr>
          <a:xfrm>
            <a:off x="5409886" y="4123554"/>
            <a:ext cx="1372228" cy="470009"/>
          </a:xfrm>
          <a:prstGeom prst="leftRightArrow">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pic>
        <p:nvPicPr>
          <p:cNvPr id="1026" name="Picture 2" descr="gRPC – A high-performance, open source universal RPC framework">
            <a:extLst>
              <a:ext uri="{FF2B5EF4-FFF2-40B4-BE49-F238E27FC236}">
                <a16:creationId xmlns:a16="http://schemas.microsoft.com/office/drawing/2014/main" id="{D702CF44-2A8A-48D9-B131-B600EBAE4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3989" y="890056"/>
            <a:ext cx="2076465" cy="207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0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B7AD-F5B6-46AE-B58E-BB650DF93323}"/>
              </a:ext>
            </a:extLst>
          </p:cNvPr>
          <p:cNvSpPr>
            <a:spLocks noGrp="1"/>
          </p:cNvSpPr>
          <p:nvPr>
            <p:ph type="title"/>
          </p:nvPr>
        </p:nvSpPr>
        <p:spPr/>
        <p:txBody>
          <a:bodyPr/>
          <a:lstStyle/>
          <a:p>
            <a:r>
              <a:rPr lang="en-US" dirty="0"/>
              <a:t>Frequently Asked Questions</a:t>
            </a:r>
          </a:p>
        </p:txBody>
      </p:sp>
      <p:sp>
        <p:nvSpPr>
          <p:cNvPr id="17" name="TextBox 16">
            <a:extLst>
              <a:ext uri="{FF2B5EF4-FFF2-40B4-BE49-F238E27FC236}">
                <a16:creationId xmlns:a16="http://schemas.microsoft.com/office/drawing/2014/main" id="{6FF7F8F2-E08A-4A41-B165-867F9228C81F}"/>
              </a:ext>
            </a:extLst>
          </p:cNvPr>
          <p:cNvSpPr txBox="1"/>
          <p:nvPr/>
        </p:nvSpPr>
        <p:spPr>
          <a:xfrm>
            <a:off x="1130300" y="1690688"/>
            <a:ext cx="8407400" cy="584775"/>
          </a:xfrm>
          <a:prstGeom prst="rect">
            <a:avLst/>
          </a:prstGeom>
          <a:noFill/>
        </p:spPr>
        <p:txBody>
          <a:bodyPr wrap="square">
            <a:spAutoFit/>
          </a:bodyPr>
          <a:lstStyle/>
          <a:p>
            <a:r>
              <a:rPr lang="en-US" sz="3200" i="1" dirty="0">
                <a:solidFill>
                  <a:schemeClr val="tx2"/>
                </a:solidFill>
              </a:rPr>
              <a:t>Is </a:t>
            </a:r>
            <a:r>
              <a:rPr lang="en-US" sz="3200" b="1" i="1" dirty="0" err="1"/>
              <a:t>gRPC</a:t>
            </a:r>
            <a:r>
              <a:rPr lang="en-US" sz="3200" i="1" dirty="0">
                <a:solidFill>
                  <a:schemeClr val="tx2"/>
                </a:solidFill>
              </a:rPr>
              <a:t> faster than </a:t>
            </a:r>
            <a:r>
              <a:rPr lang="en-US" sz="3200" b="1" i="1" dirty="0"/>
              <a:t>REST API</a:t>
            </a:r>
            <a:r>
              <a:rPr lang="en-US" sz="3200" i="1" dirty="0">
                <a:solidFill>
                  <a:schemeClr val="tx2"/>
                </a:solidFill>
              </a:rPr>
              <a:t>?</a:t>
            </a:r>
          </a:p>
        </p:txBody>
      </p:sp>
      <p:sp>
        <p:nvSpPr>
          <p:cNvPr id="22" name="TextBox 21">
            <a:extLst>
              <a:ext uri="{FF2B5EF4-FFF2-40B4-BE49-F238E27FC236}">
                <a16:creationId xmlns:a16="http://schemas.microsoft.com/office/drawing/2014/main" id="{A068F8C5-EEA1-434A-B8A3-89E4AD3C6248}"/>
              </a:ext>
            </a:extLst>
          </p:cNvPr>
          <p:cNvSpPr txBox="1"/>
          <p:nvPr/>
        </p:nvSpPr>
        <p:spPr>
          <a:xfrm>
            <a:off x="349250" y="5167312"/>
            <a:ext cx="11493500" cy="954107"/>
          </a:xfrm>
          <a:prstGeom prst="rect">
            <a:avLst/>
          </a:prstGeom>
          <a:noFill/>
        </p:spPr>
        <p:txBody>
          <a:bodyPr wrap="square">
            <a:spAutoFit/>
          </a:bodyPr>
          <a:lstStyle/>
          <a:p>
            <a:r>
              <a:rPr lang="en-US" sz="2800" b="0" i="1" dirty="0">
                <a:solidFill>
                  <a:srgbClr val="000000"/>
                </a:solidFill>
                <a:effectLst/>
                <a:latin typeface="Open Sans" panose="020B0606030504020204"/>
              </a:rPr>
              <a:t>Thanks to the added advantage of using </a:t>
            </a:r>
            <a:r>
              <a:rPr lang="en-US" sz="2800" b="1" i="1" dirty="0">
                <a:effectLst/>
                <a:latin typeface="Open Sans" panose="020B0606030504020204"/>
              </a:rPr>
              <a:t>Protocol Buffers</a:t>
            </a:r>
            <a:r>
              <a:rPr lang="en-US" sz="2800" b="0" i="1" dirty="0">
                <a:effectLst/>
                <a:latin typeface="Open Sans" panose="020B0606030504020204"/>
              </a:rPr>
              <a:t> </a:t>
            </a:r>
            <a:r>
              <a:rPr lang="en-US" sz="2800" b="0" i="1" dirty="0">
                <a:solidFill>
                  <a:srgbClr val="000000"/>
                </a:solidFill>
                <a:effectLst/>
                <a:latin typeface="Open Sans" panose="020B0606030504020204"/>
              </a:rPr>
              <a:t>and </a:t>
            </a:r>
            <a:r>
              <a:rPr lang="en-US" sz="2800" b="1" i="1" dirty="0">
                <a:effectLst/>
                <a:latin typeface="Open Sans" panose="020B0606030504020204"/>
              </a:rPr>
              <a:t>HTTP/2</a:t>
            </a:r>
            <a:r>
              <a:rPr lang="en-US" sz="2800" b="0" i="1" dirty="0">
                <a:solidFill>
                  <a:srgbClr val="000000"/>
                </a:solidFill>
                <a:effectLst/>
                <a:latin typeface="Open Sans" panose="020B0606030504020204"/>
              </a:rPr>
              <a:t> , </a:t>
            </a:r>
            <a:r>
              <a:rPr lang="en-US" sz="2800" b="1" i="1" dirty="0" err="1">
                <a:effectLst/>
                <a:latin typeface="Open Sans" panose="020B0606030504020204"/>
              </a:rPr>
              <a:t>gRPCs</a:t>
            </a:r>
            <a:r>
              <a:rPr lang="en-US" sz="2800" b="0" i="1" dirty="0">
                <a:solidFill>
                  <a:srgbClr val="000000"/>
                </a:solidFill>
                <a:effectLst/>
                <a:latin typeface="Open Sans" panose="020B0606030504020204"/>
              </a:rPr>
              <a:t> are roughly around 7 to 10 times faster than an average </a:t>
            </a:r>
            <a:r>
              <a:rPr lang="en-US" sz="2800" b="1" i="1" dirty="0" err="1">
                <a:effectLst/>
                <a:latin typeface="Open Sans" panose="020B0606030504020204"/>
              </a:rPr>
              <a:t>WebAPI</a:t>
            </a:r>
            <a:r>
              <a:rPr lang="en-US" sz="2800" b="0" i="1" dirty="0">
                <a:solidFill>
                  <a:srgbClr val="000000"/>
                </a:solidFill>
                <a:effectLst/>
                <a:latin typeface="Open Sans" panose="020B0606030504020204"/>
              </a:rPr>
              <a:t>.</a:t>
            </a:r>
            <a:endParaRPr lang="en-US" sz="2800" i="1" dirty="0"/>
          </a:p>
        </p:txBody>
      </p:sp>
      <p:pic>
        <p:nvPicPr>
          <p:cNvPr id="4" name="Picture 3">
            <a:extLst>
              <a:ext uri="{FF2B5EF4-FFF2-40B4-BE49-F238E27FC236}">
                <a16:creationId xmlns:a16="http://schemas.microsoft.com/office/drawing/2014/main" id="{88A2A834-FB3E-4341-9694-F4D4C9FA56F0}"/>
              </a:ext>
            </a:extLst>
          </p:cNvPr>
          <p:cNvPicPr>
            <a:picLocks noChangeAspect="1"/>
          </p:cNvPicPr>
          <p:nvPr/>
        </p:nvPicPr>
        <p:blipFill>
          <a:blip r:embed="rId3"/>
          <a:stretch>
            <a:fillRect/>
          </a:stretch>
        </p:blipFill>
        <p:spPr>
          <a:xfrm>
            <a:off x="1895475" y="2425987"/>
            <a:ext cx="8401050" cy="2590800"/>
          </a:xfrm>
          <a:prstGeom prst="rect">
            <a:avLst/>
          </a:prstGeom>
        </p:spPr>
      </p:pic>
    </p:spTree>
    <p:extLst>
      <p:ext uri="{BB962C8B-B14F-4D97-AF65-F5344CB8AC3E}">
        <p14:creationId xmlns:p14="http://schemas.microsoft.com/office/powerpoint/2010/main" val="36144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90"/>
                                          </p:val>
                                        </p:tav>
                                        <p:tav tm="100000">
                                          <p:val>
                                            <p:fltVal val="0"/>
                                          </p:val>
                                        </p:tav>
                                      </p:tavLst>
                                    </p:anim>
                                    <p:animEffect transition="in" filter="fade">
                                      <p:cBhvr>
                                        <p:cTn id="1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107F-B697-4E67-B8D0-375B729EB642}"/>
              </a:ext>
            </a:extLst>
          </p:cNvPr>
          <p:cNvSpPr>
            <a:spLocks noGrp="1"/>
          </p:cNvSpPr>
          <p:nvPr>
            <p:ph type="title"/>
          </p:nvPr>
        </p:nvSpPr>
        <p:spPr/>
        <p:txBody>
          <a:bodyPr/>
          <a:lstStyle/>
          <a:p>
            <a:r>
              <a:rPr lang="en-US" dirty="0"/>
              <a:t>And now …</a:t>
            </a:r>
          </a:p>
        </p:txBody>
      </p:sp>
      <p:pic>
        <p:nvPicPr>
          <p:cNvPr id="8" name="Picture 7">
            <a:extLst>
              <a:ext uri="{FF2B5EF4-FFF2-40B4-BE49-F238E27FC236}">
                <a16:creationId xmlns:a16="http://schemas.microsoft.com/office/drawing/2014/main" id="{11CB026F-1D67-4C4A-B698-97C86CB8C46C}"/>
              </a:ext>
            </a:extLst>
          </p:cNvPr>
          <p:cNvPicPr>
            <a:picLocks noChangeAspect="1"/>
          </p:cNvPicPr>
          <p:nvPr/>
        </p:nvPicPr>
        <p:blipFill>
          <a:blip r:embed="rId2"/>
          <a:stretch>
            <a:fillRect/>
          </a:stretch>
        </p:blipFill>
        <p:spPr>
          <a:xfrm>
            <a:off x="1364633" y="1460763"/>
            <a:ext cx="9462734" cy="4698737"/>
          </a:xfrm>
          <a:prstGeom prst="rect">
            <a:avLst/>
          </a:prstGeom>
        </p:spPr>
      </p:pic>
    </p:spTree>
    <p:extLst>
      <p:ext uri="{BB962C8B-B14F-4D97-AF65-F5344CB8AC3E}">
        <p14:creationId xmlns:p14="http://schemas.microsoft.com/office/powerpoint/2010/main" val="307972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B400CB-BC46-4C49-905C-0007A1745300}"/>
              </a:ext>
            </a:extLst>
          </p:cNvPr>
          <p:cNvPicPr>
            <a:picLocks noChangeAspect="1"/>
          </p:cNvPicPr>
          <p:nvPr/>
        </p:nvPicPr>
        <p:blipFill>
          <a:blip r:embed="rId2"/>
          <a:stretch>
            <a:fillRect/>
          </a:stretch>
        </p:blipFill>
        <p:spPr>
          <a:xfrm>
            <a:off x="1185862" y="1295400"/>
            <a:ext cx="9820275" cy="5562600"/>
          </a:xfrm>
          <a:prstGeom prst="rect">
            <a:avLst/>
          </a:prstGeom>
        </p:spPr>
      </p:pic>
      <p:sp>
        <p:nvSpPr>
          <p:cNvPr id="2" name="Title 1">
            <a:extLst>
              <a:ext uri="{FF2B5EF4-FFF2-40B4-BE49-F238E27FC236}">
                <a16:creationId xmlns:a16="http://schemas.microsoft.com/office/drawing/2014/main" id="{45F334E1-EF19-40CD-A82F-373AEB61E1C0}"/>
              </a:ext>
            </a:extLst>
          </p:cNvPr>
          <p:cNvSpPr>
            <a:spLocks noGrp="1"/>
          </p:cNvSpPr>
          <p:nvPr>
            <p:ph type="title"/>
          </p:nvPr>
        </p:nvSpPr>
        <p:spPr/>
        <p:txBody>
          <a:bodyPr/>
          <a:lstStyle/>
          <a:p>
            <a:r>
              <a:rPr lang="en-US" noProof="1"/>
              <a:t>Hybrid gRPC and REST architectures</a:t>
            </a:r>
          </a:p>
        </p:txBody>
      </p:sp>
    </p:spTree>
    <p:extLst>
      <p:ext uri="{BB962C8B-B14F-4D97-AF65-F5344CB8AC3E}">
        <p14:creationId xmlns:p14="http://schemas.microsoft.com/office/powerpoint/2010/main" val="338383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82F-CB0B-42FE-A02E-0B79589E9FEB}"/>
              </a:ext>
            </a:extLst>
          </p:cNvPr>
          <p:cNvSpPr>
            <a:spLocks noGrp="1"/>
          </p:cNvSpPr>
          <p:nvPr>
            <p:ph type="title"/>
          </p:nvPr>
        </p:nvSpPr>
        <p:spPr/>
        <p:txBody>
          <a:bodyPr/>
          <a:lstStyle/>
          <a:p>
            <a:r>
              <a:rPr lang="en-US" noProof="1"/>
              <a:t>When consider gRPC?</a:t>
            </a:r>
          </a:p>
        </p:txBody>
      </p:sp>
      <p:sp>
        <p:nvSpPr>
          <p:cNvPr id="3" name="Content Placeholder 2">
            <a:extLst>
              <a:ext uri="{FF2B5EF4-FFF2-40B4-BE49-F238E27FC236}">
                <a16:creationId xmlns:a16="http://schemas.microsoft.com/office/drawing/2014/main" id="{2AC70C8E-9C41-4E6B-B680-D3845C3FB9B2}"/>
              </a:ext>
            </a:extLst>
          </p:cNvPr>
          <p:cNvSpPr>
            <a:spLocks noGrp="1"/>
          </p:cNvSpPr>
          <p:nvPr>
            <p:ph idx="1"/>
          </p:nvPr>
        </p:nvSpPr>
        <p:spPr/>
        <p:txBody>
          <a:bodyPr/>
          <a:lstStyle/>
          <a:p>
            <a:r>
              <a:rPr lang="en-US" dirty="0"/>
              <a:t>For high performance microservices</a:t>
            </a:r>
          </a:p>
          <a:p>
            <a:r>
              <a:rPr lang="en-US" dirty="0"/>
              <a:t>If regular </a:t>
            </a:r>
            <a:r>
              <a:rPr lang="en-US" b="1" i="1" dirty="0">
                <a:solidFill>
                  <a:schemeClr val="tx1"/>
                </a:solidFill>
              </a:rPr>
              <a:t>HTTP</a:t>
            </a:r>
            <a:r>
              <a:rPr lang="en-US" dirty="0"/>
              <a:t> is slow</a:t>
            </a:r>
          </a:p>
          <a:p>
            <a:r>
              <a:rPr lang="en-US" dirty="0"/>
              <a:t>If strict contract is desired</a:t>
            </a:r>
          </a:p>
          <a:p>
            <a:r>
              <a:rPr lang="en-US" dirty="0"/>
              <a:t>For interoperability of different platforms</a:t>
            </a:r>
          </a:p>
          <a:p>
            <a:r>
              <a:rPr lang="en-US" dirty="0"/>
              <a:t>For simple message based duplex streaming</a:t>
            </a:r>
          </a:p>
        </p:txBody>
      </p:sp>
      <p:pic>
        <p:nvPicPr>
          <p:cNvPr id="4" name="Graphic 3">
            <a:extLst>
              <a:ext uri="{FF2B5EF4-FFF2-40B4-BE49-F238E27FC236}">
                <a16:creationId xmlns:a16="http://schemas.microsoft.com/office/drawing/2014/main" id="{41C6E996-B6B3-4245-9916-5A0E92AB2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65923" y="1690688"/>
            <a:ext cx="3410180" cy="3410180"/>
          </a:xfrm>
          <a:prstGeom prst="rect">
            <a:avLst/>
          </a:prstGeom>
        </p:spPr>
      </p:pic>
    </p:spTree>
    <p:extLst>
      <p:ext uri="{BB962C8B-B14F-4D97-AF65-F5344CB8AC3E}">
        <p14:creationId xmlns:p14="http://schemas.microsoft.com/office/powerpoint/2010/main" val="7211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A3C8-EF3C-4670-B891-0BB9F737D6F5}"/>
              </a:ext>
            </a:extLst>
          </p:cNvPr>
          <p:cNvSpPr>
            <a:spLocks noGrp="1"/>
          </p:cNvSpPr>
          <p:nvPr>
            <p:ph type="title"/>
          </p:nvPr>
        </p:nvSpPr>
        <p:spPr/>
        <p:txBody>
          <a:bodyPr/>
          <a:lstStyle/>
          <a:p>
            <a:r>
              <a:rPr lang="en-US" noProof="1"/>
              <a:t>gRPC cons?</a:t>
            </a:r>
          </a:p>
        </p:txBody>
      </p:sp>
      <p:sp>
        <p:nvSpPr>
          <p:cNvPr id="3" name="Content Placeholder 2">
            <a:extLst>
              <a:ext uri="{FF2B5EF4-FFF2-40B4-BE49-F238E27FC236}">
                <a16:creationId xmlns:a16="http://schemas.microsoft.com/office/drawing/2014/main" id="{369A990C-FCC6-41FC-80E7-C20AADD0792F}"/>
              </a:ext>
            </a:extLst>
          </p:cNvPr>
          <p:cNvSpPr>
            <a:spLocks noGrp="1"/>
          </p:cNvSpPr>
          <p:nvPr>
            <p:ph idx="1"/>
          </p:nvPr>
        </p:nvSpPr>
        <p:spPr/>
        <p:txBody>
          <a:bodyPr/>
          <a:lstStyle/>
          <a:p>
            <a:r>
              <a:rPr lang="en-US" dirty="0"/>
              <a:t>Not human readable, more complex</a:t>
            </a:r>
          </a:p>
          <a:p>
            <a:r>
              <a:rPr lang="en-US" dirty="0"/>
              <a:t>Limited debugging tooling (for now)</a:t>
            </a:r>
          </a:p>
          <a:p>
            <a:r>
              <a:rPr lang="en-US" dirty="0"/>
              <a:t>Less supported than regular </a:t>
            </a:r>
            <a:r>
              <a:rPr lang="en-US" b="1" i="1" dirty="0">
                <a:solidFill>
                  <a:schemeClr val="tx1"/>
                </a:solidFill>
              </a:rPr>
              <a:t>HTTP</a:t>
            </a:r>
            <a:r>
              <a:rPr lang="en-US" dirty="0"/>
              <a:t>+</a:t>
            </a:r>
            <a:r>
              <a:rPr lang="en-US" b="1" i="1" dirty="0">
                <a:solidFill>
                  <a:schemeClr val="tx1"/>
                </a:solidFill>
              </a:rPr>
              <a:t>JSON</a:t>
            </a:r>
          </a:p>
          <a:p>
            <a:r>
              <a:rPr lang="en-US" dirty="0"/>
              <a:t>Requires </a:t>
            </a:r>
            <a:r>
              <a:rPr lang="en-US" b="1" i="1" dirty="0">
                <a:solidFill>
                  <a:schemeClr val="tx1"/>
                </a:solidFill>
              </a:rPr>
              <a:t>HTTP /2</a:t>
            </a:r>
          </a:p>
          <a:p>
            <a:r>
              <a:rPr lang="en-US" dirty="0"/>
              <a:t>Browser support is limited</a:t>
            </a:r>
          </a:p>
        </p:txBody>
      </p:sp>
      <p:pic>
        <p:nvPicPr>
          <p:cNvPr id="4" name="Graphic 3">
            <a:extLst>
              <a:ext uri="{FF2B5EF4-FFF2-40B4-BE49-F238E27FC236}">
                <a16:creationId xmlns:a16="http://schemas.microsoft.com/office/drawing/2014/main" id="{197A0E43-831C-41A5-95AE-652C3B5CDA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8390" y="1300981"/>
            <a:ext cx="3513869" cy="2700313"/>
          </a:xfrm>
          <a:prstGeom prst="rect">
            <a:avLst/>
          </a:prstGeom>
        </p:spPr>
      </p:pic>
    </p:spTree>
    <p:extLst>
      <p:ext uri="{BB962C8B-B14F-4D97-AF65-F5344CB8AC3E}">
        <p14:creationId xmlns:p14="http://schemas.microsoft.com/office/powerpoint/2010/main" val="239539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D0EF9-E267-4919-AAD9-D0CB80273F69}"/>
              </a:ext>
            </a:extLst>
          </p:cNvPr>
          <p:cNvSpPr>
            <a:spLocks noGrp="1"/>
          </p:cNvSpPr>
          <p:nvPr>
            <p:ph type="title"/>
          </p:nvPr>
        </p:nvSpPr>
        <p:spPr/>
        <p:txBody>
          <a:bodyPr/>
          <a:lstStyle/>
          <a:p>
            <a:r>
              <a:rPr lang="en-US" noProof="1"/>
              <a:t>gRPC &amp; .NET 5</a:t>
            </a:r>
          </a:p>
        </p:txBody>
      </p:sp>
      <p:pic>
        <p:nvPicPr>
          <p:cNvPr id="7" name="Immagine 2">
            <a:extLst>
              <a:ext uri="{FF2B5EF4-FFF2-40B4-BE49-F238E27FC236}">
                <a16:creationId xmlns:a16="http://schemas.microsoft.com/office/drawing/2014/main" id="{DD2DE846-5970-400E-8582-91D2E99CE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45" y="2477916"/>
            <a:ext cx="2273649" cy="2266842"/>
          </a:xfrm>
          <a:prstGeom prst="rect">
            <a:avLst/>
          </a:prstGeom>
        </p:spPr>
      </p:pic>
      <p:pic>
        <p:nvPicPr>
          <p:cNvPr id="9" name="Immagine 6">
            <a:extLst>
              <a:ext uri="{FF2B5EF4-FFF2-40B4-BE49-F238E27FC236}">
                <a16:creationId xmlns:a16="http://schemas.microsoft.com/office/drawing/2014/main" id="{F36917A3-4855-44AA-90A1-E84F5F0F6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208" y="3028627"/>
            <a:ext cx="2672698" cy="1165421"/>
          </a:xfrm>
          <a:prstGeom prst="rect">
            <a:avLst/>
          </a:prstGeom>
        </p:spPr>
      </p:pic>
      <p:sp>
        <p:nvSpPr>
          <p:cNvPr id="10" name="CasellaDiTesto 7">
            <a:extLst>
              <a:ext uri="{FF2B5EF4-FFF2-40B4-BE49-F238E27FC236}">
                <a16:creationId xmlns:a16="http://schemas.microsoft.com/office/drawing/2014/main" id="{5E002274-A2C3-49CC-9747-DBF2062B2862}"/>
              </a:ext>
            </a:extLst>
          </p:cNvPr>
          <p:cNvSpPr txBox="1"/>
          <p:nvPr/>
        </p:nvSpPr>
        <p:spPr>
          <a:xfrm>
            <a:off x="9241536" y="4194048"/>
            <a:ext cx="1609344" cy="584775"/>
          </a:xfrm>
          <a:prstGeom prst="rect">
            <a:avLst/>
          </a:prstGeom>
          <a:noFill/>
        </p:spPr>
        <p:txBody>
          <a:bodyPr wrap="square" rtlCol="0">
            <a:spAutoFit/>
          </a:bodyPr>
          <a:lstStyle/>
          <a:p>
            <a:r>
              <a:rPr lang="it-IT" sz="3200" b="1" i="1" dirty="0">
                <a:solidFill>
                  <a:srgbClr val="2969A3"/>
                </a:solidFill>
                <a:latin typeface="Segoe UI" panose="020B0502040204020203" pitchFamily="34" charset="0"/>
                <a:cs typeface="Segoe UI" panose="020B0502040204020203" pitchFamily="34" charset="0"/>
              </a:rPr>
              <a:t>WCF</a:t>
            </a:r>
          </a:p>
        </p:txBody>
      </p:sp>
      <p:pic>
        <p:nvPicPr>
          <p:cNvPr id="11" name="Immagine 9">
            <a:extLst>
              <a:ext uri="{FF2B5EF4-FFF2-40B4-BE49-F238E27FC236}">
                <a16:creationId xmlns:a16="http://schemas.microsoft.com/office/drawing/2014/main" id="{63366E5D-E548-4518-9791-0EB83735D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402063">
            <a:off x="8357593" y="2455901"/>
            <a:ext cx="2734293" cy="2500106"/>
          </a:xfrm>
          <a:prstGeom prst="rect">
            <a:avLst/>
          </a:prstGeom>
        </p:spPr>
      </p:pic>
      <p:pic>
        <p:nvPicPr>
          <p:cNvPr id="12" name="Picture 2">
            <a:extLst>
              <a:ext uri="{FF2B5EF4-FFF2-40B4-BE49-F238E27FC236}">
                <a16:creationId xmlns:a16="http://schemas.microsoft.com/office/drawing/2014/main" id="{17BBA0FC-1A49-4FA5-ACFA-B9BFBCC956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8253" y="2230204"/>
            <a:ext cx="2951500" cy="29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10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1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E9A-E7D5-4C98-BD87-0787CD8EC3C4}"/>
              </a:ext>
            </a:extLst>
          </p:cNvPr>
          <p:cNvSpPr>
            <a:spLocks noGrp="1"/>
          </p:cNvSpPr>
          <p:nvPr>
            <p:ph type="title"/>
          </p:nvPr>
        </p:nvSpPr>
        <p:spPr/>
        <p:txBody>
          <a:bodyPr/>
          <a:lstStyle/>
          <a:p>
            <a:r>
              <a:rPr lang="en-US" dirty="0"/>
              <a:t>What’s new in .NET 5</a:t>
            </a:r>
          </a:p>
        </p:txBody>
      </p:sp>
      <p:sp>
        <p:nvSpPr>
          <p:cNvPr id="3" name="Content Placeholder 2">
            <a:extLst>
              <a:ext uri="{FF2B5EF4-FFF2-40B4-BE49-F238E27FC236}">
                <a16:creationId xmlns:a16="http://schemas.microsoft.com/office/drawing/2014/main" id="{4A0F043E-4558-4828-B2F2-4A8CDF0C5A3B}"/>
              </a:ext>
            </a:extLst>
          </p:cNvPr>
          <p:cNvSpPr>
            <a:spLocks noGrp="1"/>
          </p:cNvSpPr>
          <p:nvPr>
            <p:ph idx="1"/>
          </p:nvPr>
        </p:nvSpPr>
        <p:spPr>
          <a:xfrm>
            <a:off x="838200" y="1825625"/>
            <a:ext cx="5181600" cy="4351338"/>
          </a:xfrm>
        </p:spPr>
        <p:txBody>
          <a:bodyPr/>
          <a:lstStyle/>
          <a:p>
            <a:r>
              <a:rPr lang="en-US" b="1" i="1" dirty="0" err="1">
                <a:solidFill>
                  <a:schemeClr val="tx1"/>
                </a:solidFill>
              </a:rPr>
              <a:t>gRPC</a:t>
            </a:r>
            <a:r>
              <a:rPr lang="en-US" b="1" i="1" dirty="0">
                <a:solidFill>
                  <a:schemeClr val="tx1"/>
                </a:solidFill>
              </a:rPr>
              <a:t>-Web</a:t>
            </a:r>
            <a:r>
              <a:rPr lang="en-US" dirty="0"/>
              <a:t> browser support</a:t>
            </a:r>
          </a:p>
          <a:p>
            <a:pPr lvl="1"/>
            <a:r>
              <a:rPr lang="en-US" b="1" i="1" dirty="0" err="1">
                <a:solidFill>
                  <a:schemeClr val="tx1"/>
                </a:solidFill>
              </a:rPr>
              <a:t>gRPC</a:t>
            </a:r>
            <a:r>
              <a:rPr lang="en-US" b="1" i="1" dirty="0">
                <a:solidFill>
                  <a:schemeClr val="tx1"/>
                </a:solidFill>
              </a:rPr>
              <a:t>-Web</a:t>
            </a:r>
            <a:r>
              <a:rPr lang="en-US" dirty="0"/>
              <a:t> server middleware</a:t>
            </a:r>
          </a:p>
          <a:p>
            <a:pPr lvl="1"/>
            <a:r>
              <a:rPr lang="en-US" b="1" i="1" dirty="0" err="1">
                <a:solidFill>
                  <a:schemeClr val="tx1"/>
                </a:solidFill>
              </a:rPr>
              <a:t>gRPC</a:t>
            </a:r>
            <a:r>
              <a:rPr lang="en-US" b="1" i="1" dirty="0">
                <a:solidFill>
                  <a:schemeClr val="tx1"/>
                </a:solidFill>
              </a:rPr>
              <a:t>-Web</a:t>
            </a:r>
            <a:r>
              <a:rPr lang="en-US" dirty="0"/>
              <a:t> </a:t>
            </a:r>
            <a:r>
              <a:rPr lang="en-US" dirty="0" err="1"/>
              <a:t>Blazor</a:t>
            </a:r>
            <a:r>
              <a:rPr lang="en-US" dirty="0"/>
              <a:t> client</a:t>
            </a:r>
          </a:p>
          <a:p>
            <a:r>
              <a:rPr lang="en-US" dirty="0"/>
              <a:t>New </a:t>
            </a:r>
            <a:r>
              <a:rPr lang="en-US" b="1" dirty="0" err="1">
                <a:solidFill>
                  <a:schemeClr val="tx1"/>
                </a:solidFill>
              </a:rPr>
              <a:t>gRPC</a:t>
            </a:r>
            <a:r>
              <a:rPr lang="en-US" dirty="0"/>
              <a:t> hosts on Windows</a:t>
            </a:r>
          </a:p>
          <a:p>
            <a:pPr lvl="1"/>
            <a:r>
              <a:rPr lang="en-US" dirty="0"/>
              <a:t>HTTP.sys</a:t>
            </a:r>
          </a:p>
          <a:p>
            <a:pPr lvl="1"/>
            <a:r>
              <a:rPr lang="en-US" dirty="0"/>
              <a:t>IIS</a:t>
            </a:r>
          </a:p>
        </p:txBody>
      </p:sp>
      <p:pic>
        <p:nvPicPr>
          <p:cNvPr id="2050" name="Picture 2" descr="gRPC-Web for .NET now available – Cloud Stack Ninja">
            <a:extLst>
              <a:ext uri="{FF2B5EF4-FFF2-40B4-BE49-F238E27FC236}">
                <a16:creationId xmlns:a16="http://schemas.microsoft.com/office/drawing/2014/main" id="{FECBE005-F036-4A80-A01E-EC4F346EA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201" y="1624013"/>
            <a:ext cx="6265799" cy="1417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D14886D-8FF5-481D-AF7D-B9F455C5D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208338"/>
            <a:ext cx="50292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88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additive="base">
                                        <p:cTn id="18" dur="500" fill="hold"/>
                                        <p:tgtEl>
                                          <p:spTgt spid="2050"/>
                                        </p:tgtEl>
                                        <p:attrNameLst>
                                          <p:attrName>ppt_x</p:attrName>
                                        </p:attrNameLst>
                                      </p:cBhvr>
                                      <p:tavLst>
                                        <p:tav tm="0">
                                          <p:val>
                                            <p:strVal val="1+#ppt_w/2"/>
                                          </p:val>
                                        </p:tav>
                                        <p:tav tm="100000">
                                          <p:val>
                                            <p:strVal val="#ppt_x"/>
                                          </p:val>
                                        </p:tav>
                                      </p:tavLst>
                                    </p:anim>
                                    <p:anim calcmode="lin" valueType="num">
                                      <p:cBhvr additive="base">
                                        <p:cTn id="19"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 calcmode="lin" valueType="num">
                                      <p:cBhvr additive="base">
                                        <p:cTn id="32" dur="500" fill="hold"/>
                                        <p:tgtEl>
                                          <p:spTgt spid="2052"/>
                                        </p:tgtEl>
                                        <p:attrNameLst>
                                          <p:attrName>ppt_x</p:attrName>
                                        </p:attrNameLst>
                                      </p:cBhvr>
                                      <p:tavLst>
                                        <p:tav tm="0">
                                          <p:val>
                                            <p:strVal val="#ppt_x"/>
                                          </p:val>
                                        </p:tav>
                                        <p:tav tm="100000">
                                          <p:val>
                                            <p:strVal val="#ppt_x"/>
                                          </p:val>
                                        </p:tav>
                                      </p:tavLst>
                                    </p:anim>
                                    <p:anim calcmode="lin" valueType="num">
                                      <p:cBhvr additive="base">
                                        <p:cTn id="33"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D0EF9-E267-4919-AAD9-D0CB80273F69}"/>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D6E36702-8D18-4C8E-A53F-D2CCDE64C40D}"/>
              </a:ext>
            </a:extLst>
          </p:cNvPr>
          <p:cNvSpPr>
            <a:spLocks noGrp="1"/>
          </p:cNvSpPr>
          <p:nvPr>
            <p:ph idx="1"/>
          </p:nvPr>
        </p:nvSpPr>
        <p:spPr>
          <a:xfrm>
            <a:off x="876300" y="1825625"/>
            <a:ext cx="10515600" cy="4351338"/>
          </a:xfrm>
        </p:spPr>
        <p:txBody>
          <a:bodyPr>
            <a:normAutofit lnSpcReduction="10000"/>
          </a:bodyPr>
          <a:lstStyle/>
          <a:p>
            <a:r>
              <a:rPr lang="en-US" noProof="1"/>
              <a:t>What is </a:t>
            </a:r>
            <a:r>
              <a:rPr lang="en-US" b="1" i="1" noProof="1">
                <a:solidFill>
                  <a:schemeClr val="tx1"/>
                </a:solidFill>
              </a:rPr>
              <a:t>gRPC</a:t>
            </a:r>
            <a:r>
              <a:rPr lang="en-US" noProof="1"/>
              <a:t>?</a:t>
            </a:r>
          </a:p>
          <a:p>
            <a:r>
              <a:rPr lang="en-US" noProof="1"/>
              <a:t>What are </a:t>
            </a:r>
            <a:r>
              <a:rPr lang="en-US" b="1" i="1" noProof="1">
                <a:solidFill>
                  <a:schemeClr val="tx1"/>
                </a:solidFill>
              </a:rPr>
              <a:t>Protocol Buffers</a:t>
            </a:r>
            <a:r>
              <a:rPr lang="en-US" noProof="1"/>
              <a:t>?</a:t>
            </a:r>
          </a:p>
          <a:p>
            <a:r>
              <a:rPr lang="en-US" b="1" i="1" noProof="1">
                <a:solidFill>
                  <a:schemeClr val="tx1"/>
                </a:solidFill>
              </a:rPr>
              <a:t>gRPC</a:t>
            </a:r>
            <a:r>
              <a:rPr lang="en-US" noProof="1"/>
              <a:t> API Types</a:t>
            </a:r>
          </a:p>
          <a:p>
            <a:r>
              <a:rPr lang="en-US" b="1" i="1" noProof="1">
                <a:solidFill>
                  <a:schemeClr val="tx1"/>
                </a:solidFill>
              </a:rPr>
              <a:t>REST</a:t>
            </a:r>
            <a:r>
              <a:rPr lang="en-US" noProof="1"/>
              <a:t> vs </a:t>
            </a:r>
            <a:r>
              <a:rPr lang="en-US" b="1" i="1" noProof="1">
                <a:solidFill>
                  <a:schemeClr val="tx1"/>
                </a:solidFill>
              </a:rPr>
              <a:t>gRPC</a:t>
            </a:r>
          </a:p>
          <a:p>
            <a:r>
              <a:rPr lang="en-US" noProof="1"/>
              <a:t>How </a:t>
            </a:r>
            <a:r>
              <a:rPr lang="en-US" b="1" i="1" noProof="1">
                <a:solidFill>
                  <a:schemeClr val="tx1"/>
                </a:solidFill>
              </a:rPr>
              <a:t>gRPC</a:t>
            </a:r>
            <a:r>
              <a:rPr lang="en-US" noProof="1"/>
              <a:t> Work?</a:t>
            </a:r>
          </a:p>
          <a:p>
            <a:r>
              <a:rPr lang="en-US" noProof="1"/>
              <a:t>Creating </a:t>
            </a:r>
            <a:r>
              <a:rPr lang="en-US" b="1" i="1" noProof="1">
                <a:solidFill>
                  <a:schemeClr val="tx1"/>
                </a:solidFill>
              </a:rPr>
              <a:t>gRPC</a:t>
            </a:r>
            <a:r>
              <a:rPr lang="en-US" noProof="1"/>
              <a:t> Service</a:t>
            </a:r>
          </a:p>
          <a:p>
            <a:r>
              <a:rPr lang="en-US" noProof="1"/>
              <a:t>Building </a:t>
            </a:r>
            <a:r>
              <a:rPr lang="en-US" b="1" i="1" noProof="1">
                <a:solidFill>
                  <a:schemeClr val="tx1"/>
                </a:solidFill>
              </a:rPr>
              <a:t>gRPC</a:t>
            </a:r>
            <a:r>
              <a:rPr lang="en-US" noProof="1"/>
              <a:t> Client</a:t>
            </a:r>
          </a:p>
          <a:p>
            <a:r>
              <a:rPr lang="en-US" b="1" i="1" noProof="1">
                <a:solidFill>
                  <a:schemeClr val="tx1"/>
                </a:solidFill>
              </a:rPr>
              <a:t>gRPC</a:t>
            </a:r>
            <a:r>
              <a:rPr lang="en-US" noProof="1"/>
              <a:t> &amp; </a:t>
            </a:r>
            <a:r>
              <a:rPr lang="en-US" b="1" i="1" noProof="1">
                <a:solidFill>
                  <a:schemeClr val="tx1"/>
                </a:solidFill>
              </a:rPr>
              <a:t>.NET 5</a:t>
            </a:r>
          </a:p>
          <a:p>
            <a:r>
              <a:rPr lang="en-US" noProof="1"/>
              <a:t>Resources</a:t>
            </a:r>
          </a:p>
        </p:txBody>
      </p:sp>
      <p:pic>
        <p:nvPicPr>
          <p:cNvPr id="7" name="Picture 2">
            <a:extLst>
              <a:ext uri="{FF2B5EF4-FFF2-40B4-BE49-F238E27FC236}">
                <a16:creationId xmlns:a16="http://schemas.microsoft.com/office/drawing/2014/main" id="{9FFAC820-29E9-42FA-BC35-631D475103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4111" y="4494835"/>
            <a:ext cx="2102660" cy="168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ET Core - Wikiwand">
            <a:extLst>
              <a:ext uri="{FF2B5EF4-FFF2-40B4-BE49-F238E27FC236}">
                <a16:creationId xmlns:a16="http://schemas.microsoft.com/office/drawing/2014/main" id="{CC1CBF30-2459-477C-9D02-0280D573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862" y="2742926"/>
            <a:ext cx="2674690" cy="323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13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8283-F166-4050-A374-890C46EF6FE3}"/>
              </a:ext>
            </a:extLst>
          </p:cNvPr>
          <p:cNvSpPr>
            <a:spLocks noGrp="1"/>
          </p:cNvSpPr>
          <p:nvPr>
            <p:ph type="title"/>
          </p:nvPr>
        </p:nvSpPr>
        <p:spPr/>
        <p:txBody>
          <a:bodyPr/>
          <a:lstStyle/>
          <a:p>
            <a:r>
              <a:rPr lang="en-US" dirty="0"/>
              <a:t>.NET 5 Performance Improvements</a:t>
            </a:r>
          </a:p>
        </p:txBody>
      </p:sp>
      <p:sp>
        <p:nvSpPr>
          <p:cNvPr id="3" name="Content Placeholder 2">
            <a:extLst>
              <a:ext uri="{FF2B5EF4-FFF2-40B4-BE49-F238E27FC236}">
                <a16:creationId xmlns:a16="http://schemas.microsoft.com/office/drawing/2014/main" id="{75A3D6B2-A5E3-4746-BE09-A7AA6CA020BB}"/>
              </a:ext>
            </a:extLst>
          </p:cNvPr>
          <p:cNvSpPr>
            <a:spLocks noGrp="1"/>
          </p:cNvSpPr>
          <p:nvPr>
            <p:ph idx="1"/>
          </p:nvPr>
        </p:nvSpPr>
        <p:spPr/>
        <p:txBody>
          <a:bodyPr/>
          <a:lstStyle/>
          <a:p>
            <a:r>
              <a:rPr lang="en-US" b="1" i="1" noProof="1">
                <a:solidFill>
                  <a:schemeClr val="tx1"/>
                </a:solidFill>
              </a:rPr>
              <a:t>HTTP/2 </a:t>
            </a:r>
            <a:r>
              <a:rPr lang="en-US" noProof="1"/>
              <a:t>client and server performance</a:t>
            </a:r>
          </a:p>
          <a:p>
            <a:r>
              <a:rPr lang="en-US" b="1" i="1" noProof="1">
                <a:solidFill>
                  <a:schemeClr val="tx1"/>
                </a:solidFill>
              </a:rPr>
              <a:t>Hpack</a:t>
            </a:r>
            <a:r>
              <a:rPr lang="en-US" noProof="1"/>
              <a:t> header compression in </a:t>
            </a:r>
            <a:r>
              <a:rPr lang="en-US" b="1" i="1" noProof="1">
                <a:solidFill>
                  <a:schemeClr val="tx1"/>
                </a:solidFill>
              </a:rPr>
              <a:t>Kestrel</a:t>
            </a:r>
          </a:p>
          <a:p>
            <a:r>
              <a:rPr lang="en-US" noProof="1"/>
              <a:t>Keep alive pings</a:t>
            </a:r>
          </a:p>
          <a:p>
            <a:r>
              <a:rPr lang="en-US" b="1" i="1" noProof="1">
                <a:solidFill>
                  <a:schemeClr val="tx1"/>
                </a:solidFill>
              </a:rPr>
              <a:t>Protobuf</a:t>
            </a:r>
            <a:r>
              <a:rPr lang="en-US" noProof="1"/>
              <a:t> serializer support for </a:t>
            </a:r>
            <a:r>
              <a:rPr lang="en-US" dirty="0">
                <a:solidFill>
                  <a:srgbClr val="333333"/>
                </a:solidFill>
                <a:latin typeface="Segoe UI" panose="020B0502040204020203" pitchFamily="34" charset="0"/>
              </a:rPr>
              <a:t>modern .NET IO types</a:t>
            </a:r>
            <a:endParaRPr lang="en-US" noProof="1"/>
          </a:p>
          <a:p>
            <a:r>
              <a:rPr lang="en-US" noProof="1"/>
              <a:t>Additional transports (named pipes/unix domain sockets)</a:t>
            </a:r>
          </a:p>
        </p:txBody>
      </p:sp>
      <p:pic>
        <p:nvPicPr>
          <p:cNvPr id="1026" name="Picture 2">
            <a:extLst>
              <a:ext uri="{FF2B5EF4-FFF2-40B4-BE49-F238E27FC236}">
                <a16:creationId xmlns:a16="http://schemas.microsoft.com/office/drawing/2014/main" id="{F59505E2-8443-4BF1-B9FE-9D5B61902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53" y="4571968"/>
            <a:ext cx="10797493" cy="228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4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620B-013C-4020-B97E-1C597D1C8D7F}"/>
              </a:ext>
            </a:extLst>
          </p:cNvPr>
          <p:cNvSpPr>
            <a:spLocks noGrp="1"/>
          </p:cNvSpPr>
          <p:nvPr>
            <p:ph type="title"/>
          </p:nvPr>
        </p:nvSpPr>
        <p:spPr/>
        <p:txBody>
          <a:bodyPr/>
          <a:lstStyle/>
          <a:p>
            <a:r>
              <a:rPr lang="en-US" noProof="1"/>
              <a:t>.NET 5 gRPC Improvement</a:t>
            </a:r>
          </a:p>
        </p:txBody>
      </p:sp>
      <p:pic>
        <p:nvPicPr>
          <p:cNvPr id="4" name="Picture 2">
            <a:extLst>
              <a:ext uri="{FF2B5EF4-FFF2-40B4-BE49-F238E27FC236}">
                <a16:creationId xmlns:a16="http://schemas.microsoft.com/office/drawing/2014/main" id="{E07F064B-7C07-48ED-94C5-897AB548FD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921" y="1799896"/>
            <a:ext cx="11195358" cy="36801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EABFE8-F5E8-42C4-B6F1-0E531315DCCF}"/>
              </a:ext>
            </a:extLst>
          </p:cNvPr>
          <p:cNvSpPr txBox="1"/>
          <p:nvPr/>
        </p:nvSpPr>
        <p:spPr>
          <a:xfrm>
            <a:off x="345921" y="5813886"/>
            <a:ext cx="11702142" cy="461665"/>
          </a:xfrm>
          <a:prstGeom prst="rect">
            <a:avLst/>
          </a:prstGeom>
          <a:noFill/>
        </p:spPr>
        <p:txBody>
          <a:bodyPr wrap="square">
            <a:spAutoFit/>
          </a:bodyPr>
          <a:lstStyle/>
          <a:p>
            <a:r>
              <a:rPr lang="en-US" sz="2400" b="1" i="0" noProof="1">
                <a:solidFill>
                  <a:srgbClr val="FF0000"/>
                </a:solidFill>
                <a:effectLst/>
                <a:latin typeface="Open Sans" panose="020B0606030504020204"/>
              </a:rPr>
              <a:t>60% </a:t>
            </a:r>
            <a:r>
              <a:rPr lang="en-US" sz="2400" b="0" i="0" noProof="1">
                <a:solidFill>
                  <a:srgbClr val="333333"/>
                </a:solidFill>
                <a:effectLst/>
                <a:latin typeface="Open Sans" panose="020B0606030504020204"/>
              </a:rPr>
              <a:t>improvement in </a:t>
            </a:r>
            <a:r>
              <a:rPr lang="en-US" sz="2400" b="1" i="1" noProof="1">
                <a:effectLst/>
                <a:latin typeface="Open Sans" panose="020B0606030504020204"/>
              </a:rPr>
              <a:t>gRPC</a:t>
            </a:r>
            <a:r>
              <a:rPr lang="en-US" sz="2400" b="0" i="0" noProof="1">
                <a:solidFill>
                  <a:srgbClr val="333333"/>
                </a:solidFill>
                <a:effectLst/>
                <a:latin typeface="Open Sans" panose="020B0606030504020204"/>
              </a:rPr>
              <a:t> server RPS and </a:t>
            </a:r>
            <a:r>
              <a:rPr lang="en-US" sz="2400" b="1" i="0" noProof="1">
                <a:solidFill>
                  <a:srgbClr val="FF0000"/>
                </a:solidFill>
                <a:effectLst/>
                <a:latin typeface="Open Sans" panose="020B0606030504020204"/>
              </a:rPr>
              <a:t>230%</a:t>
            </a:r>
            <a:r>
              <a:rPr lang="en-US" sz="2400" b="0" i="0" noProof="1">
                <a:solidFill>
                  <a:srgbClr val="333333"/>
                </a:solidFill>
                <a:effectLst/>
                <a:latin typeface="Open Sans" panose="020B0606030504020204"/>
              </a:rPr>
              <a:t> improvement in </a:t>
            </a:r>
            <a:r>
              <a:rPr lang="en-US" sz="2400" b="1" i="1" noProof="1">
                <a:effectLst/>
                <a:latin typeface="Open Sans" panose="020B0606030504020204"/>
              </a:rPr>
              <a:t>gRPC</a:t>
            </a:r>
            <a:r>
              <a:rPr lang="en-US" sz="2400" b="0" i="0" noProof="1">
                <a:solidFill>
                  <a:srgbClr val="333333"/>
                </a:solidFill>
                <a:effectLst/>
                <a:latin typeface="Open Sans" panose="020B0606030504020204"/>
              </a:rPr>
              <a:t> client RPS</a:t>
            </a:r>
            <a:endParaRPr lang="en-US" sz="2400" noProof="1">
              <a:latin typeface="Open Sans" panose="020B0606030504020204"/>
            </a:endParaRPr>
          </a:p>
        </p:txBody>
      </p:sp>
    </p:spTree>
    <p:extLst>
      <p:ext uri="{BB962C8B-B14F-4D97-AF65-F5344CB8AC3E}">
        <p14:creationId xmlns:p14="http://schemas.microsoft.com/office/powerpoint/2010/main" val="4051249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FB01-6EAF-403F-B900-D821DBF3A4B9}"/>
              </a:ext>
            </a:extLst>
          </p:cNvPr>
          <p:cNvSpPr>
            <a:spLocks noGrp="1"/>
          </p:cNvSpPr>
          <p:nvPr>
            <p:ph type="title"/>
          </p:nvPr>
        </p:nvSpPr>
        <p:spPr/>
        <p:txBody>
          <a:bodyPr/>
          <a:lstStyle/>
          <a:p>
            <a:r>
              <a:rPr lang="en-US" noProof="1"/>
              <a:t>.NET 5 gRPC Performance</a:t>
            </a:r>
          </a:p>
        </p:txBody>
      </p:sp>
      <p:pic>
        <p:nvPicPr>
          <p:cNvPr id="4" name="Picture 2">
            <a:extLst>
              <a:ext uri="{FF2B5EF4-FFF2-40B4-BE49-F238E27FC236}">
                <a16:creationId xmlns:a16="http://schemas.microsoft.com/office/drawing/2014/main" id="{1B668E07-4C8B-4D13-9273-92BB0167C3E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2349" y="1418898"/>
            <a:ext cx="8467613" cy="50739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A5BE0-72E5-435A-893C-1614A17B9FB4}"/>
              </a:ext>
            </a:extLst>
          </p:cNvPr>
          <p:cNvSpPr txBox="1"/>
          <p:nvPr/>
        </p:nvSpPr>
        <p:spPr>
          <a:xfrm>
            <a:off x="6243144" y="6519446"/>
            <a:ext cx="4067504" cy="338554"/>
          </a:xfrm>
          <a:prstGeom prst="rect">
            <a:avLst/>
          </a:prstGeom>
          <a:noFill/>
        </p:spPr>
        <p:txBody>
          <a:bodyPr wrap="square">
            <a:spAutoFit/>
          </a:bodyPr>
          <a:lstStyle/>
          <a:p>
            <a:r>
              <a:rPr lang="en-US" sz="1600" dirty="0"/>
              <a:t>https://github.com/LesnyRumcajs/grpc_bench</a:t>
            </a:r>
          </a:p>
        </p:txBody>
      </p:sp>
    </p:spTree>
    <p:extLst>
      <p:ext uri="{BB962C8B-B14F-4D97-AF65-F5344CB8AC3E}">
        <p14:creationId xmlns:p14="http://schemas.microsoft.com/office/powerpoint/2010/main" val="3000948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6B99-81EB-47E9-ADBD-F8FE1536D45F}"/>
              </a:ext>
            </a:extLst>
          </p:cNvPr>
          <p:cNvSpPr>
            <a:spLocks noGrp="1"/>
          </p:cNvSpPr>
          <p:nvPr>
            <p:ph type="title"/>
          </p:nvPr>
        </p:nvSpPr>
        <p:spPr/>
        <p:txBody>
          <a:bodyPr/>
          <a:lstStyle/>
          <a:p>
            <a:r>
              <a:rPr lang="en-US" dirty="0"/>
              <a:t>Resources – Documentation</a:t>
            </a:r>
          </a:p>
        </p:txBody>
      </p:sp>
      <p:sp>
        <p:nvSpPr>
          <p:cNvPr id="3" name="Content Placeholder 2">
            <a:extLst>
              <a:ext uri="{FF2B5EF4-FFF2-40B4-BE49-F238E27FC236}">
                <a16:creationId xmlns:a16="http://schemas.microsoft.com/office/drawing/2014/main" id="{80438A14-77DB-4127-A4ED-A5CE316ED256}"/>
              </a:ext>
            </a:extLst>
          </p:cNvPr>
          <p:cNvSpPr>
            <a:spLocks noGrp="1"/>
          </p:cNvSpPr>
          <p:nvPr>
            <p:ph idx="1"/>
          </p:nvPr>
        </p:nvSpPr>
        <p:spPr>
          <a:xfrm>
            <a:off x="330200" y="1485901"/>
            <a:ext cx="5765800" cy="5006974"/>
          </a:xfrm>
        </p:spPr>
        <p:txBody>
          <a:bodyPr>
            <a:normAutofit fontScale="85000" lnSpcReduction="20000"/>
          </a:bodyPr>
          <a:lstStyle/>
          <a:p>
            <a:r>
              <a:rPr lang="en-US" sz="3300" dirty="0"/>
              <a:t>Intro tutorial</a:t>
            </a:r>
          </a:p>
          <a:p>
            <a:r>
              <a:rPr lang="en-US" sz="3300" dirty="0"/>
              <a:t>Creating </a:t>
            </a:r>
            <a:r>
              <a:rPr lang="en-US" sz="3300" b="1" i="1" dirty="0" err="1">
                <a:solidFill>
                  <a:schemeClr val="tx1"/>
                </a:solidFill>
              </a:rPr>
              <a:t>gRPC</a:t>
            </a:r>
            <a:r>
              <a:rPr lang="en-US" sz="3300" dirty="0"/>
              <a:t> services</a:t>
            </a:r>
          </a:p>
          <a:p>
            <a:r>
              <a:rPr lang="en-US" sz="3300" dirty="0"/>
              <a:t>Call </a:t>
            </a:r>
            <a:r>
              <a:rPr lang="en-US" sz="3300" b="1" i="1" dirty="0" err="1">
                <a:solidFill>
                  <a:schemeClr val="tx1"/>
                </a:solidFill>
              </a:rPr>
              <a:t>gRPC</a:t>
            </a:r>
            <a:r>
              <a:rPr lang="en-US" sz="3300" dirty="0"/>
              <a:t> services</a:t>
            </a:r>
          </a:p>
          <a:p>
            <a:r>
              <a:rPr lang="en-US" sz="3300" dirty="0"/>
              <a:t>Create </a:t>
            </a:r>
            <a:r>
              <a:rPr lang="en-US" sz="3300" b="1" i="1" dirty="0" err="1">
                <a:solidFill>
                  <a:schemeClr val="tx1"/>
                </a:solidFill>
              </a:rPr>
              <a:t>Protobuf</a:t>
            </a:r>
            <a:r>
              <a:rPr lang="en-US" sz="3300" dirty="0"/>
              <a:t> messages</a:t>
            </a:r>
          </a:p>
          <a:p>
            <a:r>
              <a:rPr lang="en-US" sz="3300" dirty="0"/>
              <a:t>Versioning </a:t>
            </a:r>
            <a:r>
              <a:rPr lang="en-US" sz="3300" b="1" i="1" dirty="0" err="1">
                <a:solidFill>
                  <a:schemeClr val="tx1"/>
                </a:solidFill>
              </a:rPr>
              <a:t>gRPC</a:t>
            </a:r>
            <a:r>
              <a:rPr lang="en-US" sz="3300" dirty="0"/>
              <a:t> services</a:t>
            </a:r>
          </a:p>
          <a:p>
            <a:r>
              <a:rPr lang="en-US" sz="3300" dirty="0"/>
              <a:t>Using </a:t>
            </a:r>
            <a:r>
              <a:rPr lang="en-US" sz="3300" b="1" i="1" dirty="0" err="1">
                <a:solidFill>
                  <a:schemeClr val="tx1"/>
                </a:solidFill>
              </a:rPr>
              <a:t>gRPC</a:t>
            </a:r>
            <a:r>
              <a:rPr lang="en-US" sz="3300" dirty="0"/>
              <a:t> in browser apps</a:t>
            </a:r>
          </a:p>
          <a:p>
            <a:r>
              <a:rPr lang="en-US" sz="3300" dirty="0"/>
              <a:t>Create JSON Web APIs from </a:t>
            </a:r>
            <a:r>
              <a:rPr lang="en-US" sz="3300" b="1" i="1" dirty="0" err="1">
                <a:solidFill>
                  <a:schemeClr val="tx1"/>
                </a:solidFill>
              </a:rPr>
              <a:t>gRPC</a:t>
            </a:r>
            <a:endParaRPr lang="en-US" sz="3300" b="1" i="1" dirty="0">
              <a:solidFill>
                <a:schemeClr val="tx1"/>
              </a:solidFill>
            </a:endParaRPr>
          </a:p>
          <a:p>
            <a:r>
              <a:rPr lang="en-US" sz="3300" dirty="0"/>
              <a:t>Performance best practices</a:t>
            </a:r>
          </a:p>
          <a:p>
            <a:r>
              <a:rPr lang="en-US" sz="3300" dirty="0"/>
              <a:t>And more</a:t>
            </a:r>
          </a:p>
          <a:p>
            <a:pPr marL="0" indent="0">
              <a:buNone/>
            </a:pPr>
            <a:endParaRPr lang="en-US" dirty="0">
              <a:hlinkClick r:id="rId2"/>
            </a:endParaRPr>
          </a:p>
          <a:p>
            <a:pPr marL="0" indent="0">
              <a:buNone/>
            </a:pPr>
            <a:r>
              <a:rPr lang="en-US" sz="3300" dirty="0">
                <a:hlinkClick r:id="rId2"/>
              </a:rPr>
              <a:t>https://aka.ms/grpcdocs</a:t>
            </a:r>
            <a:endParaRPr lang="en-US" sz="3300" dirty="0"/>
          </a:p>
        </p:txBody>
      </p:sp>
      <p:pic>
        <p:nvPicPr>
          <p:cNvPr id="5" name="Picture 4">
            <a:extLst>
              <a:ext uri="{FF2B5EF4-FFF2-40B4-BE49-F238E27FC236}">
                <a16:creationId xmlns:a16="http://schemas.microsoft.com/office/drawing/2014/main" id="{0132148E-EE55-449F-B598-1137114C6B00}"/>
              </a:ext>
            </a:extLst>
          </p:cNvPr>
          <p:cNvPicPr>
            <a:picLocks noChangeAspect="1"/>
          </p:cNvPicPr>
          <p:nvPr/>
        </p:nvPicPr>
        <p:blipFill>
          <a:blip r:embed="rId3"/>
          <a:stretch>
            <a:fillRect/>
          </a:stretch>
        </p:blipFill>
        <p:spPr>
          <a:xfrm>
            <a:off x="6096000" y="1727200"/>
            <a:ext cx="5989670" cy="3530600"/>
          </a:xfrm>
          <a:prstGeom prst="rect">
            <a:avLst/>
          </a:prstGeom>
        </p:spPr>
      </p:pic>
    </p:spTree>
    <p:extLst>
      <p:ext uri="{BB962C8B-B14F-4D97-AF65-F5344CB8AC3E}">
        <p14:creationId xmlns:p14="http://schemas.microsoft.com/office/powerpoint/2010/main" val="397457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6B99-81EB-47E9-ADBD-F8FE1536D45F}"/>
              </a:ext>
            </a:extLst>
          </p:cNvPr>
          <p:cNvSpPr>
            <a:spLocks noGrp="1"/>
          </p:cNvSpPr>
          <p:nvPr>
            <p:ph type="title"/>
          </p:nvPr>
        </p:nvSpPr>
        <p:spPr/>
        <p:txBody>
          <a:bodyPr/>
          <a:lstStyle/>
          <a:p>
            <a:r>
              <a:rPr lang="en-US" dirty="0"/>
              <a:t>Resources – Samples</a:t>
            </a:r>
          </a:p>
        </p:txBody>
      </p:sp>
      <p:sp>
        <p:nvSpPr>
          <p:cNvPr id="3" name="Content Placeholder 2">
            <a:extLst>
              <a:ext uri="{FF2B5EF4-FFF2-40B4-BE49-F238E27FC236}">
                <a16:creationId xmlns:a16="http://schemas.microsoft.com/office/drawing/2014/main" id="{80438A14-77DB-4127-A4ED-A5CE316ED256}"/>
              </a:ext>
            </a:extLst>
          </p:cNvPr>
          <p:cNvSpPr>
            <a:spLocks noGrp="1"/>
          </p:cNvSpPr>
          <p:nvPr>
            <p:ph idx="1"/>
          </p:nvPr>
        </p:nvSpPr>
        <p:spPr>
          <a:xfrm>
            <a:off x="7404100" y="1193801"/>
            <a:ext cx="4787900" cy="5053014"/>
          </a:xfrm>
        </p:spPr>
        <p:txBody>
          <a:bodyPr>
            <a:normAutofit fontScale="85000" lnSpcReduction="20000"/>
          </a:bodyPr>
          <a:lstStyle/>
          <a:p>
            <a:r>
              <a:rPr lang="en-US" sz="3300" noProof="1"/>
              <a:t>Hello world</a:t>
            </a:r>
          </a:p>
          <a:p>
            <a:r>
              <a:rPr lang="en-US" sz="3300" noProof="1"/>
              <a:t>Streaming</a:t>
            </a:r>
          </a:p>
          <a:p>
            <a:r>
              <a:rPr lang="en-US" sz="3300" noProof="1"/>
              <a:t>Certificate authentication</a:t>
            </a:r>
          </a:p>
          <a:p>
            <a:r>
              <a:rPr lang="en-US" sz="3300" noProof="1"/>
              <a:t>JWT authentication</a:t>
            </a:r>
          </a:p>
          <a:p>
            <a:r>
              <a:rPr lang="en-US" sz="3300" noProof="1"/>
              <a:t>OpenTelemetry</a:t>
            </a:r>
          </a:p>
          <a:p>
            <a:r>
              <a:rPr lang="en-US" sz="3300" noProof="1"/>
              <a:t>Unix domain sockets</a:t>
            </a:r>
          </a:p>
          <a:p>
            <a:r>
              <a:rPr lang="en-US" sz="3300" noProof="1"/>
              <a:t>Unit testing</a:t>
            </a:r>
          </a:p>
          <a:p>
            <a:r>
              <a:rPr lang="en-US" sz="3300" noProof="1"/>
              <a:t>Cancellation</a:t>
            </a:r>
          </a:p>
          <a:p>
            <a:r>
              <a:rPr lang="en-US" sz="3300" noProof="1"/>
              <a:t>And more</a:t>
            </a:r>
          </a:p>
          <a:p>
            <a:pPr marL="0" indent="0">
              <a:buNone/>
            </a:pPr>
            <a:endParaRPr lang="en-US" dirty="0"/>
          </a:p>
          <a:p>
            <a:pPr marL="0" indent="0">
              <a:buNone/>
            </a:pPr>
            <a:r>
              <a:rPr lang="en-US" sz="3300" dirty="0">
                <a:hlinkClick r:id="rId2"/>
              </a:rPr>
              <a:t>https://aka.ms/grpcexamples</a:t>
            </a:r>
            <a:endParaRPr lang="en-US" sz="3300" dirty="0"/>
          </a:p>
        </p:txBody>
      </p:sp>
      <p:pic>
        <p:nvPicPr>
          <p:cNvPr id="6" name="Picture 5">
            <a:extLst>
              <a:ext uri="{FF2B5EF4-FFF2-40B4-BE49-F238E27FC236}">
                <a16:creationId xmlns:a16="http://schemas.microsoft.com/office/drawing/2014/main" id="{512D7F5C-6D07-47D3-AEE3-7F24D426A252}"/>
              </a:ext>
            </a:extLst>
          </p:cNvPr>
          <p:cNvPicPr>
            <a:picLocks noChangeAspect="1"/>
          </p:cNvPicPr>
          <p:nvPr/>
        </p:nvPicPr>
        <p:blipFill>
          <a:blip r:embed="rId3"/>
          <a:stretch>
            <a:fillRect/>
          </a:stretch>
        </p:blipFill>
        <p:spPr>
          <a:xfrm>
            <a:off x="183224" y="1759314"/>
            <a:ext cx="6966876" cy="3339372"/>
          </a:xfrm>
          <a:prstGeom prst="rect">
            <a:avLst/>
          </a:prstGeom>
        </p:spPr>
      </p:pic>
    </p:spTree>
    <p:extLst>
      <p:ext uri="{BB962C8B-B14F-4D97-AF65-F5344CB8AC3E}">
        <p14:creationId xmlns:p14="http://schemas.microsoft.com/office/powerpoint/2010/main" val="151162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485C6989-E171-4F9F-BF8B-B0923B3EC3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5911" y="4490656"/>
            <a:ext cx="2102660" cy="16821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479241-DD95-0243-8D3D-203A9CE42A79}"/>
              </a:ext>
            </a:extLst>
          </p:cNvPr>
          <p:cNvSpPr>
            <a:spLocks noGrp="1"/>
          </p:cNvSpPr>
          <p:nvPr>
            <p:ph type="title"/>
          </p:nvPr>
        </p:nvSpPr>
        <p:spPr>
          <a:xfrm>
            <a:off x="831850" y="1709738"/>
            <a:ext cx="10515600" cy="2347357"/>
          </a:xfrm>
        </p:spPr>
        <p:txBody>
          <a:bodyPr/>
          <a:lstStyle/>
          <a:p>
            <a:r>
              <a:rPr lang="en-US" dirty="0"/>
              <a:t>Thanks for joining	!</a:t>
            </a:r>
          </a:p>
        </p:txBody>
      </p:sp>
      <p:pic>
        <p:nvPicPr>
          <p:cNvPr id="4" name="Graphic 3">
            <a:extLst>
              <a:ext uri="{FF2B5EF4-FFF2-40B4-BE49-F238E27FC236}">
                <a16:creationId xmlns:a16="http://schemas.microsoft.com/office/drawing/2014/main" id="{63803A9C-C04F-9F45-9269-DE4A4EC78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42159" y="3506069"/>
            <a:ext cx="2505291" cy="2583581"/>
          </a:xfrm>
          <a:prstGeom prst="rect">
            <a:avLst/>
          </a:prstGeom>
        </p:spPr>
      </p:pic>
      <p:sp>
        <p:nvSpPr>
          <p:cNvPr id="5" name="TextBox 4">
            <a:extLst>
              <a:ext uri="{FF2B5EF4-FFF2-40B4-BE49-F238E27FC236}">
                <a16:creationId xmlns:a16="http://schemas.microsoft.com/office/drawing/2014/main" id="{1B076EA8-E026-4FAD-863F-819E72049EF7}"/>
              </a:ext>
            </a:extLst>
          </p:cNvPr>
          <p:cNvSpPr txBox="1"/>
          <p:nvPr/>
        </p:nvSpPr>
        <p:spPr>
          <a:xfrm>
            <a:off x="885213" y="5787266"/>
            <a:ext cx="6096000" cy="369332"/>
          </a:xfrm>
          <a:prstGeom prst="rect">
            <a:avLst/>
          </a:prstGeom>
          <a:noFill/>
        </p:spPr>
        <p:txBody>
          <a:bodyPr wrap="square">
            <a:spAutoFit/>
          </a:bodyPr>
          <a:lstStyle/>
          <a:p>
            <a:r>
              <a:rPr lang="en-US" dirty="0"/>
              <a:t>https://www.facebook.com/devcafevn</a:t>
            </a:r>
          </a:p>
        </p:txBody>
      </p:sp>
      <p:pic>
        <p:nvPicPr>
          <p:cNvPr id="6" name="Picture 5" descr="Text, logo&#10;&#10;Description automatically generated">
            <a:extLst>
              <a:ext uri="{FF2B5EF4-FFF2-40B4-BE49-F238E27FC236}">
                <a16:creationId xmlns:a16="http://schemas.microsoft.com/office/drawing/2014/main" id="{91FDB4E3-96D0-4A29-A228-694779BF6C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850" y="4881200"/>
            <a:ext cx="2273738" cy="1208450"/>
          </a:xfrm>
          <a:prstGeom prst="rect">
            <a:avLst/>
          </a:prstGeom>
        </p:spPr>
      </p:pic>
    </p:spTree>
    <p:extLst>
      <p:ext uri="{BB962C8B-B14F-4D97-AF65-F5344CB8AC3E}">
        <p14:creationId xmlns:p14="http://schemas.microsoft.com/office/powerpoint/2010/main" val="387768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D0EF9-E267-4919-AAD9-D0CB80273F69}"/>
              </a:ext>
            </a:extLst>
          </p:cNvPr>
          <p:cNvSpPr>
            <a:spLocks noGrp="1"/>
          </p:cNvSpPr>
          <p:nvPr>
            <p:ph type="title"/>
          </p:nvPr>
        </p:nvSpPr>
        <p:spPr/>
        <p:txBody>
          <a:bodyPr/>
          <a:lstStyle/>
          <a:p>
            <a:r>
              <a:rPr lang="en-US" dirty="0"/>
              <a:t>What is </a:t>
            </a:r>
            <a:r>
              <a:rPr lang="en-US" dirty="0" err="1"/>
              <a:t>gRPC</a:t>
            </a:r>
            <a:r>
              <a:rPr lang="en-US" dirty="0"/>
              <a:t>?</a:t>
            </a:r>
          </a:p>
        </p:txBody>
      </p:sp>
      <p:sp>
        <p:nvSpPr>
          <p:cNvPr id="5" name="Content Placeholder 4">
            <a:extLst>
              <a:ext uri="{FF2B5EF4-FFF2-40B4-BE49-F238E27FC236}">
                <a16:creationId xmlns:a16="http://schemas.microsoft.com/office/drawing/2014/main" id="{D6E36702-8D18-4C8E-A53F-D2CCDE64C40D}"/>
              </a:ext>
            </a:extLst>
          </p:cNvPr>
          <p:cNvSpPr>
            <a:spLocks noGrp="1"/>
          </p:cNvSpPr>
          <p:nvPr>
            <p:ph idx="1"/>
          </p:nvPr>
        </p:nvSpPr>
        <p:spPr>
          <a:xfrm>
            <a:off x="241300" y="1825625"/>
            <a:ext cx="11493500" cy="4351338"/>
          </a:xfrm>
        </p:spPr>
        <p:txBody>
          <a:bodyPr/>
          <a:lstStyle/>
          <a:p>
            <a:r>
              <a:rPr lang="en-US" b="1" i="1" noProof="1">
                <a:solidFill>
                  <a:schemeClr val="tx1"/>
                </a:solidFill>
              </a:rPr>
              <a:t>gRPC</a:t>
            </a:r>
            <a:r>
              <a:rPr lang="en-US" noProof="1"/>
              <a:t> = </a:t>
            </a:r>
            <a:r>
              <a:rPr lang="en-US" b="1" noProof="1">
                <a:solidFill>
                  <a:schemeClr val="tx1"/>
                </a:solidFill>
              </a:rPr>
              <a:t>g</a:t>
            </a:r>
            <a:r>
              <a:rPr lang="en-US" noProof="1"/>
              <a:t>eneral-purpose </a:t>
            </a:r>
            <a:r>
              <a:rPr lang="en-US" b="1" noProof="1">
                <a:solidFill>
                  <a:schemeClr val="tx1"/>
                </a:solidFill>
              </a:rPr>
              <a:t>R</a:t>
            </a:r>
            <a:r>
              <a:rPr lang="en-US" noProof="1"/>
              <a:t>emote </a:t>
            </a:r>
            <a:r>
              <a:rPr lang="en-US" b="1" noProof="1">
                <a:solidFill>
                  <a:schemeClr val="tx1"/>
                </a:solidFill>
              </a:rPr>
              <a:t>P</a:t>
            </a:r>
            <a:r>
              <a:rPr lang="en-US" noProof="1"/>
              <a:t>rocedure </a:t>
            </a:r>
            <a:r>
              <a:rPr lang="en-US" b="1" noProof="1">
                <a:solidFill>
                  <a:schemeClr val="tx1"/>
                </a:solidFill>
              </a:rPr>
              <a:t>C</a:t>
            </a:r>
            <a:r>
              <a:rPr lang="en-US" noProof="1"/>
              <a:t>alls</a:t>
            </a:r>
          </a:p>
          <a:p>
            <a:r>
              <a:rPr lang="en-US" noProof="1"/>
              <a:t>High Performance RPC framework</a:t>
            </a:r>
          </a:p>
          <a:p>
            <a:r>
              <a:rPr lang="en-US" b="1" noProof="1">
                <a:solidFill>
                  <a:schemeClr val="tx1"/>
                </a:solidFill>
              </a:rPr>
              <a:t>HTTP/2</a:t>
            </a:r>
            <a:r>
              <a:rPr lang="en-US" noProof="1"/>
              <a:t>-based transport</a:t>
            </a:r>
          </a:p>
          <a:p>
            <a:r>
              <a:rPr lang="en-US" noProof="1"/>
              <a:t>Project supported by the </a:t>
            </a:r>
            <a:r>
              <a:rPr lang="en-US" b="1" noProof="1">
                <a:solidFill>
                  <a:schemeClr val="tx1"/>
                </a:solidFill>
              </a:rPr>
              <a:t>C</a:t>
            </a:r>
            <a:r>
              <a:rPr lang="en-US" noProof="1"/>
              <a:t>loud </a:t>
            </a:r>
            <a:r>
              <a:rPr lang="en-US" b="1" noProof="1">
                <a:solidFill>
                  <a:schemeClr val="tx1"/>
                </a:solidFill>
              </a:rPr>
              <a:t>N</a:t>
            </a:r>
            <a:r>
              <a:rPr lang="en-US" noProof="1"/>
              <a:t>ative </a:t>
            </a:r>
            <a:r>
              <a:rPr lang="en-US" b="1" noProof="1">
                <a:solidFill>
                  <a:schemeClr val="tx1"/>
                </a:solidFill>
              </a:rPr>
              <a:t>C</a:t>
            </a:r>
            <a:r>
              <a:rPr lang="en-US" noProof="1"/>
              <a:t>omputing </a:t>
            </a:r>
            <a:r>
              <a:rPr lang="en-US" b="1" noProof="1">
                <a:solidFill>
                  <a:schemeClr val="tx1"/>
                </a:solidFill>
              </a:rPr>
              <a:t>F</a:t>
            </a:r>
            <a:r>
              <a:rPr lang="en-US" noProof="1"/>
              <a:t>oundation (CNCF)</a:t>
            </a:r>
          </a:p>
        </p:txBody>
      </p:sp>
      <p:pic>
        <p:nvPicPr>
          <p:cNvPr id="8" name="Picture 2">
            <a:extLst>
              <a:ext uri="{FF2B5EF4-FFF2-40B4-BE49-F238E27FC236}">
                <a16:creationId xmlns:a16="http://schemas.microsoft.com/office/drawing/2014/main" id="{CFBFF957-FE6D-448F-831F-E0135D445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85" y="4428966"/>
            <a:ext cx="2590815" cy="25908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653E2D5-4FC9-4A4E-88F8-2D95971EC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74" y="5070468"/>
            <a:ext cx="1739907" cy="17399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Use Google's Protocol Buffers in Python">
            <a:extLst>
              <a:ext uri="{FF2B5EF4-FFF2-40B4-BE49-F238E27FC236}">
                <a16:creationId xmlns:a16="http://schemas.microsoft.com/office/drawing/2014/main" id="{A73046C5-637E-4485-864D-1E229F121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6805" y="5070468"/>
            <a:ext cx="4016375" cy="15052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408ADC-FB12-4620-A80A-9CC359F6EB28}"/>
              </a:ext>
            </a:extLst>
          </p:cNvPr>
          <p:cNvSpPr txBox="1"/>
          <p:nvPr/>
        </p:nvSpPr>
        <p:spPr>
          <a:xfrm>
            <a:off x="2825750" y="5170376"/>
            <a:ext cx="881055" cy="1107996"/>
          </a:xfrm>
          <a:prstGeom prst="rect">
            <a:avLst/>
          </a:prstGeom>
          <a:noFill/>
        </p:spPr>
        <p:txBody>
          <a:bodyPr wrap="square" rtlCol="0">
            <a:spAutoFit/>
          </a:bodyPr>
          <a:lstStyle/>
          <a:p>
            <a:r>
              <a:rPr lang="en-US" sz="6600" b="1" dirty="0">
                <a:latin typeface="Open Sans" panose="020B0606030504020204"/>
              </a:rPr>
              <a:t>+</a:t>
            </a:r>
          </a:p>
        </p:txBody>
      </p:sp>
      <p:sp>
        <p:nvSpPr>
          <p:cNvPr id="10" name="TextBox 9">
            <a:extLst>
              <a:ext uri="{FF2B5EF4-FFF2-40B4-BE49-F238E27FC236}">
                <a16:creationId xmlns:a16="http://schemas.microsoft.com/office/drawing/2014/main" id="{DB8AD06D-E783-488A-9CC7-44EED69FBF20}"/>
              </a:ext>
            </a:extLst>
          </p:cNvPr>
          <p:cNvSpPr txBox="1"/>
          <p:nvPr/>
        </p:nvSpPr>
        <p:spPr>
          <a:xfrm>
            <a:off x="7723180" y="5269097"/>
            <a:ext cx="881055" cy="1107996"/>
          </a:xfrm>
          <a:prstGeom prst="rect">
            <a:avLst/>
          </a:prstGeom>
          <a:noFill/>
        </p:spPr>
        <p:txBody>
          <a:bodyPr wrap="square" rtlCol="0">
            <a:spAutoFit/>
          </a:bodyPr>
          <a:lstStyle/>
          <a:p>
            <a:r>
              <a:rPr lang="en-US" sz="6600" b="1" dirty="0">
                <a:latin typeface="Open Sans" panose="020B0606030504020204"/>
              </a:rPr>
              <a:t>=</a:t>
            </a:r>
          </a:p>
        </p:txBody>
      </p:sp>
    </p:spTree>
    <p:extLst>
      <p:ext uri="{BB962C8B-B14F-4D97-AF65-F5344CB8AC3E}">
        <p14:creationId xmlns:p14="http://schemas.microsoft.com/office/powerpoint/2010/main" val="51974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 calcmode="lin" valueType="num">
                                      <p:cBhvr additive="base">
                                        <p:cTn id="28" dur="500" fill="hold"/>
                                        <p:tgtEl>
                                          <p:spTgt spid="2052"/>
                                        </p:tgtEl>
                                        <p:attrNameLst>
                                          <p:attrName>ppt_x</p:attrName>
                                        </p:attrNameLst>
                                      </p:cBhvr>
                                      <p:tavLst>
                                        <p:tav tm="0">
                                          <p:val>
                                            <p:strVal val="#ppt_x"/>
                                          </p:val>
                                        </p:tav>
                                        <p:tav tm="100000">
                                          <p:val>
                                            <p:strVal val="#ppt_x"/>
                                          </p:val>
                                        </p:tav>
                                      </p:tavLst>
                                    </p:anim>
                                    <p:anim calcmode="lin" valueType="num">
                                      <p:cBhvr additive="base">
                                        <p:cTn id="29"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A886-CC20-4839-BA71-4C6238F7B214}"/>
              </a:ext>
            </a:extLst>
          </p:cNvPr>
          <p:cNvSpPr>
            <a:spLocks noGrp="1"/>
          </p:cNvSpPr>
          <p:nvPr>
            <p:ph type="title"/>
          </p:nvPr>
        </p:nvSpPr>
        <p:spPr/>
        <p:txBody>
          <a:bodyPr/>
          <a:lstStyle/>
          <a:p>
            <a:r>
              <a:rPr lang="en-US" dirty="0"/>
              <a:t>What are Protocol Buffers?</a:t>
            </a:r>
          </a:p>
        </p:txBody>
      </p:sp>
      <p:sp>
        <p:nvSpPr>
          <p:cNvPr id="3" name="Content Placeholder 2">
            <a:extLst>
              <a:ext uri="{FF2B5EF4-FFF2-40B4-BE49-F238E27FC236}">
                <a16:creationId xmlns:a16="http://schemas.microsoft.com/office/drawing/2014/main" id="{39E24B50-B036-43CC-9523-CFC7CBB388E3}"/>
              </a:ext>
            </a:extLst>
          </p:cNvPr>
          <p:cNvSpPr>
            <a:spLocks noGrp="1"/>
          </p:cNvSpPr>
          <p:nvPr>
            <p:ph idx="1"/>
          </p:nvPr>
        </p:nvSpPr>
        <p:spPr>
          <a:xfrm>
            <a:off x="204729" y="1524000"/>
            <a:ext cx="6286500" cy="5168900"/>
          </a:xfrm>
        </p:spPr>
        <p:txBody>
          <a:bodyPr>
            <a:normAutofit/>
          </a:bodyPr>
          <a:lstStyle/>
          <a:p>
            <a:r>
              <a:rPr lang="en-US" dirty="0"/>
              <a:t>Way to serialize data</a:t>
            </a:r>
          </a:p>
          <a:p>
            <a:pPr lvl="1"/>
            <a:r>
              <a:rPr lang="en-US" dirty="0"/>
              <a:t>Somewhat like JSON Serialization but much simpler, compact and faster</a:t>
            </a:r>
          </a:p>
          <a:p>
            <a:r>
              <a:rPr lang="en-US" dirty="0"/>
              <a:t>IDL (</a:t>
            </a:r>
            <a:r>
              <a:rPr lang="en-US" b="1" i="1" dirty="0">
                <a:solidFill>
                  <a:schemeClr val="tx1"/>
                </a:solidFill>
              </a:rPr>
              <a:t>I</a:t>
            </a:r>
            <a:r>
              <a:rPr lang="en-US" dirty="0"/>
              <a:t>nterface </a:t>
            </a:r>
            <a:r>
              <a:rPr lang="en-US" b="1" i="1" dirty="0">
                <a:solidFill>
                  <a:schemeClr val="tx1"/>
                </a:solidFill>
              </a:rPr>
              <a:t>D</a:t>
            </a:r>
            <a:r>
              <a:rPr lang="en-US" dirty="0"/>
              <a:t>efinition </a:t>
            </a:r>
            <a:r>
              <a:rPr lang="en-US" b="1" i="1" dirty="0">
                <a:solidFill>
                  <a:schemeClr val="tx1"/>
                </a:solidFill>
              </a:rPr>
              <a:t>L</a:t>
            </a:r>
            <a:r>
              <a:rPr lang="en-US" dirty="0"/>
              <a:t>anguage)</a:t>
            </a:r>
          </a:p>
          <a:p>
            <a:pPr lvl="1"/>
            <a:r>
              <a:rPr lang="en-US" dirty="0"/>
              <a:t>Describe once and generate interfaces for any language</a:t>
            </a:r>
          </a:p>
          <a:p>
            <a:r>
              <a:rPr lang="en-US" dirty="0"/>
              <a:t>Service model</a:t>
            </a:r>
          </a:p>
          <a:p>
            <a:pPr lvl="1"/>
            <a:r>
              <a:rPr lang="en-US" dirty="0"/>
              <a:t>Service method and structure of the request and the response</a:t>
            </a:r>
          </a:p>
          <a:p>
            <a:r>
              <a:rPr lang="en-US" dirty="0"/>
              <a:t>Wire format</a:t>
            </a:r>
          </a:p>
          <a:p>
            <a:pPr lvl="1"/>
            <a:r>
              <a:rPr lang="en-US" dirty="0"/>
              <a:t>Binary format for network transmission</a:t>
            </a:r>
          </a:p>
        </p:txBody>
      </p:sp>
      <p:pic>
        <p:nvPicPr>
          <p:cNvPr id="6146" name="Picture 2" descr="wtf series - wtf is protobuf?">
            <a:extLst>
              <a:ext uri="{FF2B5EF4-FFF2-40B4-BE49-F238E27FC236}">
                <a16:creationId xmlns:a16="http://schemas.microsoft.com/office/drawing/2014/main" id="{26550FC1-7664-4C49-A096-D168799F7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900" y="1524000"/>
            <a:ext cx="4862571" cy="18684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D0082E9-7506-4C3E-B318-B0729E975263}"/>
              </a:ext>
            </a:extLst>
          </p:cNvPr>
          <p:cNvPicPr>
            <a:picLocks noChangeAspect="1"/>
          </p:cNvPicPr>
          <p:nvPr/>
        </p:nvPicPr>
        <p:blipFill>
          <a:blip r:embed="rId4"/>
          <a:stretch>
            <a:fillRect/>
          </a:stretch>
        </p:blipFill>
        <p:spPr>
          <a:xfrm>
            <a:off x="7766322" y="3664169"/>
            <a:ext cx="3133725" cy="1295400"/>
          </a:xfrm>
          <a:prstGeom prst="rect">
            <a:avLst/>
          </a:prstGeom>
        </p:spPr>
      </p:pic>
      <p:pic>
        <p:nvPicPr>
          <p:cNvPr id="9" name="Picture 8">
            <a:extLst>
              <a:ext uri="{FF2B5EF4-FFF2-40B4-BE49-F238E27FC236}">
                <a16:creationId xmlns:a16="http://schemas.microsoft.com/office/drawing/2014/main" id="{454F5A7F-604C-485B-911E-608ABECD458D}"/>
              </a:ext>
            </a:extLst>
          </p:cNvPr>
          <p:cNvPicPr>
            <a:picLocks noChangeAspect="1"/>
          </p:cNvPicPr>
          <p:nvPr/>
        </p:nvPicPr>
        <p:blipFill>
          <a:blip r:embed="rId5"/>
          <a:stretch>
            <a:fillRect/>
          </a:stretch>
        </p:blipFill>
        <p:spPr>
          <a:xfrm>
            <a:off x="8456885" y="5921375"/>
            <a:ext cx="1752600" cy="771525"/>
          </a:xfrm>
          <a:prstGeom prst="rect">
            <a:avLst/>
          </a:prstGeom>
        </p:spPr>
      </p:pic>
      <p:sp>
        <p:nvSpPr>
          <p:cNvPr id="10" name="Arrow: Down 9">
            <a:extLst>
              <a:ext uri="{FF2B5EF4-FFF2-40B4-BE49-F238E27FC236}">
                <a16:creationId xmlns:a16="http://schemas.microsoft.com/office/drawing/2014/main" id="{ED22BB71-1AE5-4133-8F87-72290F7729A3}"/>
              </a:ext>
            </a:extLst>
          </p:cNvPr>
          <p:cNvSpPr/>
          <p:nvPr/>
        </p:nvSpPr>
        <p:spPr>
          <a:xfrm>
            <a:off x="9124185" y="5160579"/>
            <a:ext cx="387677" cy="683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ow to Use Google's Protocol Buffers in Python">
            <a:extLst>
              <a:ext uri="{FF2B5EF4-FFF2-40B4-BE49-F238E27FC236}">
                <a16:creationId xmlns:a16="http://schemas.microsoft.com/office/drawing/2014/main" id="{0942EC7B-E9A0-480D-8D2F-CED9957A51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5292" y="5209736"/>
            <a:ext cx="1231314" cy="46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0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1+#ppt_w/2"/>
                                          </p:val>
                                        </p:tav>
                                        <p:tav tm="100000">
                                          <p:val>
                                            <p:strVal val="#ppt_x"/>
                                          </p:val>
                                        </p:tav>
                                      </p:tavLst>
                                    </p:anim>
                                    <p:anim calcmode="lin" valueType="num">
                                      <p:cBhvr additive="base">
                                        <p:cTn id="1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48"/>
                                        </p:tgtEl>
                                        <p:attrNameLst>
                                          <p:attrName>style.visibility</p:attrName>
                                        </p:attrNameLst>
                                      </p:cBhvr>
                                      <p:to>
                                        <p:strVal val="visible"/>
                                      </p:to>
                                    </p:set>
                                    <p:animEffect transition="in" filter="fade">
                                      <p:cBhvr>
                                        <p:cTn id="39" dur="500"/>
                                        <p:tgtEl>
                                          <p:spTgt spid="61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0FFB-FB1A-432B-929B-6734BEFCC875}"/>
              </a:ext>
            </a:extLst>
          </p:cNvPr>
          <p:cNvSpPr>
            <a:spLocks noGrp="1"/>
          </p:cNvSpPr>
          <p:nvPr>
            <p:ph type="title"/>
          </p:nvPr>
        </p:nvSpPr>
        <p:spPr/>
        <p:txBody>
          <a:bodyPr/>
          <a:lstStyle/>
          <a:p>
            <a:r>
              <a:rPr lang="en-US" dirty="0"/>
              <a:t>HTTP/2 vs HTTP/1.1</a:t>
            </a:r>
          </a:p>
        </p:txBody>
      </p:sp>
      <p:pic>
        <p:nvPicPr>
          <p:cNvPr id="5124" name="Picture 4">
            <a:extLst>
              <a:ext uri="{FF2B5EF4-FFF2-40B4-BE49-F238E27FC236}">
                <a16:creationId xmlns:a16="http://schemas.microsoft.com/office/drawing/2014/main" id="{DCA205B9-4B5D-4FBF-9334-094959035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1429083"/>
            <a:ext cx="9182100" cy="542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74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DF52-F6C9-4206-A273-BFCCC12B3054}"/>
              </a:ext>
            </a:extLst>
          </p:cNvPr>
          <p:cNvSpPr>
            <a:spLocks noGrp="1"/>
          </p:cNvSpPr>
          <p:nvPr>
            <p:ph type="title"/>
          </p:nvPr>
        </p:nvSpPr>
        <p:spPr/>
        <p:txBody>
          <a:bodyPr/>
          <a:lstStyle/>
          <a:p>
            <a:r>
              <a:rPr lang="en-US" noProof="1"/>
              <a:t>gRPC API Types</a:t>
            </a:r>
          </a:p>
        </p:txBody>
      </p:sp>
      <p:pic>
        <p:nvPicPr>
          <p:cNvPr id="4" name="Immagine 2">
            <a:extLst>
              <a:ext uri="{FF2B5EF4-FFF2-40B4-BE49-F238E27FC236}">
                <a16:creationId xmlns:a16="http://schemas.microsoft.com/office/drawing/2014/main" id="{E1CB8486-E5E1-4C69-8EF3-61251A99ED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18363" y="1582918"/>
            <a:ext cx="5068263" cy="2469153"/>
          </a:xfrm>
          <a:prstGeom prst="rect">
            <a:avLst/>
          </a:prstGeom>
          <a:ln>
            <a:noFill/>
          </a:ln>
          <a:effectLst>
            <a:outerShdw blurRad="190500" algn="tl" rotWithShape="0">
              <a:srgbClr val="000000">
                <a:alpha val="70000"/>
              </a:srgbClr>
            </a:outerShdw>
          </a:effectLst>
        </p:spPr>
      </p:pic>
      <p:pic>
        <p:nvPicPr>
          <p:cNvPr id="5" name="Immagine 4">
            <a:extLst>
              <a:ext uri="{FF2B5EF4-FFF2-40B4-BE49-F238E27FC236}">
                <a16:creationId xmlns:a16="http://schemas.microsoft.com/office/drawing/2014/main" id="{A4068296-75F3-4B37-A001-D62FF8DFF7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5545" y="1544129"/>
            <a:ext cx="5068255" cy="2469149"/>
          </a:xfrm>
          <a:prstGeom prst="rect">
            <a:avLst/>
          </a:prstGeom>
          <a:ln>
            <a:noFill/>
          </a:ln>
          <a:effectLst>
            <a:outerShdw blurRad="190500" algn="tl" rotWithShape="0">
              <a:srgbClr val="000000">
                <a:alpha val="70000"/>
              </a:srgbClr>
            </a:outerShdw>
          </a:effectLst>
        </p:spPr>
      </p:pic>
      <p:pic>
        <p:nvPicPr>
          <p:cNvPr id="6" name="Immagine 9">
            <a:extLst>
              <a:ext uri="{FF2B5EF4-FFF2-40B4-BE49-F238E27FC236}">
                <a16:creationId xmlns:a16="http://schemas.microsoft.com/office/drawing/2014/main" id="{E0220B7F-5832-4286-B03A-64BF830A7D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363" y="4288218"/>
            <a:ext cx="5068229" cy="2469136"/>
          </a:xfrm>
          <a:prstGeom prst="rect">
            <a:avLst/>
          </a:prstGeom>
          <a:ln>
            <a:noFill/>
          </a:ln>
          <a:effectLst>
            <a:outerShdw blurRad="190500" algn="tl" rotWithShape="0">
              <a:srgbClr val="000000">
                <a:alpha val="70000"/>
              </a:srgbClr>
            </a:outerShdw>
          </a:effectLst>
        </p:spPr>
      </p:pic>
      <p:pic>
        <p:nvPicPr>
          <p:cNvPr id="7" name="Immagine 21">
            <a:extLst>
              <a:ext uri="{FF2B5EF4-FFF2-40B4-BE49-F238E27FC236}">
                <a16:creationId xmlns:a16="http://schemas.microsoft.com/office/drawing/2014/main" id="{9E880E5E-1362-4201-8E70-F0D99E8228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5545" y="4288218"/>
            <a:ext cx="5068229" cy="24691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636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CF55-142D-4ADF-B47D-EFB48F9BB0D7}"/>
              </a:ext>
            </a:extLst>
          </p:cNvPr>
          <p:cNvSpPr>
            <a:spLocks noGrp="1"/>
          </p:cNvSpPr>
          <p:nvPr>
            <p:ph type="title"/>
          </p:nvPr>
        </p:nvSpPr>
        <p:spPr>
          <a:xfrm>
            <a:off x="838200" y="386146"/>
            <a:ext cx="10515600" cy="1325563"/>
          </a:xfrm>
        </p:spPr>
        <p:txBody>
          <a:bodyPr/>
          <a:lstStyle/>
          <a:p>
            <a:r>
              <a:rPr lang="en-US" noProof="1"/>
              <a:t>How gRPC Work?</a:t>
            </a:r>
          </a:p>
        </p:txBody>
      </p:sp>
      <p:pic>
        <p:nvPicPr>
          <p:cNvPr id="5" name="Content Placeholder 4">
            <a:extLst>
              <a:ext uri="{FF2B5EF4-FFF2-40B4-BE49-F238E27FC236}">
                <a16:creationId xmlns:a16="http://schemas.microsoft.com/office/drawing/2014/main" id="{FC14A682-A284-44A9-A6C2-E02B9744C5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5341" y="2019301"/>
            <a:ext cx="11421317" cy="3670300"/>
          </a:xfrm>
        </p:spPr>
      </p:pic>
      <p:sp>
        <p:nvSpPr>
          <p:cNvPr id="3" name="TextBox 2">
            <a:extLst>
              <a:ext uri="{FF2B5EF4-FFF2-40B4-BE49-F238E27FC236}">
                <a16:creationId xmlns:a16="http://schemas.microsoft.com/office/drawing/2014/main" id="{C1C55DAF-43FC-461E-ACBD-5900F8718592}"/>
              </a:ext>
            </a:extLst>
          </p:cNvPr>
          <p:cNvSpPr txBox="1"/>
          <p:nvPr/>
        </p:nvSpPr>
        <p:spPr>
          <a:xfrm>
            <a:off x="3860800" y="5897504"/>
            <a:ext cx="4666086" cy="400110"/>
          </a:xfrm>
          <a:prstGeom prst="rect">
            <a:avLst/>
          </a:prstGeom>
          <a:noFill/>
        </p:spPr>
        <p:txBody>
          <a:bodyPr wrap="none" rtlCol="0">
            <a:spAutoFit/>
          </a:bodyPr>
          <a:lstStyle/>
          <a:p>
            <a:r>
              <a:rPr lang="en-US" sz="2000" i="1" dirty="0">
                <a:solidFill>
                  <a:schemeClr val="tx2"/>
                </a:solidFill>
                <a:latin typeface="Open Sans" panose="020B0606030504020204"/>
              </a:rPr>
              <a:t>Architecture of basic </a:t>
            </a:r>
            <a:r>
              <a:rPr lang="en-US" sz="2000" b="1" i="1" dirty="0" err="1">
                <a:latin typeface="Open Sans" panose="020B0606030504020204"/>
              </a:rPr>
              <a:t>gRPC</a:t>
            </a:r>
            <a:r>
              <a:rPr lang="en-US" sz="2000" i="1" dirty="0">
                <a:solidFill>
                  <a:schemeClr val="tx2"/>
                </a:solidFill>
                <a:latin typeface="Open Sans" panose="020B0606030504020204"/>
              </a:rPr>
              <a:t>-based system</a:t>
            </a:r>
          </a:p>
        </p:txBody>
      </p:sp>
    </p:spTree>
    <p:extLst>
      <p:ext uri="{BB962C8B-B14F-4D97-AF65-F5344CB8AC3E}">
        <p14:creationId xmlns:p14="http://schemas.microsoft.com/office/powerpoint/2010/main" val="180213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4ACA-C2AF-4122-9E31-47BD65A9ECA6}"/>
              </a:ext>
            </a:extLst>
          </p:cNvPr>
          <p:cNvSpPr>
            <a:spLocks noGrp="1"/>
          </p:cNvSpPr>
          <p:nvPr>
            <p:ph type="title"/>
          </p:nvPr>
        </p:nvSpPr>
        <p:spPr/>
        <p:txBody>
          <a:bodyPr/>
          <a:lstStyle/>
          <a:p>
            <a:r>
              <a:rPr lang="en-US" noProof="1"/>
              <a:t>How gRPC Work?</a:t>
            </a:r>
          </a:p>
        </p:txBody>
      </p:sp>
      <p:pic>
        <p:nvPicPr>
          <p:cNvPr id="4" name="Picture 3">
            <a:extLst>
              <a:ext uri="{FF2B5EF4-FFF2-40B4-BE49-F238E27FC236}">
                <a16:creationId xmlns:a16="http://schemas.microsoft.com/office/drawing/2014/main" id="{7246246F-ACCA-4D9F-A06E-A414AC0C6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940" y="237756"/>
            <a:ext cx="6951320" cy="6382488"/>
          </a:xfrm>
          <a:prstGeom prst="rect">
            <a:avLst/>
          </a:prstGeom>
        </p:spPr>
      </p:pic>
    </p:spTree>
    <p:extLst>
      <p:ext uri="{BB962C8B-B14F-4D97-AF65-F5344CB8AC3E}">
        <p14:creationId xmlns:p14="http://schemas.microsoft.com/office/powerpoint/2010/main" val="1799687855"/>
      </p:ext>
    </p:extLst>
  </p:cSld>
  <p:clrMapOvr>
    <a:masterClrMapping/>
  </p:clrMapOvr>
</p:sld>
</file>

<file path=ppt/theme/theme1.xml><?xml version="1.0" encoding="utf-8"?>
<a:theme xmlns:a="http://schemas.openxmlformats.org/drawingml/2006/main" name="1_Office Theme">
  <a:themeElements>
    <a:clrScheme name="Custom 1">
      <a:dk1>
        <a:srgbClr val="512BD3"/>
      </a:dk1>
      <a:lt1>
        <a:srgbClr val="FFFFFF"/>
      </a:lt1>
      <a:dk2>
        <a:srgbClr val="333333"/>
      </a:dk2>
      <a:lt2>
        <a:srgbClr val="FFFFFF"/>
      </a:lt2>
      <a:accent1>
        <a:srgbClr val="512BD3"/>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02F78ADD09394797ACB99B4117C67B" ma:contentTypeVersion="13" ma:contentTypeDescription="Create a new document." ma:contentTypeScope="" ma:versionID="476d5fe0a1a934f28a4986a37030c563">
  <xsd:schema xmlns:xsd="http://www.w3.org/2001/XMLSchema" xmlns:xs="http://www.w3.org/2001/XMLSchema" xmlns:p="http://schemas.microsoft.com/office/2006/metadata/properties" xmlns:ns3="72f1b892-54e7-4998-91dd-957afd9a0886" xmlns:ns4="2ebc4b9b-8ef9-4221-9fc7-865f9abf4855" targetNamespace="http://schemas.microsoft.com/office/2006/metadata/properties" ma:root="true" ma:fieldsID="dba21fe0c1e695f4fcfb400ec6692969" ns3:_="" ns4:_="">
    <xsd:import namespace="72f1b892-54e7-4998-91dd-957afd9a0886"/>
    <xsd:import namespace="2ebc4b9b-8ef9-4221-9fc7-865f9abf48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1b892-54e7-4998-91dd-957afd9a088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bc4b9b-8ef9-4221-9fc7-865f9abf485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4A4A9-103A-4702-ABF7-4691F00C07B1}">
  <ds:schemaRefs>
    <ds:schemaRef ds:uri="http://schemas.microsoft.com/sharepoint/v3/contenttype/forms"/>
  </ds:schemaRefs>
</ds:datastoreItem>
</file>

<file path=customXml/itemProps2.xml><?xml version="1.0" encoding="utf-8"?>
<ds:datastoreItem xmlns:ds="http://schemas.openxmlformats.org/officeDocument/2006/customXml" ds:itemID="{B3431CF8-6520-4D1C-B691-C78D15CA81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352D9D6-2442-4798-BF9D-F6A8E66399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f1b892-54e7-4998-91dd-957afd9a0886"/>
    <ds:schemaRef ds:uri="2ebc4b9b-8ef9-4221-9fc7-865f9abf48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15066</TotalTime>
  <Words>1679</Words>
  <Application>Microsoft Office PowerPoint</Application>
  <PresentationFormat>Widescreen</PresentationFormat>
  <Paragraphs>275</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Consolas</vt:lpstr>
      <vt:lpstr>Lora</vt:lpstr>
      <vt:lpstr>museo-sans</vt:lpstr>
      <vt:lpstr>Open Sans</vt:lpstr>
      <vt:lpstr>Segoe UI</vt:lpstr>
      <vt:lpstr>Wingdings</vt:lpstr>
      <vt:lpstr>1_Office Theme</vt:lpstr>
      <vt:lpstr>PowerPoint Presentation</vt:lpstr>
      <vt:lpstr>High-performance Services with gRPC</vt:lpstr>
      <vt:lpstr>Outline</vt:lpstr>
      <vt:lpstr>What is gRPC?</vt:lpstr>
      <vt:lpstr>What are Protocol Buffers?</vt:lpstr>
      <vt:lpstr>HTTP/2 vs HTTP/1.1</vt:lpstr>
      <vt:lpstr>gRPC API Types</vt:lpstr>
      <vt:lpstr>How gRPC Work?</vt:lpstr>
      <vt:lpstr>How gRPC Work?</vt:lpstr>
      <vt:lpstr>gRPC Workflow</vt:lpstr>
      <vt:lpstr>Creating a gRPC Service</vt:lpstr>
      <vt:lpstr>Creating a gRPC Service</vt:lpstr>
      <vt:lpstr>gRPC Service Project Structure</vt:lpstr>
      <vt:lpstr>gRPC .proto file</vt:lpstr>
      <vt:lpstr>gRPC Service Implementation</vt:lpstr>
      <vt:lpstr>gRPC Service Generated Code</vt:lpstr>
      <vt:lpstr>Configure gRPC in ASP.NET Core</vt:lpstr>
      <vt:lpstr>Build gRPC Client</vt:lpstr>
      <vt:lpstr>Build gRPC Client</vt:lpstr>
      <vt:lpstr>Build gRPC Client</vt:lpstr>
      <vt:lpstr>Demo</vt:lpstr>
      <vt:lpstr>REST vs gRPC</vt:lpstr>
      <vt:lpstr>Frequently Asked Questions</vt:lpstr>
      <vt:lpstr>And now …</vt:lpstr>
      <vt:lpstr>Hybrid gRPC and REST architectures</vt:lpstr>
      <vt:lpstr>When consider gRPC?</vt:lpstr>
      <vt:lpstr>gRPC cons?</vt:lpstr>
      <vt:lpstr>gRPC &amp; .NET 5</vt:lpstr>
      <vt:lpstr>What’s new in .NET 5</vt:lpstr>
      <vt:lpstr>.NET 5 Performance Improvements</vt:lpstr>
      <vt:lpstr>.NET 5 gRPC Improvement</vt:lpstr>
      <vt:lpstr>.NET 5 gRPC Performance</vt:lpstr>
      <vt:lpstr>Resources – Documentation</vt:lpstr>
      <vt:lpstr>Resources – Samples</vt:lpstr>
      <vt:lpstr>Thanks for joining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Hung Nguyen Truong Manh</dc:creator>
  <cp:lastModifiedBy>Hung Nguyen Truong Manh</cp:lastModifiedBy>
  <cp:revision>168</cp:revision>
  <dcterms:created xsi:type="dcterms:W3CDTF">2020-07-23T21:03:46Z</dcterms:created>
  <dcterms:modified xsi:type="dcterms:W3CDTF">2020-11-30T06:27:33Z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2020-07-23T21:06:31Z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bfd0719c-cb1c-42ae-9ad0-cd6f0e99585e</vt:lpwstr>
  </property>
  <property fmtid="{D5CDD505-2E9C-101B-9397-08002B2CF9AE}" pid="8" name="MSIP_Label_f42aa342-8706-4288-bd11-ebb85995028c_ContentBits">
    <vt:lpwstr>0</vt:lpwstr>
  </property>
  <property fmtid="{D5CDD505-2E9C-101B-9397-08002B2CF9AE}" pid="9" name="ContentTypeId">
    <vt:lpwstr>0x010100F902F78ADD09394797ACB99B4117C67B</vt:lpwstr>
  </property>
</Properties>
</file>