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4"/>
  </p:notesMasterIdLst>
  <p:sldIdLst>
    <p:sldId id="2087" r:id="rId5"/>
    <p:sldId id="258" r:id="rId6"/>
    <p:sldId id="2089" r:id="rId7"/>
    <p:sldId id="2101" r:id="rId8"/>
    <p:sldId id="2090" r:id="rId9"/>
    <p:sldId id="2091" r:id="rId10"/>
    <p:sldId id="2092" r:id="rId11"/>
    <p:sldId id="2093" r:id="rId12"/>
    <p:sldId id="2094" r:id="rId13"/>
    <p:sldId id="2095" r:id="rId14"/>
    <p:sldId id="2099" r:id="rId15"/>
    <p:sldId id="2096" r:id="rId16"/>
    <p:sldId id="2098" r:id="rId17"/>
    <p:sldId id="2100" r:id="rId18"/>
    <p:sldId id="2085" r:id="rId19"/>
    <p:sldId id="2097" r:id="rId20"/>
    <p:sldId id="2102" r:id="rId21"/>
    <p:sldId id="208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087"/>
            <p14:sldId id="258"/>
            <p14:sldId id="2089"/>
            <p14:sldId id="2101"/>
            <p14:sldId id="2090"/>
            <p14:sldId id="2091"/>
            <p14:sldId id="2092"/>
            <p14:sldId id="2093"/>
            <p14:sldId id="2094"/>
            <p14:sldId id="2095"/>
            <p14:sldId id="2099"/>
            <p14:sldId id="2096"/>
            <p14:sldId id="2098"/>
            <p14:sldId id="2100"/>
            <p14:sldId id="2085"/>
            <p14:sldId id="2097"/>
            <p14:sldId id="2102"/>
            <p14:sldId id="2088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655" autoAdjust="0"/>
  </p:normalViewPr>
  <p:slideViewPr>
    <p:cSldViewPr snapToGrid="0">
      <p:cViewPr varScale="1">
        <p:scale>
          <a:sx n="88" d="100"/>
          <a:sy n="88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970111"/>
        <c:axId val="1589330623"/>
      </c:barChart>
      <c:catAx>
        <c:axId val="15649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30623"/>
        <c:crosses val="autoZero"/>
        <c:auto val="1"/>
        <c:lblAlgn val="ctr"/>
        <c:lblOffset val="100"/>
        <c:noMultiLvlLbl val="0"/>
      </c:catAx>
      <c:valAx>
        <c:axId val="158933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9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D460F2-77E9-6240-96D5-992448B0828D}" type="pres">
      <dgm:prSet presAssocID="{913A1C3A-3F52-034D-9105-042310548EC6}" presName="parSh" presStyleLbl="node1" presStyleIdx="0" presStyleCnt="3"/>
      <dgm:spPr/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</dgm:pt>
    <dgm:pt modelId="{75D201E5-1A49-7941-BCEA-076CB4A91D3A}" type="pres">
      <dgm:prSet presAssocID="{A549F5E8-1D21-6A4C-B63E-B1AB8CEDB5F1}" presName="sibTrans" presStyleLbl="sibTrans2D1" presStyleIdx="0" presStyleCnt="2"/>
      <dgm:spPr/>
    </dgm:pt>
    <dgm:pt modelId="{AFC2CD0C-B0E7-1A4A-AA75-A6B2E846E8EC}" type="pres">
      <dgm:prSet presAssocID="{A549F5E8-1D21-6A4C-B63E-B1AB8CEDB5F1}" presName="connTx" presStyleLbl="sibTrans2D1" presStyleIdx="0" presStyleCnt="2"/>
      <dgm:spPr/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033C88-2395-B04B-ABD8-DFA668CAD7E9}" type="pres">
      <dgm:prSet presAssocID="{257B3A7A-65C3-E742-87C6-9F038D365F20}" presName="parSh" presStyleLbl="node1" presStyleIdx="1" presStyleCnt="3"/>
      <dgm:spPr/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</dgm:pt>
    <dgm:pt modelId="{3CE71071-2257-374D-B639-230F3C6309F8}" type="pres">
      <dgm:prSet presAssocID="{B1CBBC43-9435-9E42-8891-5DE9AD715E13}" presName="sibTrans" presStyleLbl="sibTrans2D1" presStyleIdx="1" presStyleCnt="2"/>
      <dgm:spPr/>
    </dgm:pt>
    <dgm:pt modelId="{EE64EA7A-61CA-D942-A3D1-A04AEEDBF55B}" type="pres">
      <dgm:prSet presAssocID="{B1CBBC43-9435-9E42-8891-5DE9AD715E13}" presName="connTx" presStyleLbl="sibTrans2D1" presStyleIdx="1" presStyleCnt="2"/>
      <dgm:spPr/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2BB2C9-941C-BB43-A0C2-65B017264755}" type="pres">
      <dgm:prSet presAssocID="{F28888E9-81C1-6F45-8E3E-D805C9C0646E}" presName="parSh" presStyleLbl="node1" presStyleIdx="2" presStyleCnt="3"/>
      <dgm:spPr/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60F2-77E9-6240-96D5-992448B0828D}">
      <dsp:nvSpPr>
        <dsp:cNvPr id="0" name=""/>
        <dsp:cNvSpPr/>
      </dsp:nvSpPr>
      <dsp:spPr>
        <a:xfrm>
          <a:off x="4042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4042" y="1856058"/>
        <a:ext cx="1838086" cy="666149"/>
      </dsp:txXfrm>
    </dsp:sp>
    <dsp:sp modelId="{64E4A5CA-3C0E-3142-B2A6-9BD6A8B02DBB}">
      <dsp:nvSpPr>
        <dsp:cNvPr id="0" name=""/>
        <dsp:cNvSpPr/>
      </dsp:nvSpPr>
      <dsp:spPr>
        <a:xfrm>
          <a:off x="380518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410990" y="2552680"/>
        <a:ext cx="1777142" cy="979456"/>
      </dsp:txXfrm>
    </dsp:sp>
    <dsp:sp modelId="{75D201E5-1A49-7941-BCEA-076CB4A91D3A}">
      <dsp:nvSpPr>
        <dsp:cNvPr id="0" name=""/>
        <dsp:cNvSpPr/>
      </dsp:nvSpPr>
      <dsp:spPr>
        <a:xfrm>
          <a:off x="2120776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20776" y="2051844"/>
        <a:ext cx="453443" cy="274578"/>
      </dsp:txXfrm>
    </dsp:sp>
    <dsp:sp modelId="{58033C88-2395-B04B-ABD8-DFA668CAD7E9}">
      <dsp:nvSpPr>
        <dsp:cNvPr id="0" name=""/>
        <dsp:cNvSpPr/>
      </dsp:nvSpPr>
      <dsp:spPr>
        <a:xfrm>
          <a:off x="2956718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2956718" y="1856058"/>
        <a:ext cx="1838086" cy="666149"/>
      </dsp:txXfrm>
    </dsp:sp>
    <dsp:sp modelId="{DC32AEDB-9DC4-5248-820B-4FAEF8134F64}">
      <dsp:nvSpPr>
        <dsp:cNvPr id="0" name=""/>
        <dsp:cNvSpPr/>
      </dsp:nvSpPr>
      <dsp:spPr>
        <a:xfrm>
          <a:off x="3333194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3363666" y="2552680"/>
        <a:ext cx="1777142" cy="979456"/>
      </dsp:txXfrm>
    </dsp:sp>
    <dsp:sp modelId="{3CE71071-2257-374D-B639-230F3C6309F8}">
      <dsp:nvSpPr>
        <dsp:cNvPr id="0" name=""/>
        <dsp:cNvSpPr/>
      </dsp:nvSpPr>
      <dsp:spPr>
        <a:xfrm>
          <a:off x="5073452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73452" y="2051844"/>
        <a:ext cx="453443" cy="274578"/>
      </dsp:txXfrm>
    </dsp:sp>
    <dsp:sp modelId="{B52BB2C9-941C-BB43-A0C2-65B017264755}">
      <dsp:nvSpPr>
        <dsp:cNvPr id="0" name=""/>
        <dsp:cNvSpPr/>
      </dsp:nvSpPr>
      <dsp:spPr>
        <a:xfrm>
          <a:off x="5909394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5909394" y="1856058"/>
        <a:ext cx="1838086" cy="666149"/>
      </dsp:txXfrm>
    </dsp:sp>
    <dsp:sp modelId="{5C0BD397-3F3B-DB4C-8D2A-FB9D22745666}">
      <dsp:nvSpPr>
        <dsp:cNvPr id="0" name=""/>
        <dsp:cNvSpPr/>
      </dsp:nvSpPr>
      <dsp:spPr>
        <a:xfrm>
          <a:off x="6285870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6316342" y="2552680"/>
        <a:ext cx="1777142" cy="97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2FAEA-F25B-4896-84D6-B8BBA20ACD9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EDE85-4948-468C-A36C-9991827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elastic-pool-overview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EDE85-4948-468C-A36C-999182740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set of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SQL databases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hosted on Azure using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sharding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architecture.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Elastic Database client library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used to manage a shard set.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subset of the databases is put into an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elastic pool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(See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What is a pool?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Elastic Database job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runs scheduled or ad hoc T-SQL scripts against all databases.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split-merge tool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used to move data from one shard to another.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Elastic Database query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allows you to write a query that spans all databases in the shard set.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Elastic transactions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allow you to run transactions that span several databases.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EDE85-4948-468C-A36C-999182740E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11/28/2020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thanh28/amazing-sho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oangthanh28/amazing-sho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E4B1BB-54EC-42AD-8941-CAC4B2EB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0B1-3B71-4B98-8787-AA6680C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Tenant vs Multi-Tenant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905E-23F9-4770-A5A2-79FD8945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04" y="1546492"/>
            <a:ext cx="708641" cy="70864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5E9CD58-17A4-406D-A78B-C933B6BB427D}"/>
              </a:ext>
            </a:extLst>
          </p:cNvPr>
          <p:cNvGrpSpPr/>
          <p:nvPr/>
        </p:nvGrpSpPr>
        <p:grpSpPr>
          <a:xfrm>
            <a:off x="882627" y="2987431"/>
            <a:ext cx="3574472" cy="2874344"/>
            <a:chOff x="1558149" y="2903642"/>
            <a:chExt cx="3574472" cy="28743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73CB2F-0129-4ED0-A638-DD80847FC171}"/>
                </a:ext>
              </a:extLst>
            </p:cNvPr>
            <p:cNvSpPr/>
            <p:nvPr/>
          </p:nvSpPr>
          <p:spPr>
            <a:xfrm>
              <a:off x="1558149" y="2903642"/>
              <a:ext cx="3574472" cy="28743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7C3917-6196-4E9F-BF09-285EC5D0A845}"/>
                </a:ext>
              </a:extLst>
            </p:cNvPr>
            <p:cNvSpPr/>
            <p:nvPr/>
          </p:nvSpPr>
          <p:spPr>
            <a:xfrm>
              <a:off x="1971786" y="3661730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8A23B8-2596-4DC3-B317-00E411DCA79F}"/>
                </a:ext>
              </a:extLst>
            </p:cNvPr>
            <p:cNvSpPr/>
            <p:nvPr/>
          </p:nvSpPr>
          <p:spPr>
            <a:xfrm>
              <a:off x="3546969" y="3637308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7F904A-AD26-4504-A67F-F954DC52510E}"/>
                </a:ext>
              </a:extLst>
            </p:cNvPr>
            <p:cNvSpPr/>
            <p:nvPr/>
          </p:nvSpPr>
          <p:spPr>
            <a:xfrm>
              <a:off x="2789204" y="4620909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</a:t>
              </a:r>
            </a:p>
          </p:txBody>
        </p:sp>
      </p:grp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226FA67-4CDF-4A00-BFC2-84AD1E7E3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94" y="3094174"/>
            <a:ext cx="403536" cy="47727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8DF0A-3802-404F-80FE-50B023453219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1758825" y="2255133"/>
            <a:ext cx="911037" cy="8390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49171-5DE2-4B2E-B025-A7383E50DB68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1852446" y="3332810"/>
            <a:ext cx="615648" cy="4127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DC729C-5BC4-422E-8347-8C3B06D3D58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669862" y="3571446"/>
            <a:ext cx="0" cy="11332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65A90-A251-48C1-82D8-7BBC9D0FAB4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2871630" y="3332810"/>
            <a:ext cx="555999" cy="3882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83C-9DD8-4655-A8AF-082D4CE079DA}"/>
              </a:ext>
            </a:extLst>
          </p:cNvPr>
          <p:cNvSpPr txBox="1"/>
          <p:nvPr/>
        </p:nvSpPr>
        <p:spPr>
          <a:xfrm>
            <a:off x="348007" y="1792575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MS</a:t>
            </a:r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C8AB90EE-B77F-4CB2-957A-F45384BC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22" y="1546492"/>
            <a:ext cx="708641" cy="70864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844B66-EF89-4A0F-8A97-19CD7CF6D554}"/>
              </a:ext>
            </a:extLst>
          </p:cNvPr>
          <p:cNvSpPr txBox="1"/>
          <p:nvPr/>
        </p:nvSpPr>
        <p:spPr>
          <a:xfrm>
            <a:off x="3946652" y="1716146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F33ADF-71D8-4E7D-8296-05278394CB06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flipH="1">
            <a:off x="2669862" y="2255133"/>
            <a:ext cx="934881" cy="8390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ED3484-94CE-4132-A522-5AFFBE431A4B}"/>
              </a:ext>
            </a:extLst>
          </p:cNvPr>
          <p:cNvSpPr/>
          <p:nvPr/>
        </p:nvSpPr>
        <p:spPr>
          <a:xfrm>
            <a:off x="6885172" y="3241992"/>
            <a:ext cx="4737464" cy="25996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1CB554-4991-4C74-8A5D-807FF38AB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097" y="3579576"/>
            <a:ext cx="636756" cy="6367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4164DBD-F718-4C7C-890A-DB7C5B5F9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13" y="3584698"/>
            <a:ext cx="636756" cy="63675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4986E0-CB5F-4603-8DF4-27A6377F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85" y="3578262"/>
            <a:ext cx="636756" cy="63675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FF1696F-9181-468A-BFA1-7A2C38AE4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62" y="5528214"/>
            <a:ext cx="409854" cy="40985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73B540AA-9DAA-4389-AF1D-7390E7F69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26" y="4049646"/>
            <a:ext cx="780290" cy="78029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0E67B0-B579-4994-A44B-2D7C8CF78753}"/>
              </a:ext>
            </a:extLst>
          </p:cNvPr>
          <p:cNvCxnSpPr>
            <a:cxnSpLocks/>
            <a:stCxn id="13" idx="6"/>
            <a:endCxn id="19" idx="1"/>
          </p:cNvCxnSpPr>
          <p:nvPr/>
        </p:nvCxnSpPr>
        <p:spPr>
          <a:xfrm>
            <a:off x="4457099" y="4424603"/>
            <a:ext cx="1979127" cy="151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1A2ABF-B68C-4051-A070-F5FEF0695507}"/>
              </a:ext>
            </a:extLst>
          </p:cNvPr>
          <p:cNvSpPr txBox="1"/>
          <p:nvPr/>
        </p:nvSpPr>
        <p:spPr>
          <a:xfrm>
            <a:off x="4429138" y="4063539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</a:t>
            </a:r>
            <a:r>
              <a:rPr lang="en-US" dirty="0" err="1"/>
              <a:t>tenant+service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C6F65F-F61B-4A8D-B8C9-2BBC76931D0C}"/>
              </a:ext>
            </a:extLst>
          </p:cNvPr>
          <p:cNvSpPr txBox="1"/>
          <p:nvPr/>
        </p:nvSpPr>
        <p:spPr>
          <a:xfrm>
            <a:off x="7314594" y="4161936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A-MS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1308C6-66B8-41EC-9ED9-4FF4631C8D65}"/>
              </a:ext>
            </a:extLst>
          </p:cNvPr>
          <p:cNvSpPr txBox="1"/>
          <p:nvPr/>
        </p:nvSpPr>
        <p:spPr>
          <a:xfrm>
            <a:off x="8938226" y="4134716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B-MS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81041C-3F19-41F7-8C92-6A8071F55883}"/>
              </a:ext>
            </a:extLst>
          </p:cNvPr>
          <p:cNvSpPr txBox="1"/>
          <p:nvPr/>
        </p:nvSpPr>
        <p:spPr>
          <a:xfrm>
            <a:off x="10292080" y="4134716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C-MS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40CEE6-8BBE-4551-A653-37D12C02D5C6}"/>
              </a:ext>
            </a:extLst>
          </p:cNvPr>
          <p:cNvCxnSpPr/>
          <p:nvPr/>
        </p:nvCxnSpPr>
        <p:spPr>
          <a:xfrm>
            <a:off x="7391252" y="4504048"/>
            <a:ext cx="3729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F97B94-C0BF-4678-BA79-773DEB167509}"/>
              </a:ext>
            </a:extLst>
          </p:cNvPr>
          <p:cNvCxnSpPr>
            <a:cxnSpLocks/>
          </p:cNvCxnSpPr>
          <p:nvPr/>
        </p:nvCxnSpPr>
        <p:spPr>
          <a:xfrm>
            <a:off x="8855478" y="2831214"/>
            <a:ext cx="6090" cy="320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280BAD-337B-4769-A7B4-D5D45D0FA37A}"/>
              </a:ext>
            </a:extLst>
          </p:cNvPr>
          <p:cNvCxnSpPr>
            <a:cxnSpLocks/>
          </p:cNvCxnSpPr>
          <p:nvPr/>
        </p:nvCxnSpPr>
        <p:spPr>
          <a:xfrm>
            <a:off x="10317899" y="2792641"/>
            <a:ext cx="6090" cy="320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4A76DDE-2163-43C4-91FA-417F76F71BCF}"/>
              </a:ext>
            </a:extLst>
          </p:cNvPr>
          <p:cNvSpPr txBox="1"/>
          <p:nvPr/>
        </p:nvSpPr>
        <p:spPr>
          <a:xfrm>
            <a:off x="7452609" y="2729285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793EB6-8DB2-464C-95FC-9404607033BA}"/>
              </a:ext>
            </a:extLst>
          </p:cNvPr>
          <p:cNvSpPr txBox="1"/>
          <p:nvPr/>
        </p:nvSpPr>
        <p:spPr>
          <a:xfrm>
            <a:off x="5656661" y="3404628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MS</a:t>
            </a:r>
          </a:p>
        </p:txBody>
      </p:sp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308BB3A9-BDCD-4C9D-BB9E-68F2116E7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427" y="4738210"/>
            <a:ext cx="636756" cy="636756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6EE64260-65B3-45E5-8703-5EA20E989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3" y="4743332"/>
            <a:ext cx="636756" cy="636756"/>
          </a:xfrm>
          <a:prstGeom prst="rect">
            <a:avLst/>
          </a:prstGeom>
        </p:spPr>
      </p:pic>
      <p:pic>
        <p:nvPicPr>
          <p:cNvPr id="81" name="Picture 80" descr="Logo&#10;&#10;Description automatically generated">
            <a:extLst>
              <a:ext uri="{FF2B5EF4-FFF2-40B4-BE49-F238E27FC236}">
                <a16:creationId xmlns:a16="http://schemas.microsoft.com/office/drawing/2014/main" id="{A74BCF11-988F-48E8-A627-3569ED77A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15" y="4736896"/>
            <a:ext cx="636756" cy="63675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227793C-A53D-4EFC-AD4E-5B7FA6BDF605}"/>
              </a:ext>
            </a:extLst>
          </p:cNvPr>
          <p:cNvSpPr txBox="1"/>
          <p:nvPr/>
        </p:nvSpPr>
        <p:spPr>
          <a:xfrm>
            <a:off x="7320924" y="5320570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A-NT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13DA89-FD53-4AB9-87AE-BE0BB30AF803}"/>
              </a:ext>
            </a:extLst>
          </p:cNvPr>
          <p:cNvSpPr txBox="1"/>
          <p:nvPr/>
        </p:nvSpPr>
        <p:spPr>
          <a:xfrm>
            <a:off x="8944556" y="5293350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B-NT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AA355B-C8BF-4CB1-8016-1953F2BB7276}"/>
              </a:ext>
            </a:extLst>
          </p:cNvPr>
          <p:cNvSpPr txBox="1"/>
          <p:nvPr/>
        </p:nvSpPr>
        <p:spPr>
          <a:xfrm>
            <a:off x="10298410" y="529335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C-NT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3DD51-0644-498E-B569-3862CE1DAFE4}"/>
              </a:ext>
            </a:extLst>
          </p:cNvPr>
          <p:cNvSpPr txBox="1"/>
          <p:nvPr/>
        </p:nvSpPr>
        <p:spPr>
          <a:xfrm>
            <a:off x="9023455" y="2691421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446395-9E5F-4AA9-94D1-E2299B96BFAE}"/>
              </a:ext>
            </a:extLst>
          </p:cNvPr>
          <p:cNvSpPr txBox="1"/>
          <p:nvPr/>
        </p:nvSpPr>
        <p:spPr>
          <a:xfrm>
            <a:off x="10420992" y="2768296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6B27A1-0389-4803-8096-65C6E43C716C}"/>
              </a:ext>
            </a:extLst>
          </p:cNvPr>
          <p:cNvSpPr txBox="1"/>
          <p:nvPr/>
        </p:nvSpPr>
        <p:spPr>
          <a:xfrm>
            <a:off x="5688154" y="5055274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D9A514-3914-457B-9EB6-63477A048271}"/>
              </a:ext>
            </a:extLst>
          </p:cNvPr>
          <p:cNvSpPr txBox="1"/>
          <p:nvPr/>
        </p:nvSpPr>
        <p:spPr>
          <a:xfrm>
            <a:off x="2310533" y="6017743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0F254-007C-49E9-B094-F32AC8F72917}"/>
              </a:ext>
            </a:extLst>
          </p:cNvPr>
          <p:cNvSpPr txBox="1"/>
          <p:nvPr/>
        </p:nvSpPr>
        <p:spPr>
          <a:xfrm>
            <a:off x="8955440" y="6043526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D881-4E75-4F12-AB07-E4E7E00F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Tenant vs Multi-Tenant</a:t>
            </a:r>
            <a:endParaRPr lang="en-US" dirty="0"/>
          </a:p>
        </p:txBody>
      </p:sp>
      <p:pic>
        <p:nvPicPr>
          <p:cNvPr id="2050" name="Picture 2" descr="Single tenant versus multi-tenant">
            <a:extLst>
              <a:ext uri="{FF2B5EF4-FFF2-40B4-BE49-F238E27FC236}">
                <a16:creationId xmlns:a16="http://schemas.microsoft.com/office/drawing/2014/main" id="{55FCD547-0F6E-4FF2-9ABE-94DC041166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74" y="1690688"/>
            <a:ext cx="9086416" cy="48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EE58E-5245-45F0-A694-4420CB4F3C77}"/>
              </a:ext>
            </a:extLst>
          </p:cNvPr>
          <p:cNvSpPr txBox="1"/>
          <p:nvPr/>
        </p:nvSpPr>
        <p:spPr>
          <a:xfrm>
            <a:off x="4049485" y="6488668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https://docs.microsoft.com/en-us/azure/azure-sql/database/elastic-scale-introduction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08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8CC41A-593F-4BE1-AC47-072663D0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F16736-D10F-403B-8954-BEEB7C52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2375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192213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940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and require mature in MSA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2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 independently by individual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 data become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1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Suitable for enterprise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0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72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8BE2-6F91-4894-9B4C-EF9E5C99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pic>
        <p:nvPicPr>
          <p:cNvPr id="1026" name="Picture 2" descr="Horizontal versus vertical scale-out">
            <a:extLst>
              <a:ext uri="{FF2B5EF4-FFF2-40B4-BE49-F238E27FC236}">
                <a16:creationId xmlns:a16="http://schemas.microsoft.com/office/drawing/2014/main" id="{8EFCA33C-6888-4199-9AA8-629B5E8E6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41" y="1895975"/>
            <a:ext cx="8183117" cy="4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BA821-3E51-444A-B0E1-BA9D76462B17}"/>
              </a:ext>
            </a:extLst>
          </p:cNvPr>
          <p:cNvSpPr txBox="1"/>
          <p:nvPr/>
        </p:nvSpPr>
        <p:spPr>
          <a:xfrm>
            <a:off x="4007796" y="6492875"/>
            <a:ext cx="9141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https://docs.microsoft.com/en-us/azure/azure-sql/database/elastic-scale-introduction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216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DD5-8B49-4740-903D-D7CA8C69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Database</a:t>
            </a:r>
          </a:p>
        </p:txBody>
      </p:sp>
      <p:pic>
        <p:nvPicPr>
          <p:cNvPr id="3074" name="Picture 2" descr="Elastic Database tools">
            <a:extLst>
              <a:ext uri="{FF2B5EF4-FFF2-40B4-BE49-F238E27FC236}">
                <a16:creationId xmlns:a16="http://schemas.microsoft.com/office/drawing/2014/main" id="{D2C7FF5A-3421-4CFD-9C30-62AFF7BA8A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12" y="1825625"/>
            <a:ext cx="60765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03619-9CD3-4E83-A186-5261D9DE157C}"/>
              </a:ext>
            </a:extLst>
          </p:cNvPr>
          <p:cNvSpPr txBox="1"/>
          <p:nvPr/>
        </p:nvSpPr>
        <p:spPr>
          <a:xfrm>
            <a:off x="3929974" y="6488668"/>
            <a:ext cx="857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https://docs.microsoft.com/en-us/azure/azure-sql/database/elastic-scale-introduction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670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F08B5-E056-42B2-BE2B-515F836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76F67-BFD2-4875-80F8-366AC6A54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1922"/>
                </a:solidFill>
                <a:effectLst/>
                <a:latin typeface="-apple-system"/>
              </a:rPr>
              <a:t>“Talk is cheap. Show me the code.” - Linus Torvalds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669CF1C-4111-47EA-91C6-FFDBB71F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138" y="1112911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D8C266-93F6-4624-AB18-FDCFC197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7F15B593-4D0C-49D5-8C1B-2BE682ED3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06" y="1446847"/>
            <a:ext cx="5786934" cy="52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6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C3-536D-4581-AA8D-F717BC100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B7B43-B7BA-408F-83C4-5ABCE9EF5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https://github.com/hoangthanh28/amazing-shop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8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D53D180-236D-49E2-B4E6-44A4A82E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633" y="3914673"/>
            <a:ext cx="3086100" cy="2247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B807F3-513E-448E-AFB2-5FE82EFB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5714" y="3704303"/>
            <a:ext cx="2209800" cy="2273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C591277-0A36-44C5-8AEC-3BA7E0E14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448" y="530430"/>
            <a:ext cx="3276600" cy="328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037E3B-2A8E-47CB-B7BC-593CC8C32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3683" y="377928"/>
            <a:ext cx="2540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47357"/>
          </a:xfrm>
        </p:spPr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159" y="3506069"/>
            <a:ext cx="2505291" cy="258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76EA8-E026-4FAD-863F-819E72049EF7}"/>
              </a:ext>
            </a:extLst>
          </p:cNvPr>
          <p:cNvSpPr txBox="1"/>
          <p:nvPr/>
        </p:nvSpPr>
        <p:spPr>
          <a:xfrm>
            <a:off x="885213" y="5787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https://www.facebook.com/devcafevn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1FDB4E3-96D0-4A29-A228-694779BF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81200"/>
            <a:ext cx="2273738" cy="1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 fontScale="90000"/>
          </a:bodyPr>
          <a:lstStyle/>
          <a:p>
            <a:br>
              <a:rPr lang="en-US" sz="5400" b="1" dirty="0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b="1" dirty="0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Multi-tenancy in microservice architecture</a:t>
            </a:r>
            <a:endParaRPr lang="en-US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4" y="4739148"/>
            <a:ext cx="10374056" cy="1350502"/>
          </a:xfrm>
        </p:spPr>
        <p:txBody>
          <a:bodyPr>
            <a:normAutofit/>
          </a:bodyPr>
          <a:lstStyle/>
          <a:p>
            <a:r>
              <a:rPr lang="en-US" dirty="0"/>
              <a:t>Thanh Tran</a:t>
            </a:r>
          </a:p>
          <a:p>
            <a:r>
              <a:rPr lang="en-US" dirty="0">
                <a:hlinkClick r:id="rId2"/>
              </a:rPr>
              <a:t>https://github.com/hoangthanh28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73F34-58AC-43EC-BC0C-222303F9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5CA6C-76CC-42B3-8711-82522FF5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 Monolithic vs Microservices</a:t>
            </a:r>
          </a:p>
          <a:p>
            <a:r>
              <a:rPr lang="en-US" sz="4400" dirty="0"/>
              <a:t> Single Tenant vs Multi-Tenant</a:t>
            </a:r>
          </a:p>
          <a:p>
            <a:r>
              <a:rPr lang="en-US" sz="4400" dirty="0"/>
              <a:t> Microservice + multi-tenant – the complexity</a:t>
            </a:r>
          </a:p>
          <a:p>
            <a:r>
              <a:rPr lang="en-US" sz="4400" dirty="0"/>
              <a:t> Azure elastic pool and </a:t>
            </a:r>
            <a:r>
              <a:rPr lang="en-US" sz="4400" dirty="0" err="1"/>
              <a:t>sharding</a:t>
            </a:r>
            <a:endParaRPr lang="en-US" sz="4400" dirty="0"/>
          </a:p>
          <a:p>
            <a:r>
              <a:rPr lang="en-US" sz="4400" dirty="0"/>
              <a:t> Demo</a:t>
            </a:r>
          </a:p>
          <a:p>
            <a:r>
              <a:rPr lang="en-US" sz="4400" dirty="0"/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345434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DCD7-C051-4205-B638-65432F1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479E-1344-445A-8CD6-DB6C40D9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MSA + Multi-tenancy architecture and why it matter</a:t>
            </a:r>
          </a:p>
          <a:p>
            <a:r>
              <a:rPr lang="en-US" dirty="0"/>
              <a:t>Persistence layer using relational Db like Azure SQL or SQL server, SQL managed instance</a:t>
            </a:r>
          </a:p>
          <a:p>
            <a:r>
              <a:rPr lang="en-US" dirty="0"/>
              <a:t>Azure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72938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1FAE4-3E22-4F52-A2EB-1ECCA44F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Microservices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85B522-43C5-41AD-AA2D-BE86CAA2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9" y="1859727"/>
            <a:ext cx="9525000" cy="40005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61E94F-7C9B-4599-9AEF-7F5D352C0B3A}"/>
              </a:ext>
            </a:extLst>
          </p:cNvPr>
          <p:cNvSpPr txBox="1"/>
          <p:nvPr/>
        </p:nvSpPr>
        <p:spPr>
          <a:xfrm>
            <a:off x="2751513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3A2AC-DFA1-40DF-9932-F4FF73B51AB7}"/>
              </a:ext>
            </a:extLst>
          </p:cNvPr>
          <p:cNvSpPr txBox="1"/>
          <p:nvPr/>
        </p:nvSpPr>
        <p:spPr>
          <a:xfrm>
            <a:off x="6334299" y="6492875"/>
            <a:ext cx="5716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https://dev.to/alex_barashkov/microservices-vs-monolith-architecture-4l1m</a:t>
            </a:r>
          </a:p>
        </p:txBody>
      </p:sp>
    </p:spTree>
    <p:extLst>
      <p:ext uri="{BB962C8B-B14F-4D97-AF65-F5344CB8AC3E}">
        <p14:creationId xmlns:p14="http://schemas.microsoft.com/office/powerpoint/2010/main" val="27457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4388-F202-4512-BCD6-F31C9269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CA329-0662-41ED-BBBD-95C5479A9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085036"/>
              </p:ext>
            </p:extLst>
          </p:nvPr>
        </p:nvGraphicFramePr>
        <p:xfrm>
          <a:off x="838200" y="1825625"/>
          <a:ext cx="10515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75515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5868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Monolithic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7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is too large and complex to fully understand and made changes fast and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 are small, bounded and can be implemented by difference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1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must redeploy the entire application on each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enables each service to be developed independently by a team that is focused on that service.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8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Monolithic applications can also be difficult to scale when different modules have conflicting resource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 architecture enables each service to be scaled independently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Monolithic applications has a barrier to adopting new technologies.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barrier of adopting new technologies since the developers are free to choose whatever technologies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6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to develop, test and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Complex, hard to implement and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1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0B1-3B71-4B98-8787-AA6680C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Tenant vs Multi-Tenant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905E-23F9-4770-A5A2-79FD8945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14" y="1502864"/>
            <a:ext cx="708641" cy="708641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B124E89-86BD-4EF5-AF57-D78C4D23B1A1}"/>
              </a:ext>
            </a:extLst>
          </p:cNvPr>
          <p:cNvGrpSpPr/>
          <p:nvPr/>
        </p:nvGrpSpPr>
        <p:grpSpPr>
          <a:xfrm>
            <a:off x="4037399" y="3070139"/>
            <a:ext cx="3574472" cy="2874344"/>
            <a:chOff x="1259532" y="3300153"/>
            <a:chExt cx="3574472" cy="28743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73CB2F-0129-4ED0-A638-DD80847FC171}"/>
                </a:ext>
              </a:extLst>
            </p:cNvPr>
            <p:cNvSpPr/>
            <p:nvPr/>
          </p:nvSpPr>
          <p:spPr>
            <a:xfrm>
              <a:off x="1259532" y="3300153"/>
              <a:ext cx="3574472" cy="28743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7C3917-6196-4E9F-BF09-285EC5D0A845}"/>
                </a:ext>
              </a:extLst>
            </p:cNvPr>
            <p:cNvSpPr/>
            <p:nvPr/>
          </p:nvSpPr>
          <p:spPr>
            <a:xfrm>
              <a:off x="1673169" y="4058241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8A23B8-2596-4DC3-B317-00E411DCA79F}"/>
                </a:ext>
              </a:extLst>
            </p:cNvPr>
            <p:cNvSpPr/>
            <p:nvPr/>
          </p:nvSpPr>
          <p:spPr>
            <a:xfrm>
              <a:off x="3248352" y="4033819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7F904A-AD26-4504-A67F-F954DC52510E}"/>
                </a:ext>
              </a:extLst>
            </p:cNvPr>
            <p:cNvSpPr/>
            <p:nvPr/>
          </p:nvSpPr>
          <p:spPr>
            <a:xfrm>
              <a:off x="2490587" y="5017420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</a:t>
              </a:r>
            </a:p>
          </p:txBody>
        </p:sp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B5146CE-FCFC-4A28-8B32-1A487796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08" y="3823501"/>
            <a:ext cx="636756" cy="63675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1CB554-4991-4C74-8A5D-807FF38A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52" y="6127363"/>
            <a:ext cx="636756" cy="6367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4164DBD-F718-4C7C-890A-DB7C5B5F9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19" y="3803805"/>
            <a:ext cx="636756" cy="636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6600E-8737-49F8-9B97-DB21ABDE031A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3826064" y="4141879"/>
            <a:ext cx="624972" cy="162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55E39F-2FDF-483E-8C24-2D8A858F6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818830" y="5447282"/>
            <a:ext cx="5806" cy="6800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D04D0D-9CE8-4596-B0C6-5EF4CC25F61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138582" y="4122183"/>
            <a:ext cx="568537" cy="115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226FA67-4CDF-4A00-BFC2-84AD1E7E3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6" y="3176882"/>
            <a:ext cx="403536" cy="47727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8DF0A-3802-404F-80FE-50B023453219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5824634" y="2211505"/>
            <a:ext cx="1" cy="9653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49171-5DE2-4B2E-B025-A7383E50DB68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5007218" y="3415518"/>
            <a:ext cx="615648" cy="4127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DC729C-5BC4-422E-8347-8C3B06D3D58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824634" y="3654154"/>
            <a:ext cx="0" cy="11332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65A90-A251-48C1-82D8-7BBC9D0FAB4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6026402" y="3415518"/>
            <a:ext cx="555999" cy="3882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8DE07D-C6F8-4493-939E-D13EC02A629E}"/>
              </a:ext>
            </a:extLst>
          </p:cNvPr>
          <p:cNvSpPr txBox="1"/>
          <p:nvPr/>
        </p:nvSpPr>
        <p:spPr>
          <a:xfrm>
            <a:off x="4386667" y="1559992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MS</a:t>
            </a:r>
          </a:p>
        </p:txBody>
      </p:sp>
    </p:spTree>
    <p:extLst>
      <p:ext uri="{BB962C8B-B14F-4D97-AF65-F5344CB8AC3E}">
        <p14:creationId xmlns:p14="http://schemas.microsoft.com/office/powerpoint/2010/main" val="14353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0B1-3B71-4B98-8787-AA6680C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Tenant vs Multi-Tenant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905E-23F9-4770-A5A2-79FD8945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4" y="1336367"/>
            <a:ext cx="708641" cy="70864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5E9CD58-17A4-406D-A78B-C933B6BB427D}"/>
              </a:ext>
            </a:extLst>
          </p:cNvPr>
          <p:cNvGrpSpPr/>
          <p:nvPr/>
        </p:nvGrpSpPr>
        <p:grpSpPr>
          <a:xfrm>
            <a:off x="1558149" y="2903642"/>
            <a:ext cx="3574472" cy="2874344"/>
            <a:chOff x="1558149" y="2903642"/>
            <a:chExt cx="3574472" cy="28743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73CB2F-0129-4ED0-A638-DD80847FC171}"/>
                </a:ext>
              </a:extLst>
            </p:cNvPr>
            <p:cNvSpPr/>
            <p:nvPr/>
          </p:nvSpPr>
          <p:spPr>
            <a:xfrm>
              <a:off x="1558149" y="2903642"/>
              <a:ext cx="3574472" cy="28743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7C3917-6196-4E9F-BF09-285EC5D0A845}"/>
                </a:ext>
              </a:extLst>
            </p:cNvPr>
            <p:cNvSpPr/>
            <p:nvPr/>
          </p:nvSpPr>
          <p:spPr>
            <a:xfrm>
              <a:off x="1971786" y="3661730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8A23B8-2596-4DC3-B317-00E411DCA79F}"/>
                </a:ext>
              </a:extLst>
            </p:cNvPr>
            <p:cNvSpPr/>
            <p:nvPr/>
          </p:nvSpPr>
          <p:spPr>
            <a:xfrm>
              <a:off x="3546969" y="3637308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7F904A-AD26-4504-A67F-F954DC52510E}"/>
                </a:ext>
              </a:extLst>
            </p:cNvPr>
            <p:cNvSpPr/>
            <p:nvPr/>
          </p:nvSpPr>
          <p:spPr>
            <a:xfrm>
              <a:off x="2789204" y="4620909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</a:t>
              </a:r>
            </a:p>
          </p:txBody>
        </p:sp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B5146CE-FCFC-4A28-8B32-1A487796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8" y="3657004"/>
            <a:ext cx="636756" cy="63675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1CB554-4991-4C74-8A5D-807FF38A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02" y="5960866"/>
            <a:ext cx="636756" cy="6367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4164DBD-F718-4C7C-890A-DB7C5B5F9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69" y="3637308"/>
            <a:ext cx="636756" cy="636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6600E-8737-49F8-9B97-DB21ABDE031A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1346814" y="3975382"/>
            <a:ext cx="624972" cy="162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55E39F-2FDF-483E-8C24-2D8A858F6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339580" y="5280785"/>
            <a:ext cx="5806" cy="6800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D04D0D-9CE8-4596-B0C6-5EF4CC25F61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659332" y="3955686"/>
            <a:ext cx="568537" cy="115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226FA67-4CDF-4A00-BFC2-84AD1E7E3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6" y="3010385"/>
            <a:ext cx="403536" cy="47727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8DF0A-3802-404F-80FE-50B023453219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3345384" y="2045008"/>
            <a:ext cx="1" cy="9653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49171-5DE2-4B2E-B025-A7383E50DB68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2527968" y="3249021"/>
            <a:ext cx="615648" cy="4127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DC729C-5BC4-422E-8347-8C3B06D3D58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345384" y="3487657"/>
            <a:ext cx="0" cy="11332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65A90-A251-48C1-82D8-7BBC9D0FAB4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3547152" y="3249021"/>
            <a:ext cx="555999" cy="3882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609E6C65-3E31-4582-8CBA-FDD91DFC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38" y="1364387"/>
            <a:ext cx="708641" cy="70864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9BA2BB7-008D-430A-B855-555913FDF743}"/>
              </a:ext>
            </a:extLst>
          </p:cNvPr>
          <p:cNvGrpSpPr/>
          <p:nvPr/>
        </p:nvGrpSpPr>
        <p:grpSpPr>
          <a:xfrm>
            <a:off x="7587523" y="2931662"/>
            <a:ext cx="3574472" cy="2874344"/>
            <a:chOff x="1558149" y="2903642"/>
            <a:chExt cx="3574472" cy="287434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4AA84F-BB36-4C61-9261-6ECEA6FCFCE8}"/>
                </a:ext>
              </a:extLst>
            </p:cNvPr>
            <p:cNvSpPr/>
            <p:nvPr/>
          </p:nvSpPr>
          <p:spPr>
            <a:xfrm>
              <a:off x="1558149" y="2903642"/>
              <a:ext cx="3574472" cy="28743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F3899E3-E2F0-4330-A2D0-20ECA5ACAFCA}"/>
                </a:ext>
              </a:extLst>
            </p:cNvPr>
            <p:cNvSpPr/>
            <p:nvPr/>
          </p:nvSpPr>
          <p:spPr>
            <a:xfrm>
              <a:off x="1971786" y="3661730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B7499E5-6504-431F-A09F-6E6C41D8A14F}"/>
                </a:ext>
              </a:extLst>
            </p:cNvPr>
            <p:cNvSpPr/>
            <p:nvPr/>
          </p:nvSpPr>
          <p:spPr>
            <a:xfrm>
              <a:off x="3546969" y="3637308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D068930-FF56-480F-AC88-75097216CCE8}"/>
                </a:ext>
              </a:extLst>
            </p:cNvPr>
            <p:cNvSpPr/>
            <p:nvPr/>
          </p:nvSpPr>
          <p:spPr>
            <a:xfrm>
              <a:off x="2789204" y="4620909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</a:t>
              </a:r>
            </a:p>
          </p:txBody>
        </p:sp>
      </p:grpSp>
      <p:pic>
        <p:nvPicPr>
          <p:cNvPr id="49" name="Picture 48" descr="Logo&#10;&#10;Description automatically generated">
            <a:extLst>
              <a:ext uri="{FF2B5EF4-FFF2-40B4-BE49-F238E27FC236}">
                <a16:creationId xmlns:a16="http://schemas.microsoft.com/office/drawing/2014/main" id="{250E99DF-76F2-4DDA-A781-004F5947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32" y="3685024"/>
            <a:ext cx="636756" cy="63675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30E2561E-14E1-4219-B316-295AB49F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6" y="5988886"/>
            <a:ext cx="636756" cy="63675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1A8CCAEB-01E8-4856-903F-2402B897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243" y="3665328"/>
            <a:ext cx="636756" cy="63675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6D1C93-C4CB-4F9E-A3F8-2907ECFD0DE4}"/>
              </a:ext>
            </a:extLst>
          </p:cNvPr>
          <p:cNvCxnSpPr>
            <a:stCxn id="46" idx="1"/>
            <a:endCxn id="49" idx="3"/>
          </p:cNvCxnSpPr>
          <p:nvPr/>
        </p:nvCxnSpPr>
        <p:spPr>
          <a:xfrm flipH="1" flipV="1">
            <a:off x="7376188" y="4003402"/>
            <a:ext cx="624972" cy="162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3FA058-6478-4114-A748-6A2B8E4E824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9368954" y="5308805"/>
            <a:ext cx="5806" cy="6800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2B8F15-F6FB-4E21-8C3D-CBF1B6889395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10688706" y="3983706"/>
            <a:ext cx="568537" cy="115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053895F7-6601-446A-9DCC-513F287A1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90" y="3038405"/>
            <a:ext cx="403536" cy="47727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10A391-5F42-4224-A2B3-2445D7792A17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 flipH="1">
            <a:off x="9374758" y="2073028"/>
            <a:ext cx="1" cy="96537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C993F-8C7E-46E0-A2DE-74267302C7B4}"/>
              </a:ext>
            </a:extLst>
          </p:cNvPr>
          <p:cNvCxnSpPr>
            <a:cxnSpLocks/>
            <a:stCxn id="55" idx="1"/>
            <a:endCxn id="46" idx="0"/>
          </p:cNvCxnSpPr>
          <p:nvPr/>
        </p:nvCxnSpPr>
        <p:spPr>
          <a:xfrm flipH="1">
            <a:off x="8557342" y="3277041"/>
            <a:ext cx="615648" cy="4127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A27245-498E-4B71-AEEF-4B3F0CFCD94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374758" y="3515677"/>
            <a:ext cx="0" cy="11332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92390E-EB88-4037-B791-98E448EA5391}"/>
              </a:ext>
            </a:extLst>
          </p:cNvPr>
          <p:cNvCxnSpPr>
            <a:cxnSpLocks/>
            <a:stCxn id="55" idx="3"/>
            <a:endCxn id="47" idx="0"/>
          </p:cNvCxnSpPr>
          <p:nvPr/>
        </p:nvCxnSpPr>
        <p:spPr>
          <a:xfrm>
            <a:off x="9576526" y="3277041"/>
            <a:ext cx="555999" cy="3882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83C-9DD8-4655-A8AF-082D4CE079DA}"/>
              </a:ext>
            </a:extLst>
          </p:cNvPr>
          <p:cNvSpPr txBox="1"/>
          <p:nvPr/>
        </p:nvSpPr>
        <p:spPr>
          <a:xfrm>
            <a:off x="1934567" y="1582450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73A0A-0366-419E-B03A-98D6FBEAE76B}"/>
              </a:ext>
            </a:extLst>
          </p:cNvPr>
          <p:cNvSpPr txBox="1"/>
          <p:nvPr/>
        </p:nvSpPr>
        <p:spPr>
          <a:xfrm>
            <a:off x="7924770" y="1506021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75D37-6928-4603-9654-52B23F9E966E}"/>
              </a:ext>
            </a:extLst>
          </p:cNvPr>
          <p:cNvSpPr txBox="1"/>
          <p:nvPr/>
        </p:nvSpPr>
        <p:spPr>
          <a:xfrm>
            <a:off x="5292890" y="5360701"/>
            <a:ext cx="219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Complexity</a:t>
            </a:r>
          </a:p>
          <a:p>
            <a:r>
              <a:rPr lang="en-US" dirty="0"/>
              <a:t>+ Cost effective</a:t>
            </a:r>
          </a:p>
          <a:p>
            <a:r>
              <a:rPr lang="en-US" dirty="0"/>
              <a:t>+ Time to market</a:t>
            </a:r>
          </a:p>
          <a:p>
            <a:r>
              <a:rPr lang="en-US" dirty="0"/>
              <a:t>+ Development effort</a:t>
            </a:r>
          </a:p>
        </p:txBody>
      </p:sp>
    </p:spTree>
    <p:extLst>
      <p:ext uri="{BB962C8B-B14F-4D97-AF65-F5344CB8AC3E}">
        <p14:creationId xmlns:p14="http://schemas.microsoft.com/office/powerpoint/2010/main" val="258716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E0B1-3B71-4B98-8787-AA6680C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Tenant vs Multi-Tenant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C905E-23F9-4770-A5A2-79FD8945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313" y="1357956"/>
            <a:ext cx="708641" cy="70864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5E9CD58-17A4-406D-A78B-C933B6BB427D}"/>
              </a:ext>
            </a:extLst>
          </p:cNvPr>
          <p:cNvGrpSpPr/>
          <p:nvPr/>
        </p:nvGrpSpPr>
        <p:grpSpPr>
          <a:xfrm>
            <a:off x="3839436" y="2798895"/>
            <a:ext cx="3574472" cy="2874344"/>
            <a:chOff x="1558149" y="2903642"/>
            <a:chExt cx="3574472" cy="287434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73CB2F-0129-4ED0-A638-DD80847FC171}"/>
                </a:ext>
              </a:extLst>
            </p:cNvPr>
            <p:cNvSpPr/>
            <p:nvPr/>
          </p:nvSpPr>
          <p:spPr>
            <a:xfrm>
              <a:off x="1558149" y="2903642"/>
              <a:ext cx="3574472" cy="28743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7C3917-6196-4E9F-BF09-285EC5D0A845}"/>
                </a:ext>
              </a:extLst>
            </p:cNvPr>
            <p:cNvSpPr/>
            <p:nvPr/>
          </p:nvSpPr>
          <p:spPr>
            <a:xfrm>
              <a:off x="1971786" y="3661730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F8A23B8-2596-4DC3-B317-00E411DCA79F}"/>
                </a:ext>
              </a:extLst>
            </p:cNvPr>
            <p:cNvSpPr/>
            <p:nvPr/>
          </p:nvSpPr>
          <p:spPr>
            <a:xfrm>
              <a:off x="3546969" y="3637308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7F904A-AD26-4504-A67F-F954DC52510E}"/>
                </a:ext>
              </a:extLst>
            </p:cNvPr>
            <p:cNvSpPr/>
            <p:nvPr/>
          </p:nvSpPr>
          <p:spPr>
            <a:xfrm>
              <a:off x="2789204" y="4620909"/>
              <a:ext cx="1112363" cy="659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C</a:t>
              </a:r>
            </a:p>
          </p:txBody>
        </p:sp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B5146CE-FCFC-4A28-8B32-1A487796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45" y="3552257"/>
            <a:ext cx="636756" cy="63675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1CB554-4991-4C74-8A5D-807FF38A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89" y="5856119"/>
            <a:ext cx="636756" cy="6367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4164DBD-F718-4C7C-890A-DB7C5B5F9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56" y="3532561"/>
            <a:ext cx="636756" cy="63675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6600E-8737-49F8-9B97-DB21ABDE031A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 flipV="1">
            <a:off x="3628101" y="3870635"/>
            <a:ext cx="624972" cy="162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55E39F-2FDF-483E-8C24-2D8A858F6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620867" y="5176038"/>
            <a:ext cx="5806" cy="6800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D04D0D-9CE8-4596-B0C6-5EF4CC25F61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940619" y="3850939"/>
            <a:ext cx="568537" cy="1156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226FA67-4CDF-4A00-BFC2-84AD1E7E3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03" y="2905638"/>
            <a:ext cx="403536" cy="47727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8DF0A-3802-404F-80FE-50B023453219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4715634" y="2066597"/>
            <a:ext cx="911037" cy="8390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49171-5DE2-4B2E-B025-A7383E50DB68}"/>
              </a:ext>
            </a:extLst>
          </p:cNvPr>
          <p:cNvCxnSpPr>
            <a:cxnSpLocks/>
            <a:stCxn id="27" idx="1"/>
            <a:endCxn id="6" idx="0"/>
          </p:cNvCxnSpPr>
          <p:nvPr/>
        </p:nvCxnSpPr>
        <p:spPr>
          <a:xfrm flipH="1">
            <a:off x="4809255" y="3144274"/>
            <a:ext cx="615648" cy="4127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DC729C-5BC4-422E-8347-8C3B06D3D58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626671" y="3382910"/>
            <a:ext cx="0" cy="11332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765A90-A251-48C1-82D8-7BBC9D0FAB41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5828439" y="3144274"/>
            <a:ext cx="555999" cy="38828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83C-9DD8-4655-A8AF-082D4CE079DA}"/>
              </a:ext>
            </a:extLst>
          </p:cNvPr>
          <p:cNvSpPr txBox="1"/>
          <p:nvPr/>
        </p:nvSpPr>
        <p:spPr>
          <a:xfrm>
            <a:off x="3304816" y="1604039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MS</a:t>
            </a:r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C8AB90EE-B77F-4CB2-957A-F45384BC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31" y="1357956"/>
            <a:ext cx="708641" cy="70864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844B66-EF89-4A0F-8A97-19CD7CF6D554}"/>
              </a:ext>
            </a:extLst>
          </p:cNvPr>
          <p:cNvSpPr txBox="1"/>
          <p:nvPr/>
        </p:nvSpPr>
        <p:spPr>
          <a:xfrm>
            <a:off x="6903461" y="1527610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F33ADF-71D8-4E7D-8296-05278394CB06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flipH="1">
            <a:off x="5626671" y="2066597"/>
            <a:ext cx="934881" cy="8390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C8FFD5-7646-46C6-9646-52B717A033DD}"/>
              </a:ext>
            </a:extLst>
          </p:cNvPr>
          <p:cNvSpPr txBox="1"/>
          <p:nvPr/>
        </p:nvSpPr>
        <p:spPr>
          <a:xfrm>
            <a:off x="3598093" y="5719468"/>
            <a:ext cx="157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tenantMS</a:t>
            </a:r>
            <a:r>
              <a:rPr lang="en-US" dirty="0"/>
              <a:t>: 123</a:t>
            </a:r>
          </a:p>
          <a:p>
            <a:r>
              <a:rPr lang="en-US" dirty="0" err="1"/>
              <a:t>tenantNT</a:t>
            </a:r>
            <a:r>
              <a:rPr lang="en-US" dirty="0"/>
              <a:t>: 456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F99AC2-69B5-4547-B8EB-189394997792}"/>
              </a:ext>
            </a:extLst>
          </p:cNvPr>
          <p:cNvSpPr txBox="1"/>
          <p:nvPr/>
        </p:nvSpPr>
        <p:spPr>
          <a:xfrm>
            <a:off x="2320123" y="4312330"/>
            <a:ext cx="157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tenantMS</a:t>
            </a:r>
            <a:r>
              <a:rPr lang="en-US" dirty="0"/>
              <a:t>: 123</a:t>
            </a:r>
          </a:p>
          <a:p>
            <a:r>
              <a:rPr lang="en-US" dirty="0" err="1"/>
              <a:t>tenantNT</a:t>
            </a:r>
            <a:r>
              <a:rPr lang="en-US" dirty="0"/>
              <a:t>: 456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D7D7E0-8F2B-4E40-8E63-8EBF6BB395F4}"/>
              </a:ext>
            </a:extLst>
          </p:cNvPr>
          <p:cNvSpPr txBox="1"/>
          <p:nvPr/>
        </p:nvSpPr>
        <p:spPr>
          <a:xfrm>
            <a:off x="7360162" y="4192996"/>
            <a:ext cx="157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tenantMS</a:t>
            </a:r>
            <a:r>
              <a:rPr lang="en-US" dirty="0"/>
              <a:t>: 123</a:t>
            </a:r>
          </a:p>
          <a:p>
            <a:r>
              <a:rPr lang="en-US" dirty="0" err="1"/>
              <a:t>tenantNT</a:t>
            </a:r>
            <a:r>
              <a:rPr lang="en-US" dirty="0"/>
              <a:t>: 456</a:t>
            </a:r>
          </a:p>
        </p:txBody>
      </p:sp>
    </p:spTree>
    <p:extLst>
      <p:ext uri="{BB962C8B-B14F-4D97-AF65-F5344CB8AC3E}">
        <p14:creationId xmlns:p14="http://schemas.microsoft.com/office/powerpoint/2010/main" val="2493778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F78ADD09394797ACB99B4117C67B" ma:contentTypeVersion="13" ma:contentTypeDescription="Create a new document." ma:contentTypeScope="" ma:versionID="476d5fe0a1a934f28a4986a37030c563">
  <xsd:schema xmlns:xsd="http://www.w3.org/2001/XMLSchema" xmlns:xs="http://www.w3.org/2001/XMLSchema" xmlns:p="http://schemas.microsoft.com/office/2006/metadata/properties" xmlns:ns3="72f1b892-54e7-4998-91dd-957afd9a0886" xmlns:ns4="2ebc4b9b-8ef9-4221-9fc7-865f9abf4855" targetNamespace="http://schemas.microsoft.com/office/2006/metadata/properties" ma:root="true" ma:fieldsID="dba21fe0c1e695f4fcfb400ec6692969" ns3:_="" ns4:_="">
    <xsd:import namespace="72f1b892-54e7-4998-91dd-957afd9a0886"/>
    <xsd:import namespace="2ebc4b9b-8ef9-4221-9fc7-865f9abf4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1b892-54e7-4998-91dd-957afd9a0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c4b9b-8ef9-4221-9fc7-865f9abf4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431CF8-6520-4D1C-B691-C78D15CA81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52D9D6-2442-4798-BF9D-F6A8E6639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1b892-54e7-4998-91dd-957afd9a0886"/>
    <ds:schemaRef ds:uri="2ebc4b9b-8ef9-4221-9fc7-865f9abf4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94A4A9-103A-4702-ABF7-4691F00C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11934</TotalTime>
  <Words>568</Words>
  <Application>Microsoft Office PowerPoint</Application>
  <PresentationFormat>Widescreen</PresentationFormat>
  <Paragraphs>109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Open Sans</vt:lpstr>
      <vt:lpstr>Segoe UI</vt:lpstr>
      <vt:lpstr>1_Office Theme</vt:lpstr>
      <vt:lpstr>PowerPoint Presentation</vt:lpstr>
      <vt:lpstr> Multi-tenancy in microservice architecture</vt:lpstr>
      <vt:lpstr>Agenda</vt:lpstr>
      <vt:lpstr>Within this talk</vt:lpstr>
      <vt:lpstr>Monolithic vs Microservices</vt:lpstr>
      <vt:lpstr>Pros and cons</vt:lpstr>
      <vt:lpstr>Single Tenant vs Multi-Tenant</vt:lpstr>
      <vt:lpstr>Single Tenant vs Multi-Tenant</vt:lpstr>
      <vt:lpstr>Single Tenant vs Multi-Tenant</vt:lpstr>
      <vt:lpstr>Single Tenant vs Multi-Tenant</vt:lpstr>
      <vt:lpstr>Single Tenant vs Multi-Tenant</vt:lpstr>
      <vt:lpstr>Pros and cons</vt:lpstr>
      <vt:lpstr>Horizontal vs vertical scaling</vt:lpstr>
      <vt:lpstr>Elastic Database</vt:lpstr>
      <vt:lpstr>Demo</vt:lpstr>
      <vt:lpstr>The architecture</vt:lpstr>
      <vt:lpstr>Q &amp; A</vt:lpstr>
      <vt:lpstr>PowerPoint Presentation</vt:lpstr>
      <vt:lpstr>Thanks for joining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Thanh Tran Ngo Hoang</cp:lastModifiedBy>
  <cp:revision>60</cp:revision>
  <dcterms:created xsi:type="dcterms:W3CDTF">2020-07-23T21:03:46Z</dcterms:created>
  <dcterms:modified xsi:type="dcterms:W3CDTF">2020-11-28T13:44:17Z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0x010100F902F78ADD09394797ACB99B4117C67B</vt:lpwstr>
  </property>
</Properties>
</file>