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Audiowide"/>
      <p:regular r:id="rId55"/>
    </p:embeddedFont>
    <p:embeddedFont>
      <p:font typeface="Anaheim"/>
      <p:regular r:id="rId56"/>
    </p:embeddedFont>
    <p:embeddedFont>
      <p:font typeface="Bebas Neue"/>
      <p:regular r:id="rId57"/>
    </p:embeddedFont>
    <p:embeddedFont>
      <p:font typeface="Press Start 2P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udiowide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BebasNeue-regular.fntdata"/><Relationship Id="rId12" Type="http://schemas.openxmlformats.org/officeDocument/2006/relationships/slide" Target="slides/slide7.xml"/><Relationship Id="rId56" Type="http://schemas.openxmlformats.org/officeDocument/2006/relationships/font" Target="fonts/Anaheim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PressStart2P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60eb5ffe5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60eb5ffe5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60eb5ffe5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60eb5ffe5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60eb5ffe5_0_208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60eb5ffe5_0_2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60eb5ffe5_0_21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e60eb5ffe5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60eb5ffe5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e60eb5ffe5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60eb5ffe5_0_213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e60eb5ffe5_0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e60eb5ffe5_0_215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e60eb5ffe5_0_2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60eb5ffe5_1_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e60eb5ffe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60eb5ffe5_1_2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e60eb5ffe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e60eb5ffe5_1_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e60eb5ffe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60eb5ffe5_1_5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60eb5ffe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6187e1d17_0_1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6187e1d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e60eb5ffe5_1_6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e60eb5ffe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60eb5ffe5_1_7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e60eb5ffe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e60eb5ffe5_0_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e60eb5ffe5_0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e60eb5ffe5_2_1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e60eb5ffe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e60eb5ffe5_2_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e60eb5ffe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e60eb5ffe5_2_7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e60eb5ffe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e60eb5ffe5_2_8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e60eb5ffe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e60eb5ffe5_0_1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e60eb5ffe5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e60eb5ffe5_2_9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e60eb5ffe5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e60eb5ffe5_2_10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e60eb5ffe5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60eb5ffe5_0_84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60eb5ffe5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e60eb5ffe5_2_1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e60eb5ffe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e60eb5ffe5_2_10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e60eb5ffe5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e60eb5ffe5_2_9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e60eb5ffe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e60eb5ffe5_2_11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e60eb5ffe5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e60eb5ffe5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e60eb5ffe5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e6187e1d17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e6187e1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e6187e1d17_0_3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e6187e1d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e6187e1d17_0_3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e6187e1d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e6187e1d17_0_5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e6187e1d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e6187e1d17_0_6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e6187e1d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60eb5ffe5_0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60eb5ffe5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6187e1d17_0_8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6187e1d1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e6187e1d17_0_9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e6187e1d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e6187e1d17_0_10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e6187e1d1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e6187e1d17_0_12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e6187e1d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e6187e1d17_0_13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e6187e1d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e6187e1d17_0_15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e6187e1d1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e6187e1d17_0_15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e6187e1d1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e60eb5ffe5_2_21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e60eb5ffe5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e60eb5ffe5_2_20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e60eb5ffe5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e60eb5ffe5_2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e60eb5ffe5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60eb5ffe5_0_15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e60eb5ffe5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60eb5ffe5_0_197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60eb5ffe5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60eb5ffe5_0_198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60eb5ffe5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60eb5ffe5_0_201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60eb5ffe5_0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60eb5ffe5_0_204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60eb5ffe5_0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1284000" y="2604050"/>
            <a:ext cx="6576000" cy="11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1284000" y="3995525"/>
            <a:ext cx="6576000" cy="519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82" name="Google Shape;82;p11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1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flipH="1">
            <a:off x="7298943" y="721072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92" name="Google Shape;92;p11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4895100" y="1999774"/>
            <a:ext cx="33462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05" name="Google Shape;105;p13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3"/>
          <p:cNvSpPr/>
          <p:nvPr/>
        </p:nvSpPr>
        <p:spPr>
          <a:xfrm flipH="1">
            <a:off x="4458097" y="3620825"/>
            <a:ext cx="1676503" cy="70555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flipH="1">
            <a:off x="7658401" y="1284330"/>
            <a:ext cx="1066496" cy="44883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712856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720000" y="1285825"/>
            <a:ext cx="7704000" cy="26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4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7297628" y="4088605"/>
            <a:ext cx="2266280" cy="1068893"/>
            <a:chOff x="3992750" y="3100500"/>
            <a:chExt cx="2894725" cy="1365300"/>
          </a:xfrm>
        </p:grpSpPr>
        <p:sp>
          <p:nvSpPr>
            <p:cNvPr id="119" name="Google Shape;119;p14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4"/>
          <p:cNvSpPr/>
          <p:nvPr/>
        </p:nvSpPr>
        <p:spPr>
          <a:xfrm flipH="1">
            <a:off x="7744222" y="925250"/>
            <a:ext cx="1676503" cy="70555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1759924" y="157721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1759924" y="2112319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2" type="title"/>
          </p:nvPr>
        </p:nvSpPr>
        <p:spPr>
          <a:xfrm>
            <a:off x="1759924" y="317518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15"/>
          <p:cNvSpPr txBox="1"/>
          <p:nvPr>
            <p:ph idx="3" type="subTitle"/>
          </p:nvPr>
        </p:nvSpPr>
        <p:spPr>
          <a:xfrm>
            <a:off x="1759924" y="3687763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4" type="title"/>
          </p:nvPr>
        </p:nvSpPr>
        <p:spPr>
          <a:xfrm>
            <a:off x="5782522" y="157721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15"/>
          <p:cNvSpPr txBox="1"/>
          <p:nvPr>
            <p:ph idx="5" type="subTitle"/>
          </p:nvPr>
        </p:nvSpPr>
        <p:spPr>
          <a:xfrm>
            <a:off x="5782522" y="2112319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7" type="title"/>
          </p:nvPr>
        </p:nvSpPr>
        <p:spPr>
          <a:xfrm>
            <a:off x="5782522" y="317518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15"/>
          <p:cNvSpPr txBox="1"/>
          <p:nvPr>
            <p:ph idx="8" type="subTitle"/>
          </p:nvPr>
        </p:nvSpPr>
        <p:spPr>
          <a:xfrm>
            <a:off x="5782522" y="3687763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5"/>
          <p:cNvSpPr/>
          <p:nvPr/>
        </p:nvSpPr>
        <p:spPr>
          <a:xfrm flipH="1">
            <a:off x="7750338" y="740553"/>
            <a:ext cx="1360875" cy="572722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8202242" y="4147675"/>
            <a:ext cx="989380" cy="416379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-276444" y="721075"/>
            <a:ext cx="1253915" cy="527708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16"/>
          <p:cNvSpPr txBox="1"/>
          <p:nvPr>
            <p:ph idx="1" type="subTitle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2" type="title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16"/>
          <p:cNvSpPr txBox="1"/>
          <p:nvPr>
            <p:ph idx="3" type="subTitle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4" type="title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16"/>
          <p:cNvSpPr txBox="1"/>
          <p:nvPr>
            <p:ph idx="5" type="subTitle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50" name="Google Shape;150;p16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158" name="Google Shape;158;p16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6"/>
          <p:cNvSpPr/>
          <p:nvPr/>
        </p:nvSpPr>
        <p:spPr>
          <a:xfrm flipH="1">
            <a:off x="-367903" y="233145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>
            <a:off x="797897" y="-990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8110322" y="145140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17"/>
          <p:cNvSpPr txBox="1"/>
          <p:nvPr>
            <p:ph idx="1" type="subTitle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2" type="title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17"/>
          <p:cNvSpPr txBox="1"/>
          <p:nvPr>
            <p:ph idx="3" type="subTitle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4" type="title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17"/>
          <p:cNvSpPr txBox="1"/>
          <p:nvPr>
            <p:ph idx="5" type="subTitle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6" type="title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17"/>
          <p:cNvSpPr txBox="1"/>
          <p:nvPr>
            <p:ph idx="7" type="subTitle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8" type="title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7"/>
          <p:cNvSpPr txBox="1"/>
          <p:nvPr>
            <p:ph idx="9" type="subTitle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3" type="title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7"/>
          <p:cNvSpPr txBox="1"/>
          <p:nvPr>
            <p:ph idx="14" type="subTitle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18"/>
          <p:cNvSpPr/>
          <p:nvPr/>
        </p:nvSpPr>
        <p:spPr>
          <a:xfrm flipH="1">
            <a:off x="8260347" y="35843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flipH="1">
            <a:off x="-416678" y="45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/>
          <p:nvPr/>
        </p:nvSpPr>
        <p:spPr>
          <a:xfrm flipH="1">
            <a:off x="-447947" y="802800"/>
            <a:ext cx="1451123" cy="610702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flipH="1">
            <a:off x="7973406" y="719592"/>
            <a:ext cx="1170591" cy="49264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96" name="Google Shape;196;p19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hasCustomPrompt="1" type="title"/>
          </p:nvPr>
        </p:nvSpPr>
        <p:spPr>
          <a:xfrm>
            <a:off x="1284000" y="10002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/>
          <p:nvPr>
            <p:ph idx="1" type="subTitle"/>
          </p:nvPr>
        </p:nvSpPr>
        <p:spPr>
          <a:xfrm>
            <a:off x="1848025" y="1828513"/>
            <a:ext cx="5448000" cy="5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hasCustomPrompt="1" idx="2" type="title"/>
          </p:nvPr>
        </p:nvSpPr>
        <p:spPr>
          <a:xfrm>
            <a:off x="1284000" y="27743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" name="Google Shape;207;p20"/>
          <p:cNvSpPr txBox="1"/>
          <p:nvPr>
            <p:ph idx="3" type="subTitle"/>
          </p:nvPr>
        </p:nvSpPr>
        <p:spPr>
          <a:xfrm>
            <a:off x="1848025" y="3602688"/>
            <a:ext cx="5448000" cy="5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0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10" name="Google Shape;210;p20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0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7219418" y="15125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0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20" name="Google Shape;220;p20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hasCustomPrompt="1" type="title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764438" y="3132175"/>
            <a:ext cx="361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936600" y="2390375"/>
            <a:ext cx="72708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flipH="1">
            <a:off x="3495272" y="433035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1637597" y="6797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6736972" y="13743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ctrTitle"/>
          </p:nvPr>
        </p:nvSpPr>
        <p:spPr>
          <a:xfrm>
            <a:off x="1427625" y="49947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21"/>
          <p:cNvSpPr txBox="1"/>
          <p:nvPr>
            <p:ph idx="1" type="subTitle"/>
          </p:nvPr>
        </p:nvSpPr>
        <p:spPr>
          <a:xfrm>
            <a:off x="1427625" y="145800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" name="Google Shape;230;p21"/>
          <p:cNvSpPr txBox="1"/>
          <p:nvPr>
            <p:ph idx="2" type="subTitle"/>
          </p:nvPr>
        </p:nvSpPr>
        <p:spPr>
          <a:xfrm>
            <a:off x="1427625" y="3504263"/>
            <a:ext cx="33471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1"/>
          <p:cNvSpPr txBox="1"/>
          <p:nvPr/>
        </p:nvSpPr>
        <p:spPr>
          <a:xfrm>
            <a:off x="1808500" y="4114075"/>
            <a:ext cx="4099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pt-BR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pt-BR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pt-BR" sz="11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7813678" y="107958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>
            <a:off x="5908292" y="166474"/>
            <a:ext cx="1546384" cy="65079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-508528" y="139158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33504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1" name="Google Shape;261;p24"/>
          <p:cNvSpPr/>
          <p:nvPr/>
        </p:nvSpPr>
        <p:spPr>
          <a:xfrm rot="-1582772">
            <a:off x="8399782" y="3146985"/>
            <a:ext cx="905187" cy="2650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-789671" y="-7722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3" name="Google Shape;263;p24"/>
          <p:cNvSpPr/>
          <p:nvPr/>
        </p:nvSpPr>
        <p:spPr>
          <a:xfrm rot="126079">
            <a:off x="394117" y="129200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 rot="7079738">
            <a:off x="184591" y="858635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3495449" y="38172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 rot="-346047">
            <a:off x="3370099" y="4597325"/>
            <a:ext cx="1201737" cy="450424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7766401" y="4604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8107837" y="400550"/>
            <a:ext cx="524556" cy="44686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 rot="-2549037">
            <a:off x="6065366" y="4656872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 rot="1606875">
            <a:off x="5602165" y="4296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 rot="-2549037">
            <a:off x="390141" y="4438435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ctrTitle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365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 flipH="1">
            <a:off x="-323503" y="327875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6604647" y="-2370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8332347" y="229810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406565" y="3426582"/>
            <a:ext cx="1737499" cy="1723056"/>
            <a:chOff x="-761089" y="594525"/>
            <a:chExt cx="5186563" cy="5143450"/>
          </a:xfrm>
        </p:grpSpPr>
        <p:sp>
          <p:nvSpPr>
            <p:cNvPr id="28" name="Google Shape;28;p4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290750" y="3039838"/>
            <a:ext cx="2907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4945625" y="3035378"/>
            <a:ext cx="2907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290750" y="3425150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945625" y="3415211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351803" y="3042144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948675" y="539500"/>
            <a:ext cx="1033310" cy="434867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7853222" y="125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010849" y="229628"/>
            <a:ext cx="736305" cy="309873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309122" y="4169007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945425" y="812258"/>
            <a:ext cx="3550800" cy="93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13225" y="2035175"/>
            <a:ext cx="40152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4472997" y="39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7623297" y="4212756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3225" y="597050"/>
            <a:ext cx="55287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220547" y="3042144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1151422" y="203052"/>
            <a:ext cx="1003228" cy="422206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cap="flat" cmpd="sng" w="28575">
            <a:solidFill>
              <a:srgbClr val="DE8C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59" name="Google Shape;59;p8"/>
            <p:cNvSpPr/>
            <p:nvPr/>
          </p:nvSpPr>
          <p:spPr>
            <a:xfrm>
              <a:off x="3992750" y="3100500"/>
              <a:ext cx="2894725" cy="1351700"/>
            </a:xfrm>
            <a:custGeom>
              <a:rect b="b" l="l" r="r" t="t"/>
              <a:pathLst>
                <a:path extrusionOk="0" h="54068" w="115789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810400" y="3189200"/>
              <a:ext cx="345900" cy="432525"/>
            </a:xfrm>
            <a:custGeom>
              <a:rect b="b" l="l" r="r" t="t"/>
              <a:pathLst>
                <a:path extrusionOk="0" h="17301" w="13836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203325" y="3207075"/>
              <a:ext cx="59550" cy="58075"/>
            </a:xfrm>
            <a:custGeom>
              <a:rect b="b" l="l" r="r" t="t"/>
              <a:pathLst>
                <a:path extrusionOk="0" h="2323" w="2382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314950" y="3515150"/>
              <a:ext cx="292600" cy="160775"/>
            </a:xfrm>
            <a:custGeom>
              <a:rect b="b" l="l" r="r" t="t"/>
              <a:pathLst>
                <a:path extrusionOk="0" h="6431" w="11704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549675" y="4443825"/>
              <a:ext cx="2232725" cy="21975"/>
            </a:xfrm>
            <a:custGeom>
              <a:rect b="b" l="l" r="r" t="t"/>
              <a:pathLst>
                <a:path extrusionOk="0" h="879" w="89309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789275" y="4063125"/>
              <a:ext cx="102125" cy="49150"/>
            </a:xfrm>
            <a:custGeom>
              <a:rect b="b" l="l" r="r" t="t"/>
              <a:pathLst>
                <a:path extrusionOk="0" h="1966" w="4085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521225" y="4057175"/>
              <a:ext cx="110150" cy="53000"/>
            </a:xfrm>
            <a:custGeom>
              <a:rect b="b" l="l" r="r" t="t"/>
              <a:pathLst>
                <a:path extrusionOk="0" h="2120" w="4406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1565850" y="1796225"/>
            <a:ext cx="6012300" cy="9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1010600" y="1074575"/>
            <a:ext cx="71229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-367903" y="10177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110322" y="4004032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6944522" y="-251418"/>
            <a:ext cx="1300471" cy="547301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79650" y="3363200"/>
            <a:ext cx="6584700" cy="116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 flipH="1">
            <a:off x="7467893" y="731022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 flipH="1">
            <a:off x="-324032" y="2183509"/>
            <a:ext cx="1845060" cy="776490"/>
          </a:xfrm>
          <a:custGeom>
            <a:rect b="b" l="l" r="r" t="t"/>
            <a:pathLst>
              <a:path extrusionOk="0" h="40191" w="9550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cap="flat" cmpd="sng" w="28575">
            <a:solidFill>
              <a:srgbClr val="0E19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evcelio/games-ranking-data-mart" TargetMode="External"/><Relationship Id="rId4" Type="http://schemas.openxmlformats.org/officeDocument/2006/relationships/hyperlink" Target="https://www.metabase.com/start/os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kaggle.com/code/snanilim/video-games-sales-analysis-and-visualization/notebook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ctrTitle"/>
          </p:nvPr>
        </p:nvSpPr>
        <p:spPr>
          <a:xfrm>
            <a:off x="713100" y="2238450"/>
            <a:ext cx="8430900" cy="20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Audiowide"/>
                <a:ea typeface="Audiowide"/>
                <a:cs typeface="Audiowide"/>
                <a:sym typeface="Audiowide"/>
              </a:rPr>
              <a:t>Os principais lançamentos entre 1972 e 2020</a:t>
            </a:r>
            <a:endParaRPr sz="32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80" name="Google Shape;280;p25"/>
          <p:cNvSpPr txBox="1"/>
          <p:nvPr>
            <p:ph idx="1" type="subTitle"/>
          </p:nvPr>
        </p:nvSpPr>
        <p:spPr>
          <a:xfrm>
            <a:off x="713100" y="4396975"/>
            <a:ext cx="8082600" cy="610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Aluno: </a:t>
            </a:r>
            <a:r>
              <a:rPr lang="pt-BR">
                <a:solidFill>
                  <a:srgbClr val="FFFFFF"/>
                </a:solidFill>
              </a:rPr>
              <a:t>Célio Júnior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Profª. Ellen Souza | Sistemas de Apoio à Decisão | UFRPE - UAST | 2023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25"/>
          <p:cNvSpPr txBox="1"/>
          <p:nvPr>
            <p:ph idx="2" type="ctrTitle"/>
          </p:nvPr>
        </p:nvSpPr>
        <p:spPr>
          <a:xfrm>
            <a:off x="713100" y="370700"/>
            <a:ext cx="8044800" cy="186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36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Audiowide"/>
                <a:ea typeface="Audiowide"/>
                <a:cs typeface="Audiowide"/>
                <a:sym typeface="Audiowide"/>
              </a:rPr>
              <a:t>Ranking de</a:t>
            </a:r>
            <a:endParaRPr sz="48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Audiowide"/>
                <a:ea typeface="Audiowide"/>
                <a:cs typeface="Audiowide"/>
                <a:sym typeface="Audiowide"/>
              </a:rPr>
              <a:t>Games &lt;Data Mart&gt;</a:t>
            </a:r>
            <a:endParaRPr sz="4800"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idx="2" type="title"/>
          </p:nvPr>
        </p:nvSpPr>
        <p:spPr>
          <a:xfrm>
            <a:off x="936600" y="2421275"/>
            <a:ext cx="7270800" cy="14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Levantamento de Necessidades</a:t>
            </a:r>
            <a:endParaRPr/>
          </a:p>
        </p:txBody>
      </p:sp>
      <p:sp>
        <p:nvSpPr>
          <p:cNvPr id="412" name="Google Shape;412;p34"/>
          <p:cNvSpPr txBox="1"/>
          <p:nvPr>
            <p:ph type="title"/>
          </p:nvPr>
        </p:nvSpPr>
        <p:spPr>
          <a:xfrm>
            <a:off x="3403050" y="1512825"/>
            <a:ext cx="23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002</a:t>
            </a:r>
            <a:endParaRPr/>
          </a:p>
        </p:txBody>
      </p:sp>
      <p:grpSp>
        <p:nvGrpSpPr>
          <p:cNvPr id="413" name="Google Shape;413;p34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414" name="Google Shape;414;p34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4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419" name="Google Shape;419;p34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>
            <p:ph idx="1" type="body"/>
          </p:nvPr>
        </p:nvSpPr>
        <p:spPr>
          <a:xfrm>
            <a:off x="720000" y="1540700"/>
            <a:ext cx="77040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Total de lançamentos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Total de games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Total de plataformas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Total de distribuidoras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Total de vendas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Vendas por local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Top 15 games mais vendidos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Total de vendas por gênero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Total de vendas por distribuidoras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Games mais vendidos por década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Total de vendas por plataforma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Games mais vendidos por ano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Histórico de vendas de games por plataforma</a:t>
            </a:r>
            <a:endParaRPr/>
          </a:p>
        </p:txBody>
      </p:sp>
      <p:sp>
        <p:nvSpPr>
          <p:cNvPr id="428" name="Google Shape;428;p35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Consultas de Apoio à Decisão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type="title"/>
          </p:nvPr>
        </p:nvSpPr>
        <p:spPr>
          <a:xfrm>
            <a:off x="712856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Indicadores de Análise</a:t>
            </a:r>
            <a:endParaRPr sz="4400"/>
          </a:p>
        </p:txBody>
      </p:sp>
      <p:sp>
        <p:nvSpPr>
          <p:cNvPr id="434" name="Google Shape;434;p36"/>
          <p:cNvSpPr txBox="1"/>
          <p:nvPr>
            <p:ph idx="1" type="body"/>
          </p:nvPr>
        </p:nvSpPr>
        <p:spPr>
          <a:xfrm>
            <a:off x="720000" y="1285825"/>
            <a:ext cx="7704000" cy="26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Lançamentos de games por ano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Lançamentos de games por gênero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Lançamento de games por plataforma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Lançamento de games por geração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Lançamento de games por distribuidora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Lançamento de games por local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idx="2" type="title"/>
          </p:nvPr>
        </p:nvSpPr>
        <p:spPr>
          <a:xfrm>
            <a:off x="936600" y="2421275"/>
            <a:ext cx="7270800" cy="13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440" name="Google Shape;440;p37"/>
          <p:cNvSpPr txBox="1"/>
          <p:nvPr>
            <p:ph type="title"/>
          </p:nvPr>
        </p:nvSpPr>
        <p:spPr>
          <a:xfrm>
            <a:off x="3403050" y="1512825"/>
            <a:ext cx="23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003</a:t>
            </a:r>
            <a:endParaRPr/>
          </a:p>
        </p:txBody>
      </p:sp>
      <p:grpSp>
        <p:nvGrpSpPr>
          <p:cNvPr id="441" name="Google Shape;441;p3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442" name="Google Shape;442;p37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7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447" name="Google Shape;447;p37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/>
        </p:nvSpPr>
        <p:spPr>
          <a:xfrm>
            <a:off x="1010550" y="431875"/>
            <a:ext cx="71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Modelo Relacional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456" name="Google Shape;4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136" y="1095175"/>
            <a:ext cx="3039717" cy="383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Modelo Dimensional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462" name="Google Shape;462;p39"/>
          <p:cNvGrpSpPr/>
          <p:nvPr/>
        </p:nvGrpSpPr>
        <p:grpSpPr>
          <a:xfrm>
            <a:off x="890975" y="1832751"/>
            <a:ext cx="7362050" cy="2909437"/>
            <a:chOff x="1032797" y="1832751"/>
            <a:chExt cx="7362050" cy="2909437"/>
          </a:xfrm>
        </p:grpSpPr>
        <p:sp>
          <p:nvSpPr>
            <p:cNvPr id="463" name="Google Shape;463;p39"/>
            <p:cNvSpPr txBox="1"/>
            <p:nvPr/>
          </p:nvSpPr>
          <p:spPr>
            <a:xfrm>
              <a:off x="1767649" y="1855236"/>
              <a:ext cx="2567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Área de Negócio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464" name="Google Shape;464;p39"/>
            <p:cNvSpPr txBox="1"/>
            <p:nvPr/>
          </p:nvSpPr>
          <p:spPr>
            <a:xfrm>
              <a:off x="1767649" y="2390344"/>
              <a:ext cx="2706900" cy="7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Entretenimento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65" name="Google Shape;465;p39"/>
            <p:cNvSpPr txBox="1"/>
            <p:nvPr/>
          </p:nvSpPr>
          <p:spPr>
            <a:xfrm>
              <a:off x="1767649" y="3453210"/>
              <a:ext cx="2336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Processo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466" name="Google Shape;466;p39"/>
            <p:cNvSpPr txBox="1"/>
            <p:nvPr/>
          </p:nvSpPr>
          <p:spPr>
            <a:xfrm>
              <a:off x="1767649" y="3965788"/>
              <a:ext cx="2899800" cy="7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Análise das tendências de vendas de jogos eletrônicos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67" name="Google Shape;467;p39"/>
            <p:cNvSpPr txBox="1"/>
            <p:nvPr/>
          </p:nvSpPr>
          <p:spPr>
            <a:xfrm>
              <a:off x="5790247" y="1855236"/>
              <a:ext cx="2336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Granularidade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468" name="Google Shape;468;p39"/>
            <p:cNvSpPr txBox="1"/>
            <p:nvPr/>
          </p:nvSpPr>
          <p:spPr>
            <a:xfrm>
              <a:off x="5790247" y="2390344"/>
              <a:ext cx="2604600" cy="7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Game x Ano x Plataforma x Distribuidora x Local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469" name="Google Shape;469;p39"/>
            <p:cNvGrpSpPr/>
            <p:nvPr/>
          </p:nvGrpSpPr>
          <p:grpSpPr>
            <a:xfrm>
              <a:off x="1032797" y="1832751"/>
              <a:ext cx="572670" cy="572670"/>
              <a:chOff x="2786500" y="3077100"/>
              <a:chExt cx="1293000" cy="1293000"/>
            </a:xfrm>
          </p:grpSpPr>
          <p:sp>
            <p:nvSpPr>
              <p:cNvPr id="470" name="Google Shape;470;p39"/>
              <p:cNvSpPr/>
              <p:nvPr/>
            </p:nvSpPr>
            <p:spPr>
              <a:xfrm>
                <a:off x="2786500" y="3077100"/>
                <a:ext cx="1293000" cy="1293000"/>
              </a:xfrm>
              <a:prstGeom prst="ellipse">
                <a:avLst/>
              </a:prstGeom>
              <a:solidFill>
                <a:srgbClr val="C1F1A1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9"/>
              <p:cNvSpPr/>
              <p:nvPr/>
            </p:nvSpPr>
            <p:spPr>
              <a:xfrm>
                <a:off x="2981800" y="3272400"/>
                <a:ext cx="902400" cy="902400"/>
              </a:xfrm>
              <a:prstGeom prst="donut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" name="Google Shape;472;p39"/>
            <p:cNvGrpSpPr/>
            <p:nvPr/>
          </p:nvGrpSpPr>
          <p:grpSpPr>
            <a:xfrm>
              <a:off x="1032797" y="3430725"/>
              <a:ext cx="572670" cy="572670"/>
              <a:chOff x="2786500" y="3077100"/>
              <a:chExt cx="1293000" cy="1293000"/>
            </a:xfrm>
          </p:grpSpPr>
          <p:sp>
            <p:nvSpPr>
              <p:cNvPr id="473" name="Google Shape;473;p39"/>
              <p:cNvSpPr/>
              <p:nvPr/>
            </p:nvSpPr>
            <p:spPr>
              <a:xfrm>
                <a:off x="2786500" y="3077100"/>
                <a:ext cx="1293000" cy="1293000"/>
              </a:xfrm>
              <a:prstGeom prst="ellipse">
                <a:avLst/>
              </a:prstGeom>
              <a:solidFill>
                <a:srgbClr val="C1F1A1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9"/>
              <p:cNvSpPr/>
              <p:nvPr/>
            </p:nvSpPr>
            <p:spPr>
              <a:xfrm>
                <a:off x="2981800" y="3272400"/>
                <a:ext cx="902400" cy="902400"/>
              </a:xfrm>
              <a:prstGeom prst="donut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5" name="Google Shape;475;p39"/>
          <p:cNvGrpSpPr/>
          <p:nvPr/>
        </p:nvGrpSpPr>
        <p:grpSpPr>
          <a:xfrm>
            <a:off x="4989775" y="1861601"/>
            <a:ext cx="572670" cy="572670"/>
            <a:chOff x="2786500" y="3077100"/>
            <a:chExt cx="1293000" cy="1293000"/>
          </a:xfrm>
        </p:grpSpPr>
        <p:sp>
          <p:nvSpPr>
            <p:cNvPr id="476" name="Google Shape;476;p39"/>
            <p:cNvSpPr/>
            <p:nvPr/>
          </p:nvSpPr>
          <p:spPr>
            <a:xfrm>
              <a:off x="2786500" y="3077100"/>
              <a:ext cx="1293000" cy="1293000"/>
            </a:xfrm>
            <a:prstGeom prst="ellipse">
              <a:avLst/>
            </a:prstGeom>
            <a:solidFill>
              <a:srgbClr val="C1F1A1"/>
            </a:solidFill>
            <a:ln cap="flat" cmpd="sng" w="28575">
              <a:solidFill>
                <a:srgbClr val="5A885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981800" y="3272400"/>
              <a:ext cx="902400" cy="902400"/>
            </a:xfrm>
            <a:prstGeom prst="donut">
              <a:avLst>
                <a:gd fmla="val 25000" name="adj"/>
              </a:avLst>
            </a:prstGeom>
            <a:solidFill>
              <a:srgbClr val="FFFFFF"/>
            </a:solidFill>
            <a:ln cap="flat" cmpd="sng" w="28575">
              <a:solidFill>
                <a:srgbClr val="5A88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Modelo Dimensional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483" name="Google Shape;483;p40"/>
          <p:cNvGrpSpPr/>
          <p:nvPr/>
        </p:nvGrpSpPr>
        <p:grpSpPr>
          <a:xfrm>
            <a:off x="890975" y="1622522"/>
            <a:ext cx="5364750" cy="3032603"/>
            <a:chOff x="1032797" y="1832751"/>
            <a:chExt cx="5364750" cy="2883799"/>
          </a:xfrm>
        </p:grpSpPr>
        <p:sp>
          <p:nvSpPr>
            <p:cNvPr id="484" name="Google Shape;484;p40"/>
            <p:cNvSpPr txBox="1"/>
            <p:nvPr/>
          </p:nvSpPr>
          <p:spPr>
            <a:xfrm>
              <a:off x="1767647" y="1855225"/>
              <a:ext cx="4629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Hierarquia das Dimensões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485" name="Google Shape;485;p40"/>
            <p:cNvSpPr txBox="1"/>
            <p:nvPr/>
          </p:nvSpPr>
          <p:spPr>
            <a:xfrm>
              <a:off x="1767647" y="2390350"/>
              <a:ext cx="4629900" cy="23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●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dm_game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1" marL="914400" rtl="0" algn="l">
                <a:spcBef>
                  <a:spcPts val="2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»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nome -&gt; genêro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0" marL="457200" rtl="0" algn="l">
                <a:spcBef>
                  <a:spcPts val="2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●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dm_tempo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1" marL="914400" rtl="0" algn="l">
                <a:spcBef>
                  <a:spcPts val="2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»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ano -&gt; década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0" marL="457200" rtl="0" algn="l">
                <a:spcBef>
                  <a:spcPts val="2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●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dm_plataforma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1" marL="914400" rtl="0" algn="l">
                <a:spcBef>
                  <a:spcPts val="2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»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nome -&gt; geração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0" marL="457200" rtl="0" algn="l">
                <a:spcBef>
                  <a:spcPts val="2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●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dm_distribuidora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1" marL="914400" rtl="0" algn="l">
                <a:spcBef>
                  <a:spcPts val="2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»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nome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0" marL="457200" rtl="0" algn="l">
                <a:spcBef>
                  <a:spcPts val="2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●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dm_local: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1" marL="914400" rtl="0" algn="l">
                <a:spcBef>
                  <a:spcPts val="200"/>
                </a:spcBef>
                <a:spcAft>
                  <a:spcPts val="200"/>
                </a:spcAft>
                <a:buClr>
                  <a:srgbClr val="FFFFFF"/>
                </a:buClr>
                <a:buSzPts val="1400"/>
                <a:buFont typeface="Anaheim"/>
                <a:buChar char="»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nome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486" name="Google Shape;486;p40"/>
            <p:cNvGrpSpPr/>
            <p:nvPr/>
          </p:nvGrpSpPr>
          <p:grpSpPr>
            <a:xfrm>
              <a:off x="1032797" y="1832751"/>
              <a:ext cx="572670" cy="572670"/>
              <a:chOff x="2786500" y="3077100"/>
              <a:chExt cx="1293000" cy="1293000"/>
            </a:xfrm>
          </p:grpSpPr>
          <p:sp>
            <p:nvSpPr>
              <p:cNvPr id="487" name="Google Shape;487;p40"/>
              <p:cNvSpPr/>
              <p:nvPr/>
            </p:nvSpPr>
            <p:spPr>
              <a:xfrm>
                <a:off x="2786500" y="3077100"/>
                <a:ext cx="1293000" cy="1293000"/>
              </a:xfrm>
              <a:prstGeom prst="ellipse">
                <a:avLst/>
              </a:prstGeom>
              <a:solidFill>
                <a:srgbClr val="C1F1A1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40"/>
              <p:cNvSpPr/>
              <p:nvPr/>
            </p:nvSpPr>
            <p:spPr>
              <a:xfrm>
                <a:off x="2981800" y="3272400"/>
                <a:ext cx="902400" cy="902400"/>
              </a:xfrm>
              <a:prstGeom prst="donut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Modelo Dimensional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494" name="Google Shape;494;p41"/>
          <p:cNvGrpSpPr/>
          <p:nvPr/>
        </p:nvGrpSpPr>
        <p:grpSpPr>
          <a:xfrm>
            <a:off x="890975" y="1622522"/>
            <a:ext cx="5364750" cy="3032603"/>
            <a:chOff x="1032797" y="1832751"/>
            <a:chExt cx="5364750" cy="2883799"/>
          </a:xfrm>
        </p:grpSpPr>
        <p:sp>
          <p:nvSpPr>
            <p:cNvPr id="495" name="Google Shape;495;p41"/>
            <p:cNvSpPr txBox="1"/>
            <p:nvPr/>
          </p:nvSpPr>
          <p:spPr>
            <a:xfrm>
              <a:off x="1767647" y="1855225"/>
              <a:ext cx="4629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Métricas da Fato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496" name="Google Shape;496;p41"/>
            <p:cNvSpPr txBox="1"/>
            <p:nvPr/>
          </p:nvSpPr>
          <p:spPr>
            <a:xfrm>
              <a:off x="1767647" y="2390350"/>
              <a:ext cx="4629900" cy="23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200"/>
                </a:spcAft>
                <a:buClr>
                  <a:srgbClr val="FFFFFF"/>
                </a:buClr>
                <a:buSzPts val="1400"/>
                <a:buFont typeface="Anaheim"/>
                <a:buChar char="●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vendas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497" name="Google Shape;497;p41"/>
            <p:cNvGrpSpPr/>
            <p:nvPr/>
          </p:nvGrpSpPr>
          <p:grpSpPr>
            <a:xfrm>
              <a:off x="1032797" y="1832751"/>
              <a:ext cx="572670" cy="572670"/>
              <a:chOff x="2786500" y="3077100"/>
              <a:chExt cx="1293000" cy="1293000"/>
            </a:xfrm>
          </p:grpSpPr>
          <p:sp>
            <p:nvSpPr>
              <p:cNvPr id="498" name="Google Shape;498;p41"/>
              <p:cNvSpPr/>
              <p:nvPr/>
            </p:nvSpPr>
            <p:spPr>
              <a:xfrm>
                <a:off x="2786500" y="3077100"/>
                <a:ext cx="1293000" cy="1293000"/>
              </a:xfrm>
              <a:prstGeom prst="ellipse">
                <a:avLst/>
              </a:prstGeom>
              <a:solidFill>
                <a:srgbClr val="C1F1A1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1"/>
              <p:cNvSpPr/>
              <p:nvPr/>
            </p:nvSpPr>
            <p:spPr>
              <a:xfrm>
                <a:off x="2981800" y="3272400"/>
                <a:ext cx="902400" cy="902400"/>
              </a:xfrm>
              <a:prstGeom prst="donut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Esquema Estrela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505" name="Google Shape;5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800" y="1622525"/>
            <a:ext cx="7144388" cy="32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Simulação da Tabela Fato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511" name="Google Shape;5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4925"/>
            <a:ext cx="8839198" cy="282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>
            <p:ph type="title"/>
          </p:nvPr>
        </p:nvSpPr>
        <p:spPr>
          <a:xfrm>
            <a:off x="712856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Links Úteis</a:t>
            </a:r>
            <a:endParaRPr sz="4400"/>
          </a:p>
        </p:txBody>
      </p:sp>
      <p:sp>
        <p:nvSpPr>
          <p:cNvPr id="287" name="Google Shape;287;p26"/>
          <p:cNvSpPr txBox="1"/>
          <p:nvPr>
            <p:ph idx="1" type="body"/>
          </p:nvPr>
        </p:nvSpPr>
        <p:spPr>
          <a:xfrm>
            <a:off x="720000" y="1285825"/>
            <a:ext cx="7704000" cy="26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Repositório do Github: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https://github.com/devcelio/games-ranking-data-mart</a:t>
            </a:r>
            <a:r>
              <a:rPr lang="pt-BR"/>
              <a:t> 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Metabase: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https://www.metabase.com/start/oss/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Simulação da Tabela Fato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517" name="Google Shape;5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8" y="1898500"/>
            <a:ext cx="39338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"/>
          <p:cNvSpPr txBox="1"/>
          <p:nvPr/>
        </p:nvSpPr>
        <p:spPr>
          <a:xfrm>
            <a:off x="968700" y="1544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Modelo Lógico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523" name="Google Shape;523;p45"/>
          <p:cNvGrpSpPr/>
          <p:nvPr/>
        </p:nvGrpSpPr>
        <p:grpSpPr>
          <a:xfrm>
            <a:off x="619263" y="1205472"/>
            <a:ext cx="7905462" cy="3636754"/>
            <a:chOff x="1032797" y="1832751"/>
            <a:chExt cx="7905462" cy="3458305"/>
          </a:xfrm>
        </p:grpSpPr>
        <p:sp>
          <p:nvSpPr>
            <p:cNvPr id="524" name="Google Shape;524;p45"/>
            <p:cNvSpPr txBox="1"/>
            <p:nvPr/>
          </p:nvSpPr>
          <p:spPr>
            <a:xfrm>
              <a:off x="1767647" y="1855220"/>
              <a:ext cx="7170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Estimativa de Espaço (anos entre 1972 e 2020)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525" name="Google Shape;525;p45"/>
            <p:cNvSpPr txBox="1"/>
            <p:nvPr/>
          </p:nvSpPr>
          <p:spPr>
            <a:xfrm>
              <a:off x="1518960" y="2390357"/>
              <a:ext cx="7419300" cy="290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linha = (game_id + tempo_id + plataforma_id + distribuidora_id + local_id + vendas)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linha = 24 bytes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tempo = 2020 - 1972 = 48 anos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●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Considerando uma média de aproximadamente 311 jogos diferentes lançados por ano, abrangendo 5 locais diferentes, num período de 48 anos, temos: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1" marL="914400" rtl="0" algn="l">
                <a:spcBef>
                  <a:spcPts val="10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○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311 x 5 x 1 x 1 x 1 x 1 = 1.555 registros por ano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1" marL="914400" rtl="0" algn="l">
                <a:spcBef>
                  <a:spcPts val="10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naheim"/>
                <a:buChar char="○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Agora, considerando as colunas da tabela fato, temos: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17500" lvl="1" marL="914400" rtl="0" algn="l">
                <a:spcBef>
                  <a:spcPts val="1000"/>
                </a:spcBef>
                <a:spcAft>
                  <a:spcPts val="200"/>
                </a:spcAft>
                <a:buClr>
                  <a:srgbClr val="FFFFFF"/>
                </a:buClr>
                <a:buSzPts val="1400"/>
                <a:buFont typeface="Anaheim"/>
                <a:buChar char="○"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1.555 x 48 anos =&gt; 74640 registros x </a:t>
              </a: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24 Bytes </a:t>
              </a: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= 1,79136 Megabytes.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526" name="Google Shape;526;p45"/>
            <p:cNvGrpSpPr/>
            <p:nvPr/>
          </p:nvGrpSpPr>
          <p:grpSpPr>
            <a:xfrm>
              <a:off x="1032797" y="1832751"/>
              <a:ext cx="572670" cy="572670"/>
              <a:chOff x="2786500" y="3077100"/>
              <a:chExt cx="1293000" cy="1293000"/>
            </a:xfrm>
          </p:grpSpPr>
          <p:sp>
            <p:nvSpPr>
              <p:cNvPr id="527" name="Google Shape;527;p45"/>
              <p:cNvSpPr/>
              <p:nvPr/>
            </p:nvSpPr>
            <p:spPr>
              <a:xfrm>
                <a:off x="2786500" y="3077100"/>
                <a:ext cx="1293000" cy="1293000"/>
              </a:xfrm>
              <a:prstGeom prst="ellipse">
                <a:avLst/>
              </a:prstGeom>
              <a:solidFill>
                <a:srgbClr val="C1F1A1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45"/>
              <p:cNvSpPr/>
              <p:nvPr/>
            </p:nvSpPr>
            <p:spPr>
              <a:xfrm>
                <a:off x="2981800" y="3272400"/>
                <a:ext cx="902400" cy="902400"/>
              </a:xfrm>
              <a:prstGeom prst="donut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"/>
          <p:cNvSpPr txBox="1"/>
          <p:nvPr>
            <p:ph idx="2" type="title"/>
          </p:nvPr>
        </p:nvSpPr>
        <p:spPr>
          <a:xfrm>
            <a:off x="936600" y="2421275"/>
            <a:ext cx="7270800" cy="15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do Projeto Físico</a:t>
            </a:r>
            <a:endParaRPr/>
          </a:p>
        </p:txBody>
      </p:sp>
      <p:sp>
        <p:nvSpPr>
          <p:cNvPr id="534" name="Google Shape;534;p46"/>
          <p:cNvSpPr txBox="1"/>
          <p:nvPr>
            <p:ph type="title"/>
          </p:nvPr>
        </p:nvSpPr>
        <p:spPr>
          <a:xfrm>
            <a:off x="3403050" y="1512825"/>
            <a:ext cx="23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004</a:t>
            </a:r>
            <a:endParaRPr/>
          </a:p>
        </p:txBody>
      </p:sp>
      <p:grpSp>
        <p:nvGrpSpPr>
          <p:cNvPr id="535" name="Google Shape;535;p46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36" name="Google Shape;536;p46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6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41" name="Google Shape;541;p46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47"/>
          <p:cNvPicPr preferRelativeResize="0"/>
          <p:nvPr/>
        </p:nvPicPr>
        <p:blipFill rotWithShape="1">
          <a:blip r:embed="rId3">
            <a:alphaModFix/>
          </a:blip>
          <a:srcRect b="11114" l="7624" r="8121" t="12286"/>
          <a:stretch/>
        </p:blipFill>
        <p:spPr>
          <a:xfrm>
            <a:off x="509725" y="1729950"/>
            <a:ext cx="3946424" cy="24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7"/>
          <p:cNvSpPr txBox="1"/>
          <p:nvPr/>
        </p:nvSpPr>
        <p:spPr>
          <a:xfrm>
            <a:off x="563775" y="1328350"/>
            <a:ext cx="2347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lang="pt-BR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DM_GAME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51" name="Google Shape;551;p47"/>
          <p:cNvPicPr preferRelativeResize="0"/>
          <p:nvPr/>
        </p:nvPicPr>
        <p:blipFill rotWithShape="1">
          <a:blip r:embed="rId4">
            <a:alphaModFix/>
          </a:blip>
          <a:srcRect b="12105" l="8499" r="8333" t="11709"/>
          <a:stretch/>
        </p:blipFill>
        <p:spPr>
          <a:xfrm>
            <a:off x="4965875" y="1729950"/>
            <a:ext cx="3645225" cy="217007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7"/>
          <p:cNvSpPr txBox="1"/>
          <p:nvPr/>
        </p:nvSpPr>
        <p:spPr>
          <a:xfrm>
            <a:off x="4965875" y="1328350"/>
            <a:ext cx="2347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lang="pt-BR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DM_TEMPO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3" name="Google Shape;553;p47"/>
          <p:cNvSpPr txBox="1"/>
          <p:nvPr/>
        </p:nvSpPr>
        <p:spPr>
          <a:xfrm>
            <a:off x="968700" y="347525"/>
            <a:ext cx="72066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Data Mart (Físico)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8"/>
          <p:cNvSpPr txBox="1"/>
          <p:nvPr/>
        </p:nvSpPr>
        <p:spPr>
          <a:xfrm>
            <a:off x="563775" y="1359238"/>
            <a:ext cx="2347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lang="pt-BR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DM_LOCAL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9" name="Google Shape;559;p48"/>
          <p:cNvSpPr txBox="1"/>
          <p:nvPr/>
        </p:nvSpPr>
        <p:spPr>
          <a:xfrm>
            <a:off x="4958150" y="1359238"/>
            <a:ext cx="2347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lang="pt-BR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DM_PLATAFORMA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60" name="Google Shape;560;p48"/>
          <p:cNvPicPr preferRelativeResize="0"/>
          <p:nvPr/>
        </p:nvPicPr>
        <p:blipFill rotWithShape="1">
          <a:blip r:embed="rId3">
            <a:alphaModFix/>
          </a:blip>
          <a:srcRect b="13652" l="8068" r="8151" t="13652"/>
          <a:stretch/>
        </p:blipFill>
        <p:spPr>
          <a:xfrm>
            <a:off x="563775" y="1760837"/>
            <a:ext cx="3791976" cy="19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8"/>
          <p:cNvPicPr preferRelativeResize="0"/>
          <p:nvPr/>
        </p:nvPicPr>
        <p:blipFill rotWithShape="1">
          <a:blip r:embed="rId4">
            <a:alphaModFix/>
          </a:blip>
          <a:srcRect b="12235" l="8026" r="8535" t="13651"/>
          <a:stretch/>
        </p:blipFill>
        <p:spPr>
          <a:xfrm>
            <a:off x="4842300" y="1760837"/>
            <a:ext cx="3552576" cy="2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8"/>
          <p:cNvSpPr txBox="1"/>
          <p:nvPr/>
        </p:nvSpPr>
        <p:spPr>
          <a:xfrm>
            <a:off x="968700" y="347525"/>
            <a:ext cx="72066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Data Mart (Físico)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/>
          <p:nvPr/>
        </p:nvSpPr>
        <p:spPr>
          <a:xfrm>
            <a:off x="968700" y="347525"/>
            <a:ext cx="72066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Data Mart (Físico)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68" name="Google Shape;568;p49"/>
          <p:cNvSpPr txBox="1"/>
          <p:nvPr/>
        </p:nvSpPr>
        <p:spPr>
          <a:xfrm>
            <a:off x="2085275" y="1305175"/>
            <a:ext cx="4973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lang="pt-BR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DM_DISTRIBUIDORA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69" name="Google Shape;569;p49"/>
          <p:cNvPicPr preferRelativeResize="0"/>
          <p:nvPr/>
        </p:nvPicPr>
        <p:blipFill rotWithShape="1">
          <a:blip r:embed="rId3">
            <a:alphaModFix/>
          </a:blip>
          <a:srcRect b="14107" l="8215" r="8207" t="13176"/>
          <a:stretch/>
        </p:blipFill>
        <p:spPr>
          <a:xfrm>
            <a:off x="2085225" y="1737675"/>
            <a:ext cx="4973550" cy="26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/>
          <p:nvPr/>
        </p:nvSpPr>
        <p:spPr>
          <a:xfrm>
            <a:off x="968700" y="347525"/>
            <a:ext cx="72066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Data Mart (Físico)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5" name="Google Shape;575;p50"/>
          <p:cNvSpPr txBox="1"/>
          <p:nvPr/>
        </p:nvSpPr>
        <p:spPr>
          <a:xfrm>
            <a:off x="2085275" y="1305175"/>
            <a:ext cx="4973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lang="pt-BR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FATO_LANCAMENTO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76" name="Google Shape;576;p50"/>
          <p:cNvPicPr preferRelativeResize="0"/>
          <p:nvPr/>
        </p:nvPicPr>
        <p:blipFill rotWithShape="1">
          <a:blip r:embed="rId3">
            <a:alphaModFix/>
          </a:blip>
          <a:srcRect b="7033" l="5611" r="5594" t="7715"/>
          <a:stretch/>
        </p:blipFill>
        <p:spPr>
          <a:xfrm>
            <a:off x="2255100" y="1876675"/>
            <a:ext cx="3822876" cy="272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"/>
          <p:cNvSpPr txBox="1"/>
          <p:nvPr>
            <p:ph idx="2" type="title"/>
          </p:nvPr>
        </p:nvSpPr>
        <p:spPr>
          <a:xfrm>
            <a:off x="936600" y="2421275"/>
            <a:ext cx="7270800" cy="14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do Projeto ETC</a:t>
            </a:r>
            <a:endParaRPr/>
          </a:p>
        </p:txBody>
      </p:sp>
      <p:sp>
        <p:nvSpPr>
          <p:cNvPr id="582" name="Google Shape;582;p51"/>
          <p:cNvSpPr txBox="1"/>
          <p:nvPr>
            <p:ph type="title"/>
          </p:nvPr>
        </p:nvSpPr>
        <p:spPr>
          <a:xfrm>
            <a:off x="3403050" y="1512825"/>
            <a:ext cx="23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005</a:t>
            </a:r>
            <a:endParaRPr/>
          </a:p>
        </p:txBody>
      </p:sp>
      <p:grpSp>
        <p:nvGrpSpPr>
          <p:cNvPr id="583" name="Google Shape;583;p5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84" name="Google Shape;584;p51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5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89" name="Google Shape;589;p51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2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Carga da DM_GAME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598" name="Google Shape;5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88" y="2047875"/>
            <a:ext cx="72866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Carga da DM_TEMPO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604" name="Google Shape;6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7975"/>
            <a:ext cx="8839200" cy="74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4105800" y="3015425"/>
            <a:ext cx="932400" cy="48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4105800" y="1594825"/>
            <a:ext cx="932400" cy="48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1406525" y="3015425"/>
            <a:ext cx="932400" cy="48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1406525" y="1594825"/>
            <a:ext cx="932400" cy="48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6805075" y="3015425"/>
            <a:ext cx="932400" cy="48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6805075" y="1594825"/>
            <a:ext cx="932400" cy="48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719975" y="1653784"/>
            <a:ext cx="2305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70E36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2000">
              <a:solidFill>
                <a:srgbClr val="070E3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719975" y="21598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Planejamento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3419246" y="1653784"/>
            <a:ext cx="2305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70E36"/>
                </a:solidFill>
                <a:latin typeface="Audiowide"/>
                <a:ea typeface="Audiowide"/>
                <a:cs typeface="Audiowide"/>
                <a:sym typeface="Audiowide"/>
              </a:rPr>
              <a:t>002</a:t>
            </a:r>
            <a:endParaRPr sz="2000">
              <a:solidFill>
                <a:srgbClr val="070E3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419244" y="21598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Levantamento de Necessidades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719975" y="3074375"/>
            <a:ext cx="2305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70E36"/>
                </a:solidFill>
                <a:latin typeface="Audiowide"/>
                <a:ea typeface="Audiowide"/>
                <a:cs typeface="Audiowide"/>
                <a:sym typeface="Audiowide"/>
              </a:rPr>
              <a:t>004</a:t>
            </a:r>
            <a:endParaRPr sz="2000">
              <a:solidFill>
                <a:srgbClr val="070E3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719975" y="3576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Desenvolvimento do Projeto Físico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3419246" y="3074375"/>
            <a:ext cx="2305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70E36"/>
                </a:solidFill>
                <a:latin typeface="Audiowide"/>
                <a:ea typeface="Audiowide"/>
                <a:cs typeface="Audiowide"/>
                <a:sym typeface="Audiowide"/>
              </a:rPr>
              <a:t>005</a:t>
            </a:r>
            <a:endParaRPr sz="2000">
              <a:solidFill>
                <a:srgbClr val="070E3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3419248" y="3576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Desenvolvimento do Projeto ETC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6118524" y="1653784"/>
            <a:ext cx="2305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70E36"/>
                </a:solidFill>
                <a:latin typeface="Audiowide"/>
                <a:ea typeface="Audiowide"/>
                <a:cs typeface="Audiowide"/>
                <a:sym typeface="Audiowide"/>
              </a:rPr>
              <a:t>003</a:t>
            </a:r>
            <a:endParaRPr sz="2000">
              <a:solidFill>
                <a:srgbClr val="070E3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118520" y="21598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Modelagem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6118524" y="3074375"/>
            <a:ext cx="2305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70E36"/>
                </a:solidFill>
                <a:latin typeface="Audiowide"/>
                <a:ea typeface="Audiowide"/>
                <a:cs typeface="Audiowide"/>
                <a:sym typeface="Audiowide"/>
              </a:rPr>
              <a:t>006</a:t>
            </a:r>
            <a:endParaRPr sz="2000">
              <a:solidFill>
                <a:srgbClr val="070E3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6118520" y="35764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Desenvolvimento da Aplicação OLAP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4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Carga da DM_LOCAL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610" name="Google Shape;6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2047878"/>
            <a:ext cx="77438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5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Carga da DM_PLATAFORMA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616" name="Google Shape;6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9475"/>
            <a:ext cx="8839199" cy="1044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6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Carga da DM_DISTRIBUIDORA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622" name="Google Shape;6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2019300"/>
            <a:ext cx="54292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Carga da </a:t>
            </a:r>
            <a:b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</a:b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FATO_LANCAMENTO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628" name="Google Shape;6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29" y="2071825"/>
            <a:ext cx="8456373" cy="2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8"/>
          <p:cNvSpPr txBox="1"/>
          <p:nvPr>
            <p:ph idx="2" type="title"/>
          </p:nvPr>
        </p:nvSpPr>
        <p:spPr>
          <a:xfrm>
            <a:off x="936600" y="2421275"/>
            <a:ext cx="7270800" cy="14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da Aplicação OLAP</a:t>
            </a:r>
            <a:endParaRPr/>
          </a:p>
        </p:txBody>
      </p:sp>
      <p:sp>
        <p:nvSpPr>
          <p:cNvPr id="634" name="Google Shape;634;p58"/>
          <p:cNvSpPr txBox="1"/>
          <p:nvPr>
            <p:ph type="title"/>
          </p:nvPr>
        </p:nvSpPr>
        <p:spPr>
          <a:xfrm>
            <a:off x="3403050" y="1512825"/>
            <a:ext cx="23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006</a:t>
            </a:r>
            <a:endParaRPr/>
          </a:p>
        </p:txBody>
      </p:sp>
      <p:grpSp>
        <p:nvGrpSpPr>
          <p:cNvPr id="635" name="Google Shape;635;p58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636" name="Google Shape;636;p58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58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641" name="Google Shape;641;p58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9"/>
          <p:cNvSpPr txBox="1"/>
          <p:nvPr/>
        </p:nvSpPr>
        <p:spPr>
          <a:xfrm>
            <a:off x="1010550" y="99800"/>
            <a:ext cx="71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Filtragem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650" name="Google Shape;65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2" y="1774825"/>
            <a:ext cx="8719556" cy="32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59"/>
          <p:cNvSpPr/>
          <p:nvPr/>
        </p:nvSpPr>
        <p:spPr>
          <a:xfrm>
            <a:off x="293475" y="2231950"/>
            <a:ext cx="6502800" cy="37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1647600" y="318825"/>
            <a:ext cx="60123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Logo no início da dashboard desenvolvida utilizando Metabase, é possível localizar uma área de </a:t>
            </a:r>
            <a:r>
              <a:rPr b="1" lang="pt-BR" u="sng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filtros</a:t>
            </a:r>
            <a:r>
              <a:rPr b="1" lang="pt-BR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que será muito importante para a tomada de decisões, uma vez que todos os gráficos presentes são afetados pelos filtros</a:t>
            </a:r>
            <a:r>
              <a:rPr b="1" lang="pt-BR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53" name="Google Shape;653;p59"/>
          <p:cNvCxnSpPr/>
          <p:nvPr/>
        </p:nvCxnSpPr>
        <p:spPr>
          <a:xfrm>
            <a:off x="3923275" y="1227950"/>
            <a:ext cx="100500" cy="101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0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Principais Filtros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9" name="Google Shape;659;p60"/>
          <p:cNvSpPr txBox="1"/>
          <p:nvPr>
            <p:ph idx="1" type="body"/>
          </p:nvPr>
        </p:nvSpPr>
        <p:spPr>
          <a:xfrm>
            <a:off x="720000" y="1540700"/>
            <a:ext cx="77040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seção de filtragem anteriormente apresentada, os diversos filtros conseguem controlar o nível de granularidade dos relatórios para obter resultados mais detalhados ou mais abrangentes. Nela estão incluídos: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Período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Gênero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Plataforma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Distribuidora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Local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1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Consultas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65" name="Google Shape;665;p61"/>
          <p:cNvSpPr txBox="1"/>
          <p:nvPr>
            <p:ph idx="1" type="body"/>
          </p:nvPr>
        </p:nvSpPr>
        <p:spPr>
          <a:xfrm>
            <a:off x="720000" y="1540700"/>
            <a:ext cx="77040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Métricas Principais:</a:t>
            </a:r>
            <a:r>
              <a:rPr lang="pt-BR"/>
              <a:t> As métricas principais exibem quantos resultados foram filtrados na consulta do usuário. </a:t>
            </a:r>
            <a:endParaRPr/>
          </a:p>
        </p:txBody>
      </p:sp>
      <p:pic>
        <p:nvPicPr>
          <p:cNvPr id="666" name="Google Shape;66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75" y="2160150"/>
            <a:ext cx="3110850" cy="23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Consultas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72" name="Google Shape;672;p62"/>
          <p:cNvSpPr txBox="1"/>
          <p:nvPr>
            <p:ph idx="1" type="body"/>
          </p:nvPr>
        </p:nvSpPr>
        <p:spPr>
          <a:xfrm>
            <a:off x="720000" y="1540700"/>
            <a:ext cx="77040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seguinte consulta demonstra quantos jogos do tipo Luta foram lançados para a plataforma PS2:</a:t>
            </a:r>
            <a:endParaRPr/>
          </a:p>
        </p:txBody>
      </p:sp>
      <p:pic>
        <p:nvPicPr>
          <p:cNvPr id="673" name="Google Shape;6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48" y="2165650"/>
            <a:ext cx="3068254" cy="23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663" y="2519700"/>
            <a:ext cx="36290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3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Consultas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80" name="Google Shape;680;p63"/>
          <p:cNvSpPr txBox="1"/>
          <p:nvPr>
            <p:ph idx="1" type="body"/>
          </p:nvPr>
        </p:nvSpPr>
        <p:spPr>
          <a:xfrm>
            <a:off x="720000" y="1540700"/>
            <a:ext cx="77040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Total de Vendas por Local</a:t>
            </a:r>
            <a:r>
              <a:rPr lang="pt-BR"/>
              <a:t>: Nas quatro variações de locais disponíveis, é possível verificar a quantidade de lançamentos que foram realizados para cada um deles:</a:t>
            </a:r>
            <a:endParaRPr/>
          </a:p>
        </p:txBody>
      </p:sp>
      <p:pic>
        <p:nvPicPr>
          <p:cNvPr id="681" name="Google Shape;6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050" y="2093300"/>
            <a:ext cx="2177900" cy="26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idx="2" type="title"/>
          </p:nvPr>
        </p:nvSpPr>
        <p:spPr>
          <a:xfrm>
            <a:off x="936600" y="2421275"/>
            <a:ext cx="727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316" name="Google Shape;316;p28"/>
          <p:cNvSpPr txBox="1"/>
          <p:nvPr>
            <p:ph type="title"/>
          </p:nvPr>
        </p:nvSpPr>
        <p:spPr>
          <a:xfrm>
            <a:off x="3403050" y="1512825"/>
            <a:ext cx="23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r>
              <a:rPr lang="pt-BR"/>
              <a:t>01</a:t>
            </a:r>
            <a:endParaRPr/>
          </a:p>
        </p:txBody>
      </p:sp>
      <p:grpSp>
        <p:nvGrpSpPr>
          <p:cNvPr id="317" name="Google Shape;317;p28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318" name="Google Shape;318;p28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8ABE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8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323" name="Google Shape;323;p28"/>
            <p:cNvSpPr/>
            <p:nvPr/>
          </p:nvSpPr>
          <p:spPr>
            <a:xfrm>
              <a:off x="2726750" y="594525"/>
              <a:ext cx="1698400" cy="4321525"/>
            </a:xfrm>
            <a:custGeom>
              <a:rect b="b" l="l" r="r" t="t"/>
              <a:pathLst>
                <a:path extrusionOk="0" h="172861" w="67936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-761089" y="2681950"/>
              <a:ext cx="5186563" cy="3056025"/>
            </a:xfrm>
            <a:custGeom>
              <a:rect b="b" l="l" r="r" t="t"/>
              <a:pathLst>
                <a:path extrusionOk="0" h="89364" w="111097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315675" y="1561875"/>
              <a:ext cx="427850" cy="826025"/>
            </a:xfrm>
            <a:custGeom>
              <a:rect b="b" l="l" r="r" t="t"/>
              <a:pathLst>
                <a:path extrusionOk="0" h="33041" w="17114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cap="flat" cmpd="sng" w="28575">
              <a:solidFill>
                <a:srgbClr val="2E90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3314275" y="1559175"/>
              <a:ext cx="337184" cy="832964"/>
            </a:xfrm>
            <a:custGeom>
              <a:rect b="b" l="l" r="r" t="t"/>
              <a:pathLst>
                <a:path extrusionOk="0" h="33041" w="13375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Consultas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87" name="Google Shape;687;p64"/>
          <p:cNvSpPr txBox="1"/>
          <p:nvPr>
            <p:ph idx="1" type="body"/>
          </p:nvPr>
        </p:nvSpPr>
        <p:spPr>
          <a:xfrm>
            <a:off x="720000" y="1540700"/>
            <a:ext cx="77040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Top 15 Games Mais Vendidos</a:t>
            </a:r>
            <a:r>
              <a:rPr lang="pt-BR"/>
              <a:t>: Uma listagem que apresenta games que possuem maior número de vendas em um ranking.</a:t>
            </a:r>
            <a:endParaRPr/>
          </a:p>
        </p:txBody>
      </p:sp>
      <p:pic>
        <p:nvPicPr>
          <p:cNvPr id="688" name="Google Shape;68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500" y="2148650"/>
            <a:ext cx="3911951" cy="24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850" y="2571750"/>
            <a:ext cx="1594600" cy="4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5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Consultas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95" name="Google Shape;695;p65"/>
          <p:cNvSpPr txBox="1"/>
          <p:nvPr>
            <p:ph idx="1" type="body"/>
          </p:nvPr>
        </p:nvSpPr>
        <p:spPr>
          <a:xfrm>
            <a:off x="720000" y="1540700"/>
            <a:ext cx="77040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Total de Vendas por Gênero</a:t>
            </a:r>
            <a:r>
              <a:rPr lang="pt-BR"/>
              <a:t>: Com esse gráfico, é possível visualizar os gêneros em alta durante determinado período de tempo.</a:t>
            </a:r>
            <a:endParaRPr/>
          </a:p>
        </p:txBody>
      </p:sp>
      <p:pic>
        <p:nvPicPr>
          <p:cNvPr id="696" name="Google Shape;69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050" y="2105750"/>
            <a:ext cx="5745900" cy="26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6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Consultas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02" name="Google Shape;702;p66"/>
          <p:cNvSpPr txBox="1"/>
          <p:nvPr>
            <p:ph idx="1" type="body"/>
          </p:nvPr>
        </p:nvSpPr>
        <p:spPr>
          <a:xfrm>
            <a:off x="720000" y="1540700"/>
            <a:ext cx="77040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Total de Vendas por Distribuidora</a:t>
            </a:r>
            <a:r>
              <a:rPr lang="pt-BR"/>
              <a:t>: Com esse gráfico, é possível analisar, no cenário de lançamentos, qual das distribuidoras dominou o mercado nas vendas.</a:t>
            </a:r>
            <a:endParaRPr/>
          </a:p>
        </p:txBody>
      </p:sp>
      <p:pic>
        <p:nvPicPr>
          <p:cNvPr id="703" name="Google Shape;7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050" y="2160750"/>
            <a:ext cx="5563900" cy="24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7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Consultas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09" name="Google Shape;709;p67"/>
          <p:cNvSpPr txBox="1"/>
          <p:nvPr>
            <p:ph idx="1" type="body"/>
          </p:nvPr>
        </p:nvSpPr>
        <p:spPr>
          <a:xfrm>
            <a:off x="720000" y="1540700"/>
            <a:ext cx="77040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Games Mais Vendidos</a:t>
            </a:r>
            <a:r>
              <a:rPr lang="pt-BR"/>
              <a:t>: Essa consulta permite visualizar o game mais vendido por década e por ano.</a:t>
            </a:r>
            <a:endParaRPr/>
          </a:p>
        </p:txBody>
      </p:sp>
      <p:pic>
        <p:nvPicPr>
          <p:cNvPr id="710" name="Google Shape;71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82500"/>
            <a:ext cx="1116500" cy="2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82500"/>
            <a:ext cx="1116500" cy="2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620250"/>
            <a:ext cx="3735200" cy="19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14466"/>
            <a:ext cx="3735200" cy="196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0699" y="2246274"/>
            <a:ext cx="1526125" cy="6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0850" y="4344799"/>
            <a:ext cx="1002400" cy="6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8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Consultas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21" name="Google Shape;721;p68"/>
          <p:cNvSpPr txBox="1"/>
          <p:nvPr>
            <p:ph idx="1" type="body"/>
          </p:nvPr>
        </p:nvSpPr>
        <p:spPr>
          <a:xfrm>
            <a:off x="741600" y="1540700"/>
            <a:ext cx="4776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Total de Vendas por Plataforma</a:t>
            </a:r>
            <a:r>
              <a:rPr lang="pt-BR"/>
              <a:t>: Com esse gráfico, é possível analisar as plataformas que venderam mais games.</a:t>
            </a:r>
            <a:endParaRPr/>
          </a:p>
        </p:txBody>
      </p:sp>
      <p:pic>
        <p:nvPicPr>
          <p:cNvPr id="722" name="Google Shape;72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050" y="1540700"/>
            <a:ext cx="2677611" cy="33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9"/>
          <p:cNvSpPr txBox="1"/>
          <p:nvPr/>
        </p:nvSpPr>
        <p:spPr>
          <a:xfrm>
            <a:off x="968700" y="-4867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Consultas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728" name="Google Shape;72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075" y="1664075"/>
            <a:ext cx="6701526" cy="32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9"/>
          <p:cNvSpPr txBox="1"/>
          <p:nvPr>
            <p:ph idx="1" type="body"/>
          </p:nvPr>
        </p:nvSpPr>
        <p:spPr>
          <a:xfrm>
            <a:off x="741600" y="897525"/>
            <a:ext cx="74337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Total de Vendas por Plataforma</a:t>
            </a:r>
            <a:r>
              <a:rPr lang="pt-BR"/>
              <a:t>: Com esse gráfico, é possível analisar o histórico de vendas de games de cada plataforma em um período de tempo, determinando quais plataformas venderam mais ao longo de cada momento da história.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0"/>
          <p:cNvSpPr txBox="1"/>
          <p:nvPr/>
        </p:nvSpPr>
        <p:spPr>
          <a:xfrm>
            <a:off x="968700" y="-4867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Dashboard Completa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735" name="Google Shape;73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975" y="1076175"/>
            <a:ext cx="2330052" cy="3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1"/>
          <p:cNvSpPr txBox="1"/>
          <p:nvPr>
            <p:ph type="title"/>
          </p:nvPr>
        </p:nvSpPr>
        <p:spPr>
          <a:xfrm>
            <a:off x="1010550" y="1900350"/>
            <a:ext cx="7122900" cy="13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</a:t>
            </a:r>
            <a:endParaRPr/>
          </a:p>
        </p:txBody>
      </p:sp>
      <p:sp>
        <p:nvSpPr>
          <p:cNvPr id="741" name="Google Shape;741;p71"/>
          <p:cNvSpPr txBox="1"/>
          <p:nvPr/>
        </p:nvSpPr>
        <p:spPr>
          <a:xfrm>
            <a:off x="5413225" y="36883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“Para ser brilhantemente transgressora faça com que as regras do jogo sejam suas.”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– </a:t>
            </a:r>
            <a:r>
              <a:rPr i="1" lang="pt-BR">
                <a:solidFill>
                  <a:schemeClr val="lt1"/>
                </a:solidFill>
              </a:rPr>
              <a:t>Harriet Rubin.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2"/>
          <p:cNvSpPr txBox="1"/>
          <p:nvPr>
            <p:ph type="title"/>
          </p:nvPr>
        </p:nvSpPr>
        <p:spPr>
          <a:xfrm>
            <a:off x="1010600" y="1074575"/>
            <a:ext cx="712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747" name="Google Shape;747;p72"/>
          <p:cNvSpPr txBox="1"/>
          <p:nvPr>
            <p:ph idx="1" type="subTitle"/>
          </p:nvPr>
        </p:nvSpPr>
        <p:spPr>
          <a:xfrm>
            <a:off x="1565850" y="1796225"/>
            <a:ext cx="6012300" cy="21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Video games sales analysis and visualization. Disponível em: 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https://www.kaggle.com/code/snanilim/video-games-sales-analysis-and-visualization/notebook</a:t>
            </a:r>
            <a:r>
              <a:rPr lang="pt-BR"/>
              <a:t>&gt;. Acesso em: 27 ago. 2023.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/>
        </p:nvSpPr>
        <p:spPr>
          <a:xfrm>
            <a:off x="1686200" y="1739850"/>
            <a:ext cx="60123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Durante o período entre 1972 e 2020, a indústria de jogos eletrônicos passou por um incrível desenvolvimento. O início modesto nos arcades e nos consoles domésticos evoluiu para um mercado global multi-bilionário, abrangendo diversos gêneros, plataformas e públicos. Avanços tecnológicos significativos, como gráficos 3D, jogos online e dispositivos móveis, moldaram essa evolução. A indústria deixou de ser um nicho para se tornar uma parte intrínseca da cultura popular, impactando a forma como nos entretemos e interagimos.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1010550" y="1049725"/>
            <a:ext cx="71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Contextualização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/>
        </p:nvSpPr>
        <p:spPr>
          <a:xfrm>
            <a:off x="1686200" y="1739850"/>
            <a:ext cx="60123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compreender as principais tendências desse período dinâmico, o uso de um Data Mart é essencial. Ao coletar e organizar dados detalhados sobre gêneros, datas de lançamento, plataformas e vendas, o Data Mart permite uma análise aprofundada. Podemos identificar quais gêneros foram mais populares em diferentes décadas, como as preferências mudaram com o tempo e quais plataformas tiveram maior impacto. Essa análise não só ajuda a entender o passado, mas também orienta estratégias futuras na indústria de jogos, adaptando-se às preferências em constante evolução.</a:t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1010550" y="1049725"/>
            <a:ext cx="71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Objetivo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/>
        </p:nvSpPr>
        <p:spPr>
          <a:xfrm>
            <a:off x="1010550" y="1049725"/>
            <a:ext cx="71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Arquitetura Utilizada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344" name="Google Shape;344;p31"/>
          <p:cNvGrpSpPr/>
          <p:nvPr/>
        </p:nvGrpSpPr>
        <p:grpSpPr>
          <a:xfrm>
            <a:off x="1632778" y="2499916"/>
            <a:ext cx="5878444" cy="974872"/>
            <a:chOff x="763325" y="1942550"/>
            <a:chExt cx="7352650" cy="1219200"/>
          </a:xfrm>
        </p:grpSpPr>
        <p:pic>
          <p:nvPicPr>
            <p:cNvPr id="345" name="Google Shape;34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3325" y="19425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96775" y="19425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Google Shape;347;p31"/>
            <p:cNvCxnSpPr/>
            <p:nvPr/>
          </p:nvCxnSpPr>
          <p:spPr>
            <a:xfrm>
              <a:off x="2225000" y="2552150"/>
              <a:ext cx="1083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8" name="Google Shape;348;p31"/>
            <p:cNvCxnSpPr/>
            <p:nvPr/>
          </p:nvCxnSpPr>
          <p:spPr>
            <a:xfrm>
              <a:off x="5230900" y="2552150"/>
              <a:ext cx="1083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49" name="Google Shape;349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30050" y="19425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0" name="Google Shape;35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412" y="2613050"/>
            <a:ext cx="290800" cy="29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31"/>
          <p:cNvGrpSpPr/>
          <p:nvPr/>
        </p:nvGrpSpPr>
        <p:grpSpPr>
          <a:xfrm>
            <a:off x="1367000" y="1979913"/>
            <a:ext cx="6475325" cy="400200"/>
            <a:chOff x="1367000" y="1979913"/>
            <a:chExt cx="6475325" cy="400200"/>
          </a:xfrm>
        </p:grpSpPr>
        <p:sp>
          <p:nvSpPr>
            <p:cNvPr id="352" name="Google Shape;352;p31"/>
            <p:cNvSpPr txBox="1"/>
            <p:nvPr/>
          </p:nvSpPr>
          <p:spPr>
            <a:xfrm>
              <a:off x="1367000" y="1979913"/>
              <a:ext cx="15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Extração de Dados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3" name="Google Shape;353;p31"/>
            <p:cNvSpPr txBox="1"/>
            <p:nvPr/>
          </p:nvSpPr>
          <p:spPr>
            <a:xfrm>
              <a:off x="3828563" y="1979913"/>
              <a:ext cx="192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Transformação e Carga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4" name="Google Shape;354;p31"/>
            <p:cNvSpPr txBox="1"/>
            <p:nvPr/>
          </p:nvSpPr>
          <p:spPr>
            <a:xfrm>
              <a:off x="6290125" y="1979913"/>
              <a:ext cx="15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Aplicação OLAP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55" name="Google Shape;355;p31"/>
          <p:cNvGrpSpPr/>
          <p:nvPr/>
        </p:nvGrpSpPr>
        <p:grpSpPr>
          <a:xfrm>
            <a:off x="1527100" y="3646000"/>
            <a:ext cx="6120100" cy="400200"/>
            <a:chOff x="1467375" y="1987625"/>
            <a:chExt cx="6120100" cy="400200"/>
          </a:xfrm>
        </p:grpSpPr>
        <p:sp>
          <p:nvSpPr>
            <p:cNvPr id="356" name="Google Shape;356;p31"/>
            <p:cNvSpPr txBox="1"/>
            <p:nvPr/>
          </p:nvSpPr>
          <p:spPr>
            <a:xfrm>
              <a:off x="1467375" y="1987625"/>
              <a:ext cx="101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vgsales.csv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7" name="Google Shape;357;p31"/>
            <p:cNvSpPr txBox="1"/>
            <p:nvPr/>
          </p:nvSpPr>
          <p:spPr>
            <a:xfrm>
              <a:off x="3763175" y="1987625"/>
              <a:ext cx="15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PDI + PostgreSQL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" name="Google Shape;358;p31"/>
            <p:cNvSpPr txBox="1"/>
            <p:nvPr/>
          </p:nvSpPr>
          <p:spPr>
            <a:xfrm>
              <a:off x="6597475" y="1987625"/>
              <a:ext cx="99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Metabase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Detalhes do Desenvolvimento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890975" y="1832751"/>
            <a:ext cx="7362050" cy="2909437"/>
            <a:chOff x="1032797" y="1832751"/>
            <a:chExt cx="7362050" cy="2909437"/>
          </a:xfrm>
        </p:grpSpPr>
        <p:sp>
          <p:nvSpPr>
            <p:cNvPr id="365" name="Google Shape;365;p32"/>
            <p:cNvSpPr txBox="1"/>
            <p:nvPr/>
          </p:nvSpPr>
          <p:spPr>
            <a:xfrm>
              <a:off x="1767649" y="1855236"/>
              <a:ext cx="2336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Abordagem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366" name="Google Shape;366;p32"/>
            <p:cNvSpPr txBox="1"/>
            <p:nvPr/>
          </p:nvSpPr>
          <p:spPr>
            <a:xfrm>
              <a:off x="1767649" y="2390344"/>
              <a:ext cx="2336400" cy="7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Bottom up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67" name="Google Shape;367;p32"/>
            <p:cNvSpPr txBox="1"/>
            <p:nvPr/>
          </p:nvSpPr>
          <p:spPr>
            <a:xfrm>
              <a:off x="1767649" y="3453210"/>
              <a:ext cx="2336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Modelagem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368" name="Google Shape;368;p32"/>
            <p:cNvSpPr txBox="1"/>
            <p:nvPr/>
          </p:nvSpPr>
          <p:spPr>
            <a:xfrm>
              <a:off x="1767649" y="3965788"/>
              <a:ext cx="2336400" cy="7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PostgreSQL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69" name="Google Shape;369;p32"/>
            <p:cNvSpPr txBox="1"/>
            <p:nvPr/>
          </p:nvSpPr>
          <p:spPr>
            <a:xfrm>
              <a:off x="5790247" y="1855236"/>
              <a:ext cx="2336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Processo ETC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370" name="Google Shape;370;p32"/>
            <p:cNvSpPr txBox="1"/>
            <p:nvPr/>
          </p:nvSpPr>
          <p:spPr>
            <a:xfrm>
              <a:off x="5790247" y="2390344"/>
              <a:ext cx="2604600" cy="7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PDI (Pentaho Data Integration)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1" name="Google Shape;371;p32"/>
            <p:cNvSpPr txBox="1"/>
            <p:nvPr/>
          </p:nvSpPr>
          <p:spPr>
            <a:xfrm>
              <a:off x="5790247" y="3453210"/>
              <a:ext cx="2511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Consultas OLAP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372" name="Google Shape;372;p32"/>
            <p:cNvSpPr txBox="1"/>
            <p:nvPr/>
          </p:nvSpPr>
          <p:spPr>
            <a:xfrm>
              <a:off x="5790247" y="3965788"/>
              <a:ext cx="2336400" cy="7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Metabase</a:t>
              </a:r>
              <a:endPara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373" name="Google Shape;373;p32"/>
            <p:cNvGrpSpPr/>
            <p:nvPr/>
          </p:nvGrpSpPr>
          <p:grpSpPr>
            <a:xfrm>
              <a:off x="1032797" y="1832751"/>
              <a:ext cx="572670" cy="572670"/>
              <a:chOff x="2786500" y="3077100"/>
              <a:chExt cx="1293000" cy="1293000"/>
            </a:xfrm>
          </p:grpSpPr>
          <p:sp>
            <p:nvSpPr>
              <p:cNvPr id="374" name="Google Shape;374;p32"/>
              <p:cNvSpPr/>
              <p:nvPr/>
            </p:nvSpPr>
            <p:spPr>
              <a:xfrm>
                <a:off x="2786500" y="3077100"/>
                <a:ext cx="1293000" cy="1293000"/>
              </a:xfrm>
              <a:prstGeom prst="ellipse">
                <a:avLst/>
              </a:prstGeom>
              <a:solidFill>
                <a:srgbClr val="C1F1A1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2981800" y="3272400"/>
                <a:ext cx="902400" cy="902400"/>
              </a:xfrm>
              <a:prstGeom prst="donut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32"/>
            <p:cNvGrpSpPr/>
            <p:nvPr/>
          </p:nvGrpSpPr>
          <p:grpSpPr>
            <a:xfrm>
              <a:off x="1032797" y="3430725"/>
              <a:ext cx="572670" cy="572670"/>
              <a:chOff x="2786500" y="3077100"/>
              <a:chExt cx="1293000" cy="1293000"/>
            </a:xfrm>
          </p:grpSpPr>
          <p:sp>
            <p:nvSpPr>
              <p:cNvPr id="377" name="Google Shape;377;p32"/>
              <p:cNvSpPr/>
              <p:nvPr/>
            </p:nvSpPr>
            <p:spPr>
              <a:xfrm>
                <a:off x="2786500" y="3077100"/>
                <a:ext cx="1293000" cy="1293000"/>
              </a:xfrm>
              <a:prstGeom prst="ellipse">
                <a:avLst/>
              </a:prstGeom>
              <a:solidFill>
                <a:srgbClr val="C1F1A1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2981800" y="3272400"/>
                <a:ext cx="902400" cy="902400"/>
              </a:xfrm>
              <a:prstGeom prst="donut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9" name="Google Shape;379;p32"/>
          <p:cNvGrpSpPr/>
          <p:nvPr/>
        </p:nvGrpSpPr>
        <p:grpSpPr>
          <a:xfrm>
            <a:off x="4989775" y="1861601"/>
            <a:ext cx="572670" cy="572670"/>
            <a:chOff x="2786500" y="3077100"/>
            <a:chExt cx="1293000" cy="1293000"/>
          </a:xfrm>
        </p:grpSpPr>
        <p:sp>
          <p:nvSpPr>
            <p:cNvPr id="380" name="Google Shape;380;p32"/>
            <p:cNvSpPr/>
            <p:nvPr/>
          </p:nvSpPr>
          <p:spPr>
            <a:xfrm>
              <a:off x="2786500" y="3077100"/>
              <a:ext cx="1293000" cy="1293000"/>
            </a:xfrm>
            <a:prstGeom prst="ellipse">
              <a:avLst/>
            </a:prstGeom>
            <a:solidFill>
              <a:srgbClr val="C1F1A1"/>
            </a:solidFill>
            <a:ln cap="flat" cmpd="sng" w="28575">
              <a:solidFill>
                <a:srgbClr val="5A885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2981800" y="3272400"/>
              <a:ext cx="902400" cy="902400"/>
            </a:xfrm>
            <a:prstGeom prst="donut">
              <a:avLst>
                <a:gd fmla="val 25000" name="adj"/>
              </a:avLst>
            </a:prstGeom>
            <a:solidFill>
              <a:srgbClr val="FFFFFF"/>
            </a:solidFill>
            <a:ln cap="flat" cmpd="sng" w="28575">
              <a:solidFill>
                <a:srgbClr val="5A88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2"/>
          <p:cNvGrpSpPr/>
          <p:nvPr/>
        </p:nvGrpSpPr>
        <p:grpSpPr>
          <a:xfrm>
            <a:off x="5003150" y="3411826"/>
            <a:ext cx="572670" cy="572670"/>
            <a:chOff x="2786500" y="3077100"/>
            <a:chExt cx="1293000" cy="1293000"/>
          </a:xfrm>
        </p:grpSpPr>
        <p:sp>
          <p:nvSpPr>
            <p:cNvPr id="383" name="Google Shape;383;p32"/>
            <p:cNvSpPr/>
            <p:nvPr/>
          </p:nvSpPr>
          <p:spPr>
            <a:xfrm>
              <a:off x="2786500" y="3077100"/>
              <a:ext cx="1293000" cy="1293000"/>
            </a:xfrm>
            <a:prstGeom prst="ellipse">
              <a:avLst/>
            </a:prstGeom>
            <a:solidFill>
              <a:srgbClr val="C1F1A1"/>
            </a:solidFill>
            <a:ln cap="flat" cmpd="sng" w="28575">
              <a:solidFill>
                <a:srgbClr val="5A885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2981800" y="3272400"/>
              <a:ext cx="902400" cy="902400"/>
            </a:xfrm>
            <a:prstGeom prst="donut">
              <a:avLst>
                <a:gd fmla="val 25000" name="adj"/>
              </a:avLst>
            </a:prstGeom>
            <a:solidFill>
              <a:srgbClr val="FFFFFF"/>
            </a:solidFill>
            <a:ln cap="flat" cmpd="sng" w="28575">
              <a:solidFill>
                <a:srgbClr val="5A88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/>
        </p:nvSpPr>
        <p:spPr>
          <a:xfrm>
            <a:off x="968700" y="347525"/>
            <a:ext cx="7206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Stakeholders</a:t>
            </a:r>
            <a:endParaRPr sz="44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390" name="Google Shape;390;p33"/>
          <p:cNvGrpSpPr/>
          <p:nvPr/>
        </p:nvGrpSpPr>
        <p:grpSpPr>
          <a:xfrm>
            <a:off x="5012950" y="1853876"/>
            <a:ext cx="572670" cy="572670"/>
            <a:chOff x="2786500" y="3077100"/>
            <a:chExt cx="1293000" cy="1293000"/>
          </a:xfrm>
        </p:grpSpPr>
        <p:sp>
          <p:nvSpPr>
            <p:cNvPr id="391" name="Google Shape;391;p33"/>
            <p:cNvSpPr/>
            <p:nvPr/>
          </p:nvSpPr>
          <p:spPr>
            <a:xfrm>
              <a:off x="2786500" y="3077100"/>
              <a:ext cx="1293000" cy="1293000"/>
            </a:xfrm>
            <a:prstGeom prst="ellipse">
              <a:avLst/>
            </a:prstGeom>
            <a:solidFill>
              <a:srgbClr val="C1F1A1"/>
            </a:solidFill>
            <a:ln cap="flat" cmpd="sng" w="28575">
              <a:solidFill>
                <a:srgbClr val="5A885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2981800" y="3272400"/>
              <a:ext cx="902400" cy="902400"/>
            </a:xfrm>
            <a:prstGeom prst="donut">
              <a:avLst>
                <a:gd fmla="val 25000" name="adj"/>
              </a:avLst>
            </a:prstGeom>
            <a:solidFill>
              <a:srgbClr val="FFFFFF"/>
            </a:solidFill>
            <a:ln cap="flat" cmpd="sng" w="28575">
              <a:solidFill>
                <a:srgbClr val="5A88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3"/>
          <p:cNvGrpSpPr/>
          <p:nvPr/>
        </p:nvGrpSpPr>
        <p:grpSpPr>
          <a:xfrm>
            <a:off x="5003175" y="3350051"/>
            <a:ext cx="572670" cy="572670"/>
            <a:chOff x="2786500" y="3077100"/>
            <a:chExt cx="1293000" cy="1293000"/>
          </a:xfrm>
        </p:grpSpPr>
        <p:sp>
          <p:nvSpPr>
            <p:cNvPr id="394" name="Google Shape;394;p33"/>
            <p:cNvSpPr/>
            <p:nvPr/>
          </p:nvSpPr>
          <p:spPr>
            <a:xfrm>
              <a:off x="2786500" y="3077100"/>
              <a:ext cx="1293000" cy="1293000"/>
            </a:xfrm>
            <a:prstGeom prst="ellipse">
              <a:avLst/>
            </a:prstGeom>
            <a:solidFill>
              <a:srgbClr val="C1F1A1"/>
            </a:solidFill>
            <a:ln cap="flat" cmpd="sng" w="28575">
              <a:solidFill>
                <a:srgbClr val="5A885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2981800" y="3272400"/>
              <a:ext cx="902400" cy="902400"/>
            </a:xfrm>
            <a:prstGeom prst="donut">
              <a:avLst>
                <a:gd fmla="val 25000" name="adj"/>
              </a:avLst>
            </a:prstGeom>
            <a:solidFill>
              <a:srgbClr val="FFFFFF"/>
            </a:solidFill>
            <a:ln cap="flat" cmpd="sng" w="28575">
              <a:solidFill>
                <a:srgbClr val="5A88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3"/>
          <p:cNvGrpSpPr/>
          <p:nvPr/>
        </p:nvGrpSpPr>
        <p:grpSpPr>
          <a:xfrm>
            <a:off x="890975" y="1832751"/>
            <a:ext cx="7269350" cy="2170644"/>
            <a:chOff x="1032797" y="1832751"/>
            <a:chExt cx="7269350" cy="2170644"/>
          </a:xfrm>
        </p:grpSpPr>
        <p:sp>
          <p:nvSpPr>
            <p:cNvPr id="397" name="Google Shape;397;p33"/>
            <p:cNvSpPr txBox="1"/>
            <p:nvPr/>
          </p:nvSpPr>
          <p:spPr>
            <a:xfrm>
              <a:off x="1767649" y="1855236"/>
              <a:ext cx="2660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Desenvolvedores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de Games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398" name="Google Shape;398;p33"/>
            <p:cNvSpPr txBox="1"/>
            <p:nvPr/>
          </p:nvSpPr>
          <p:spPr>
            <a:xfrm>
              <a:off x="1767649" y="3453210"/>
              <a:ext cx="2336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Investidores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399" name="Google Shape;399;p33"/>
            <p:cNvSpPr txBox="1"/>
            <p:nvPr/>
          </p:nvSpPr>
          <p:spPr>
            <a:xfrm>
              <a:off x="5790247" y="1855236"/>
              <a:ext cx="2336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Analistas de </a:t>
              </a: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Produto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400" name="Google Shape;400;p33"/>
            <p:cNvSpPr txBox="1"/>
            <p:nvPr/>
          </p:nvSpPr>
          <p:spPr>
            <a:xfrm>
              <a:off x="5790247" y="3453210"/>
              <a:ext cx="2511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FFFFFF"/>
                  </a:solidFill>
                  <a:latin typeface="Audiowide"/>
                  <a:ea typeface="Audiowide"/>
                  <a:cs typeface="Audiowide"/>
                  <a:sym typeface="Audiowide"/>
                </a:rPr>
                <a:t>Gestores de Marketing de Games</a:t>
              </a:r>
              <a:endParaRPr sz="20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grpSp>
          <p:nvGrpSpPr>
            <p:cNvPr id="401" name="Google Shape;401;p33"/>
            <p:cNvGrpSpPr/>
            <p:nvPr/>
          </p:nvGrpSpPr>
          <p:grpSpPr>
            <a:xfrm>
              <a:off x="1032797" y="1832751"/>
              <a:ext cx="572670" cy="572670"/>
              <a:chOff x="2786500" y="3077100"/>
              <a:chExt cx="1293000" cy="1293000"/>
            </a:xfrm>
          </p:grpSpPr>
          <p:sp>
            <p:nvSpPr>
              <p:cNvPr id="402" name="Google Shape;402;p33"/>
              <p:cNvSpPr/>
              <p:nvPr/>
            </p:nvSpPr>
            <p:spPr>
              <a:xfrm>
                <a:off x="2786500" y="3077100"/>
                <a:ext cx="1293000" cy="1293000"/>
              </a:xfrm>
              <a:prstGeom prst="ellipse">
                <a:avLst/>
              </a:prstGeom>
              <a:solidFill>
                <a:srgbClr val="C1F1A1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2981800" y="3272400"/>
                <a:ext cx="902400" cy="902400"/>
              </a:xfrm>
              <a:prstGeom prst="donut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4" name="Google Shape;404;p33"/>
            <p:cNvGrpSpPr/>
            <p:nvPr/>
          </p:nvGrpSpPr>
          <p:grpSpPr>
            <a:xfrm>
              <a:off x="1032797" y="3430725"/>
              <a:ext cx="572670" cy="572670"/>
              <a:chOff x="2786500" y="3077100"/>
              <a:chExt cx="1293000" cy="1293000"/>
            </a:xfrm>
          </p:grpSpPr>
          <p:sp>
            <p:nvSpPr>
              <p:cNvPr id="405" name="Google Shape;405;p33"/>
              <p:cNvSpPr/>
              <p:nvPr/>
            </p:nvSpPr>
            <p:spPr>
              <a:xfrm>
                <a:off x="2786500" y="3077100"/>
                <a:ext cx="1293000" cy="1293000"/>
              </a:xfrm>
              <a:prstGeom prst="ellipse">
                <a:avLst/>
              </a:prstGeom>
              <a:solidFill>
                <a:srgbClr val="C1F1A1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81800" y="3272400"/>
                <a:ext cx="902400" cy="902400"/>
              </a:xfrm>
              <a:prstGeom prst="donut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5A885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