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3"/>
  </p:notesMasterIdLst>
  <p:sldIdLst>
    <p:sldId id="256" r:id="rId2"/>
    <p:sldId id="257" r:id="rId3"/>
    <p:sldId id="258" r:id="rId4"/>
    <p:sldId id="259" r:id="rId5"/>
    <p:sldId id="261" r:id="rId6"/>
    <p:sldId id="262" r:id="rId7"/>
    <p:sldId id="263" r:id="rId8"/>
    <p:sldId id="296" r:id="rId9"/>
    <p:sldId id="307" r:id="rId10"/>
    <p:sldId id="265" r:id="rId11"/>
    <p:sldId id="298" r:id="rId12"/>
    <p:sldId id="299" r:id="rId13"/>
    <p:sldId id="300" r:id="rId14"/>
    <p:sldId id="301" r:id="rId15"/>
    <p:sldId id="302" r:id="rId16"/>
    <p:sldId id="303" r:id="rId17"/>
    <p:sldId id="304" r:id="rId18"/>
    <p:sldId id="306" r:id="rId19"/>
    <p:sldId id="305" r:id="rId20"/>
    <p:sldId id="308" r:id="rId21"/>
    <p:sldId id="279"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94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307982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33883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4522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838200" y="1733550"/>
            <a:ext cx="73152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400" dirty="0">
                <a:latin typeface="Cambria Math" pitchFamily="18" charset="0"/>
                <a:ea typeface="Cambria Math" pitchFamily="18" charset="0"/>
              </a:rPr>
              <a:t>PING PONG BALL USING AI</a:t>
            </a:r>
            <a:endParaRPr sz="4400" dirty="0">
              <a:latin typeface="Cambria Math" pitchFamily="18" charset="0"/>
              <a:ea typeface="Cambria Math" pitchFamily="18" charset="0"/>
            </a:endParaRPr>
          </a:p>
        </p:txBody>
      </p:sp>
      <p:sp>
        <p:nvSpPr>
          <p:cNvPr id="3" name="Google Shape;381;p17"/>
          <p:cNvSpPr txBox="1">
            <a:spLocks/>
          </p:cNvSpPr>
          <p:nvPr/>
        </p:nvSpPr>
        <p:spPr>
          <a:xfrm>
            <a:off x="685800" y="2879743"/>
            <a:ext cx="43338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US" sz="1200" u="sng" dirty="0">
                <a:solidFill>
                  <a:schemeClr val="accent2"/>
                </a:solidFill>
              </a:rPr>
              <a:t>GROUP MEMBERS:</a:t>
            </a:r>
          </a:p>
          <a:p>
            <a:pPr marL="0" indent="0">
              <a:buFont typeface="Muli"/>
              <a:buNone/>
            </a:pPr>
            <a:r>
              <a:rPr lang="en-US" sz="1200" b="1" dirty="0"/>
              <a:t>P.SATYANARAYANA REDDY – 20BRS1263.</a:t>
            </a:r>
          </a:p>
          <a:p>
            <a:pPr marL="0" indent="0">
              <a:buFont typeface="Muli"/>
              <a:buNone/>
            </a:pPr>
            <a:r>
              <a:rPr lang="en-US" sz="1200" b="1" dirty="0"/>
              <a:t>CHAITANYA KAMASANI – 20BRS1037.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dirty="0"/>
          </a:p>
        </p:txBody>
      </p:sp>
      <p:pic>
        <p:nvPicPr>
          <p:cNvPr id="3" name="Picture 2">
            <a:extLst>
              <a:ext uri="{FF2B5EF4-FFF2-40B4-BE49-F238E27FC236}">
                <a16:creationId xmlns:a16="http://schemas.microsoft.com/office/drawing/2014/main" id="{1014D44A-0F25-44C0-9062-0A1087109042}"/>
              </a:ext>
            </a:extLst>
          </p:cNvPr>
          <p:cNvPicPr>
            <a:picLocks noChangeAspect="1"/>
          </p:cNvPicPr>
          <p:nvPr/>
        </p:nvPicPr>
        <p:blipFill>
          <a:blip r:embed="rId3"/>
          <a:stretch>
            <a:fillRect/>
          </a:stretch>
        </p:blipFill>
        <p:spPr>
          <a:xfrm>
            <a:off x="1143000" y="1428750"/>
            <a:ext cx="6400800" cy="3048000"/>
          </a:xfrm>
          <a:prstGeom prst="rect">
            <a:avLst/>
          </a:prstGeom>
        </p:spPr>
      </p:pic>
      <p:sp>
        <p:nvSpPr>
          <p:cNvPr id="4" name="TextBox 3">
            <a:extLst>
              <a:ext uri="{FF2B5EF4-FFF2-40B4-BE49-F238E27FC236}">
                <a16:creationId xmlns:a16="http://schemas.microsoft.com/office/drawing/2014/main" id="{B2762669-3A9C-486B-82EB-2F58724329BA}"/>
              </a:ext>
            </a:extLst>
          </p:cNvPr>
          <p:cNvSpPr txBox="1"/>
          <p:nvPr/>
        </p:nvSpPr>
        <p:spPr>
          <a:xfrm>
            <a:off x="1600200" y="666750"/>
            <a:ext cx="4953000" cy="523220"/>
          </a:xfrm>
          <a:prstGeom prst="rect">
            <a:avLst/>
          </a:prstGeom>
          <a:noFill/>
        </p:spPr>
        <p:txBody>
          <a:bodyPr wrap="square" rtlCol="0">
            <a:spAutoFit/>
          </a:bodyPr>
          <a:lstStyle/>
          <a:p>
            <a:r>
              <a:rPr lang="en-IN" sz="2800" dirty="0">
                <a:solidFill>
                  <a:schemeClr val="accent2">
                    <a:lumMod val="75000"/>
                  </a:schemeClr>
                </a:solidFill>
                <a:latin typeface="Cambria Math" panose="02040503050406030204" pitchFamily="18" charset="0"/>
                <a:ea typeface="Cambria Math" panose="02040503050406030204" pitchFamily="18" charset="0"/>
              </a:rPr>
              <a:t>PROJECT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1A4980-A9D6-467B-A036-A66151967E8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E20C5C90-F9AB-4894-96C1-2532E1847B23}"/>
              </a:ext>
            </a:extLst>
          </p:cNvPr>
          <p:cNvPicPr>
            <a:picLocks noChangeAspect="1"/>
          </p:cNvPicPr>
          <p:nvPr/>
        </p:nvPicPr>
        <p:blipFill>
          <a:blip r:embed="rId2"/>
          <a:stretch>
            <a:fillRect/>
          </a:stretch>
        </p:blipFill>
        <p:spPr>
          <a:xfrm>
            <a:off x="1600200" y="0"/>
            <a:ext cx="6486706" cy="1066800"/>
          </a:xfrm>
          <a:prstGeom prst="rect">
            <a:avLst/>
          </a:prstGeom>
        </p:spPr>
      </p:pic>
      <p:pic>
        <p:nvPicPr>
          <p:cNvPr id="6" name="Picture 5">
            <a:extLst>
              <a:ext uri="{FF2B5EF4-FFF2-40B4-BE49-F238E27FC236}">
                <a16:creationId xmlns:a16="http://schemas.microsoft.com/office/drawing/2014/main" id="{F82CC76F-F708-466E-ABDC-B948D290A50C}"/>
              </a:ext>
            </a:extLst>
          </p:cNvPr>
          <p:cNvPicPr>
            <a:picLocks noChangeAspect="1"/>
          </p:cNvPicPr>
          <p:nvPr/>
        </p:nvPicPr>
        <p:blipFill rotWithShape="1">
          <a:blip r:embed="rId3"/>
          <a:srcRect r="23471"/>
          <a:stretch/>
        </p:blipFill>
        <p:spPr>
          <a:xfrm>
            <a:off x="1143000" y="1066800"/>
            <a:ext cx="3552543" cy="3695890"/>
          </a:xfrm>
          <a:prstGeom prst="rect">
            <a:avLst/>
          </a:prstGeom>
        </p:spPr>
      </p:pic>
      <p:pic>
        <p:nvPicPr>
          <p:cNvPr id="7" name="Picture 6">
            <a:extLst>
              <a:ext uri="{FF2B5EF4-FFF2-40B4-BE49-F238E27FC236}">
                <a16:creationId xmlns:a16="http://schemas.microsoft.com/office/drawing/2014/main" id="{E24E7FC4-7AE9-473D-B0EA-5FA8C05D8790}"/>
              </a:ext>
            </a:extLst>
          </p:cNvPr>
          <p:cNvPicPr>
            <a:picLocks noChangeAspect="1"/>
          </p:cNvPicPr>
          <p:nvPr/>
        </p:nvPicPr>
        <p:blipFill>
          <a:blip r:embed="rId4"/>
          <a:stretch>
            <a:fillRect/>
          </a:stretch>
        </p:blipFill>
        <p:spPr>
          <a:xfrm>
            <a:off x="4717314" y="1085661"/>
            <a:ext cx="3514421" cy="3695889"/>
          </a:xfrm>
          <a:prstGeom prst="rect">
            <a:avLst/>
          </a:prstGeom>
        </p:spPr>
      </p:pic>
    </p:spTree>
    <p:extLst>
      <p:ext uri="{BB962C8B-B14F-4D97-AF65-F5344CB8AC3E}">
        <p14:creationId xmlns:p14="http://schemas.microsoft.com/office/powerpoint/2010/main" val="3254455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175493-3D82-4EC5-B6F0-FA06AAFFB46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6C973916-61D3-4373-B53F-5590910F7376}"/>
              </a:ext>
            </a:extLst>
          </p:cNvPr>
          <p:cNvPicPr>
            <a:picLocks noChangeAspect="1"/>
          </p:cNvPicPr>
          <p:nvPr/>
        </p:nvPicPr>
        <p:blipFill>
          <a:blip r:embed="rId2"/>
          <a:stretch>
            <a:fillRect/>
          </a:stretch>
        </p:blipFill>
        <p:spPr>
          <a:xfrm>
            <a:off x="1524000" y="666750"/>
            <a:ext cx="5867400" cy="3962400"/>
          </a:xfrm>
          <a:prstGeom prst="rect">
            <a:avLst/>
          </a:prstGeom>
        </p:spPr>
      </p:pic>
    </p:spTree>
    <p:extLst>
      <p:ext uri="{BB962C8B-B14F-4D97-AF65-F5344CB8AC3E}">
        <p14:creationId xmlns:p14="http://schemas.microsoft.com/office/powerpoint/2010/main" val="2116232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B40F35-42AB-452E-9921-76465510C74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4" name="Picture 3">
            <a:extLst>
              <a:ext uri="{FF2B5EF4-FFF2-40B4-BE49-F238E27FC236}">
                <a16:creationId xmlns:a16="http://schemas.microsoft.com/office/drawing/2014/main" id="{3604929A-5A1A-48DD-9D5D-A02E6EEDF394}"/>
              </a:ext>
            </a:extLst>
          </p:cNvPr>
          <p:cNvPicPr>
            <a:picLocks noChangeAspect="1"/>
          </p:cNvPicPr>
          <p:nvPr/>
        </p:nvPicPr>
        <p:blipFill>
          <a:blip r:embed="rId2"/>
          <a:stretch>
            <a:fillRect/>
          </a:stretch>
        </p:blipFill>
        <p:spPr>
          <a:xfrm>
            <a:off x="2285882" y="311034"/>
            <a:ext cx="4572235" cy="4521432"/>
          </a:xfrm>
          <a:prstGeom prst="rect">
            <a:avLst/>
          </a:prstGeom>
        </p:spPr>
      </p:pic>
    </p:spTree>
    <p:extLst>
      <p:ext uri="{BB962C8B-B14F-4D97-AF65-F5344CB8AC3E}">
        <p14:creationId xmlns:p14="http://schemas.microsoft.com/office/powerpoint/2010/main" val="3235238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002879-4626-4E4B-81D7-DC61E57D3B1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pic>
        <p:nvPicPr>
          <p:cNvPr id="4" name="Picture 3">
            <a:extLst>
              <a:ext uri="{FF2B5EF4-FFF2-40B4-BE49-F238E27FC236}">
                <a16:creationId xmlns:a16="http://schemas.microsoft.com/office/drawing/2014/main" id="{2E08F121-22CE-43FF-9893-EFFECD61CC43}"/>
              </a:ext>
            </a:extLst>
          </p:cNvPr>
          <p:cNvPicPr>
            <a:picLocks noChangeAspect="1"/>
          </p:cNvPicPr>
          <p:nvPr/>
        </p:nvPicPr>
        <p:blipFill>
          <a:blip r:embed="rId2"/>
          <a:stretch>
            <a:fillRect/>
          </a:stretch>
        </p:blipFill>
        <p:spPr>
          <a:xfrm>
            <a:off x="2155371" y="558489"/>
            <a:ext cx="4648439" cy="4584936"/>
          </a:xfrm>
          <a:prstGeom prst="rect">
            <a:avLst/>
          </a:prstGeom>
        </p:spPr>
      </p:pic>
      <p:pic>
        <p:nvPicPr>
          <p:cNvPr id="6" name="Picture 5">
            <a:extLst>
              <a:ext uri="{FF2B5EF4-FFF2-40B4-BE49-F238E27FC236}">
                <a16:creationId xmlns:a16="http://schemas.microsoft.com/office/drawing/2014/main" id="{BF2C6702-CDA9-4609-9A84-C25F6D4D22F4}"/>
              </a:ext>
            </a:extLst>
          </p:cNvPr>
          <p:cNvPicPr>
            <a:picLocks noChangeAspect="1"/>
          </p:cNvPicPr>
          <p:nvPr/>
        </p:nvPicPr>
        <p:blipFill>
          <a:blip r:embed="rId3"/>
          <a:stretch>
            <a:fillRect/>
          </a:stretch>
        </p:blipFill>
        <p:spPr>
          <a:xfrm>
            <a:off x="2133600" y="88565"/>
            <a:ext cx="4648439" cy="469924"/>
          </a:xfrm>
          <a:prstGeom prst="rect">
            <a:avLst/>
          </a:prstGeom>
        </p:spPr>
      </p:pic>
    </p:spTree>
    <p:extLst>
      <p:ext uri="{BB962C8B-B14F-4D97-AF65-F5344CB8AC3E}">
        <p14:creationId xmlns:p14="http://schemas.microsoft.com/office/powerpoint/2010/main" val="840628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245B49-6DD5-48D7-A820-8AC0B71BB19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pic>
        <p:nvPicPr>
          <p:cNvPr id="4" name="Picture 3">
            <a:extLst>
              <a:ext uri="{FF2B5EF4-FFF2-40B4-BE49-F238E27FC236}">
                <a16:creationId xmlns:a16="http://schemas.microsoft.com/office/drawing/2014/main" id="{C7344548-37CE-458D-8534-2EF6E4B9ACA0}"/>
              </a:ext>
            </a:extLst>
          </p:cNvPr>
          <p:cNvPicPr>
            <a:picLocks noChangeAspect="1"/>
          </p:cNvPicPr>
          <p:nvPr/>
        </p:nvPicPr>
        <p:blipFill>
          <a:blip r:embed="rId2"/>
          <a:stretch>
            <a:fillRect/>
          </a:stretch>
        </p:blipFill>
        <p:spPr>
          <a:xfrm>
            <a:off x="1600201" y="746031"/>
            <a:ext cx="5375398" cy="4039494"/>
          </a:xfrm>
          <a:prstGeom prst="rect">
            <a:avLst/>
          </a:prstGeom>
        </p:spPr>
      </p:pic>
    </p:spTree>
    <p:extLst>
      <p:ext uri="{BB962C8B-B14F-4D97-AF65-F5344CB8AC3E}">
        <p14:creationId xmlns:p14="http://schemas.microsoft.com/office/powerpoint/2010/main" val="325491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926472-330B-4A07-99BE-0EA92AAF0DD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pic>
        <p:nvPicPr>
          <p:cNvPr id="4" name="Picture 3">
            <a:extLst>
              <a:ext uri="{FF2B5EF4-FFF2-40B4-BE49-F238E27FC236}">
                <a16:creationId xmlns:a16="http://schemas.microsoft.com/office/drawing/2014/main" id="{3E92B685-0AA7-4E5F-A814-DC7332442C56}"/>
              </a:ext>
            </a:extLst>
          </p:cNvPr>
          <p:cNvPicPr>
            <a:picLocks noChangeAspect="1"/>
          </p:cNvPicPr>
          <p:nvPr/>
        </p:nvPicPr>
        <p:blipFill>
          <a:blip r:embed="rId2"/>
          <a:stretch>
            <a:fillRect/>
          </a:stretch>
        </p:blipFill>
        <p:spPr>
          <a:xfrm>
            <a:off x="2200153" y="336435"/>
            <a:ext cx="4743694" cy="4470630"/>
          </a:xfrm>
          <a:prstGeom prst="rect">
            <a:avLst/>
          </a:prstGeom>
        </p:spPr>
      </p:pic>
    </p:spTree>
    <p:extLst>
      <p:ext uri="{BB962C8B-B14F-4D97-AF65-F5344CB8AC3E}">
        <p14:creationId xmlns:p14="http://schemas.microsoft.com/office/powerpoint/2010/main" val="3554912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95AB1A-42EA-40CE-BCDB-25D962B3329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id="{85BDBF58-4173-4438-92B5-BE9464CD95D4}"/>
              </a:ext>
            </a:extLst>
          </p:cNvPr>
          <p:cNvPicPr>
            <a:picLocks noChangeAspect="1"/>
          </p:cNvPicPr>
          <p:nvPr/>
        </p:nvPicPr>
        <p:blipFill>
          <a:blip r:embed="rId2"/>
          <a:stretch>
            <a:fillRect/>
          </a:stretch>
        </p:blipFill>
        <p:spPr>
          <a:xfrm>
            <a:off x="2022344" y="815885"/>
            <a:ext cx="5099312" cy="3511730"/>
          </a:xfrm>
          <a:prstGeom prst="rect">
            <a:avLst/>
          </a:prstGeom>
        </p:spPr>
      </p:pic>
    </p:spTree>
    <p:extLst>
      <p:ext uri="{BB962C8B-B14F-4D97-AF65-F5344CB8AC3E}">
        <p14:creationId xmlns:p14="http://schemas.microsoft.com/office/powerpoint/2010/main" val="1357600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EF08AC-15F9-4115-9E77-3DA6A643BECA}"/>
              </a:ext>
            </a:extLst>
          </p:cNvPr>
          <p:cNvSpPr>
            <a:spLocks noGrp="1"/>
          </p:cNvSpPr>
          <p:nvPr>
            <p:ph type="title"/>
          </p:nvPr>
        </p:nvSpPr>
        <p:spPr>
          <a:xfrm>
            <a:off x="1828800" y="819150"/>
            <a:ext cx="5562600" cy="645300"/>
          </a:xfrm>
        </p:spPr>
        <p:txBody>
          <a:bodyPr/>
          <a:lstStyle/>
          <a:p>
            <a:r>
              <a:rPr lang="en-IN" sz="2800" dirty="0"/>
              <a:t>ADVANTAGES AND DISADVANTAGES </a:t>
            </a:r>
          </a:p>
        </p:txBody>
      </p:sp>
      <p:sp>
        <p:nvSpPr>
          <p:cNvPr id="4" name="Text Placeholder 3">
            <a:extLst>
              <a:ext uri="{FF2B5EF4-FFF2-40B4-BE49-F238E27FC236}">
                <a16:creationId xmlns:a16="http://schemas.microsoft.com/office/drawing/2014/main" id="{22C8783B-06EC-46A6-BAAC-89B8469BD097}"/>
              </a:ext>
            </a:extLst>
          </p:cNvPr>
          <p:cNvSpPr>
            <a:spLocks noGrp="1"/>
          </p:cNvSpPr>
          <p:nvPr>
            <p:ph type="body" idx="1"/>
          </p:nvPr>
        </p:nvSpPr>
        <p:spPr>
          <a:xfrm>
            <a:off x="1519650" y="1352550"/>
            <a:ext cx="5562600" cy="3192150"/>
          </a:xfrm>
        </p:spPr>
        <p:txBody>
          <a:bodyPr/>
          <a:lstStyle/>
          <a:p>
            <a:pPr algn="l">
              <a:buFont typeface="Arial" panose="020B0604020202020204" pitchFamily="34" charset="0"/>
              <a:buChar char="•"/>
            </a:pPr>
            <a:r>
              <a:rPr lang="en-US" b="0" i="0" dirty="0">
                <a:solidFill>
                  <a:srgbClr val="BDC1C6"/>
                </a:solidFill>
                <a:effectLst/>
                <a:latin typeface="arial" panose="020B0604020202020204" pitchFamily="34" charset="0"/>
              </a:rPr>
              <a:t>Playing improves hand-eye coordination and it stimulates mental alertness, concentration and tactical strategy. ...</a:t>
            </a:r>
          </a:p>
          <a:p>
            <a:pPr algn="l">
              <a:buFont typeface="Arial" panose="020B0604020202020204" pitchFamily="34" charset="0"/>
              <a:buChar char="•"/>
            </a:pPr>
            <a:r>
              <a:rPr lang="en-US" b="0" i="0" dirty="0">
                <a:solidFill>
                  <a:srgbClr val="BDC1C6"/>
                </a:solidFill>
                <a:effectLst/>
                <a:latin typeface="arial" panose="020B0604020202020204" pitchFamily="34" charset="0"/>
              </a:rPr>
              <a:t>Develops mental acuity. ...</a:t>
            </a:r>
          </a:p>
          <a:p>
            <a:pPr algn="l">
              <a:buFont typeface="Arial" panose="020B0604020202020204" pitchFamily="34" charset="0"/>
              <a:buChar char="•"/>
            </a:pPr>
            <a:r>
              <a:rPr lang="en-US" b="0" i="0" dirty="0">
                <a:solidFill>
                  <a:srgbClr val="BDC1C6"/>
                </a:solidFill>
                <a:effectLst/>
                <a:latin typeface="arial" panose="020B0604020202020204" pitchFamily="34" charset="0"/>
              </a:rPr>
              <a:t>Improves reflexes. ...</a:t>
            </a:r>
          </a:p>
          <a:p>
            <a:pPr algn="l">
              <a:buFont typeface="Arial" panose="020B0604020202020204" pitchFamily="34" charset="0"/>
              <a:buChar char="•"/>
            </a:pPr>
            <a:r>
              <a:rPr lang="en-US" b="0" i="0" dirty="0">
                <a:solidFill>
                  <a:srgbClr val="BDC1C6"/>
                </a:solidFill>
                <a:effectLst/>
                <a:latin typeface="arial" panose="020B0604020202020204" pitchFamily="34" charset="0"/>
              </a:rPr>
              <a:t>It's easy on the joints.</a:t>
            </a:r>
          </a:p>
          <a:p>
            <a:pPr algn="l">
              <a:buFont typeface="Arial" panose="020B0604020202020204" pitchFamily="34" charset="0"/>
              <a:buChar char="•"/>
            </a:pPr>
            <a:r>
              <a:rPr lang="en-US" b="0" i="0" dirty="0">
                <a:solidFill>
                  <a:srgbClr val="BDC1C6"/>
                </a:solidFill>
                <a:effectLst/>
                <a:latin typeface="arial" panose="020B0604020202020204" pitchFamily="34" charset="0"/>
              </a:rPr>
              <a:t>Burns calories.</a:t>
            </a:r>
          </a:p>
          <a:p>
            <a:pPr algn="l">
              <a:buFont typeface="Arial" panose="020B0604020202020204" pitchFamily="34" charset="0"/>
              <a:buChar char="•"/>
            </a:pPr>
            <a:r>
              <a:rPr lang="en-US" b="0" i="0" dirty="0">
                <a:solidFill>
                  <a:srgbClr val="BDC1C6"/>
                </a:solidFill>
                <a:effectLst/>
                <a:latin typeface="arial" panose="020B0604020202020204" pitchFamily="34" charset="0"/>
              </a:rPr>
              <a:t>Offers a social outlet.</a:t>
            </a:r>
          </a:p>
          <a:p>
            <a:pPr algn="l">
              <a:buFont typeface="Arial" panose="020B0604020202020204" pitchFamily="34" charset="0"/>
              <a:buChar char="•"/>
            </a:pPr>
            <a:r>
              <a:rPr lang="en-US" b="0" i="0" dirty="0">
                <a:solidFill>
                  <a:srgbClr val="BDC1C6"/>
                </a:solidFill>
                <a:effectLst/>
                <a:latin typeface="arial" panose="020B0604020202020204" pitchFamily="34" charset="0"/>
              </a:rPr>
              <a:t>Keeps your brain sharp.</a:t>
            </a:r>
          </a:p>
          <a:p>
            <a:pPr algn="l">
              <a:buFont typeface="Arial" panose="020B0604020202020204" pitchFamily="34" charset="0"/>
              <a:buChar char="•"/>
            </a:pPr>
            <a:r>
              <a:rPr lang="en-US" b="0" i="0" dirty="0">
                <a:solidFill>
                  <a:srgbClr val="BDC1C6"/>
                </a:solidFill>
                <a:effectLst/>
                <a:latin typeface="arial" panose="020B0604020202020204" pitchFamily="34" charset="0"/>
              </a:rPr>
              <a:t>Improves coordination.</a:t>
            </a:r>
          </a:p>
          <a:p>
            <a:pPr algn="l">
              <a:buFont typeface="Arial" panose="020B0604020202020204" pitchFamily="34" charset="0"/>
              <a:buChar char="•"/>
            </a:pPr>
            <a:r>
              <a:rPr lang="en-US" b="0" i="0" dirty="0">
                <a:solidFill>
                  <a:srgbClr val="BDC1C6"/>
                </a:solidFill>
                <a:effectLst/>
                <a:latin typeface="arial" panose="020B0604020202020204" pitchFamily="34" charset="0"/>
              </a:rPr>
              <a:t>There are absolutely no cons of ping pong. Ping pong is a game of reflexes, agility and flexibility. It improves your reflexes by the most.</a:t>
            </a:r>
          </a:p>
          <a:p>
            <a:endParaRPr lang="en-IN" dirty="0"/>
          </a:p>
        </p:txBody>
      </p:sp>
      <p:sp>
        <p:nvSpPr>
          <p:cNvPr id="2" name="Slide Number Placeholder 1">
            <a:extLst>
              <a:ext uri="{FF2B5EF4-FFF2-40B4-BE49-F238E27FC236}">
                <a16:creationId xmlns:a16="http://schemas.microsoft.com/office/drawing/2014/main" id="{DE7F6838-73F3-4094-BB94-73BE5870C4E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977661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421DAD-9389-4905-A052-489D6A2D094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pic>
        <p:nvPicPr>
          <p:cNvPr id="4" name="Picture 3">
            <a:extLst>
              <a:ext uri="{FF2B5EF4-FFF2-40B4-BE49-F238E27FC236}">
                <a16:creationId xmlns:a16="http://schemas.microsoft.com/office/drawing/2014/main" id="{E0D3CA95-349B-40A8-8A68-00F2A306474E}"/>
              </a:ext>
            </a:extLst>
          </p:cNvPr>
          <p:cNvPicPr>
            <a:picLocks noChangeAspect="1"/>
          </p:cNvPicPr>
          <p:nvPr/>
        </p:nvPicPr>
        <p:blipFill>
          <a:blip r:embed="rId2"/>
          <a:stretch>
            <a:fillRect/>
          </a:stretch>
        </p:blipFill>
        <p:spPr>
          <a:xfrm>
            <a:off x="1371600" y="1210951"/>
            <a:ext cx="6781800" cy="3574574"/>
          </a:xfrm>
          <a:prstGeom prst="rect">
            <a:avLst/>
          </a:prstGeom>
        </p:spPr>
      </p:pic>
      <p:sp>
        <p:nvSpPr>
          <p:cNvPr id="5" name="TextBox 4">
            <a:extLst>
              <a:ext uri="{FF2B5EF4-FFF2-40B4-BE49-F238E27FC236}">
                <a16:creationId xmlns:a16="http://schemas.microsoft.com/office/drawing/2014/main" id="{2DAADC76-36C6-4888-B760-4E9B81622E08}"/>
              </a:ext>
            </a:extLst>
          </p:cNvPr>
          <p:cNvSpPr txBox="1"/>
          <p:nvPr/>
        </p:nvSpPr>
        <p:spPr>
          <a:xfrm>
            <a:off x="1371600" y="590550"/>
            <a:ext cx="6096000" cy="523220"/>
          </a:xfrm>
          <a:prstGeom prst="rect">
            <a:avLst/>
          </a:prstGeom>
          <a:noFill/>
        </p:spPr>
        <p:txBody>
          <a:bodyPr wrap="square" rtlCol="0">
            <a:spAutoFit/>
          </a:bodyPr>
          <a:lstStyle/>
          <a:p>
            <a:r>
              <a:rPr lang="en-IN" sz="2800" b="1" dirty="0">
                <a:solidFill>
                  <a:schemeClr val="bg2">
                    <a:lumMod val="40000"/>
                    <a:lumOff val="60000"/>
                  </a:schemeClr>
                </a:solidFill>
                <a:latin typeface="Cambria Math" panose="02040503050406030204" pitchFamily="18" charset="0"/>
                <a:ea typeface="Cambria Math" panose="02040503050406030204" pitchFamily="18" charset="0"/>
              </a:rPr>
              <a:t>OUTPUT </a:t>
            </a:r>
          </a:p>
        </p:txBody>
      </p:sp>
    </p:spTree>
    <p:extLst>
      <p:ext uri="{BB962C8B-B14F-4D97-AF65-F5344CB8AC3E}">
        <p14:creationId xmlns:p14="http://schemas.microsoft.com/office/powerpoint/2010/main" val="207952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lvl="0"/>
            <a:r>
              <a:rPr lang="en-IN" dirty="0">
                <a:latin typeface="Cambria Math" pitchFamily="18" charset="0"/>
                <a:ea typeface="Cambria Math" pitchFamily="18" charset="0"/>
              </a:rPr>
              <a:t>Introduction</a:t>
            </a:r>
            <a:endParaRPr dirty="0">
              <a:latin typeface="Cambria Math" pitchFamily="18" charset="0"/>
              <a:ea typeface="Cambria Math" pitchFamily="18" charset="0"/>
            </a:endParaRPr>
          </a:p>
        </p:txBody>
      </p:sp>
      <p:sp>
        <p:nvSpPr>
          <p:cNvPr id="343" name="Google Shape;343;p12"/>
          <p:cNvSpPr txBox="1"/>
          <p:nvPr/>
        </p:nvSpPr>
        <p:spPr>
          <a:xfrm>
            <a:off x="228600" y="1744524"/>
            <a:ext cx="8839200" cy="3189425"/>
          </a:xfrm>
          <a:prstGeom prst="rect">
            <a:avLst/>
          </a:prstGeom>
          <a:noFill/>
          <a:ln>
            <a:noFill/>
          </a:ln>
        </p:spPr>
        <p:txBody>
          <a:bodyPr spcFirstLastPara="1" wrap="square" lIns="91425" tIns="91425" rIns="91425" bIns="91425" anchor="t" anchorCtr="0">
            <a:noAutofit/>
          </a:bodyPr>
          <a:lstStyle/>
          <a:p>
            <a:pPr lvl="0">
              <a:spcBef>
                <a:spcPts val="600"/>
              </a:spcBef>
            </a:pPr>
            <a:r>
              <a:rPr lang="en-US" sz="2000" dirty="0">
                <a:solidFill>
                  <a:schemeClr val="tx1"/>
                </a:solidFill>
                <a:latin typeface="Cambria Math" pitchFamily="18" charset="0"/>
                <a:ea typeface="Cambria Math" pitchFamily="18" charset="0"/>
              </a:rPr>
              <a:t>Pong is one of the earliest arcade video games. It is a table-tennis inspired game featuring simple two dimensional graphics. In it, the player controls the paddle by moving it vertically across the left or the right side of the screen. </a:t>
            </a:r>
          </a:p>
          <a:p>
            <a:pPr lvl="0">
              <a:spcBef>
                <a:spcPts val="600"/>
              </a:spcBef>
            </a:pPr>
            <a:r>
              <a:rPr lang="en-US" sz="2000" dirty="0">
                <a:solidFill>
                  <a:schemeClr val="tx1"/>
                </a:solidFill>
                <a:latin typeface="Cambria Math" pitchFamily="18" charset="0"/>
                <a:ea typeface="Cambria Math" pitchFamily="18" charset="0"/>
              </a:rPr>
              <a:t>Each player earns points when the opponent fails to return the ball. The aim of this project is to create a C# application for Pong using the UNITY HUB SOFTWARE. It also involves creating a few AI models which the user can play against</a:t>
            </a:r>
            <a:r>
              <a:rPr lang="en-US" sz="1200" dirty="0">
                <a:solidFill>
                  <a:schemeClr val="tx1"/>
                </a:solidFill>
              </a:rPr>
              <a:t>.</a:t>
            </a:r>
            <a:endParaRPr sz="1200" dirty="0">
              <a:solidFill>
                <a:schemeClr val="tx1"/>
              </a:solidFill>
              <a:latin typeface="Cambria Math" pitchFamily="18" charset="0"/>
              <a:ea typeface="Cambria Math" pitchFamily="18" charset="0"/>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A0CBF3-0B0F-4652-B06C-3FCD72BD1C6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sp>
        <p:nvSpPr>
          <p:cNvPr id="3" name="TextBox 2">
            <a:extLst>
              <a:ext uri="{FF2B5EF4-FFF2-40B4-BE49-F238E27FC236}">
                <a16:creationId xmlns:a16="http://schemas.microsoft.com/office/drawing/2014/main" id="{16875EFE-D41D-47C5-9124-0AFC390D208E}"/>
              </a:ext>
            </a:extLst>
          </p:cNvPr>
          <p:cNvSpPr txBox="1"/>
          <p:nvPr/>
        </p:nvSpPr>
        <p:spPr>
          <a:xfrm>
            <a:off x="3124200" y="971550"/>
            <a:ext cx="5486400" cy="461665"/>
          </a:xfrm>
          <a:prstGeom prst="rect">
            <a:avLst/>
          </a:prstGeom>
          <a:noFill/>
        </p:spPr>
        <p:txBody>
          <a:bodyPr wrap="square" rtlCol="0">
            <a:spAutoFit/>
          </a:bodyPr>
          <a:lstStyle/>
          <a:p>
            <a:r>
              <a:rPr lang="en-IN" sz="2400" dirty="0">
                <a:solidFill>
                  <a:schemeClr val="accent1">
                    <a:lumMod val="60000"/>
                    <a:lumOff val="40000"/>
                  </a:schemeClr>
                </a:solidFill>
                <a:latin typeface="Cambria Math" panose="02040503050406030204" pitchFamily="18" charset="0"/>
                <a:ea typeface="Cambria Math" panose="02040503050406030204" pitchFamily="18" charset="0"/>
              </a:rPr>
              <a:t>CONCLUSION</a:t>
            </a:r>
          </a:p>
        </p:txBody>
      </p:sp>
      <p:sp>
        <p:nvSpPr>
          <p:cNvPr id="4" name="TextBox 3">
            <a:extLst>
              <a:ext uri="{FF2B5EF4-FFF2-40B4-BE49-F238E27FC236}">
                <a16:creationId xmlns:a16="http://schemas.microsoft.com/office/drawing/2014/main" id="{7752B5A3-7711-4898-8FED-0A93896A7AEF}"/>
              </a:ext>
            </a:extLst>
          </p:cNvPr>
          <p:cNvSpPr txBox="1"/>
          <p:nvPr/>
        </p:nvSpPr>
        <p:spPr>
          <a:xfrm>
            <a:off x="914400" y="1581150"/>
            <a:ext cx="6858000" cy="1569660"/>
          </a:xfrm>
          <a:prstGeom prst="rect">
            <a:avLst/>
          </a:prstGeom>
          <a:noFill/>
        </p:spPr>
        <p:txBody>
          <a:bodyPr wrap="square" rtlCol="0">
            <a:spAutoFit/>
          </a:bodyPr>
          <a:lstStyle/>
          <a:p>
            <a:r>
              <a:rPr lang="en-US" sz="1600" dirty="0">
                <a:solidFill>
                  <a:schemeClr val="bg1">
                    <a:lumMod val="10000"/>
                    <a:lumOff val="90000"/>
                  </a:schemeClr>
                </a:solidFill>
                <a:latin typeface="Cambria Math" panose="02040503050406030204" pitchFamily="18" charset="0"/>
                <a:ea typeface="Cambria Math" panose="02040503050406030204" pitchFamily="18" charset="0"/>
              </a:rPr>
              <a:t>Our project resulted in a working implementation of the game Pong. The game displays the paddles on either side of the screen, with a square ball bouncing between them. The play area on the screen is separated from the rest of the display by lines at the top and bottom. Above the play area, the score is displayed as two bars which fill toward the center of the screen when one player scores a point.</a:t>
            </a:r>
            <a:endParaRPr lang="en-IN" sz="1600" dirty="0">
              <a:solidFill>
                <a:schemeClr val="bg1">
                  <a:lumMod val="10000"/>
                  <a:lumOff val="9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38194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dirty="0"/>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752600" y="285750"/>
            <a:ext cx="5181600" cy="10066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latin typeface="Cambria Math" pitchFamily="18" charset="0"/>
                <a:ea typeface="Cambria Math" pitchFamily="18" charset="0"/>
              </a:rPr>
              <a:t>SOFTWARE AND PROGRAMMING LANGUAGE USED</a:t>
            </a:r>
            <a:endParaRPr sz="2400" dirty="0">
              <a:latin typeface="Cambria Math" pitchFamily="18" charset="0"/>
              <a:ea typeface="Cambria Math" pitchFamily="18" charset="0"/>
            </a:endParaRPr>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dirty="0"/>
          </a:p>
        </p:txBody>
      </p:sp>
      <p:sp>
        <p:nvSpPr>
          <p:cNvPr id="6" name="Google Shape;373;p16"/>
          <p:cNvSpPr txBox="1">
            <a:spLocks/>
          </p:cNvSpPr>
          <p:nvPr/>
        </p:nvSpPr>
        <p:spPr>
          <a:xfrm>
            <a:off x="1676400" y="1123950"/>
            <a:ext cx="6781800" cy="3276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spcBef>
                <a:spcPts val="600"/>
              </a:spcBef>
              <a:buSzPts val="1400"/>
            </a:pPr>
            <a:r>
              <a:rPr lang="en-US" dirty="0">
                <a:solidFill>
                  <a:schemeClr val="tx1">
                    <a:lumMod val="95000"/>
                  </a:schemeClr>
                </a:solidFill>
              </a:rPr>
              <a:t>UNITY HUB</a:t>
            </a:r>
          </a:p>
          <a:p>
            <a:pPr marL="425450" indent="-285750">
              <a:spcBef>
                <a:spcPts val="600"/>
              </a:spcBef>
              <a:buSzPts val="1400"/>
              <a:buFont typeface="Arial" panose="020B0604020202020204" pitchFamily="34" charset="0"/>
              <a:buChar char="•"/>
            </a:pPr>
            <a:r>
              <a:rPr lang="en-US" dirty="0">
                <a:solidFill>
                  <a:schemeClr val="tx1"/>
                </a:solidFill>
              </a:rPr>
              <a:t>The Unity Hub is a standalone application that streamlines the way you find, download, and manage your Unity Projects and installations. In addition, you can manually add versions of the Editor that you have already installed on your machine to your Hub.</a:t>
            </a:r>
          </a:p>
          <a:p>
            <a:pPr marL="139700">
              <a:spcBef>
                <a:spcPts val="600"/>
              </a:spcBef>
              <a:buSzPts val="1400"/>
            </a:pPr>
            <a:r>
              <a:rPr lang="en-US" dirty="0">
                <a:solidFill>
                  <a:schemeClr val="tx1"/>
                </a:solidFill>
              </a:rPr>
              <a:t>C#</a:t>
            </a:r>
          </a:p>
          <a:p>
            <a:pPr marL="425450" indent="-285750">
              <a:spcBef>
                <a:spcPts val="600"/>
              </a:spcBef>
              <a:buSzPts val="1400"/>
              <a:buFont typeface="Arial" panose="020B0604020202020204" pitchFamily="34" charset="0"/>
              <a:buChar char="•"/>
            </a:pPr>
            <a:r>
              <a:rPr lang="en-US" dirty="0">
                <a:solidFill>
                  <a:schemeClr val="tx1"/>
                </a:solidFill>
              </a:rPr>
              <a:t>It is an object-oriented programming language created by Microsoft that runs on the .NET Framework.</a:t>
            </a:r>
          </a:p>
          <a:p>
            <a:pPr marL="425450" indent="-285750">
              <a:spcBef>
                <a:spcPts val="600"/>
              </a:spcBef>
              <a:buSzPts val="1400"/>
              <a:buFont typeface="Arial" panose="020B0604020202020204" pitchFamily="34" charset="0"/>
              <a:buChar char="•"/>
            </a:pPr>
            <a:r>
              <a:rPr lang="en-US" dirty="0">
                <a:solidFill>
                  <a:schemeClr val="tx1"/>
                </a:solidFill>
              </a:rPr>
              <a:t>C# has roots from the C family, and the language is close to other popular languages like C++ and Java.</a:t>
            </a:r>
          </a:p>
          <a:p>
            <a:pPr marL="425450" indent="-285750">
              <a:spcBef>
                <a:spcPts val="600"/>
              </a:spcBef>
              <a:buSzPts val="1400"/>
              <a:buFont typeface="Arial" panose="020B0604020202020204" pitchFamily="34" charset="0"/>
              <a:buChar char="•"/>
            </a:pPr>
            <a:r>
              <a:rPr lang="en-US" dirty="0">
                <a:solidFill>
                  <a:schemeClr val="tx1"/>
                </a:solidFill>
              </a:rPr>
              <a:t>The first version was released in year 2002. The latest version, C# 8, was released in September 2019.</a:t>
            </a:r>
          </a:p>
          <a:p>
            <a:pPr marL="425450" indent="-285750">
              <a:spcBef>
                <a:spcPts val="600"/>
              </a:spcBef>
              <a:buSzPts val="1400"/>
              <a:buFont typeface="Arial" panose="020B0604020202020204" pitchFamily="34" charset="0"/>
              <a:buChar char="•"/>
            </a:pPr>
            <a:r>
              <a:rPr lang="en-US" dirty="0">
                <a:solidFill>
                  <a:schemeClr val="tx1"/>
                </a:solidFill>
              </a:rPr>
              <a:t>C# can be used to create a number of different programs and applications: mobile apps, desktop apps, cloud-based services, websites, enterprise software and games. Lots and lots of games</a:t>
            </a:r>
            <a:r>
              <a:rPr lang="en-US" b="1" dirty="0">
                <a:solidFill>
                  <a:schemeClr val="tx1"/>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3537857" y="167640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GOALS</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16"/>
          <p:cNvSpPr txBox="1">
            <a:spLocks noGrp="1"/>
          </p:cNvSpPr>
          <p:nvPr>
            <p:ph type="body" idx="1"/>
          </p:nvPr>
        </p:nvSpPr>
        <p:spPr>
          <a:xfrm>
            <a:off x="1371600" y="895350"/>
            <a:ext cx="6400800" cy="40386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1400"/>
              <a:buNone/>
            </a:pPr>
            <a:r>
              <a:rPr lang="en-US" sz="1800" dirty="0"/>
              <a:t>The project was executed with the following goals in mind: </a:t>
            </a:r>
          </a:p>
          <a:p>
            <a:pPr marL="482600" lvl="0" indent="-342900" algn="l" rtl="0">
              <a:spcBef>
                <a:spcPts val="600"/>
              </a:spcBef>
              <a:spcAft>
                <a:spcPts val="0"/>
              </a:spcAft>
              <a:buSzPts val="1400"/>
              <a:buAutoNum type="arabicPeriod"/>
            </a:pPr>
            <a:r>
              <a:rPr lang="en-US" sz="1800" dirty="0"/>
              <a:t>Creation of a GUI so that the user can select options and navigate through the application.</a:t>
            </a:r>
          </a:p>
          <a:p>
            <a:pPr marL="482600" lvl="0" indent="-342900" algn="l" rtl="0">
              <a:spcBef>
                <a:spcPts val="600"/>
              </a:spcBef>
              <a:spcAft>
                <a:spcPts val="0"/>
              </a:spcAft>
              <a:buSzPts val="1400"/>
              <a:buAutoNum type="arabicPeriod"/>
            </a:pPr>
            <a:r>
              <a:rPr lang="en-US" sz="1800" dirty="0"/>
              <a:t>Development of the 2 player interface, that allows 2 players to play the game using the keyboard. </a:t>
            </a:r>
          </a:p>
          <a:p>
            <a:pPr marL="482600" lvl="0" indent="-342900" algn="l" rtl="0">
              <a:spcBef>
                <a:spcPts val="600"/>
              </a:spcBef>
              <a:spcAft>
                <a:spcPts val="0"/>
              </a:spcAft>
              <a:buSzPts val="1400"/>
              <a:buAutoNum type="arabicPeriod"/>
            </a:pPr>
            <a:r>
              <a:rPr lang="en-US" sz="1800" dirty="0"/>
              <a:t>Modifying the 2 player interface to build a player vs AI interface. </a:t>
            </a:r>
          </a:p>
          <a:p>
            <a:pPr marL="482600" lvl="0" indent="-342900" algn="l" rtl="0">
              <a:spcBef>
                <a:spcPts val="600"/>
              </a:spcBef>
              <a:spcAft>
                <a:spcPts val="0"/>
              </a:spcAft>
              <a:buSzPts val="1400"/>
              <a:buAutoNum type="arabicPeriod"/>
            </a:pPr>
            <a:r>
              <a:rPr lang="en-US" sz="1800" dirty="0"/>
              <a:t>Creating AI models for the player vs AI interface using simple algorithms. </a:t>
            </a:r>
          </a:p>
          <a:p>
            <a:pPr marL="139700" lvl="0" indent="0" algn="l" rtl="0">
              <a:spcBef>
                <a:spcPts val="600"/>
              </a:spcBef>
              <a:spcAft>
                <a:spcPts val="0"/>
              </a:spcAft>
              <a:buSzPts val="1400"/>
              <a:buNone/>
            </a:pPr>
            <a:endParaRPr lang="en-US" sz="1800"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4005644" y="1991850"/>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IMPLEMENTATION</a:t>
            </a:r>
            <a:endParaRPr dirty="0"/>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0" name="Google Shape;400;p18"/>
          <p:cNvSpPr txBox="1">
            <a:spLocks noGrp="1"/>
          </p:cNvSpPr>
          <p:nvPr>
            <p:ph type="body" idx="2"/>
          </p:nvPr>
        </p:nvSpPr>
        <p:spPr>
          <a:xfrm>
            <a:off x="1904700" y="819150"/>
            <a:ext cx="5715300" cy="4145325"/>
          </a:xfrm>
          <a:prstGeom prst="rect">
            <a:avLst/>
          </a:prstGeom>
        </p:spPr>
        <p:txBody>
          <a:bodyPr spcFirstLastPara="1" wrap="square" lIns="91425" tIns="91425" rIns="91425" bIns="91425" anchor="t" anchorCtr="0">
            <a:noAutofit/>
          </a:bodyPr>
          <a:lstStyle/>
          <a:p>
            <a:pPr marL="285750" indent="-285750"/>
            <a:r>
              <a:rPr lang="en-US" sz="1800" dirty="0"/>
              <a:t>The AI has a position where it wants to be, and moves towards that position at a constant velocity, using the standard “arrive” behavior (look into steering behaviors for AI - the trick with “arrive” is that you have an arrive radius, and scale your velocity according to it, so that your velocity is maximum at the radius and outside, but becomes zero in the middle).</a:t>
            </a:r>
          </a:p>
          <a:p>
            <a:pPr marL="285750" indent="-285750"/>
            <a:r>
              <a:rPr lang="en-US" sz="1800" dirty="0"/>
              <a:t>The desired position is calculated by casting a ray from the current ball position, along its velocity vector, and seeing if it intersects the line where the AI is guarding the goal. If it intersects a wall, it is reflected from there, and tested again. I only calculate one reflection, seeing how a human would also have problems predicting more than one.</a:t>
            </a:r>
            <a:endParaRPr lang="en-IN" sz="1800" dirty="0"/>
          </a:p>
        </p:txBody>
      </p:sp>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0" name="Google Shape;400;p18"/>
          <p:cNvSpPr txBox="1">
            <a:spLocks noGrp="1"/>
          </p:cNvSpPr>
          <p:nvPr>
            <p:ph type="body" idx="2"/>
          </p:nvPr>
        </p:nvSpPr>
        <p:spPr>
          <a:xfrm>
            <a:off x="1904700" y="819150"/>
            <a:ext cx="5715300" cy="4145325"/>
          </a:xfrm>
          <a:prstGeom prst="rect">
            <a:avLst/>
          </a:prstGeom>
        </p:spPr>
        <p:txBody>
          <a:bodyPr spcFirstLastPara="1" wrap="square" lIns="91425" tIns="91425" rIns="91425" bIns="91425" anchor="t" anchorCtr="0">
            <a:noAutofit/>
          </a:bodyPr>
          <a:lstStyle/>
          <a:p>
            <a:pPr marL="285750" indent="-285750"/>
            <a:r>
              <a:rPr lang="en-US" sz="1800" dirty="0"/>
              <a:t>When the ball hits something, a delay is started which prevents the AI from immediately recalculating the desired position, for around 200 milliseconds. This simulates reaction time, and is based on actual data about human reaction times (around 215 ms on average).</a:t>
            </a:r>
          </a:p>
          <a:p>
            <a:pPr marL="285750" indent="-285750"/>
            <a:r>
              <a:rPr lang="en-US" sz="1800" dirty="0"/>
              <a:t>Later I added an “enrage” mechanic, where when the player scored a goal the AIs speed would be increased a bit and the reaction time reduced a bit. When the AI scored, the opposite would happen. This turned out to be a very good idea, since the AI would automatically scale its difficulty to any player skill level.</a:t>
            </a:r>
          </a:p>
        </p:txBody>
      </p:sp>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dirty="0"/>
          </a:p>
        </p:txBody>
      </p:sp>
    </p:spTree>
    <p:extLst>
      <p:ext uri="{BB962C8B-B14F-4D97-AF65-F5344CB8AC3E}">
        <p14:creationId xmlns:p14="http://schemas.microsoft.com/office/powerpoint/2010/main" val="144954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1456D1-6E89-4643-A4A0-506618CFE77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pic>
        <p:nvPicPr>
          <p:cNvPr id="4" name="Picture 3">
            <a:extLst>
              <a:ext uri="{FF2B5EF4-FFF2-40B4-BE49-F238E27FC236}">
                <a16:creationId xmlns:a16="http://schemas.microsoft.com/office/drawing/2014/main" id="{9ED2AA29-987E-4EC1-B912-B4C91B01D902}"/>
              </a:ext>
            </a:extLst>
          </p:cNvPr>
          <p:cNvPicPr>
            <a:picLocks noChangeAspect="1"/>
          </p:cNvPicPr>
          <p:nvPr/>
        </p:nvPicPr>
        <p:blipFill>
          <a:blip r:embed="rId2"/>
          <a:stretch>
            <a:fillRect/>
          </a:stretch>
        </p:blipFill>
        <p:spPr>
          <a:xfrm>
            <a:off x="726877" y="1581150"/>
            <a:ext cx="7690245" cy="2914800"/>
          </a:xfrm>
          <a:prstGeom prst="rect">
            <a:avLst/>
          </a:prstGeom>
        </p:spPr>
      </p:pic>
      <p:sp>
        <p:nvSpPr>
          <p:cNvPr id="5" name="TextBox 4">
            <a:extLst>
              <a:ext uri="{FF2B5EF4-FFF2-40B4-BE49-F238E27FC236}">
                <a16:creationId xmlns:a16="http://schemas.microsoft.com/office/drawing/2014/main" id="{07AAA3AB-4515-4F4B-9CEC-54BD39394CDA}"/>
              </a:ext>
            </a:extLst>
          </p:cNvPr>
          <p:cNvSpPr txBox="1"/>
          <p:nvPr/>
        </p:nvSpPr>
        <p:spPr>
          <a:xfrm>
            <a:off x="1295400" y="819150"/>
            <a:ext cx="5638800" cy="584775"/>
          </a:xfrm>
          <a:prstGeom prst="rect">
            <a:avLst/>
          </a:prstGeom>
          <a:noFill/>
        </p:spPr>
        <p:txBody>
          <a:bodyPr wrap="square" rtlCol="0">
            <a:spAutoFit/>
          </a:bodyPr>
          <a:lstStyle/>
          <a:p>
            <a:r>
              <a:rPr lang="en-IN" sz="3200" dirty="0">
                <a:solidFill>
                  <a:schemeClr val="tx2">
                    <a:lumMod val="60000"/>
                    <a:lumOff val="40000"/>
                  </a:schemeClr>
                </a:solidFill>
                <a:latin typeface="Cambria Math" panose="02040503050406030204" pitchFamily="18" charset="0"/>
                <a:ea typeface="Cambria Math" panose="02040503050406030204" pitchFamily="18" charset="0"/>
              </a:rPr>
              <a:t>GAME SCENE</a:t>
            </a:r>
          </a:p>
        </p:txBody>
      </p:sp>
    </p:spTree>
    <p:extLst>
      <p:ext uri="{BB962C8B-B14F-4D97-AF65-F5344CB8AC3E}">
        <p14:creationId xmlns:p14="http://schemas.microsoft.com/office/powerpoint/2010/main" val="1672369382"/>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795</Words>
  <Application>Microsoft Office PowerPoint</Application>
  <PresentationFormat>On-screen Show (16:9)</PresentationFormat>
  <Paragraphs>61</Paragraphs>
  <Slides>21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vt:lpstr>
      <vt:lpstr>Cambria Math</vt:lpstr>
      <vt:lpstr>Helvetica Neue</vt:lpstr>
      <vt:lpstr>Muli</vt:lpstr>
      <vt:lpstr>Nixie One</vt:lpstr>
      <vt:lpstr>Imogen template</vt:lpstr>
      <vt:lpstr>PING PONG BALL USING AI</vt:lpstr>
      <vt:lpstr>Introduction</vt:lpstr>
      <vt:lpstr>SOFTWARE AND PROGRAMMING LANGUAGE USED</vt:lpstr>
      <vt:lpstr>PROJECT GOALS</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AND DISADVANTAGES </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Ping Pong Ball</dc:title>
  <dc:creator>Lenovo</dc:creator>
  <cp:lastModifiedBy>Chaitanya K</cp:lastModifiedBy>
  <cp:revision>9</cp:revision>
  <dcterms:modified xsi:type="dcterms:W3CDTF">2022-04-22T12:04:22Z</dcterms:modified>
</cp:coreProperties>
</file>