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sldIdLst>
    <p:sldId id="257" r:id="rId2"/>
    <p:sldId id="258" r:id="rId3"/>
    <p:sldId id="259" r:id="rId4"/>
    <p:sldId id="262" r:id="rId5"/>
    <p:sldId id="268" r:id="rId6"/>
    <p:sldId id="260" r:id="rId7"/>
    <p:sldId id="261" r:id="rId8"/>
    <p:sldId id="266" r:id="rId9"/>
    <p:sldId id="263" r:id="rId10"/>
    <p:sldId id="269" r:id="rId11"/>
    <p:sldId id="270" r:id="rId12"/>
    <p:sldId id="271" r:id="rId13"/>
    <p:sldId id="272" r:id="rId14"/>
    <p:sldId id="274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64FB-D9BF-49B1-8FAB-2B4D78C1ACA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00D5-E07E-41F2-B1E4-EEF854F3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6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64FB-D9BF-49B1-8FAB-2B4D78C1ACA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00D5-E07E-41F2-B1E4-EEF854F3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8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64FB-D9BF-49B1-8FAB-2B4D78C1ACA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00D5-E07E-41F2-B1E4-EEF854F3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30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64FB-D9BF-49B1-8FAB-2B4D78C1ACA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00D5-E07E-41F2-B1E4-EEF854F3B80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5973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64FB-D9BF-49B1-8FAB-2B4D78C1ACA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00D5-E07E-41F2-B1E4-EEF854F3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6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64FB-D9BF-49B1-8FAB-2B4D78C1ACA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00D5-E07E-41F2-B1E4-EEF854F3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75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64FB-D9BF-49B1-8FAB-2B4D78C1ACA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00D5-E07E-41F2-B1E4-EEF854F3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75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64FB-D9BF-49B1-8FAB-2B4D78C1ACA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00D5-E07E-41F2-B1E4-EEF854F3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81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64FB-D9BF-49B1-8FAB-2B4D78C1ACA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00D5-E07E-41F2-B1E4-EEF854F3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4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64FB-D9BF-49B1-8FAB-2B4D78C1ACA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00D5-E07E-41F2-B1E4-EEF854F3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1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64FB-D9BF-49B1-8FAB-2B4D78C1ACA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00D5-E07E-41F2-B1E4-EEF854F3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64FB-D9BF-49B1-8FAB-2B4D78C1ACA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00D5-E07E-41F2-B1E4-EEF854F3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0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64FB-D9BF-49B1-8FAB-2B4D78C1ACA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00D5-E07E-41F2-B1E4-EEF854F3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0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64FB-D9BF-49B1-8FAB-2B4D78C1ACA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00D5-E07E-41F2-B1E4-EEF854F3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9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64FB-D9BF-49B1-8FAB-2B4D78C1ACA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00D5-E07E-41F2-B1E4-EEF854F3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8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64FB-D9BF-49B1-8FAB-2B4D78C1ACA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00D5-E07E-41F2-B1E4-EEF854F3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71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64FB-D9BF-49B1-8FAB-2B4D78C1ACA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00D5-E07E-41F2-B1E4-EEF854F3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5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4864FB-D9BF-49B1-8FAB-2B4D78C1ACA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F00D5-E07E-41F2-B1E4-EEF854F3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73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  <p:sldLayoutId id="214748387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CDEEF-E748-68FF-51F8-53F2D1DC8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503" y="2309092"/>
            <a:ext cx="9905998" cy="1905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YouTube video to text summery </a:t>
            </a:r>
            <a:br>
              <a:rPr lang="en-US" dirty="0"/>
            </a:br>
            <a:r>
              <a:rPr lang="en-US" dirty="0"/>
              <a:t>for educational centers </a:t>
            </a:r>
            <a:br>
              <a:rPr lang="en-US" dirty="0"/>
            </a:br>
            <a:r>
              <a:rPr lang="en-US" dirty="0"/>
              <a:t>and Project research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A825E8-D0FB-3378-EB3F-1EF87ACBB2F3}"/>
              </a:ext>
            </a:extLst>
          </p:cNvPr>
          <p:cNvSpPr txBox="1"/>
          <p:nvPr/>
        </p:nvSpPr>
        <p:spPr>
          <a:xfrm>
            <a:off x="4762069" y="4304145"/>
            <a:ext cx="2968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By: Dev Chakraborty</a:t>
            </a:r>
          </a:p>
        </p:txBody>
      </p:sp>
    </p:spTree>
    <p:extLst>
      <p:ext uri="{BB962C8B-B14F-4D97-AF65-F5344CB8AC3E}">
        <p14:creationId xmlns:p14="http://schemas.microsoft.com/office/powerpoint/2010/main" val="2066662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143E2-8280-916A-64DC-F61D40B7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Let’s test it </a:t>
            </a:r>
            <a:r>
              <a:rPr lang="en-US" dirty="0"/>
              <a:t>out now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456F9-4C39-3073-3618-AD587CEB8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92" y="1256145"/>
            <a:ext cx="10630055" cy="537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25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9791A0-A7C4-810A-8020-6161BDE33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" y="1403927"/>
            <a:ext cx="11852637" cy="529790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E60B483-DBA0-54B2-A385-B49FF91B5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83" y="118374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Summery of the Ted talk </a:t>
            </a:r>
          </a:p>
        </p:txBody>
      </p:sp>
    </p:spTree>
    <p:extLst>
      <p:ext uri="{BB962C8B-B14F-4D97-AF65-F5344CB8AC3E}">
        <p14:creationId xmlns:p14="http://schemas.microsoft.com/office/powerpoint/2010/main" val="1941453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062E-2BE7-C2F4-6E2E-6BE3C568F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239" y="230909"/>
            <a:ext cx="10875522" cy="554182"/>
          </a:xfrm>
        </p:spPr>
        <p:txBody>
          <a:bodyPr/>
          <a:lstStyle/>
          <a:p>
            <a:pPr algn="ctr"/>
            <a:r>
              <a:rPr lang="en-US" dirty="0"/>
              <a:t>Do you want buy a house here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53170-03F5-A009-ABCB-1CB5B62D0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198" y="1090647"/>
            <a:ext cx="8950184" cy="565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12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E9B22-B440-CA79-34C3-18DE55002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529" y="110973"/>
            <a:ext cx="9404723" cy="1400530"/>
          </a:xfrm>
        </p:spPr>
        <p:txBody>
          <a:bodyPr/>
          <a:lstStyle/>
          <a:p>
            <a:r>
              <a:rPr lang="en-US" dirty="0"/>
              <a:t>Do you think house is possible in this lifetime?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714CBB-A112-4D1C-5991-9D07ACED5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2" y="1585394"/>
            <a:ext cx="12171178" cy="52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29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4362-A944-06DE-EB74-4825489F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39" y="8677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These are different Runtime Environment did the testing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B453CC-1421-AAF5-84B5-EBC3828FF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72" y="1728393"/>
            <a:ext cx="3417210" cy="28919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913D95-A739-9E07-2522-A0BE7DD23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48" y="4620354"/>
            <a:ext cx="3390247" cy="11523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4CFC64-0575-E4A3-8B27-744866F5CEE6}"/>
              </a:ext>
            </a:extLst>
          </p:cNvPr>
          <p:cNvSpPr txBox="1"/>
          <p:nvPr/>
        </p:nvSpPr>
        <p:spPr>
          <a:xfrm>
            <a:off x="120749" y="1302451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CPU Option Specification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BA9A54-6315-34DE-AAE6-514F534CD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47" y="5772728"/>
            <a:ext cx="3427623" cy="10281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001BE6-2DDD-74EA-8BBF-47A83E7E4534}"/>
              </a:ext>
            </a:extLst>
          </p:cNvPr>
          <p:cNvSpPr txBox="1"/>
          <p:nvPr/>
        </p:nvSpPr>
        <p:spPr>
          <a:xfrm>
            <a:off x="8836584" y="1239170"/>
            <a:ext cx="360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GPU Option Specification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BDD98-86D4-795C-12C5-B3C3C9D293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2293" y="1724238"/>
            <a:ext cx="3970393" cy="22434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E112AE-C1F3-817F-91F3-9390A42DCA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2028" y="5707529"/>
            <a:ext cx="3970394" cy="109335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0A68DEA-FA56-BB5B-71E1-C141439BED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8765" y="3907070"/>
            <a:ext cx="3970394" cy="180045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548C9E9-7C66-A1C5-1F7C-F98E8EF74406}"/>
              </a:ext>
            </a:extLst>
          </p:cNvPr>
          <p:cNvSpPr txBox="1"/>
          <p:nvPr/>
        </p:nvSpPr>
        <p:spPr>
          <a:xfrm>
            <a:off x="3454948" y="1302451"/>
            <a:ext cx="51718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3"/>
                </a:solidFill>
              </a:rPr>
              <a:t>TPU Option Specification:$ needed for full support 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1B727FC-31FA-D7EE-772C-F36B6C3880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5746" y="5707529"/>
            <a:ext cx="4588436" cy="109335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0F67C9D-2DAE-7124-A987-7045FF9F14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46216" y="4175584"/>
            <a:ext cx="4625812" cy="150810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E0D9847-16FE-CF91-6D03-B466821F95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54949" y="1724239"/>
            <a:ext cx="4671445" cy="245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95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742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4B6B-9C0A-D81C-C739-83B41FA65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this topic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055CC-E023-8D27-64CE-47F66AC2B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710573"/>
          </a:xfrm>
        </p:spPr>
        <p:txBody>
          <a:bodyPr>
            <a:normAutofit/>
          </a:bodyPr>
          <a:lstStyle/>
          <a:p>
            <a:r>
              <a:rPr lang="en-US" sz="2800" dirty="0"/>
              <a:t>Have noticed the ads and length of the content has increased. It would save a lot of time if by using Natural Language Processing. To make short summery in text from the YouTube link given.</a:t>
            </a:r>
          </a:p>
        </p:txBody>
      </p:sp>
    </p:spTree>
    <p:extLst>
      <p:ext uri="{BB962C8B-B14F-4D97-AF65-F5344CB8AC3E}">
        <p14:creationId xmlns:p14="http://schemas.microsoft.com/office/powerpoint/2010/main" val="244754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BE188-2EBC-C2F8-C4D0-9FBADD9A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438BB-3470-BEB2-A54E-014527814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026749"/>
            <a:ext cx="10108096" cy="3450613"/>
          </a:xfrm>
        </p:spPr>
        <p:txBody>
          <a:bodyPr/>
          <a:lstStyle/>
          <a:p>
            <a:r>
              <a:rPr lang="en-US" dirty="0"/>
              <a:t>The models used in the journey:</a:t>
            </a:r>
          </a:p>
          <a:p>
            <a:r>
              <a:rPr lang="en-US" dirty="0"/>
              <a:t>Natural Language Toolkit: It helps convert text into numbers, which the model can then easily work with</a:t>
            </a:r>
          </a:p>
          <a:p>
            <a:r>
              <a:rPr lang="en-US" dirty="0" err="1"/>
              <a:t>Gensim</a:t>
            </a:r>
            <a:r>
              <a:rPr lang="en-US" dirty="0"/>
              <a:t> is designed to handle large text collections using data streaming and incremental online algorithms</a:t>
            </a:r>
          </a:p>
        </p:txBody>
      </p:sp>
    </p:spTree>
    <p:extLst>
      <p:ext uri="{BB962C8B-B14F-4D97-AF65-F5344CB8AC3E}">
        <p14:creationId xmlns:p14="http://schemas.microsoft.com/office/powerpoint/2010/main" val="1559440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D72D-4F38-BA7A-4C8C-FA9F9CDF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13D6B-C95B-DCE6-03D5-BCBC1A9B4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models used in the journey:</a:t>
            </a:r>
          </a:p>
          <a:p>
            <a:r>
              <a:rPr lang="en-US" dirty="0" err="1"/>
              <a:t>spaCy</a:t>
            </a:r>
            <a:r>
              <a:rPr lang="en-US" dirty="0"/>
              <a:t> is a free, open-source Python library that provides advanced capabilities to conduct natural language processing (NLP) on large volumes of text at high speed.</a:t>
            </a:r>
          </a:p>
          <a:p>
            <a:r>
              <a:rPr lang="en-US" dirty="0" err="1"/>
              <a:t>en_core_web_sm</a:t>
            </a:r>
            <a:r>
              <a:rPr lang="en-US" dirty="0"/>
              <a:t>: A small English pipeline trained on written web text.</a:t>
            </a:r>
          </a:p>
          <a:p>
            <a:endParaRPr lang="en-US" dirty="0"/>
          </a:p>
          <a:p>
            <a:r>
              <a:rPr lang="en-US" sz="2200" dirty="0" err="1">
                <a:latin typeface="Century Gothic (Headings)"/>
              </a:rPr>
              <a:t>tensorflow</a:t>
            </a:r>
            <a:r>
              <a:rPr lang="en-US" sz="2200" kern="0" dirty="0">
                <a:effectLst/>
                <a:latin typeface="Century Gothic (Headings)"/>
                <a:ea typeface="Times New Roman" panose="02020603050405020304" pitchFamily="18" charset="0"/>
              </a:rPr>
              <a:t> :</a:t>
            </a:r>
            <a:r>
              <a:rPr lang="en-US" sz="2200" dirty="0">
                <a:effectLst/>
                <a:latin typeface="Century Gothic (Headings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0" dirty="0">
                <a:effectLst/>
                <a:latin typeface="Century Gothic (Headings)"/>
                <a:ea typeface="Times New Roman" panose="02020603050405020304" pitchFamily="18" charset="0"/>
              </a:rPr>
              <a:t>helps you implement best practices for data automation, model tracking</a:t>
            </a:r>
            <a:r>
              <a:rPr lang="en-US" sz="2200" kern="0" dirty="0">
                <a:latin typeface="Century Gothic (Headings)"/>
                <a:ea typeface="Times New Roman" panose="02020603050405020304" pitchFamily="18" charset="0"/>
              </a:rPr>
              <a:t> and </a:t>
            </a:r>
            <a:r>
              <a:rPr lang="en-US" sz="2200" kern="0" dirty="0">
                <a:effectLst/>
                <a:latin typeface="Century Gothic (Headings)"/>
                <a:ea typeface="Times New Roman" panose="02020603050405020304" pitchFamily="18" charset="0"/>
              </a:rPr>
              <a:t>performance monitoring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1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E917-84FF-DD0B-8F87-233E4707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F3A1-11B8-EB4A-AA17-E21F58237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models used in the journey:</a:t>
            </a:r>
          </a:p>
          <a:p>
            <a:r>
              <a:rPr lang="en-US" dirty="0" err="1"/>
              <a:t>torchvision</a:t>
            </a:r>
            <a:r>
              <a:rPr lang="en-US" dirty="0"/>
              <a:t>: </a:t>
            </a:r>
            <a:r>
              <a:rPr lang="en-US" dirty="0" err="1"/>
              <a:t>TorchVision</a:t>
            </a:r>
            <a:r>
              <a:rPr lang="en-US" dirty="0"/>
              <a:t> is a library within </a:t>
            </a:r>
            <a:r>
              <a:rPr lang="en-US" dirty="0" err="1"/>
              <a:t>PyTorch</a:t>
            </a:r>
            <a:r>
              <a:rPr lang="en-US" dirty="0"/>
              <a:t> for image and video processing, it contains a number of important and useful data sets, model architecture.</a:t>
            </a:r>
          </a:p>
          <a:p>
            <a:r>
              <a:rPr lang="en-US" dirty="0" err="1"/>
              <a:t>pytube</a:t>
            </a:r>
            <a:r>
              <a:rPr lang="en-US" dirty="0"/>
              <a:t>: For downloading YouTube videos.</a:t>
            </a:r>
          </a:p>
          <a:p>
            <a:r>
              <a:rPr lang="en-US" kern="0" dirty="0">
                <a:solidFill>
                  <a:schemeClr val="tx1">
                    <a:lumMod val="95000"/>
                  </a:schemeClr>
                </a:solidFill>
                <a:latin typeface="Century Gothic (Headings)"/>
                <a:ea typeface="Times New Roman" panose="02020603050405020304" pitchFamily="18" charset="0"/>
              </a:rPr>
              <a:t>S</a:t>
            </a:r>
            <a:r>
              <a:rPr lang="en-US" kern="0" dirty="0">
                <a:solidFill>
                  <a:schemeClr val="tx1">
                    <a:lumMod val="95000"/>
                  </a:schemeClr>
                </a:solidFill>
                <a:effectLst/>
                <a:latin typeface="Century Gothic (Headings)"/>
                <a:ea typeface="Times New Roman" panose="02020603050405020304" pitchFamily="18" charset="0"/>
              </a:rPr>
              <a:t>entence-transformers</a:t>
            </a:r>
            <a:r>
              <a:rPr lang="en-US" sz="1800" kern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/>
              <a:t>measuring semantic similarity between sentences or text passages.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35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88E4-05C9-29ED-043C-8AA232D4B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82C53-8752-AF5D-E7BF-AD736EF31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87" y="1650169"/>
            <a:ext cx="11547558" cy="4662885"/>
          </a:xfrm>
        </p:spPr>
        <p:txBody>
          <a:bodyPr/>
          <a:lstStyle/>
          <a:p>
            <a:r>
              <a:rPr lang="en-US" dirty="0"/>
              <a:t>The models used in the journey:</a:t>
            </a:r>
          </a:p>
          <a:p>
            <a:endParaRPr lang="en-US" dirty="0"/>
          </a:p>
          <a:p>
            <a:r>
              <a:rPr lang="en-US" dirty="0" err="1"/>
              <a:t>Ncluster</a:t>
            </a:r>
            <a:r>
              <a:rPr lang="en-US" dirty="0"/>
              <a:t> : I used for Clustering-based Summary.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21FCE3-EB51-7146-6FDC-9303A66CF75D}"/>
              </a:ext>
            </a:extLst>
          </p:cNvPr>
          <p:cNvSpPr txBox="1">
            <a:spLocks/>
          </p:cNvSpPr>
          <p:nvPr/>
        </p:nvSpPr>
        <p:spPr>
          <a:xfrm>
            <a:off x="478187" y="2948846"/>
            <a:ext cx="11547558" cy="2186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TF-IDF is short for “Term Frequency-Inverse Document Frequency”: It helps the computer understand which words matter the most in a text.</a:t>
            </a:r>
          </a:p>
          <a:p>
            <a:r>
              <a:rPr lang="en-US" dirty="0" err="1"/>
              <a:t>youtube_transcript_api</a:t>
            </a:r>
            <a:r>
              <a:rPr lang="en-US" dirty="0"/>
              <a:t> to get the transcripts/subtitles for a given YouTube video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44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CD85A-37B1-F6C6-734E-4BB7B80E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BART stands for “Bidirectional and Auto-Regressive Transformer”. </a:t>
            </a:r>
          </a:p>
          <a:p>
            <a:r>
              <a:rPr lang="en-US" dirty="0"/>
              <a:t>It can be used for many language tasks like summarizing text, translating languages, sorting sentences, or answering questions. </a:t>
            </a:r>
          </a:p>
          <a:p>
            <a:pPr marL="0" indent="0">
              <a:buNone/>
            </a:pPr>
            <a:r>
              <a:rPr lang="en-US" dirty="0"/>
              <a:t>Used Bart pre-trained tokenizer and Bart pre-trained model for the summarization</a:t>
            </a:r>
          </a:p>
          <a:p>
            <a:r>
              <a:rPr lang="en-US" dirty="0"/>
              <a:t>For tokenizer /abstraction summarization- </a:t>
            </a:r>
          </a:p>
          <a:p>
            <a:r>
              <a:rPr lang="en-US" dirty="0"/>
              <a:t>'</a:t>
            </a:r>
            <a:r>
              <a:rPr lang="en-US" dirty="0" err="1"/>
              <a:t>facebook</a:t>
            </a:r>
            <a:r>
              <a:rPr lang="en-US"/>
              <a:t>/h-cnn’2</a:t>
            </a:r>
            <a:r>
              <a:rPr lang="en-US" dirty="0"/>
              <a:t>’=Is pre-trained by</a:t>
            </a:r>
          </a:p>
          <a:p>
            <a:r>
              <a:rPr lang="en-US" dirty="0"/>
              <a:t> (1) corrupting text by it self </a:t>
            </a:r>
          </a:p>
          <a:p>
            <a:r>
              <a:rPr lang="en-US" dirty="0"/>
              <a:t> (2) learning a model to reconstruct the original text.</a:t>
            </a:r>
          </a:p>
          <a:p>
            <a:r>
              <a:rPr lang="en-US" dirty="0"/>
              <a:t>Embedded/extractive summarization – </a:t>
            </a:r>
          </a:p>
          <a:p>
            <a:r>
              <a:rPr lang="en-US" dirty="0"/>
              <a:t>Paraphrase-MiniLM-L6-v2’3=This is a sentence-transformers model: It maps sentences &amp; paragraphs used for tasks like clustering.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3D5661-E34A-D691-3206-A058C2F1735D}"/>
              </a:ext>
            </a:extLst>
          </p:cNvPr>
          <p:cNvSpPr txBox="1">
            <a:spLocks/>
          </p:cNvSpPr>
          <p:nvPr/>
        </p:nvSpPr>
        <p:spPr>
          <a:xfrm>
            <a:off x="645130" y="521991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Project details</a:t>
            </a:r>
          </a:p>
        </p:txBody>
      </p:sp>
    </p:spTree>
    <p:extLst>
      <p:ext uri="{BB962C8B-B14F-4D97-AF65-F5344CB8AC3E}">
        <p14:creationId xmlns:p14="http://schemas.microsoft.com/office/powerpoint/2010/main" val="3611877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75ECB-9332-A869-9CD0-2A0E4079D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 clustering  is used to group similar data points together in a process known as clustering. </a:t>
            </a:r>
          </a:p>
          <a:p>
            <a:r>
              <a:rPr lang="en-US" dirty="0"/>
              <a:t>google-cloud-speech: speech to text transcription from audio files in over 80 languages.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transformer models Transformers provides thousands of pretrained models to perform tasks on different modalities such as text, vision, and audio.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213F31-62E7-D7D7-42EF-360077D6DE5D}"/>
              </a:ext>
            </a:extLst>
          </p:cNvPr>
          <p:cNvSpPr txBox="1">
            <a:spLocks/>
          </p:cNvSpPr>
          <p:nvPr/>
        </p:nvSpPr>
        <p:spPr>
          <a:xfrm>
            <a:off x="874220" y="609601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Project details</a:t>
            </a:r>
          </a:p>
        </p:txBody>
      </p:sp>
    </p:spTree>
    <p:extLst>
      <p:ext uri="{BB962C8B-B14F-4D97-AF65-F5344CB8AC3E}">
        <p14:creationId xmlns:p14="http://schemas.microsoft.com/office/powerpoint/2010/main" val="4068335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25B28-DBE5-0914-BF6B-56C3791A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summery is a different way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56E45-7F4C-9182-3130-393762DDF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Abstractive summary: Uses natural language techniques to interpret and understand the important aspects of a text and generate a more “human” friendly summary.</a:t>
            </a:r>
          </a:p>
          <a:p>
            <a:r>
              <a:rPr lang="en-US" dirty="0"/>
              <a:t>Clustering-based Summary: It works by organizing items into groups – or clusters – based on how closely associated they are.</a:t>
            </a:r>
          </a:p>
          <a:p>
            <a:r>
              <a:rPr lang="en-US" dirty="0"/>
              <a:t>Extractive summarization: Picking the most relevant sentences from an article and systematically organizing them.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168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608</TotalTime>
  <Words>564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Century Gothic</vt:lpstr>
      <vt:lpstr>Century Gothic (Headings)</vt:lpstr>
      <vt:lpstr>Courier New</vt:lpstr>
      <vt:lpstr>Wingdings 3</vt:lpstr>
      <vt:lpstr>Ion</vt:lpstr>
      <vt:lpstr>YouTube video to text summery  for educational centers  and Project research</vt:lpstr>
      <vt:lpstr>Why this topic ?</vt:lpstr>
      <vt:lpstr>Project details</vt:lpstr>
      <vt:lpstr>Project details</vt:lpstr>
      <vt:lpstr>Project details</vt:lpstr>
      <vt:lpstr>Project details</vt:lpstr>
      <vt:lpstr>PowerPoint Presentation</vt:lpstr>
      <vt:lpstr>PowerPoint Presentation</vt:lpstr>
      <vt:lpstr>The summery is a different way </vt:lpstr>
      <vt:lpstr>Let’s test it out now </vt:lpstr>
      <vt:lpstr>Summery of the Ted talk </vt:lpstr>
      <vt:lpstr>Do you want buy a house here </vt:lpstr>
      <vt:lpstr>Do you think house is possible in this lifetime? </vt:lpstr>
      <vt:lpstr>These are different Runtime Environment did the testing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36</cp:revision>
  <dcterms:created xsi:type="dcterms:W3CDTF">2024-05-06T13:40:22Z</dcterms:created>
  <dcterms:modified xsi:type="dcterms:W3CDTF">2024-05-09T00:26:42Z</dcterms:modified>
</cp:coreProperties>
</file>