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90" r:id="rId9"/>
    <p:sldId id="264" r:id="rId10"/>
    <p:sldId id="284" r:id="rId11"/>
    <p:sldId id="263" r:id="rId12"/>
    <p:sldId id="262" r:id="rId13"/>
    <p:sldId id="266" r:id="rId14"/>
    <p:sldId id="267" r:id="rId15"/>
    <p:sldId id="270" r:id="rId16"/>
    <p:sldId id="285" r:id="rId17"/>
    <p:sldId id="283" r:id="rId18"/>
    <p:sldId id="269" r:id="rId19"/>
    <p:sldId id="293" r:id="rId20"/>
    <p:sldId id="294" r:id="rId21"/>
    <p:sldId id="273" r:id="rId22"/>
    <p:sldId id="286" r:id="rId23"/>
    <p:sldId id="268" r:id="rId24"/>
    <p:sldId id="295" r:id="rId25"/>
    <p:sldId id="287" r:id="rId26"/>
    <p:sldId id="288" r:id="rId27"/>
    <p:sldId id="281" r:id="rId28"/>
    <p:sldId id="279" r:id="rId29"/>
    <p:sldId id="280" r:id="rId30"/>
    <p:sldId id="271" r:id="rId31"/>
    <p:sldId id="289" r:id="rId32"/>
    <p:sldId id="274" r:id="rId33"/>
    <p:sldId id="297" r:id="rId34"/>
    <p:sldId id="296" r:id="rId35"/>
    <p:sldId id="275" r:id="rId36"/>
    <p:sldId id="276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6A08-094B-48FA-9ED5-B8AC48878989}" type="datetimeFigureOut">
              <a:rPr lang="en-US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8E35B-9CB1-4F0A-A200-4313EB62241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0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7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8E35B-9CB1-4F0A-A200-4313EB622417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87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4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1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6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C019BC-D386-4143-A0EF-F83A461CEDFE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A051A8-2BA5-4F9B-9CE3-ACD50FD8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0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https-everywhe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onstantin_root" TargetMode="External"/><Relationship Id="rId2" Type="http://schemas.openxmlformats.org/officeDocument/2006/relationships/hyperlink" Target="https://ee.linkedin.com/in/konstantinroo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*site2.com/" TargetMode="External"/><Relationship Id="rId2" Type="http://schemas.openxmlformats.org/officeDocument/2006/relationships/hyperlink" Target="http://sit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ors/#user-credenti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racdeltas/sniffl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dicalresearch.co.uk/lab/hstssupercookies" TargetMode="External"/><Relationship Id="rId2" Type="http://schemas.openxmlformats.org/officeDocument/2006/relationships/hyperlink" Target="https://github.com/cyph/appsec-glor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io/" TargetMode="External"/><Relationship Id="rId7" Type="http://schemas.openxmlformats.org/officeDocument/2006/relationships/hyperlink" Target="https://www.igvita.com/2016/08/26/stop-cross-site-timing-attacks-with-samesite-cookies/" TargetMode="External"/><Relationship Id="rId2" Type="http://schemas.openxmlformats.org/officeDocument/2006/relationships/hyperlink" Target="http://www.caniu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innerht.ml/the-misunderstood-x-xss-protection/" TargetMode="External"/><Relationship Id="rId5" Type="http://schemas.openxmlformats.org/officeDocument/2006/relationships/hyperlink" Target="https://www.troyhunt.com/clickjack-attack-hidden-threat-right-in/" TargetMode="External"/><Relationship Id="rId4" Type="http://schemas.openxmlformats.org/officeDocument/2006/relationships/hyperlink" Target="https://blog.mozilla.org/security/2016/08/26/mitigating-mime-confusion-attacks-in-firefox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chromium.org/chromium/src/net/http/transport_security_state_static.json" TargetMode="External"/><Relationship Id="rId7" Type="http://schemas.openxmlformats.org/officeDocument/2006/relationships/hyperlink" Target="https://scotthelme.co.uk/using-security-features-to-do-bad-things/" TargetMode="External"/><Relationship Id="rId2" Type="http://schemas.openxmlformats.org/officeDocument/2006/relationships/hyperlink" Target="https://hstspreload.app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ort-uri.io/home/generate" TargetMode="External"/><Relationship Id="rId5" Type="http://schemas.openxmlformats.org/officeDocument/2006/relationships/hyperlink" Target="https://scotthelme.co.uk/csp-cheat-sheet/" TargetMode="External"/><Relationship Id="rId4" Type="http://schemas.openxmlformats.org/officeDocument/2006/relationships/hyperlink" Target="https://noncombatant.org/2015/05/01/about-http-public-key-pinnin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kroot@malwarebyte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draft-ietf-httpbis-cookie-prefixes-00" TargetMode="External"/><Relationship Id="rId13" Type="http://schemas.openxmlformats.org/officeDocument/2006/relationships/hyperlink" Target="https://www.w3.org/TR/CSP3/" TargetMode="External"/><Relationship Id="rId3" Type="http://schemas.openxmlformats.org/officeDocument/2006/relationships/hyperlink" Target="https://www.ietf.org/rfc/rfc5246.txt" TargetMode="External"/><Relationship Id="rId7" Type="http://schemas.openxmlformats.org/officeDocument/2006/relationships/hyperlink" Target="https://tools.ietf.org/html/draft-ietf-httpbis-cookie-same-site-00" TargetMode="External"/><Relationship Id="rId12" Type="http://schemas.openxmlformats.org/officeDocument/2006/relationships/hyperlink" Target="https://www.w3.org/TR/CSP2/" TargetMode="External"/><Relationship Id="rId2" Type="http://schemas.openxmlformats.org/officeDocument/2006/relationships/hyperlink" Target="https://www.ietf.org/rfc/rfc2616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6265" TargetMode="External"/><Relationship Id="rId11" Type="http://schemas.openxmlformats.org/officeDocument/2006/relationships/hyperlink" Target="https://www.w3.org/TR/2012/CR-CSP-20121115/" TargetMode="External"/><Relationship Id="rId5" Type="http://schemas.openxmlformats.org/officeDocument/2006/relationships/hyperlink" Target="https://tools.ietf.org/rfc/rfc7034.txt" TargetMode="External"/><Relationship Id="rId10" Type="http://schemas.openxmlformats.org/officeDocument/2006/relationships/hyperlink" Target="https://tools.ietf.org/rfc/rfc7469.txt" TargetMode="External"/><Relationship Id="rId4" Type="http://schemas.openxmlformats.org/officeDocument/2006/relationships/hyperlink" Target="https://tools.ietf.org/html/draft-ietf-tls-tls13-16" TargetMode="External"/><Relationship Id="rId9" Type="http://schemas.openxmlformats.org/officeDocument/2006/relationships/hyperlink" Target="https://tools.ietf.org/rfc/rfc6797.txt" TargetMode="External"/><Relationship Id="rId14" Type="http://schemas.openxmlformats.org/officeDocument/2006/relationships/hyperlink" Target="https://www.w3.org/TR/SR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ie/2009/01/27/ie8-security-part-vii-clickjacking-defens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834502"/>
            <a:ext cx="9440034" cy="2920752"/>
          </a:xfrm>
        </p:spPr>
        <p:txBody>
          <a:bodyPr>
            <a:normAutofit/>
          </a:bodyPr>
          <a:lstStyle/>
          <a:p>
            <a:r>
              <a:rPr lang="ru-RU" b="1" dirty="0"/>
              <a:t>Использование HTTP </a:t>
            </a:r>
            <a:r>
              <a:rPr lang="ru-RU" b="1" dirty="0" err="1"/>
              <a:t>headers</a:t>
            </a:r>
            <a:r>
              <a:rPr lang="ru-RU" b="1" dirty="0"/>
              <a:t> для обеспечения безопасности сайтов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4548"/>
            <a:ext cx="9144000" cy="943251"/>
          </a:xfrm>
        </p:spPr>
        <p:txBody>
          <a:bodyPr>
            <a:normAutofit/>
          </a:bodyPr>
          <a:lstStyle/>
          <a:p>
            <a:r>
              <a:rPr lang="en-US" sz="3600" dirty="0"/>
              <a:t>Konstantin Root</a:t>
            </a:r>
          </a:p>
        </p:txBody>
      </p:sp>
    </p:spTree>
    <p:extLst>
      <p:ext uri="{BB962C8B-B14F-4D97-AF65-F5344CB8AC3E}">
        <p14:creationId xmlns:p14="http://schemas.microsoft.com/office/powerpoint/2010/main" val="6382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5" y="654775"/>
            <a:ext cx="11888033" cy="57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8782"/>
          </a:xfrm>
        </p:spPr>
        <p:txBody>
          <a:bodyPr/>
          <a:lstStyle/>
          <a:p>
            <a:r>
              <a:rPr lang="en-US" dirty="0"/>
              <a:t>X-XSS-Protection: &lt;0&gt;/&lt;1&gt;; &lt;mode=block&gt;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8509"/>
            <a:ext cx="10515600" cy="3238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Включение</a:t>
            </a:r>
            <a:r>
              <a:rPr lang="en-US" sz="2800" dirty="0"/>
              <a:t> XSS </a:t>
            </a:r>
            <a:r>
              <a:rPr lang="ru-RU" sz="2800" dirty="0"/>
              <a:t>защиты в </a:t>
            </a:r>
            <a:r>
              <a:rPr lang="en-US" sz="2800" dirty="0"/>
              <a:t>browsers, “mode=block” </a:t>
            </a:r>
            <a:r>
              <a:rPr lang="ru-RU" sz="2800" dirty="0"/>
              <a:t>указывает что запрос нужно заблокировать, а не «очистить»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По умолчанию </a:t>
            </a:r>
            <a:r>
              <a:rPr lang="en-US" sz="2800" dirty="0"/>
              <a:t>“1” –</a:t>
            </a:r>
            <a:r>
              <a:rPr lang="ru-RU" sz="2800" dirty="0"/>
              <a:t> самый плохой вариант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Используйте только </a:t>
            </a:r>
            <a:r>
              <a:rPr lang="en-US" sz="2800" dirty="0"/>
              <a:t>“0” (Facebook) </a:t>
            </a:r>
            <a:r>
              <a:rPr lang="ru-RU" sz="2800" dirty="0"/>
              <a:t>или </a:t>
            </a:r>
            <a:r>
              <a:rPr lang="en-US" sz="2800" dirty="0"/>
              <a:t>“1; mode=block” (Twitter)</a:t>
            </a:r>
          </a:p>
        </p:txBody>
      </p:sp>
    </p:spTree>
    <p:extLst>
      <p:ext uri="{BB962C8B-B14F-4D97-AF65-F5344CB8AC3E}">
        <p14:creationId xmlns:p14="http://schemas.microsoft.com/office/powerpoint/2010/main" val="2291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06353"/>
            <a:ext cx="10353762" cy="3784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HttpOnly</a:t>
            </a:r>
            <a:r>
              <a:rPr lang="en-US" sz="2800" dirty="0"/>
              <a:t>: </a:t>
            </a:r>
            <a:r>
              <a:rPr lang="ru-RU" sz="2800" dirty="0"/>
              <a:t>даёт доступ к </a:t>
            </a:r>
            <a:r>
              <a:rPr lang="en-US" sz="2800" dirty="0"/>
              <a:t>cookies </a:t>
            </a:r>
            <a:r>
              <a:rPr lang="ru-RU" sz="2800" dirty="0"/>
              <a:t>только для </a:t>
            </a:r>
            <a:r>
              <a:rPr lang="en-US" sz="2800" dirty="0"/>
              <a:t>HTTP </a:t>
            </a:r>
            <a:r>
              <a:rPr lang="ru-RU" sz="2800" dirty="0"/>
              <a:t>запросов </a:t>
            </a:r>
            <a:r>
              <a:rPr lang="en-US" sz="2800" dirty="0"/>
              <a:t>(</a:t>
            </a:r>
            <a:r>
              <a:rPr lang="ru-RU" sz="2800" dirty="0"/>
              <a:t>в основном предотвращение доступа из </a:t>
            </a:r>
            <a:r>
              <a:rPr lang="en-US" sz="2800" dirty="0" err="1"/>
              <a:t>Javascript</a:t>
            </a:r>
            <a:r>
              <a:rPr lang="en-US" sz="2800" dirty="0"/>
              <a:t>)</a:t>
            </a:r>
            <a:r>
              <a:rPr lang="ru-RU"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Secure</a:t>
            </a:r>
            <a:r>
              <a:rPr lang="en-US" sz="2800" dirty="0"/>
              <a:t>: </a:t>
            </a:r>
            <a:r>
              <a:rPr lang="ru-RU" sz="2800" dirty="0"/>
              <a:t>посылать </a:t>
            </a:r>
            <a:r>
              <a:rPr lang="en-US" sz="2800" dirty="0"/>
              <a:t>cookie </a:t>
            </a:r>
            <a:r>
              <a:rPr lang="ru-RU" sz="2800" dirty="0"/>
              <a:t>только по </a:t>
            </a:r>
            <a:r>
              <a:rPr lang="en-US" sz="2800" dirty="0"/>
              <a:t>secure </a:t>
            </a:r>
            <a:r>
              <a:rPr lang="ru-RU" sz="2800" dirty="0"/>
              <a:t>протоколам.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SameSite</a:t>
            </a:r>
            <a:r>
              <a:rPr lang="en-US" sz="2800" b="1" dirty="0"/>
              <a:t>=Strict</a:t>
            </a:r>
            <a:r>
              <a:rPr lang="en-US" sz="2800" dirty="0"/>
              <a:t>: </a:t>
            </a:r>
            <a:r>
              <a:rPr lang="ru-RU" sz="2800" dirty="0"/>
              <a:t>останавливает посылку </a:t>
            </a:r>
            <a:r>
              <a:rPr lang="en-US" sz="2800" dirty="0"/>
              <a:t>cookies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если запрос не с основного сайта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Префикс</a:t>
            </a:r>
            <a:r>
              <a:rPr lang="en-US" sz="2800" dirty="0"/>
              <a:t> “</a:t>
            </a:r>
            <a:r>
              <a:rPr lang="en-US" sz="2800" b="1" dirty="0"/>
              <a:t>__Host-</a:t>
            </a:r>
            <a:r>
              <a:rPr lang="en-US" sz="2800" dirty="0"/>
              <a:t>” / “</a:t>
            </a:r>
            <a:r>
              <a:rPr lang="en-US" sz="2800" b="1" dirty="0"/>
              <a:t>__Secure-</a:t>
            </a:r>
            <a:r>
              <a:rPr lang="en-US" sz="2800" dirty="0"/>
              <a:t>”: </a:t>
            </a:r>
            <a:r>
              <a:rPr lang="ru-RU" sz="2800" dirty="0"/>
              <a:t>запрещает переписывание </a:t>
            </a:r>
            <a:r>
              <a:rPr lang="en-US" sz="2800" dirty="0"/>
              <a:t>cookies insecure </a:t>
            </a:r>
            <a:r>
              <a:rPr lang="ru-RU" sz="2800" dirty="0"/>
              <a:t>запросами.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95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Дополнительная проверка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41863"/>
            <a:ext cx="10353762" cy="4270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Убирайте не нужные</a:t>
            </a:r>
            <a:r>
              <a:rPr lang="en-US" sz="2800" dirty="0"/>
              <a:t> HTTP headers:</a:t>
            </a:r>
          </a:p>
          <a:p>
            <a:r>
              <a:rPr lang="en-US" sz="2800" dirty="0"/>
              <a:t>Server</a:t>
            </a:r>
          </a:p>
          <a:p>
            <a:r>
              <a:rPr lang="en-US" sz="2800" dirty="0"/>
              <a:t>X-Powered-By</a:t>
            </a:r>
          </a:p>
          <a:p>
            <a:r>
              <a:rPr lang="en-US" sz="2800" dirty="0"/>
              <a:t>X-</a:t>
            </a:r>
            <a:r>
              <a:rPr lang="en-US" sz="2800" dirty="0" err="1"/>
              <a:t>AspNet</a:t>
            </a:r>
            <a:r>
              <a:rPr lang="en-US" sz="2800" dirty="0"/>
              <a:t>-Version / X-</a:t>
            </a:r>
            <a:r>
              <a:rPr lang="en-US" sz="2800" dirty="0" err="1"/>
              <a:t>AspNetMvc</a:t>
            </a:r>
            <a:r>
              <a:rPr lang="en-US" sz="2800" dirty="0"/>
              <a:t>-Version</a:t>
            </a:r>
          </a:p>
          <a:p>
            <a:r>
              <a:rPr lang="ru-RU" sz="2800" dirty="0"/>
              <a:t>Любые </a:t>
            </a:r>
            <a:r>
              <a:rPr lang="en-US" sz="2800" dirty="0"/>
              <a:t>headers </a:t>
            </a:r>
            <a:r>
              <a:rPr lang="ru-RU" sz="2800" dirty="0"/>
              <a:t>вашего </a:t>
            </a:r>
            <a:r>
              <a:rPr lang="en-US" sz="2800" dirty="0"/>
              <a:t>server/framework/CDN </a:t>
            </a:r>
            <a:r>
              <a:rPr lang="ru-RU" sz="2800" dirty="0"/>
              <a:t>провайдера которые вам не нужны в </a:t>
            </a:r>
            <a:r>
              <a:rPr lang="en-US" sz="2800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145867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0"/>
            <a:ext cx="527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82766"/>
          </a:xfrm>
        </p:spPr>
        <p:txBody>
          <a:bodyPr>
            <a:normAutofit/>
          </a:bodyPr>
          <a:lstStyle/>
          <a:p>
            <a:r>
              <a:rPr lang="en-US" sz="3600" dirty="0"/>
              <a:t>Strict-Transport-Security: max-age=&lt;seconds&gt;; &lt;includeSubdomains&gt;; &lt;preload&gt;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2997"/>
            <a:ext cx="10515600" cy="3273965"/>
          </a:xfrm>
        </p:spPr>
        <p:txBody>
          <a:bodyPr>
            <a:normAutofit/>
          </a:bodyPr>
          <a:lstStyle/>
          <a:p>
            <a:r>
              <a:rPr lang="en-US" sz="2800" dirty="0"/>
              <a:t>TOFU</a:t>
            </a:r>
          </a:p>
          <a:p>
            <a:r>
              <a:rPr lang="en-US" sz="2800" dirty="0"/>
              <a:t>2</a:t>
            </a:r>
            <a:r>
              <a:rPr lang="ru-RU" sz="2800" dirty="0" err="1"/>
              <a:t>ое</a:t>
            </a:r>
            <a:r>
              <a:rPr lang="ru-RU" sz="2800" dirty="0"/>
              <a:t> использование</a:t>
            </a:r>
            <a:r>
              <a:rPr lang="en-US" sz="2800" dirty="0"/>
              <a:t> -&gt; browser </a:t>
            </a:r>
            <a:r>
              <a:rPr lang="ru-RU" sz="2800" dirty="0"/>
              <a:t>сделает </a:t>
            </a:r>
            <a:r>
              <a:rPr lang="en-US" sz="2800" dirty="0"/>
              <a:t>307 redirect</a:t>
            </a:r>
          </a:p>
          <a:p>
            <a:r>
              <a:rPr lang="ru-RU" sz="2800" dirty="0"/>
              <a:t>Возможность попасть в </a:t>
            </a:r>
            <a:r>
              <a:rPr lang="en-US" sz="2800" dirty="0"/>
              <a:t>browser preload </a:t>
            </a:r>
            <a:r>
              <a:rPr lang="ru-RU" sz="2800" dirty="0"/>
              <a:t>список</a:t>
            </a:r>
            <a:endParaRPr lang="en-US" sz="2800" dirty="0"/>
          </a:p>
          <a:p>
            <a:r>
              <a:rPr lang="ru-RU" sz="2800" dirty="0"/>
              <a:t>Используйте </a:t>
            </a:r>
            <a:r>
              <a:rPr lang="en-US" sz="2800" dirty="0"/>
              <a:t>Strict-Transport-Security-Report-Only!</a:t>
            </a:r>
          </a:p>
        </p:txBody>
      </p:sp>
    </p:spTree>
    <p:extLst>
      <p:ext uri="{BB962C8B-B14F-4D97-AF65-F5344CB8AC3E}">
        <p14:creationId xmlns:p14="http://schemas.microsoft.com/office/powerpoint/2010/main" val="58066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9" y="723257"/>
            <a:ext cx="11845910" cy="556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4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Everywhere </a:t>
            </a:r>
            <a:r>
              <a:rPr lang="ru-RU" dirty="0"/>
              <a:t>расширение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90439"/>
            <a:ext cx="10353762" cy="3500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Выборочно </a:t>
            </a:r>
            <a:r>
              <a:rPr lang="EN-US" sz="2800" dirty="0"/>
              <a:t>redirect </a:t>
            </a:r>
            <a:r>
              <a:rPr lang="ru-RU" sz="2800" dirty="0"/>
              <a:t>пользователей на </a:t>
            </a:r>
            <a:r>
              <a:rPr lang="EN-US" sz="2800" dirty="0"/>
              <a:t>HTTPs </a:t>
            </a:r>
            <a:r>
              <a:rPr lang="ru-RU" sz="2800" dirty="0"/>
              <a:t>версию сайта</a:t>
            </a:r>
            <a:endParaRPr lang="en-US" sz="2800" dirty="0"/>
          </a:p>
          <a:p>
            <a:r>
              <a:rPr lang="ru-RU" sz="2800" dirty="0"/>
              <a:t>Работает в </a:t>
            </a:r>
            <a:r>
              <a:rPr lang="EN-US" sz="2800" dirty="0"/>
              <a:t>Chrome/Firefox/Opera</a:t>
            </a:r>
            <a:endParaRPr lang="en-US" sz="2800" dirty="0"/>
          </a:p>
          <a:p>
            <a:r>
              <a:rPr lang="ru-RU" sz="2800" dirty="0"/>
              <a:t>Не требует поддержки со стороны </a:t>
            </a:r>
            <a:r>
              <a:rPr lang="EN-US" sz="2800" dirty="0"/>
              <a:t>browser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https://www.eff.org/https-everywhere</a:t>
            </a:r>
            <a:r>
              <a:rPr lang="EN-US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412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42"/>
            <a:ext cx="10515600" cy="2077374"/>
          </a:xfrm>
        </p:spPr>
        <p:txBody>
          <a:bodyPr>
            <a:normAutofit/>
          </a:bodyPr>
          <a:lstStyle/>
          <a:p>
            <a:r>
              <a:rPr lang="en-US" dirty="0"/>
              <a:t>Public-Key-Pins: pin-sha256=&lt;pin1&gt;; …; max-age=&lt;seconds&gt;; report-</a:t>
            </a:r>
            <a:r>
              <a:rPr lang="en-US" dirty="0" err="1"/>
              <a:t>uri</a:t>
            </a:r>
            <a:r>
              <a:rPr lang="en-US" dirty="0"/>
              <a:t>=&lt;</a:t>
            </a:r>
            <a:r>
              <a:rPr lang="en-US" dirty="0" err="1"/>
              <a:t>uri</a:t>
            </a:r>
            <a:r>
              <a:rPr lang="en-US" dirty="0"/>
              <a:t>&gt;; &lt;</a:t>
            </a:r>
            <a:r>
              <a:rPr lang="en-US" dirty="0" err="1"/>
              <a:t>includeSubdomains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4940"/>
            <a:ext cx="10515600" cy="3052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TOFU</a:t>
            </a:r>
          </a:p>
          <a:p>
            <a:r>
              <a:rPr lang="en-US" sz="2800" dirty="0"/>
              <a:t>Thumbprint of any public certificate in certificate chain or certificate signing request (CSR)</a:t>
            </a:r>
          </a:p>
          <a:p>
            <a:r>
              <a:rPr lang="ru-RU" sz="2800" dirty="0"/>
              <a:t>Рекомендация</a:t>
            </a:r>
            <a:r>
              <a:rPr lang="en-US" sz="2800" dirty="0"/>
              <a:t> – pin public certificate, CSR and backup CSR</a:t>
            </a:r>
          </a:p>
          <a:p>
            <a:r>
              <a:rPr lang="ru-RU" sz="2800" dirty="0"/>
              <a:t>Используйте </a:t>
            </a:r>
            <a:r>
              <a:rPr lang="en-US" sz="2800" dirty="0"/>
              <a:t>Public-Key-Pins-Report-Only!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641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54927"/>
            <a:ext cx="10738283" cy="3922035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b="1" dirty="0"/>
              <a:t>Public-Key-Pins: </a:t>
            </a:r>
            <a:br>
              <a:rPr lang="en-US" sz="2400" b="1" dirty="0"/>
            </a:br>
            <a:r>
              <a:rPr lang="en-US" sz="2400" dirty="0"/>
              <a:t>max-age=5184000; </a:t>
            </a:r>
            <a:br>
              <a:rPr lang="en-US" sz="2400" dirty="0"/>
            </a:br>
            <a:r>
              <a:rPr lang="en-US" sz="2400" dirty="0"/>
              <a:t>pin-sha256="WoiWRyIOVNa9ihaBciRSC7XHjliYS9VwUGOIud4PB18="; </a:t>
            </a:r>
            <a:br>
              <a:rPr lang="en-US" sz="2400" dirty="0"/>
            </a:br>
            <a:r>
              <a:rPr lang="en-US" sz="2400" dirty="0"/>
              <a:t>pin-sha256="RRM1dGqnDFsCJXBTHky16vi1obOlCgFFn/</a:t>
            </a:r>
            <a:r>
              <a:rPr lang="en-US" sz="2400" dirty="0" err="1"/>
              <a:t>yOhI</a:t>
            </a:r>
            <a:r>
              <a:rPr lang="en-US" sz="2400" dirty="0"/>
              <a:t>/</a:t>
            </a:r>
            <a:r>
              <a:rPr lang="en-US" sz="2400" dirty="0" err="1"/>
              <a:t>y+ho</a:t>
            </a:r>
            <a:r>
              <a:rPr lang="en-US" sz="2400" dirty="0"/>
              <a:t>="; </a:t>
            </a:r>
            <a:br>
              <a:rPr lang="en-US" sz="2400" dirty="0"/>
            </a:br>
            <a:r>
              <a:rPr lang="en-US" sz="2400" dirty="0"/>
              <a:t>pin-sha256="k2v657xBsOVe1PQRwOsHsw3bsGT2VzIqz5K+59sNQws="; </a:t>
            </a:r>
            <a:br>
              <a:rPr lang="en-US" sz="2400" dirty="0"/>
            </a:br>
            <a:r>
              <a:rPr lang="en-US" sz="2400" dirty="0"/>
              <a:t>pin-sha256="K87oWBWM9UZfyddvDfoxL+8lpNyoUB2ptGtn0fv6G2Q="; </a:t>
            </a:r>
            <a:br>
              <a:rPr lang="en-US" sz="2400" dirty="0"/>
            </a:br>
            <a:r>
              <a:rPr lang="en-US" sz="2400" dirty="0"/>
              <a:t>pin-sha256="IQBnNBEiFuhj+8x6X8XLgh01V9Ic5/V3IRQLNFFc7v4="; </a:t>
            </a:r>
            <a:br>
              <a:rPr lang="en-US" sz="2400" dirty="0"/>
            </a:br>
            <a:r>
              <a:rPr lang="en-US" sz="2400" dirty="0"/>
              <a:t>pin-sha256="iie1VXtL7HzAMF+/PVPR9xzT80kQxdZeJ+zduCB3uj0="; </a:t>
            </a:r>
            <a:br>
              <a:rPr lang="en-US" sz="2400" dirty="0"/>
            </a:br>
            <a:r>
              <a:rPr lang="en-US" sz="2400" dirty="0"/>
              <a:t>pin-sha256="LvRiGEjRqfzurezaWuj8Wie2gyHMrW5Q06LspMnox7A="; </a:t>
            </a:r>
            <a:br>
              <a:rPr lang="en-US" sz="2400" dirty="0"/>
            </a:br>
            <a:r>
              <a:rPr lang="en-US" sz="2400" dirty="0" err="1"/>
              <a:t>includeSubDomains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12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21763"/>
            <a:ext cx="10353762" cy="366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dirty="0" err="1"/>
              <a:t>Director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Engineering</a:t>
            </a:r>
            <a:r>
              <a:rPr lang="ru-RU" sz="2800" dirty="0"/>
              <a:t> EMEA в </a:t>
            </a:r>
            <a:r>
              <a:rPr lang="ru-RU" sz="2800" dirty="0" err="1"/>
              <a:t>Malwarebytes</a:t>
            </a:r>
            <a:endParaRPr lang="en-US" sz="2800" dirty="0"/>
          </a:p>
          <a:p>
            <a:pPr marL="0" indent="0">
              <a:buNone/>
            </a:pPr>
            <a:r>
              <a:rPr lang="ru-RU" sz="2800" dirty="0"/>
              <a:t>22 ГОДА В IT ИНДУСТРИИ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https://ee.linkedin.com/in/konstantinroot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https://twitter.com/konstantin_root</a:t>
            </a:r>
            <a:endParaRPr lang="en-US" sz="2800" dirty="0"/>
          </a:p>
          <a:p>
            <a:pPr marL="0" indent="0">
              <a:buNone/>
            </a:pPr>
            <a:r>
              <a:rPr lang="ru-RU" sz="2800" dirty="0"/>
              <a:t>БЕГ НА 21/42КМ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6337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574523"/>
            <a:ext cx="10906958" cy="3602439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b="1" dirty="0"/>
              <a:t>Public-Key-Pins-Report-Only: </a:t>
            </a:r>
            <a:br>
              <a:rPr lang="en-US" sz="2400" b="1" dirty="0"/>
            </a:br>
            <a:r>
              <a:rPr lang="en-US" sz="2400" dirty="0"/>
              <a:t>max-age=500; </a:t>
            </a:r>
            <a:br>
              <a:rPr lang="en-US" sz="2400" dirty="0"/>
            </a:br>
            <a:r>
              <a:rPr lang="en-US" sz="2400" dirty="0"/>
              <a:t>pin-sha256="WoiWRyIOVNa9ihaBciRSC7XHjliYS9VwUGOIud4PB18="; </a:t>
            </a:r>
            <a:br>
              <a:rPr lang="en-US" sz="2400" dirty="0"/>
            </a:br>
            <a:r>
              <a:rPr lang="en-US" sz="2400" dirty="0"/>
              <a:t>pin-sha256="r/mIkG3eEpVdm+u/</a:t>
            </a:r>
            <a:r>
              <a:rPr lang="en-US" sz="2400" dirty="0" err="1"/>
              <a:t>ko</a:t>
            </a:r>
            <a:r>
              <a:rPr lang="en-US" sz="2400" dirty="0"/>
              <a:t>/cwxzOMo1bk4TyHIlByibiA5E="; </a:t>
            </a:r>
            <a:br>
              <a:rPr lang="en-US" sz="2400" dirty="0"/>
            </a:br>
            <a:r>
              <a:rPr lang="en-US" sz="2400" dirty="0"/>
              <a:t>pin-sha256="q4PO2G2cbkZhZ82+JgmRUyGMoAeozA+BSXVXQWB8XWQ="; </a:t>
            </a:r>
            <a:br>
              <a:rPr lang="en-US" sz="2400" dirty="0"/>
            </a:br>
            <a:r>
              <a:rPr lang="en-US" sz="2400" dirty="0"/>
              <a:t>report-</a:t>
            </a:r>
            <a:r>
              <a:rPr lang="en-US" sz="2400" dirty="0" err="1"/>
              <a:t>uri</a:t>
            </a:r>
            <a:r>
              <a:rPr lang="en-US" sz="2400" dirty="0"/>
              <a:t>="http://reports.fb.com/</a:t>
            </a:r>
            <a:r>
              <a:rPr lang="en-US" sz="2400" dirty="0" err="1"/>
              <a:t>hpkp</a:t>
            </a:r>
            <a:r>
              <a:rPr lang="en-US" sz="2400" dirty="0"/>
              <a:t>/"</a:t>
            </a:r>
          </a:p>
        </p:txBody>
      </p:sp>
    </p:spTree>
    <p:extLst>
      <p:ext uri="{BB962C8B-B14F-4D97-AF65-F5344CB8AC3E}">
        <p14:creationId xmlns:p14="http://schemas.microsoft.com/office/powerpoint/2010/main" val="72232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</a:t>
            </a:r>
            <a:r>
              <a:rPr lang="en-US" dirty="0"/>
              <a:t>HPKP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32482"/>
            <a:ext cx="10353762" cy="33587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Страны и провайдеры интернета которые делают </a:t>
            </a:r>
            <a:r>
              <a:rPr lang="en-US" sz="2800" dirty="0" err="1"/>
              <a:t>MitM</a:t>
            </a:r>
            <a:r>
              <a:rPr lang="en-US" sz="2800" dirty="0"/>
              <a:t> </a:t>
            </a:r>
            <a:r>
              <a:rPr lang="ru-RU" sz="2800" dirty="0"/>
              <a:t>на </a:t>
            </a:r>
            <a:r>
              <a:rPr lang="en-US" sz="2800" dirty="0"/>
              <a:t>SSL</a:t>
            </a:r>
            <a:r>
              <a:rPr lang="ru-RU" sz="2800" dirty="0"/>
              <a:t> соединения</a:t>
            </a:r>
            <a:endParaRPr lang="en-US" sz="2800" dirty="0"/>
          </a:p>
          <a:p>
            <a:r>
              <a:rPr lang="ru-RU" sz="2800" dirty="0"/>
              <a:t>Программы устранения рекламы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953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5" y="508027"/>
            <a:ext cx="11969501" cy="57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1965"/>
            <a:ext cx="10515600" cy="453648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Версия</a:t>
            </a:r>
            <a:r>
              <a:rPr lang="en-US" sz="2400" dirty="0"/>
              <a:t> 1 </a:t>
            </a:r>
            <a:r>
              <a:rPr lang="ru-RU" sz="2400" dirty="0"/>
              <a:t>широко внедрена</a:t>
            </a:r>
            <a:r>
              <a:rPr lang="en-US" sz="2400" dirty="0"/>
              <a:t>, 2 </a:t>
            </a:r>
            <a:r>
              <a:rPr lang="ru-RU" sz="2400" dirty="0"/>
              <a:t>уже в процессе поддержки</a:t>
            </a:r>
            <a:r>
              <a:rPr lang="en-US" sz="2400" dirty="0"/>
              <a:t>, 3 </a:t>
            </a:r>
            <a:r>
              <a:rPr lang="ru-RU" sz="2400" dirty="0"/>
              <a:t>в состоянии разработки</a:t>
            </a:r>
            <a:endParaRPr lang="en-US" sz="2400" dirty="0"/>
          </a:p>
          <a:p>
            <a:r>
              <a:rPr lang="en-US" sz="2400" dirty="0"/>
              <a:t>Configure:</a:t>
            </a:r>
          </a:p>
          <a:p>
            <a:pPr lvl="1"/>
            <a:r>
              <a:rPr lang="en-US" sz="2400" dirty="0"/>
              <a:t>* / none / self</a:t>
            </a:r>
          </a:p>
          <a:p>
            <a:pPr lvl="1"/>
            <a:r>
              <a:rPr lang="en-US" sz="2400" dirty="0"/>
              <a:t>Hosts – </a:t>
            </a:r>
            <a:r>
              <a:rPr lang="en-US" sz="2400" dirty="0">
                <a:hlinkClick r:id="rId2"/>
              </a:rPr>
              <a:t>http://site.com</a:t>
            </a:r>
            <a:r>
              <a:rPr lang="en-US" sz="2400" dirty="0"/>
              <a:t> / </a:t>
            </a:r>
            <a:r>
              <a:rPr lang="en-US" sz="2400" dirty="0">
                <a:hlinkClick r:id="rId3"/>
              </a:rPr>
              <a:t>https://*site2.com</a:t>
            </a:r>
            <a:r>
              <a:rPr lang="en-US" sz="2400" dirty="0"/>
              <a:t> / https:</a:t>
            </a:r>
          </a:p>
          <a:p>
            <a:r>
              <a:rPr lang="en-US" sz="2400" dirty="0"/>
              <a:t>Frame-ancestor – </a:t>
            </a:r>
            <a:r>
              <a:rPr lang="ru-RU" sz="2400" dirty="0"/>
              <a:t>разрешение на внедрения страниц</a:t>
            </a:r>
            <a:endParaRPr lang="en-US" sz="2400" dirty="0"/>
          </a:p>
          <a:p>
            <a:r>
              <a:rPr lang="en-US" sz="2400" dirty="0"/>
              <a:t>upgrade-insecure-requests – </a:t>
            </a:r>
            <a:r>
              <a:rPr lang="ru-RU" sz="2400" dirty="0"/>
              <a:t>конвертировать все запросы на защищённые на стороне </a:t>
            </a:r>
            <a:r>
              <a:rPr lang="en-US" sz="2400" dirty="0"/>
              <a:t>browser</a:t>
            </a:r>
          </a:p>
          <a:p>
            <a:r>
              <a:rPr lang="en-US" sz="2400" dirty="0"/>
              <a:t>block-all-mixed-content – </a:t>
            </a:r>
            <a:r>
              <a:rPr lang="ru-RU" sz="2400" dirty="0"/>
              <a:t>не загружать никакой контент по </a:t>
            </a:r>
            <a:r>
              <a:rPr lang="en-US" sz="2400" dirty="0"/>
              <a:t>HTTP </a:t>
            </a:r>
            <a:r>
              <a:rPr lang="ru-RU" sz="2400" dirty="0"/>
              <a:t>при использовании </a:t>
            </a:r>
            <a:r>
              <a:rPr lang="en-US" sz="2400" dirty="0"/>
              <a:t>secure </a:t>
            </a:r>
            <a:r>
              <a:rPr lang="ru-RU" sz="2400" dirty="0"/>
              <a:t>соединения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18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75029"/>
            <a:ext cx="10353762" cy="3616171"/>
          </a:xfrm>
        </p:spPr>
        <p:txBody>
          <a:bodyPr>
            <a:normAutofit/>
          </a:bodyPr>
          <a:lstStyle/>
          <a:p>
            <a:r>
              <a:rPr lang="en-US" sz="2400" dirty="0"/>
              <a:t>‘unsafe-inline’ – </a:t>
            </a:r>
            <a:r>
              <a:rPr lang="ru-RU" sz="2400" dirty="0"/>
              <a:t>разрешить</a:t>
            </a:r>
            <a:r>
              <a:rPr lang="en-US" sz="2400" dirty="0"/>
              <a:t> inline </a:t>
            </a:r>
            <a:r>
              <a:rPr lang="en-US" sz="2400" dirty="0" err="1"/>
              <a:t>Javascript</a:t>
            </a:r>
            <a:r>
              <a:rPr lang="en-US" sz="2400" dirty="0"/>
              <a:t> / CSS</a:t>
            </a:r>
          </a:p>
          <a:p>
            <a:r>
              <a:rPr lang="en-US" sz="2400" dirty="0"/>
              <a:t>‘unsafe-</a:t>
            </a:r>
            <a:r>
              <a:rPr lang="en-US" sz="2400" dirty="0" err="1"/>
              <a:t>eval</a:t>
            </a:r>
            <a:r>
              <a:rPr lang="en-US" sz="2400" dirty="0"/>
              <a:t>’ – </a:t>
            </a:r>
            <a:r>
              <a:rPr lang="ru-RU" sz="2400" dirty="0"/>
              <a:t>разрешить </a:t>
            </a:r>
            <a:r>
              <a:rPr lang="en-US" sz="2400" dirty="0" err="1"/>
              <a:t>Javascript</a:t>
            </a:r>
            <a:r>
              <a:rPr lang="en-US" sz="2400" dirty="0"/>
              <a:t> ‘</a:t>
            </a:r>
            <a:r>
              <a:rPr lang="en-US" sz="2400" dirty="0" err="1"/>
              <a:t>eval</a:t>
            </a:r>
            <a:r>
              <a:rPr lang="en-US" sz="2400" dirty="0"/>
              <a:t>’</a:t>
            </a:r>
          </a:p>
          <a:p>
            <a:r>
              <a:rPr lang="ru-RU" sz="2400" dirty="0"/>
              <a:t>Вместо </a:t>
            </a:r>
            <a:r>
              <a:rPr lang="en-US" sz="2400" dirty="0"/>
              <a:t>‘unsafe-inline’ </a:t>
            </a:r>
            <a:r>
              <a:rPr lang="ru-RU" sz="2400" dirty="0"/>
              <a:t>можно использовать </a:t>
            </a:r>
            <a:r>
              <a:rPr lang="en-US" sz="2400" dirty="0"/>
              <a:t>‘sha256-…’ </a:t>
            </a:r>
            <a:r>
              <a:rPr lang="ru-RU" sz="2400" dirty="0"/>
              <a:t>скрипта и добавить значение в </a:t>
            </a:r>
            <a:r>
              <a:rPr lang="en-US" sz="2400" dirty="0"/>
              <a:t>CSP</a:t>
            </a:r>
          </a:p>
          <a:p>
            <a:r>
              <a:rPr lang="ru-RU" sz="2400" dirty="0"/>
              <a:t>Можно использовать </a:t>
            </a:r>
            <a:r>
              <a:rPr lang="en-US" sz="2400" dirty="0"/>
              <a:t>‘nonce-…’ – </a:t>
            </a:r>
            <a:r>
              <a:rPr lang="ru-RU" sz="2400" dirty="0"/>
              <a:t>добавьте </a:t>
            </a:r>
            <a:r>
              <a:rPr lang="en-US" sz="2400" dirty="0"/>
              <a:t>nonce=“…” </a:t>
            </a:r>
            <a:r>
              <a:rPr lang="ru-RU" sz="2400" dirty="0"/>
              <a:t>в </a:t>
            </a:r>
            <a:r>
              <a:rPr lang="en-US" sz="2400" dirty="0"/>
              <a:t>&lt;script&gt; tag</a:t>
            </a:r>
            <a:r>
              <a:rPr lang="ru-RU" sz="2400" dirty="0"/>
              <a:t> и </a:t>
            </a:r>
            <a:r>
              <a:rPr lang="en-US" sz="2400" dirty="0"/>
              <a:t>CSP, </a:t>
            </a:r>
            <a:r>
              <a:rPr lang="ru-RU" sz="2400" dirty="0"/>
              <a:t>но это значение должно меняться на каждом </a:t>
            </a:r>
            <a:r>
              <a:rPr lang="en-US" sz="2400" dirty="0"/>
              <a:t>HTTP </a:t>
            </a:r>
            <a:r>
              <a:rPr lang="ru-RU" sz="2400" dirty="0"/>
              <a:t>запросе</a:t>
            </a:r>
            <a:r>
              <a:rPr lang="en-US" sz="2400" dirty="0"/>
              <a:t>, </a:t>
            </a:r>
            <a:r>
              <a:rPr lang="ru-RU" sz="2400" dirty="0"/>
              <a:t>что бы атакующие не могли использовать его для </a:t>
            </a:r>
            <a:r>
              <a:rPr lang="en-US" sz="2400" dirty="0"/>
              <a:t>XSS </a:t>
            </a:r>
            <a:r>
              <a:rPr lang="ru-RU" sz="2400" dirty="0"/>
              <a:t>атаки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014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5" y="615642"/>
            <a:ext cx="11941017" cy="56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0" y="576509"/>
            <a:ext cx="11921587" cy="59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- CSP gone 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61965"/>
            <a:ext cx="10353762" cy="4279037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sz="3600" dirty="0"/>
              <a:t>Content-Security-Policy: </a:t>
            </a:r>
            <a:br>
              <a:rPr lang="en-US" sz="3600" dirty="0"/>
            </a:br>
            <a:r>
              <a:rPr lang="en-US" sz="3600" b="1" dirty="0"/>
              <a:t>default-</a:t>
            </a:r>
            <a:r>
              <a:rPr lang="en-US" sz="3600" b="1" dirty="0" err="1"/>
              <a:t>src</a:t>
            </a:r>
            <a:r>
              <a:rPr lang="en-US" sz="3600" dirty="0"/>
              <a:t> 'self' http://*.cnn.com:* https://*.cnn.com:* *.cnn.net:* *.turner.com:* *.ugdturner.com:* *.vgtf.net:*; </a:t>
            </a:r>
            <a:br>
              <a:rPr lang="en-US" sz="3600" dirty="0"/>
            </a:br>
            <a:r>
              <a:rPr lang="en-US" sz="3600" b="1" dirty="0"/>
              <a:t>script-</a:t>
            </a:r>
            <a:r>
              <a:rPr lang="en-US" sz="3600" b="1" dirty="0" err="1"/>
              <a:t>src</a:t>
            </a:r>
            <a:r>
              <a:rPr lang="en-US" sz="3600" b="1" dirty="0"/>
              <a:t> </a:t>
            </a:r>
            <a:r>
              <a:rPr lang="en-US" sz="3600" dirty="0"/>
              <a:t>'unsafe-inline' 'unsafe-</a:t>
            </a:r>
            <a:r>
              <a:rPr lang="en-US" sz="3600" dirty="0" err="1"/>
              <a:t>eval</a:t>
            </a:r>
            <a:r>
              <a:rPr lang="en-US" sz="3600" dirty="0"/>
              <a:t>' 'self'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; </a:t>
            </a:r>
            <a:br>
              <a:rPr lang="en-US" sz="3600" dirty="0"/>
            </a:br>
            <a:r>
              <a:rPr lang="en-US" sz="3600" b="1" dirty="0"/>
              <a:t>style-</a:t>
            </a:r>
            <a:r>
              <a:rPr lang="en-US" sz="3600" b="1" dirty="0" err="1"/>
              <a:t>src</a:t>
            </a:r>
            <a:r>
              <a:rPr lang="en-US" sz="3600" b="1" dirty="0"/>
              <a:t> </a:t>
            </a:r>
            <a:r>
              <a:rPr lang="en-US" sz="3600" dirty="0"/>
              <a:t>'unsafe-inline' 'self'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blob:; </a:t>
            </a:r>
            <a:br>
              <a:rPr lang="en-US" sz="3600" dirty="0"/>
            </a:br>
            <a:r>
              <a:rPr lang="en-US" sz="3600" b="1" dirty="0"/>
              <a:t>frame-</a:t>
            </a:r>
            <a:r>
              <a:rPr lang="en-US" sz="3600" b="1" dirty="0" err="1"/>
              <a:t>src</a:t>
            </a:r>
            <a:r>
              <a:rPr lang="en-US" sz="3600" b="1" dirty="0"/>
              <a:t> </a:t>
            </a:r>
            <a:r>
              <a:rPr lang="en-US" sz="3600" dirty="0"/>
              <a:t>'self'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; </a:t>
            </a:r>
            <a:br>
              <a:rPr lang="en-US" sz="3600" dirty="0"/>
            </a:br>
            <a:r>
              <a:rPr lang="en-US" sz="3600" b="1" dirty="0"/>
              <a:t>object-</a:t>
            </a:r>
            <a:r>
              <a:rPr lang="en-US" sz="3600" b="1" dirty="0" err="1"/>
              <a:t>src</a:t>
            </a:r>
            <a:r>
              <a:rPr lang="en-US" sz="3600" b="1" dirty="0"/>
              <a:t> </a:t>
            </a:r>
            <a:r>
              <a:rPr lang="en-US" sz="3600" dirty="0"/>
              <a:t>'self'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; </a:t>
            </a:r>
            <a:br>
              <a:rPr lang="en-US" sz="3600" dirty="0"/>
            </a:br>
            <a:r>
              <a:rPr lang="en-US" sz="3600" b="1" dirty="0" err="1"/>
              <a:t>img-src</a:t>
            </a:r>
            <a:r>
              <a:rPr lang="en-US" sz="3600" b="1" dirty="0"/>
              <a:t> </a:t>
            </a:r>
            <a:r>
              <a:rPr lang="en-US" sz="3600" dirty="0"/>
              <a:t>'self'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data: blob:; </a:t>
            </a:r>
            <a:br>
              <a:rPr lang="en-US" sz="3600" dirty="0"/>
            </a:br>
            <a:r>
              <a:rPr lang="en-US" sz="3600" b="1" dirty="0"/>
              <a:t>media-</a:t>
            </a:r>
            <a:r>
              <a:rPr lang="en-US" sz="3600" b="1" dirty="0" err="1"/>
              <a:t>src</a:t>
            </a:r>
            <a:r>
              <a:rPr lang="en-US" sz="3600" b="1" dirty="0"/>
              <a:t> </a:t>
            </a:r>
            <a:r>
              <a:rPr lang="en-US" sz="3600" dirty="0"/>
              <a:t>'self'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blob:; </a:t>
            </a:r>
            <a:br>
              <a:rPr lang="en-US" sz="3600" dirty="0"/>
            </a:br>
            <a:r>
              <a:rPr lang="en-US" sz="3600" b="1" dirty="0"/>
              <a:t>font-</a:t>
            </a:r>
            <a:r>
              <a:rPr lang="en-US" sz="3600" b="1" dirty="0" err="1"/>
              <a:t>src</a:t>
            </a:r>
            <a:r>
              <a:rPr lang="en-US" sz="3600" b="1" dirty="0"/>
              <a:t> </a:t>
            </a:r>
            <a:r>
              <a:rPr lang="en-US" sz="3600" dirty="0"/>
              <a:t>'self'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; </a:t>
            </a:r>
            <a:br>
              <a:rPr lang="en-US" sz="3600" dirty="0"/>
            </a:br>
            <a:r>
              <a:rPr lang="en-US" sz="3600" b="1" dirty="0"/>
              <a:t>connect-</a:t>
            </a:r>
            <a:r>
              <a:rPr lang="en-US" sz="3600" b="1" dirty="0" err="1"/>
              <a:t>src</a:t>
            </a:r>
            <a:r>
              <a:rPr lang="en-US" sz="3600" b="1" dirty="0"/>
              <a:t> </a:t>
            </a:r>
            <a:r>
              <a:rPr lang="en-US" sz="3600" dirty="0"/>
              <a:t>'self'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2326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7431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dirty="0"/>
              <a:t>Content-Security-Policy: </a:t>
            </a:r>
            <a:br>
              <a:rPr lang="en-US" sz="2400" dirty="0"/>
            </a:br>
            <a:r>
              <a:rPr lang="en-US" sz="2400" b="1" dirty="0"/>
              <a:t>default-</a:t>
            </a:r>
            <a:r>
              <a:rPr lang="en-US" sz="2400" b="1" dirty="0" err="1"/>
              <a:t>src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 data: blob:;</a:t>
            </a:r>
            <a:br>
              <a:rPr lang="en-US" sz="2400" dirty="0"/>
            </a:br>
            <a:r>
              <a:rPr lang="en-US" sz="2400" b="1" dirty="0"/>
              <a:t>script-</a:t>
            </a:r>
            <a:r>
              <a:rPr lang="en-US" sz="2400" b="1" dirty="0" err="1"/>
              <a:t>src</a:t>
            </a:r>
            <a:r>
              <a:rPr lang="en-US" sz="2400" dirty="0"/>
              <a:t> *.facebook.com *.fbcdn.net *.facebook.net *.google-analytics.com *.virtualearth.net *.google.com 127.0.0.1:* *.spotilocal.com:* 'unsafe-inline' 'unsafe-</a:t>
            </a:r>
            <a:r>
              <a:rPr lang="en-US" sz="2400" dirty="0" err="1"/>
              <a:t>eval</a:t>
            </a:r>
            <a:r>
              <a:rPr lang="en-US" sz="2400" dirty="0"/>
              <a:t>' fbstatic-a.akamaihd.net fbcdn-static-b-a.akamaihd.net *.atlassolutions.com blob: data:;</a:t>
            </a:r>
            <a:br>
              <a:rPr lang="en-US" sz="2400" dirty="0"/>
            </a:br>
            <a:r>
              <a:rPr lang="en-US" sz="2400" b="1" dirty="0"/>
              <a:t>style-</a:t>
            </a:r>
            <a:r>
              <a:rPr lang="en-US" sz="2400" b="1" dirty="0" err="1"/>
              <a:t>src</a:t>
            </a:r>
            <a:r>
              <a:rPr lang="en-US" sz="2400" dirty="0"/>
              <a:t> data: 'unsafe-inline' *;</a:t>
            </a:r>
            <a:br>
              <a:rPr lang="en-US" sz="2400" dirty="0"/>
            </a:br>
            <a:r>
              <a:rPr lang="en-US" sz="2400" b="1" dirty="0"/>
              <a:t>connect-</a:t>
            </a:r>
            <a:r>
              <a:rPr lang="en-US" sz="2400" b="1" dirty="0" err="1"/>
              <a:t>src</a:t>
            </a:r>
            <a:r>
              <a:rPr lang="en-US" sz="2400" dirty="0"/>
              <a:t> *.facebook.com *.fbcdn.net *.facebook.net *.spotilocal.com:* *.akamaihd.net wss://*.facebook.com:* https://fb.scanandcleanlocal.com:* *.atlassolutions.com attachment.fbsbx.com ws://localhost:* blob: chrome-extension://</a:t>
            </a:r>
            <a:r>
              <a:rPr lang="en-US" sz="2400" dirty="0" err="1"/>
              <a:t>boadgeojelhgndaghljhdicfkmllpafd</a:t>
            </a:r>
            <a:r>
              <a:rPr lang="en-US" sz="2400" dirty="0"/>
              <a:t> chrome-extension://</a:t>
            </a:r>
            <a:r>
              <a:rPr lang="en-US" sz="2400" dirty="0" err="1"/>
              <a:t>dliochdbjfkdbacpmhlcpmleaejidimm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5505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944"/>
            <a:ext cx="10515600" cy="4518733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1200" dirty="0"/>
              <a:t>Content-Security-Policy: </a:t>
            </a:r>
            <a:br>
              <a:rPr lang="en-US" sz="1200" dirty="0"/>
            </a:br>
            <a:r>
              <a:rPr lang="en-US" sz="1200" b="1" dirty="0"/>
              <a:t>script-</a:t>
            </a:r>
            <a:r>
              <a:rPr lang="en-US" sz="1200" b="1" dirty="0" err="1"/>
              <a:t>src</a:t>
            </a:r>
            <a:r>
              <a:rPr lang="en-US" sz="1200" dirty="0"/>
              <a:t> https://connect.facebook.net https://cm.g.doubleclick.net https://ssl.google-analytics.com https://graph.facebook.com https://twitter.com 'unsafe-</a:t>
            </a:r>
            <a:r>
              <a:rPr lang="en-US" sz="1200" dirty="0" err="1"/>
              <a:t>eval</a:t>
            </a:r>
            <a:r>
              <a:rPr lang="en-US" sz="1200" dirty="0"/>
              <a:t>' https://*.twimg.com https://api.twitter.com https://analytics.twitter.com https://publish.twitter.com https://ton.twitter.com https://syndication.twitter.com https://www.google.com https://t.tellapart.com https://platform.twitter.com https://www.google-analytics.com 'self' 'nonce-lXiDCiZou6zxWem0i3r8PQ=='; </a:t>
            </a:r>
            <a:br>
              <a:rPr lang="en-US" sz="1200" dirty="0"/>
            </a:br>
            <a:r>
              <a:rPr lang="en-US" sz="1200" b="1" dirty="0"/>
              <a:t>frame-ancestors </a:t>
            </a:r>
            <a:r>
              <a:rPr lang="en-US" sz="1200" dirty="0"/>
              <a:t>'self'; </a:t>
            </a:r>
            <a:br>
              <a:rPr lang="en-US" sz="1200" dirty="0"/>
            </a:br>
            <a:r>
              <a:rPr lang="en-US" sz="1200" b="1" dirty="0"/>
              <a:t>font-</a:t>
            </a:r>
            <a:r>
              <a:rPr lang="en-US" sz="1200" b="1" dirty="0" err="1"/>
              <a:t>src</a:t>
            </a:r>
            <a:r>
              <a:rPr lang="en-US" sz="1200" b="1" dirty="0"/>
              <a:t> </a:t>
            </a:r>
            <a:r>
              <a:rPr lang="en-US" sz="1200" dirty="0"/>
              <a:t>https://twitter.com https://*.twimg.com data: https://ton.twitter.com https://fonts.gstatic.com https://maxcdn.bootstrapcdn.com https://netdna.bootstrapcdn.com 'self'; </a:t>
            </a:r>
            <a:br>
              <a:rPr lang="en-US" sz="1200" dirty="0"/>
            </a:br>
            <a:r>
              <a:rPr lang="en-US" sz="1200" b="1" dirty="0"/>
              <a:t>media-</a:t>
            </a:r>
            <a:r>
              <a:rPr lang="en-US" sz="1200" b="1" dirty="0" err="1"/>
              <a:t>src</a:t>
            </a:r>
            <a:r>
              <a:rPr lang="en-US" sz="1200" b="1" dirty="0"/>
              <a:t> </a:t>
            </a:r>
            <a:r>
              <a:rPr lang="en-US" sz="1200" dirty="0"/>
              <a:t>https://twitter.com https://*.twimg.com https://ton.twitter.com blob: 'self'; </a:t>
            </a:r>
            <a:br>
              <a:rPr lang="en-US" sz="1200" dirty="0"/>
            </a:br>
            <a:r>
              <a:rPr lang="en-US" sz="1200" b="1" dirty="0"/>
              <a:t>connect-</a:t>
            </a:r>
            <a:r>
              <a:rPr lang="en-US" sz="1200" b="1" dirty="0" err="1"/>
              <a:t>src</a:t>
            </a:r>
            <a:r>
              <a:rPr lang="en-US" sz="1200" b="1" dirty="0"/>
              <a:t> </a:t>
            </a:r>
            <a:r>
              <a:rPr lang="en-US" sz="1200" dirty="0"/>
              <a:t>https://graph.facebook.com https://*.giphy.com https://*.twimg.com https://api.twitter.com https://pay.twitter.com https://analytics.twitter.com https://media.riffsy.com https://embed.periscope.tv https://upload.twitter.com https://api.mapbox.com 'self'; </a:t>
            </a:r>
            <a:br>
              <a:rPr lang="en-US" sz="1200" dirty="0"/>
            </a:br>
            <a:r>
              <a:rPr lang="en-US" sz="1200" b="1" dirty="0"/>
              <a:t>style-</a:t>
            </a:r>
            <a:r>
              <a:rPr lang="en-US" sz="1200" b="1" dirty="0" err="1"/>
              <a:t>src</a:t>
            </a:r>
            <a:r>
              <a:rPr lang="en-US" sz="1200" b="1" dirty="0"/>
              <a:t> </a:t>
            </a:r>
            <a:r>
              <a:rPr lang="en-US" sz="1200" dirty="0"/>
              <a:t>https://fonts.googleapis.com https://twitter.com https://*.twimg.com https://translate.googleapis.com https://ton.twitter.com 'unsafe-inline' https://platform.twitter.com https://maxcdn.bootstrapcdn.com https://netdna.bootstrapcdn.com 'self'; </a:t>
            </a:r>
            <a:br>
              <a:rPr lang="en-US" sz="1200" dirty="0"/>
            </a:br>
            <a:r>
              <a:rPr lang="en-US" sz="1200" dirty="0"/>
              <a:t>object-</a:t>
            </a:r>
            <a:r>
              <a:rPr lang="en-US" sz="1200" dirty="0" err="1"/>
              <a:t>src</a:t>
            </a:r>
            <a:r>
              <a:rPr lang="en-US" sz="1200" dirty="0"/>
              <a:t> https://twitter.com https://pbs.twimg.com; </a:t>
            </a:r>
            <a:br>
              <a:rPr lang="en-US" sz="1200" dirty="0"/>
            </a:br>
            <a:r>
              <a:rPr lang="en-US" sz="1200" b="1" dirty="0"/>
              <a:t>default-</a:t>
            </a:r>
            <a:r>
              <a:rPr lang="en-US" sz="1200" b="1" dirty="0" err="1"/>
              <a:t>src</a:t>
            </a:r>
            <a:r>
              <a:rPr lang="en-US" sz="1200" b="1" dirty="0"/>
              <a:t> </a:t>
            </a:r>
            <a:r>
              <a:rPr lang="en-US" sz="1200" dirty="0"/>
              <a:t>'self'; </a:t>
            </a:r>
            <a:br>
              <a:rPr lang="en-US" sz="1200" dirty="0"/>
            </a:br>
            <a:r>
              <a:rPr lang="en-US" sz="1200" b="1" dirty="0"/>
              <a:t>frame-</a:t>
            </a:r>
            <a:r>
              <a:rPr lang="en-US" sz="1200" b="1" dirty="0" err="1"/>
              <a:t>src</a:t>
            </a:r>
            <a:r>
              <a:rPr lang="en-US" sz="1200" b="1" dirty="0"/>
              <a:t> </a:t>
            </a:r>
            <a:r>
              <a:rPr lang="en-US" sz="1200" dirty="0"/>
              <a:t>https://staticxx.facebook.com https://twitter.com https://*.twimg.com https://5415703.fls.doubleclick.net https://player.vimeo.com https://pay.twitter.com https://www.facebook.com https://ton.twitter.com https://syndication.twitter.com https://vine.co twitter: https://www.youtube.com https://platform.twitter.com https://upload.twitter.com https://s-static.ak.facebook.com 'self' https://donate.twitter.com; </a:t>
            </a:r>
            <a:br>
              <a:rPr lang="en-US" sz="1200" dirty="0"/>
            </a:br>
            <a:r>
              <a:rPr lang="en-US" sz="1200" b="1" dirty="0" err="1"/>
              <a:t>img-src</a:t>
            </a:r>
            <a:r>
              <a:rPr lang="en-US" sz="1200" b="1" dirty="0"/>
              <a:t> </a:t>
            </a:r>
            <a:r>
              <a:rPr lang="en-US" sz="1200" dirty="0"/>
              <a:t>https://graph.facebook.com https://*.giphy.com https://twitter.com https://*.twimg.com data: https://lumiere-a.akamaihd.net https://fbcdn-profile-a.akamaihd.net https://www.facebook.com https://ton.twitter.com https://*.fbcdn.net https://syndication.twitter.com https://media.riffsy.com https://www.google.com https://stats.g.doubleclick.net https://*.tiles.mapbox.com https://www.google-analytics.com blob: 'self'; </a:t>
            </a:r>
            <a:br>
              <a:rPr lang="en-US" sz="1200" dirty="0"/>
            </a:br>
            <a:r>
              <a:rPr lang="en-US" sz="1200" b="1" dirty="0"/>
              <a:t>report-</a:t>
            </a:r>
            <a:r>
              <a:rPr lang="en-US" sz="1200" b="1" dirty="0" err="1"/>
              <a:t>uri</a:t>
            </a:r>
            <a:r>
              <a:rPr lang="en-US" sz="1200" b="1" dirty="0"/>
              <a:t> </a:t>
            </a:r>
            <a:r>
              <a:rPr lang="en-US" sz="1200" dirty="0"/>
              <a:t>https://twitter.com/i/csp_report?a=NVQWGYLXFVZXO2LGOQ%3D%3D%3D%3D%3D%3D&amp;ro=false;</a:t>
            </a:r>
          </a:p>
        </p:txBody>
      </p:sp>
    </p:spTree>
    <p:extLst>
      <p:ext uri="{BB962C8B-B14F-4D97-AF65-F5344CB8AC3E}">
        <p14:creationId xmlns:p14="http://schemas.microsoft.com/office/powerpoint/2010/main" val="29794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5" y="1640"/>
            <a:ext cx="8386983" cy="68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Subresource</a:t>
            </a:r>
            <a:r>
              <a:rPr lang="EN-US" dirty="0"/>
              <a:t> Integrity (SRI)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&lt;link 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rel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="stylesheet" 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href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="https://&lt;site&gt;. come/style.css" integrity="sha384-&lt;base64 encoded hash&gt;" 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crossorigin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="anonymous"&gt;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  <a:p>
            <a:endParaRPr lang="EN-US" dirty="0"/>
          </a:p>
          <a:p>
            <a:r>
              <a:rPr lang="ru-RU" sz="2400" dirty="0"/>
              <a:t>Указывает </a:t>
            </a:r>
            <a:r>
              <a:rPr lang="EN-US" sz="2400" dirty="0"/>
              <a:t>hash </a:t>
            </a:r>
            <a:r>
              <a:rPr lang="ru-RU" sz="2400" dirty="0"/>
              <a:t>внешнего файла</a:t>
            </a:r>
            <a:endParaRPr lang="EN-US" sz="2400" dirty="0"/>
          </a:p>
          <a:p>
            <a:r>
              <a:rPr lang="ru-RU" sz="2400" dirty="0"/>
              <a:t>Защищает от изменения содержимого файлов</a:t>
            </a:r>
            <a:endParaRPr lang="en-US" sz="2400" dirty="0"/>
          </a:p>
          <a:p>
            <a:r>
              <a:rPr lang="EN-US" sz="2400" dirty="0"/>
              <a:t>sha256/sha384/sha512 </a:t>
            </a:r>
            <a:endParaRPr lang="en-US" sz="2400" dirty="0"/>
          </a:p>
          <a:p>
            <a:r>
              <a:rPr lang="EN-US" sz="2400" dirty="0"/>
              <a:t>The "anonymous" keyword means that there will be no exchange of user credentials via cookies, client-side SSL certificates or HTTP authentication as described in the </a:t>
            </a:r>
            <a:r>
              <a:rPr lang="EN-US" sz="2400" dirty="0">
                <a:hlinkClick r:id="rId3"/>
              </a:rPr>
              <a:t>Terminology section of the CORS specification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429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0" y="742823"/>
            <a:ext cx="11915560" cy="54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0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79" y="452761"/>
            <a:ext cx="10515600" cy="138491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Abusing HSTS, HPKP, CSP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96" y="2131379"/>
            <a:ext cx="7997965" cy="39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history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3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https://github.com/diracdeltas/sniffly</a:t>
            </a:r>
            <a:r>
              <a:rPr lang="EN-US" sz="2800" dirty="0"/>
              <a:t>  (fixed)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ru-RU" sz="2800" dirty="0"/>
              <a:t>Сайт загружает файлы с сайта у которого есть </a:t>
            </a:r>
            <a:r>
              <a:rPr lang="en-US" sz="2800" dirty="0"/>
              <a:t>HSTS </a:t>
            </a:r>
            <a:r>
              <a:rPr lang="ru-RU" sz="2800" dirty="0"/>
              <a:t>по </a:t>
            </a:r>
            <a:r>
              <a:rPr lang="en-US" sz="2800" dirty="0"/>
              <a:t>HTTP</a:t>
            </a:r>
          </a:p>
          <a:p>
            <a:r>
              <a:rPr lang="en-US" sz="2800" dirty="0"/>
              <a:t>CSP policy </a:t>
            </a:r>
            <a:r>
              <a:rPr lang="ru-RU" sz="2800" dirty="0"/>
              <a:t>настроена на загрузку файлов только по </a:t>
            </a:r>
            <a:r>
              <a:rPr lang="en-US" sz="2800" dirty="0"/>
              <a:t>HTTP</a:t>
            </a:r>
          </a:p>
          <a:p>
            <a:r>
              <a:rPr lang="en-US" sz="2800" dirty="0"/>
              <a:t>CSP </a:t>
            </a:r>
            <a:r>
              <a:rPr lang="en-US" sz="2800" dirty="0" err="1"/>
              <a:t>onerror</a:t>
            </a:r>
            <a:r>
              <a:rPr lang="en-US" sz="2800" dirty="0"/>
              <a:t> handler </a:t>
            </a:r>
            <a:r>
              <a:rPr lang="ru-RU" sz="2800" dirty="0"/>
              <a:t>делает замер времени запросов </a:t>
            </a:r>
            <a:r>
              <a:rPr lang="en-US" sz="2800" dirty="0"/>
              <a:t>– </a:t>
            </a:r>
            <a:r>
              <a:rPr lang="ru-RU" sz="2800" dirty="0"/>
              <a:t>сделан </a:t>
            </a:r>
            <a:r>
              <a:rPr lang="en-US" sz="2800" dirty="0"/>
              <a:t>browser HSTS redirect (</a:t>
            </a:r>
            <a:r>
              <a:rPr lang="ru-RU" sz="2800" dirty="0"/>
              <a:t>локально</a:t>
            </a:r>
            <a:r>
              <a:rPr lang="en-US" sz="2800" dirty="0"/>
              <a:t>) </a:t>
            </a:r>
            <a:r>
              <a:rPr lang="ru-RU" sz="2800" dirty="0"/>
              <a:t>или было обращение на сайт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5391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413"/>
            <a:ext cx="10353762" cy="970450"/>
          </a:xfrm>
        </p:spPr>
        <p:txBody>
          <a:bodyPr/>
          <a:lstStyle/>
          <a:p>
            <a:r>
              <a:rPr lang="en-US" dirty="0" err="1"/>
              <a:t>Supercookies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757"/>
            <a:ext cx="10515600" cy="4490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HPKP </a:t>
            </a:r>
            <a:r>
              <a:rPr lang="EN-US" sz="2800" dirty="0">
                <a:hlinkClick r:id="rId2"/>
              </a:rPr>
              <a:t>https://github.com/cyph/appsec-glory</a:t>
            </a:r>
            <a:r>
              <a:rPr lang="EN-US" sz="2800" dirty="0"/>
              <a:t> </a:t>
            </a:r>
          </a:p>
          <a:p>
            <a:r>
              <a:rPr lang="en-US" sz="2800" dirty="0"/>
              <a:t>Set ID bits by sending invalid HPKP for certain subdomains </a:t>
            </a:r>
          </a:p>
          <a:p>
            <a:r>
              <a:rPr lang="en-US" sz="2800" dirty="0"/>
              <a:t>Read ID bits by visiting all subdomains and check errors</a:t>
            </a:r>
          </a:p>
          <a:p>
            <a:r>
              <a:rPr lang="en-US" sz="2800" dirty="0"/>
              <a:t>Silent tracking server side – use report-</a:t>
            </a:r>
            <a:r>
              <a:rPr lang="en-US" sz="2800" dirty="0" err="1"/>
              <a:t>uri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HSTS </a:t>
            </a:r>
            <a:r>
              <a:rPr lang="EN-US" sz="2800" dirty="0">
                <a:hlinkClick r:id="rId3"/>
              </a:rPr>
              <a:t>http://www.radicalresearch.co.uk/lab/hstssupercookies</a:t>
            </a:r>
            <a:endParaRPr lang="EN-US" sz="2800" dirty="0"/>
          </a:p>
          <a:p>
            <a:r>
              <a:rPr lang="en-US" sz="2800" dirty="0"/>
              <a:t>Set ID bits by HSTS redirects for certain subdomains</a:t>
            </a:r>
          </a:p>
          <a:p>
            <a:r>
              <a:rPr lang="en-US" sz="2800" dirty="0"/>
              <a:t>Read ID by reading HSTS redirects for subdomains</a:t>
            </a:r>
          </a:p>
        </p:txBody>
      </p:sp>
    </p:spTree>
    <p:extLst>
      <p:ext uri="{BB962C8B-B14F-4D97-AF65-F5344CB8AC3E}">
        <p14:creationId xmlns:p14="http://schemas.microsoft.com/office/powerpoint/2010/main" val="304922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HPKP Suicide/Footgun, RansomPKP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891"/>
            <a:ext cx="10515600" cy="3629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RansomPKP</a:t>
            </a:r>
            <a:endParaRPr lang="EN-US" sz="2800" dirty="0"/>
          </a:p>
          <a:p>
            <a:r>
              <a:rPr lang="ru-RU" sz="2800" dirty="0"/>
              <a:t>Получить </a:t>
            </a:r>
            <a:r>
              <a:rPr lang="en-US" sz="2800" dirty="0"/>
              <a:t>root </a:t>
            </a:r>
            <a:r>
              <a:rPr lang="ru-RU" sz="2800" dirty="0"/>
              <a:t>доступ на </a:t>
            </a:r>
            <a:r>
              <a:rPr lang="en-US" sz="2800" dirty="0"/>
              <a:t>web server</a:t>
            </a:r>
          </a:p>
          <a:p>
            <a:r>
              <a:rPr lang="ru-RU" sz="2800" dirty="0"/>
              <a:t>Добавить </a:t>
            </a:r>
            <a:r>
              <a:rPr lang="en-US" sz="2800" dirty="0"/>
              <a:t>HPKP</a:t>
            </a:r>
            <a:r>
              <a:rPr lang="ru-RU" sz="2800" dirty="0"/>
              <a:t>, если ещё нету</a:t>
            </a:r>
            <a:r>
              <a:rPr lang="en-US" sz="2800" dirty="0"/>
              <a:t> </a:t>
            </a:r>
            <a:r>
              <a:rPr lang="ru-RU" sz="2800" dirty="0"/>
              <a:t>с 2 </a:t>
            </a:r>
            <a:r>
              <a:rPr lang="en-US" sz="2800" dirty="0"/>
              <a:t>hashes (lockout, ransom CSR)</a:t>
            </a:r>
          </a:p>
          <a:p>
            <a:r>
              <a:rPr lang="ru-RU" sz="2800" dirty="0"/>
              <a:t>Делать ротацию </a:t>
            </a:r>
            <a:r>
              <a:rPr lang="en-US" sz="2800" dirty="0"/>
              <a:t>SSL </a:t>
            </a:r>
            <a:r>
              <a:rPr lang="ru-RU" sz="2800" dirty="0"/>
              <a:t>сертификата и </a:t>
            </a:r>
            <a:r>
              <a:rPr lang="en-US" sz="2800" dirty="0"/>
              <a:t>CSR </a:t>
            </a:r>
            <a:r>
              <a:rPr lang="ru-RU" sz="2800" dirty="0"/>
              <a:t>для каждых </a:t>
            </a:r>
            <a:r>
              <a:rPr lang="en-US" sz="2800" dirty="0"/>
              <a:t>XX </a:t>
            </a:r>
            <a:r>
              <a:rPr lang="ru-RU" sz="2800" dirty="0"/>
              <a:t>пользователей</a:t>
            </a:r>
            <a:endParaRPr lang="en-US" sz="2800" dirty="0"/>
          </a:p>
          <a:p>
            <a:r>
              <a:rPr lang="ru-RU" sz="2800" dirty="0"/>
              <a:t>Потребовать </a:t>
            </a:r>
            <a:r>
              <a:rPr lang="en-US" sz="2800" dirty="0"/>
              <a:t>$$ </a:t>
            </a:r>
            <a:r>
              <a:rPr lang="ru-RU" sz="2800" dirty="0"/>
              <a:t>за </a:t>
            </a:r>
            <a:r>
              <a:rPr lang="en-US" sz="2800" dirty="0"/>
              <a:t>ransom CSR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0702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</a:t>
            </a:r>
            <a:r>
              <a:rPr lang="ru-RU" dirty="0" err="1"/>
              <a:t>линки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Поддержка в </a:t>
            </a:r>
            <a:r>
              <a:rPr lang="en-US" sz="2400" dirty="0"/>
              <a:t>browsers </a:t>
            </a:r>
            <a:r>
              <a:rPr lang="en-US" sz="2400" dirty="0">
                <a:hlinkClick r:id="rId2"/>
              </a:rPr>
              <a:t>www.caniuse.com</a:t>
            </a:r>
            <a:r>
              <a:rPr lang="en-US" sz="2400" dirty="0"/>
              <a:t> </a:t>
            </a:r>
          </a:p>
          <a:p>
            <a:r>
              <a:rPr lang="ru-RU" sz="2400" dirty="0"/>
              <a:t>Проверка сайта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https://securityheaders.io/</a:t>
            </a:r>
            <a:r>
              <a:rPr lang="en-US" sz="2400" dirty="0"/>
              <a:t> </a:t>
            </a:r>
          </a:p>
          <a:p>
            <a:r>
              <a:rPr lang="en-US" sz="2400" dirty="0"/>
              <a:t>MIME sniffing </a:t>
            </a:r>
            <a:r>
              <a:rPr lang="en-US" sz="2400" dirty="0">
                <a:hlinkClick r:id="rId4"/>
              </a:rPr>
              <a:t>https://blog.mozilla.org/security/2016/08/26/mitigating-mime-confusion-attacks-in-firefox/</a:t>
            </a:r>
            <a:endParaRPr lang="en-US" sz="2400" dirty="0"/>
          </a:p>
          <a:p>
            <a:r>
              <a:rPr lang="en-US" sz="2400" dirty="0"/>
              <a:t>XFO deep dive </a:t>
            </a:r>
            <a:r>
              <a:rPr lang="en-US" sz="2400" dirty="0">
                <a:hlinkClick r:id="rId5"/>
              </a:rPr>
              <a:t>https://www.troyhunt.com/clickjack-attack-hidden-threat-right-in/</a:t>
            </a:r>
            <a:endParaRPr lang="en-US" sz="2400" dirty="0"/>
          </a:p>
          <a:p>
            <a:r>
              <a:rPr lang="en-US" sz="2400" dirty="0"/>
              <a:t>X-XSS-Protection </a:t>
            </a:r>
            <a:r>
              <a:rPr lang="en-US" sz="2400" dirty="0">
                <a:hlinkClick r:id="rId6"/>
              </a:rPr>
              <a:t>http://blog.innerht.ml/the-misunderstood-x-xss-protection/</a:t>
            </a:r>
            <a:endParaRPr lang="en-US" sz="2400" dirty="0"/>
          </a:p>
          <a:p>
            <a:r>
              <a:rPr lang="en-US" sz="2400" dirty="0"/>
              <a:t>Set-Cookie </a:t>
            </a:r>
            <a:r>
              <a:rPr lang="en-US" sz="2400" dirty="0" err="1"/>
              <a:t>SameOrigin</a:t>
            </a:r>
            <a:r>
              <a:rPr lang="en-US" sz="2400" dirty="0"/>
              <a:t> </a:t>
            </a:r>
            <a:r>
              <a:rPr lang="en-US" sz="2400" dirty="0">
                <a:hlinkClick r:id="rId7"/>
              </a:rPr>
              <a:t>https://www.igvita.com/2016/08/26/stop-cross-site-timing-attacks-with-samesite-cookies/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4666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98881"/>
            <a:ext cx="10353762" cy="970450"/>
          </a:xfrm>
        </p:spPr>
        <p:txBody>
          <a:bodyPr/>
          <a:lstStyle/>
          <a:p>
            <a:r>
              <a:rPr lang="ru-RU" dirty="0"/>
              <a:t>Полезные </a:t>
            </a:r>
            <a:r>
              <a:rPr lang="ru-RU" dirty="0" err="1"/>
              <a:t>линки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673"/>
            <a:ext cx="10353762" cy="4406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HSTS</a:t>
            </a:r>
          </a:p>
          <a:p>
            <a:r>
              <a:rPr lang="en-US" sz="2400" dirty="0">
                <a:hlinkClick r:id="rId2"/>
              </a:rPr>
              <a:t>https://hstspreload.appspot.com/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https://cs.chromium.org/chromium/src/net/http/transport_security_state_static.json</a:t>
            </a:r>
            <a:r>
              <a:rPr lang="en-US" sz="2400" dirty="0"/>
              <a:t> </a:t>
            </a:r>
          </a:p>
          <a:p>
            <a:r>
              <a:rPr lang="en-US" sz="2400" dirty="0"/>
              <a:t>chrome://net-internals/#hsts </a:t>
            </a:r>
          </a:p>
          <a:p>
            <a:pPr marL="0" indent="0">
              <a:buNone/>
            </a:pPr>
            <a:r>
              <a:rPr lang="en-US" sz="2400" dirty="0"/>
              <a:t>HPKP </a:t>
            </a:r>
            <a:r>
              <a:rPr lang="en-US" sz="2400" dirty="0">
                <a:hlinkClick r:id="rId4"/>
              </a:rPr>
              <a:t>https://noncombatant.org/2015/05/01/about-http-public-key-pinning/</a:t>
            </a:r>
            <a:r>
              <a:rPr lang="ru-RU"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CSP cheat sheet </a:t>
            </a:r>
            <a:r>
              <a:rPr lang="en-US" sz="2400" dirty="0">
                <a:hlinkClick r:id="rId5"/>
              </a:rPr>
              <a:t>https://scotthelme.co.uk/csp-cheat-sheet/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Создание </a:t>
            </a:r>
            <a:r>
              <a:rPr lang="en-US" sz="2400" dirty="0"/>
              <a:t>CSP </a:t>
            </a:r>
            <a:r>
              <a:rPr lang="en-US" sz="2400" dirty="0">
                <a:hlinkClick r:id="rId6"/>
              </a:rPr>
              <a:t>https://report-uri.io/home/generate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ru-RU" sz="2400" dirty="0"/>
              <a:t>Атаки</a:t>
            </a:r>
            <a:r>
              <a:rPr lang="en-US" sz="2400" dirty="0"/>
              <a:t> </a:t>
            </a:r>
            <a:r>
              <a:rPr lang="EN-US" sz="2400" dirty="0">
                <a:hlinkClick r:id="rId7"/>
              </a:rPr>
              <a:t>https://scotthelme.co.uk/using-security-features-to-do-bad-things/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5060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HIRING!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Konstantin Root </a:t>
            </a:r>
            <a:r>
              <a:rPr lang="en-US" sz="2800" dirty="0">
                <a:hlinkClick r:id="rId2"/>
              </a:rPr>
              <a:t>kroot@malwarebytes.com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JavaScript/HTML/CSS software engineers</a:t>
            </a:r>
          </a:p>
          <a:p>
            <a:pPr marL="0" indent="0">
              <a:buNone/>
            </a:pPr>
            <a:r>
              <a:rPr lang="en-US" sz="2400" dirty="0"/>
              <a:t>C++ software engineers</a:t>
            </a:r>
          </a:p>
          <a:p>
            <a:pPr marL="0" indent="0">
              <a:buNone/>
            </a:pPr>
            <a:r>
              <a:rPr lang="en-US" sz="2400" dirty="0"/>
              <a:t>Mac OS software engineers</a:t>
            </a:r>
          </a:p>
          <a:p>
            <a:pPr marL="0" indent="0">
              <a:buNone/>
            </a:pPr>
            <a:r>
              <a:rPr lang="en-US" sz="2400" dirty="0"/>
              <a:t>Mac/Linux low level software engineers</a:t>
            </a:r>
          </a:p>
          <a:p>
            <a:pPr marL="0" indent="0">
              <a:buNone/>
            </a:pPr>
            <a:r>
              <a:rPr lang="en-US" sz="2400" dirty="0"/>
              <a:t>QA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313914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3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HTTP 1.1 </a:t>
            </a:r>
            <a:r>
              <a:rPr lang="en-US" dirty="0">
                <a:latin typeface="Calibri" charset="0"/>
                <a:hlinkClick r:id="rId2"/>
              </a:rPr>
              <a:t>https://www.ietf.org/rfc/rfc2616.txt</a:t>
            </a:r>
            <a:r>
              <a:rPr lang="en-US" dirty="0">
                <a:latin typeface="Calibri" charset="0"/>
              </a:rPr>
              <a:t> </a:t>
            </a:r>
            <a:endParaRPr lang="en-US" dirty="0">
              <a:latin typeface="Calibri" charset="0"/>
              <a:hlinkClick r:id="rId2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TLS 1.2 </a:t>
            </a:r>
            <a:r>
              <a:rPr lang="en-US" dirty="0">
                <a:latin typeface="Calibri" charset="0"/>
                <a:hlinkClick r:id="rId3"/>
              </a:rPr>
              <a:t>https://www.ietf.org/rfc/rfc5246.txt</a:t>
            </a:r>
            <a:r>
              <a:rPr lang="en-US" dirty="0">
                <a:latin typeface="Calibri" charset="0"/>
              </a:rPr>
              <a:t> </a:t>
            </a:r>
            <a:endParaRPr lang="en-US" dirty="0">
              <a:latin typeface="Calibri" charset="0"/>
              <a:hlinkClick r:id="rId3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TLS 1.3 (draft) </a:t>
            </a:r>
            <a:r>
              <a:rPr lang="en-US" dirty="0">
                <a:latin typeface="Calibri" charset="0"/>
                <a:hlinkClick r:id="rId4"/>
              </a:rPr>
              <a:t>https://tools.ietf.org/html/draft-ietf-tls-tls13-16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X-Frame-Options </a:t>
            </a:r>
            <a:r>
              <a:rPr lang="en-US" dirty="0">
                <a:latin typeface="Calibri" charset="0"/>
                <a:hlinkClick r:id="rId5"/>
              </a:rPr>
              <a:t>https://tools.ietf.org/rfc/rfc7034.txt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Set-Cookie </a:t>
            </a:r>
            <a:r>
              <a:rPr lang="en-US" dirty="0">
                <a:latin typeface="Calibri" charset="0"/>
                <a:hlinkClick r:id="rId6"/>
              </a:rPr>
              <a:t>https://tools.ietf.org/html/rfc6265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dirty="0" err="1">
                <a:latin typeface="Calibri" charset="0"/>
              </a:rPr>
              <a:t>SameSite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Calibri" charset="0"/>
                <a:hlinkClick r:id="rId7"/>
              </a:rPr>
              <a:t>https://tools.ietf.org/html/draft-ietf-httpbis-cookie-same-site-00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Prefixes </a:t>
            </a:r>
            <a:r>
              <a:rPr lang="en-US" dirty="0">
                <a:latin typeface="Calibri" charset="0"/>
                <a:hlinkClick r:id="rId8"/>
              </a:rPr>
              <a:t>https://tools.ietf.org/html/draft-ietf-httpbis-cookie-prefixes-00</a:t>
            </a:r>
            <a:r>
              <a:rPr lang="en-US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HSTS </a:t>
            </a:r>
            <a:r>
              <a:rPr lang="en-US" dirty="0">
                <a:latin typeface="Calibri" charset="0"/>
                <a:hlinkClick r:id="rId9"/>
              </a:rPr>
              <a:t>https://tools.ietf.org/rfc/rfc6797.txt</a:t>
            </a:r>
            <a:r>
              <a:rPr lang="en-US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HPKP </a:t>
            </a:r>
            <a:r>
              <a:rPr lang="en-US" dirty="0">
                <a:latin typeface="Calibri" charset="0"/>
                <a:hlinkClick r:id="rId10"/>
              </a:rPr>
              <a:t>https://tools.ietf.org/rfc/rfc7469.txt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CSP 1.0 </a:t>
            </a:r>
            <a:r>
              <a:rPr lang="en-US" dirty="0">
                <a:latin typeface="Calibri" charset="0"/>
                <a:hlinkClick r:id="rId11"/>
              </a:rPr>
              <a:t>https://www.w3.org/TR/2012/CR-CSP-20121115/</a:t>
            </a:r>
            <a:r>
              <a:rPr lang="en-US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CSP Level 2 </a:t>
            </a:r>
            <a:r>
              <a:rPr lang="en-US" dirty="0">
                <a:latin typeface="Calibri" charset="0"/>
                <a:hlinkClick r:id="rId12"/>
              </a:rPr>
              <a:t>https://www.w3.org/TR/CSP2/</a:t>
            </a:r>
            <a:r>
              <a:rPr lang="en-US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CSP Level 3 </a:t>
            </a:r>
            <a:r>
              <a:rPr lang="en-US" dirty="0">
                <a:latin typeface="Calibri" charset="0"/>
                <a:hlinkClick r:id="rId13"/>
              </a:rPr>
              <a:t>https://www.w3.org/TR/CSP3/</a:t>
            </a:r>
            <a:r>
              <a:rPr lang="en-US" dirty="0">
                <a:latin typeface="Calibri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</a:rPr>
              <a:t>SRI </a:t>
            </a:r>
            <a:r>
              <a:rPr lang="en-US" dirty="0">
                <a:latin typeface="Calibri" charset="0"/>
                <a:hlinkClick r:id="rId14"/>
              </a:rPr>
              <a:t>https://www.w3.org/TR/SRI/</a:t>
            </a:r>
            <a:r>
              <a:rPr lang="en-US" dirty="0">
                <a:latin typeface="Calibri" charset="0"/>
              </a:rPr>
              <a:t> </a:t>
            </a:r>
            <a:endParaRPr lang="en-US" dirty="0">
              <a:latin typeface="Calibri" charset="0"/>
              <a:hlinkClick r:id="rId14"/>
            </a:endParaRPr>
          </a:p>
        </p:txBody>
      </p:sp>
    </p:spTree>
    <p:extLst>
      <p:ext uri="{BB962C8B-B14F-4D97-AF65-F5344CB8AC3E}">
        <p14:creationId xmlns:p14="http://schemas.microsoft.com/office/powerpoint/2010/main" val="72022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17072"/>
            <a:ext cx="10353762" cy="347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Content Injection</a:t>
            </a:r>
          </a:p>
          <a:p>
            <a:r>
              <a:rPr lang="en-US" sz="3200" dirty="0"/>
              <a:t>Protocol downgrade</a:t>
            </a:r>
          </a:p>
          <a:p>
            <a:r>
              <a:rPr lang="en-US" sz="3200" dirty="0"/>
              <a:t>Man-in-the-Middle (</a:t>
            </a:r>
            <a:r>
              <a:rPr lang="en-US" sz="3200" dirty="0" err="1"/>
              <a:t>MitM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en-US" sz="3200" dirty="0"/>
              <a:t>Data sniffing</a:t>
            </a:r>
          </a:p>
        </p:txBody>
      </p:sp>
    </p:spTree>
    <p:extLst>
      <p:ext uri="{BB962C8B-B14F-4D97-AF65-F5344CB8AC3E}">
        <p14:creationId xmlns:p14="http://schemas.microsoft.com/office/powerpoint/2010/main" val="9905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17" y="0"/>
            <a:ext cx="4749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84755"/>
          </a:xfrm>
        </p:spPr>
        <p:txBody>
          <a:bodyPr/>
          <a:lstStyle/>
          <a:p>
            <a:r>
              <a:rPr lang="EN-US" dirty="0"/>
              <a:t>X-Content-Type-Options: </a:t>
            </a:r>
            <a:r>
              <a:rPr lang="EN-US" dirty="0" err="1"/>
              <a:t>nosniff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943421858"/>
              </p:ext>
            </p:extLst>
          </p:nvPr>
        </p:nvGraphicFramePr>
        <p:xfrm>
          <a:off x="567911" y="1904844"/>
          <a:ext cx="10527792" cy="89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74">
                  <a:extLst>
                    <a:ext uri="{9D8B030D-6E8A-4147-A177-3AD203B41FA5}">
                      <a16:colId xmlns:a16="http://schemas.microsoft.com/office/drawing/2014/main" val="1222033845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1103563016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3346704697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2434462933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3479439091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1930423679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2358674215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3793349734"/>
                    </a:ext>
                  </a:extLst>
                </a:gridCol>
              </a:tblGrid>
              <a:tr h="5559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Feature</a:t>
                      </a:r>
                      <a:endParaRPr lang="en-US" sz="1600" b="0" dirty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Chrome</a:t>
                      </a:r>
                      <a:endParaRPr lang="en-US" sz="1600" b="0" dirty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Edge</a:t>
                      </a:r>
                      <a:endParaRPr lang="en-US" sz="1600" b="0" dirty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Firefox</a:t>
                      </a:r>
                      <a:endParaRPr lang="en-US" sz="1600" b="0" dirty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Internet Explorer</a:t>
                      </a:r>
                      <a:endParaRPr lang="en-US" sz="1600" b="0" dirty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Opera</a:t>
                      </a:r>
                      <a:endParaRPr lang="en-US" sz="1600" b="0" dirty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Safari</a:t>
                      </a:r>
                      <a:endParaRPr lang="en-US" sz="1600" b="0" dirty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Servo</a:t>
                      </a:r>
                      <a:endParaRPr lang="en-US" sz="1600" b="0" dirty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extLst>
                  <a:ext uri="{0D108BD9-81ED-4DB2-BD59-A6C34878D82A}">
                    <a16:rowId xmlns:a16="http://schemas.microsoft.com/office/drawing/2014/main" val="220241730"/>
                  </a:ext>
                </a:extLst>
              </a:tr>
              <a:tr h="31912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Basic Support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1.0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(Yes)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51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8.0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13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No support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(Yes)</a:t>
                      </a:r>
                    </a:p>
                  </a:txBody>
                  <a:tcPr marL="41124" marR="41124" marT="41124" marB="41124"/>
                </a:tc>
                <a:extLst>
                  <a:ext uri="{0D108BD9-81ED-4DB2-BD59-A6C34878D82A}">
                    <a16:rowId xmlns:a16="http://schemas.microsoft.com/office/drawing/2014/main" val="17003211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9425" y="1349203"/>
            <a:ext cx="438364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b="1" dirty="0"/>
              <a:t>Desktop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9425" y="3542811"/>
            <a:ext cx="30480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b="1" dirty="0"/>
              <a:t>Mobile</a:t>
            </a:r>
            <a:endParaRPr lang="en-US" sz="2400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738239591"/>
              </p:ext>
            </p:extLst>
          </p:nvPr>
        </p:nvGraphicFramePr>
        <p:xfrm>
          <a:off x="558126" y="4027791"/>
          <a:ext cx="10527792" cy="89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74">
                  <a:extLst>
                    <a:ext uri="{9D8B030D-6E8A-4147-A177-3AD203B41FA5}">
                      <a16:colId xmlns:a16="http://schemas.microsoft.com/office/drawing/2014/main" val="3667206668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869259229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2837528727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3577944542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976803419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3988998057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2325420701"/>
                    </a:ext>
                  </a:extLst>
                </a:gridCol>
                <a:gridCol w="1315974">
                  <a:extLst>
                    <a:ext uri="{9D8B030D-6E8A-4147-A177-3AD203B41FA5}">
                      <a16:colId xmlns:a16="http://schemas.microsoft.com/office/drawing/2014/main" val="3306743207"/>
                    </a:ext>
                  </a:extLst>
                </a:gridCol>
              </a:tblGrid>
              <a:tr h="5559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Feature</a:t>
                      </a:r>
                      <a:endParaRPr lang="en-US" sz="1600" b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Android</a:t>
                      </a:r>
                      <a:endParaRPr lang="en-US" sz="1600" b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Chrome for Android</a:t>
                      </a:r>
                      <a:endParaRPr lang="en-US" sz="1600" b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Edge Mobile</a:t>
                      </a:r>
                      <a:endParaRPr lang="en-US" sz="1600" b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Firefox for Android</a:t>
                      </a:r>
                      <a:endParaRPr lang="en-US" sz="1600" b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IE Mobile</a:t>
                      </a:r>
                      <a:endParaRPr lang="en-US" sz="1600" b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Opera Mobile</a:t>
                      </a:r>
                      <a:endParaRPr lang="en-US" sz="1600" b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Safari Mobile</a:t>
                      </a:r>
                      <a:endParaRPr lang="en-US" sz="1600" b="0">
                        <a:effectLst/>
                        <a:latin typeface="Open Sans Light"/>
                      </a:endParaRPr>
                    </a:p>
                  </a:txBody>
                  <a:tcPr marL="32899" marR="32899" marT="16450" marB="65799" anchor="ctr"/>
                </a:tc>
                <a:extLst>
                  <a:ext uri="{0D108BD9-81ED-4DB2-BD59-A6C34878D82A}">
                    <a16:rowId xmlns:a16="http://schemas.microsoft.com/office/drawing/2014/main" val="3031466556"/>
                  </a:ext>
                </a:extLst>
              </a:tr>
              <a:tr h="31912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Basic Support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(Yes)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(Yes)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(Yes)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51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(Yes)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(Yes)</a:t>
                      </a:r>
                    </a:p>
                  </a:txBody>
                  <a:tcPr marL="41124" marR="41124" marT="41124" marB="4112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No support</a:t>
                      </a:r>
                    </a:p>
                  </a:txBody>
                  <a:tcPr marL="41124" marR="41124" marT="41124" marB="41124"/>
                </a:tc>
                <a:extLst>
                  <a:ext uri="{0D108BD9-81ED-4DB2-BD59-A6C34878D82A}">
                    <a16:rowId xmlns:a16="http://schemas.microsoft.com/office/drawing/2014/main" val="357523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8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95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X-Frame-Options: &lt;DENY&gt;/&lt;SAMEORIGIN&gt;/&lt;ALLOW-FROM URL&gt;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9731"/>
            <a:ext cx="10515600" cy="3327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“ALLOW-FROM” deprecated </a:t>
            </a:r>
            <a:r>
              <a:rPr lang="ru-RU" sz="2400" dirty="0"/>
              <a:t>с введением </a:t>
            </a:r>
            <a:r>
              <a:rPr lang="en-US" sz="2400" dirty="0"/>
              <a:t>CSP frame-ancestors.</a:t>
            </a:r>
          </a:p>
          <a:p>
            <a:pPr marL="0" indent="0">
              <a:buNone/>
            </a:pPr>
            <a:r>
              <a:rPr lang="ru-RU" sz="2400" dirty="0"/>
              <a:t>Защита от </a:t>
            </a:r>
            <a:r>
              <a:rPr lang="en-US" sz="2400" dirty="0"/>
              <a:t>clickjacking </a:t>
            </a:r>
            <a:r>
              <a:rPr lang="ru-RU" sz="2400" dirty="0"/>
              <a:t>атак (ваш сайт нельзя загрузить в </a:t>
            </a:r>
            <a:r>
              <a:rPr lang="en-US" sz="2400" dirty="0"/>
              <a:t>iframe </a:t>
            </a:r>
            <a:r>
              <a:rPr lang="ru-RU" sz="2400" dirty="0"/>
              <a:t>и потом спрятать под другим контентом)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Fun fact – </a:t>
            </a:r>
            <a:r>
              <a:rPr lang="ru-RU" sz="2400" dirty="0"/>
              <a:t>изобретено </a:t>
            </a:r>
            <a:r>
              <a:rPr lang="en-US" sz="2400" dirty="0"/>
              <a:t>Microsoft </a:t>
            </a:r>
            <a:r>
              <a:rPr lang="en-US" sz="2400" dirty="0">
                <a:hlinkClick r:id="rId2"/>
              </a:rPr>
              <a:t>https://blogs.msdn.microsoft.com/ie/2009/01/27/ie8-security-part-vii-clickjacking-defenses/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1493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581</TotalTime>
  <Words>817</Words>
  <Application>Microsoft Office PowerPoint</Application>
  <PresentationFormat>Widescreen</PresentationFormat>
  <Paragraphs>185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Calisto MT</vt:lpstr>
      <vt:lpstr>Consolas</vt:lpstr>
      <vt:lpstr>Open Sans Light</vt:lpstr>
      <vt:lpstr>Trebuchet MS</vt:lpstr>
      <vt:lpstr>Wingdings 2</vt:lpstr>
      <vt:lpstr>Slate</vt:lpstr>
      <vt:lpstr>Использование HTTP headers для обеспечения безопасности сайтов</vt:lpstr>
      <vt:lpstr>Intro</vt:lpstr>
      <vt:lpstr>PowerPoint Presentation</vt:lpstr>
      <vt:lpstr>Стандарты</vt:lpstr>
      <vt:lpstr>Виды атак</vt:lpstr>
      <vt:lpstr>PowerPoint Presentation</vt:lpstr>
      <vt:lpstr>X-Content-Type-Options: nosniff</vt:lpstr>
      <vt:lpstr>PowerPoint Presentation</vt:lpstr>
      <vt:lpstr>X-Frame-Options: &lt;DENY&gt;/&lt;SAMEORIGIN&gt;/&lt;ALLOW-FROM URL&gt;</vt:lpstr>
      <vt:lpstr>PowerPoint Presentation</vt:lpstr>
      <vt:lpstr>X-XSS-Protection: &lt;0&gt;/&lt;1&gt;; &lt;mode=block&gt;</vt:lpstr>
      <vt:lpstr>Set-Cookie</vt:lpstr>
      <vt:lpstr>Дополнительная проверка</vt:lpstr>
      <vt:lpstr>PowerPoint Presentation</vt:lpstr>
      <vt:lpstr>Strict-Transport-Security: max-age=&lt;seconds&gt;; &lt;includeSubdomains&gt;; &lt;preload&gt;</vt:lpstr>
      <vt:lpstr>PowerPoint Presentation</vt:lpstr>
      <vt:lpstr>HTTPS Everywhere расширение</vt:lpstr>
      <vt:lpstr>Public-Key-Pins: pin-sha256=&lt;pin1&gt;; …; max-age=&lt;seconds&gt;; report-uri=&lt;uri&gt;; &lt;includeSubdomains&gt;</vt:lpstr>
      <vt:lpstr>GitHub</vt:lpstr>
      <vt:lpstr>Facebook</vt:lpstr>
      <vt:lpstr>Проблемы с HPKP</vt:lpstr>
      <vt:lpstr>PowerPoint Presentation</vt:lpstr>
      <vt:lpstr>Content Security Policy</vt:lpstr>
      <vt:lpstr>Content Security Policy</vt:lpstr>
      <vt:lpstr>PowerPoint Presentation</vt:lpstr>
      <vt:lpstr>PowerPoint Presentation</vt:lpstr>
      <vt:lpstr>CNN - CSP gone wild</vt:lpstr>
      <vt:lpstr>Facebook</vt:lpstr>
      <vt:lpstr>Twitter</vt:lpstr>
      <vt:lpstr>Subresource Integrity (SRI)</vt:lpstr>
      <vt:lpstr>PowerPoint Presentation</vt:lpstr>
      <vt:lpstr>Abusing HSTS, HPKP, CSP</vt:lpstr>
      <vt:lpstr>Browser history sniffing</vt:lpstr>
      <vt:lpstr>Supercookies</vt:lpstr>
      <vt:lpstr>HPKP Suicide/Footgun, RansomPKP</vt:lpstr>
      <vt:lpstr>Полезные линки</vt:lpstr>
      <vt:lpstr>Полезные линки</vt:lpstr>
      <vt:lpstr>We are HIRING!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HTTP headers для обеспечения безопасности сайтов</dc:title>
  <dc:creator>Konstantin Root</dc:creator>
  <cp:lastModifiedBy>Konstantin Root</cp:lastModifiedBy>
  <cp:revision>87</cp:revision>
  <dcterms:created xsi:type="dcterms:W3CDTF">2016-09-09T11:26:32Z</dcterms:created>
  <dcterms:modified xsi:type="dcterms:W3CDTF">2016-09-30T07:00:41Z</dcterms:modified>
</cp:coreProperties>
</file>