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Info and network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 (q3)</c:v>
                </c:pt>
              </c:strCache>
            </c:strRef>
          </c:cat>
          <c:val>
            <c:numRef>
              <c:f>Sheet1!$B$2:$I$2</c:f>
              <c:numCache>
                <c:formatCode>_-* #,##0\ [$€-425]_-;\-* #,##0\ [$€-425]_-;_-* "-"??\ [$€-425]_-;_-@_-</c:formatCode>
                <c:ptCount val="8"/>
                <c:pt idx="0">
                  <c:v>1293.95524</c:v>
                </c:pt>
                <c:pt idx="1">
                  <c:v>1282.1954900000001</c:v>
                </c:pt>
                <c:pt idx="2">
                  <c:v>1298.3651400000001</c:v>
                </c:pt>
                <c:pt idx="3">
                  <c:v>1396</c:v>
                </c:pt>
                <c:pt idx="4">
                  <c:v>1448</c:v>
                </c:pt>
                <c:pt idx="5">
                  <c:v>1576</c:v>
                </c:pt>
                <c:pt idx="6">
                  <c:v>1586</c:v>
                </c:pt>
                <c:pt idx="7">
                  <c:v>1713.44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Finance and insurance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 (q3)</c:v>
                </c:pt>
              </c:strCache>
            </c:strRef>
          </c:cat>
          <c:val>
            <c:numRef>
              <c:f>Sheet1!$B$3:$I$3</c:f>
              <c:numCache>
                <c:formatCode>_-* #,##0\ [$€-425]_-;\-* #,##0\ [$€-425]_-;_-* "-"??\ [$€-425]_-;_-@_-</c:formatCode>
                <c:ptCount val="8"/>
                <c:pt idx="0">
                  <c:v>1520.07465</c:v>
                </c:pt>
                <c:pt idx="1">
                  <c:v>1462.3624299999999</c:v>
                </c:pt>
                <c:pt idx="2">
                  <c:v>1319.13643</c:v>
                </c:pt>
                <c:pt idx="3">
                  <c:v>1390</c:v>
                </c:pt>
                <c:pt idx="4">
                  <c:v>1433</c:v>
                </c:pt>
                <c:pt idx="5">
                  <c:v>1552</c:v>
                </c:pt>
                <c:pt idx="6">
                  <c:v>1704</c:v>
                </c:pt>
                <c:pt idx="7">
                  <c:v>1735.43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14464"/>
        <c:axId val="84416000"/>
      </c:lineChart>
      <c:catAx>
        <c:axId val="84414464"/>
        <c:scaling>
          <c:orientation val="minMax"/>
        </c:scaling>
        <c:delete val="0"/>
        <c:axPos val="b"/>
        <c:majorTickMark val="out"/>
        <c:minorTickMark val="none"/>
        <c:tickLblPos val="nextTo"/>
        <c:crossAx val="84416000"/>
        <c:crosses val="autoZero"/>
        <c:auto val="1"/>
        <c:lblAlgn val="ctr"/>
        <c:lblOffset val="100"/>
        <c:noMultiLvlLbl val="0"/>
      </c:catAx>
      <c:valAx>
        <c:axId val="84416000"/>
        <c:scaling>
          <c:orientation val="minMax"/>
          <c:max val="1800"/>
          <c:min val="1200"/>
        </c:scaling>
        <c:delete val="0"/>
        <c:axPos val="l"/>
        <c:majorGridlines/>
        <c:numFmt formatCode="#,##0\ &quot;€&quot;" sourceLinked="0"/>
        <c:majorTickMark val="out"/>
        <c:minorTickMark val="none"/>
        <c:tickLblPos val="nextTo"/>
        <c:crossAx val="84414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E79C8-C16A-4EB6-B324-A730BD9CB3A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0E1C-9D21-4706-93F4-80ADBA233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B38AF2-1CDA-4A89-BE51-D7510991F9A3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V:\Resources\Templates\PowerPoint template 2013\Images low res\22-07-2013 15-31-5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613"/>
            <a:ext cx="9144000" cy="3816350"/>
          </a:xfrm>
          <a:prstGeom prst="rect">
            <a:avLst/>
          </a:prstGeom>
          <a:noFill/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43" y="4806032"/>
            <a:ext cx="8382818" cy="325760"/>
          </a:xfrm>
          <a:noFill/>
        </p:spPr>
        <p:txBody>
          <a:bodyPr lIns="0"/>
          <a:lstStyle>
            <a:lvl1pPr>
              <a:def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Title of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5643" y="5176242"/>
            <a:ext cx="8382818" cy="288032"/>
          </a:xfr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Subtitle</a:t>
            </a:r>
            <a:endParaRPr lang="de-DE" dirty="0"/>
          </a:p>
        </p:txBody>
      </p:sp>
      <p:cxnSp>
        <p:nvCxnSpPr>
          <p:cNvPr id="14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1249" y="5954837"/>
            <a:ext cx="8367463" cy="223167"/>
          </a:xfrm>
        </p:spPr>
        <p:txBody>
          <a:bodyPr/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Presenter, Job Title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6206359"/>
            <a:ext cx="8367463" cy="223167"/>
          </a:xfrm>
        </p:spPr>
        <p:txBody>
          <a:bodyPr/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DD, YYYY</a:t>
            </a:r>
          </a:p>
        </p:txBody>
      </p:sp>
      <p:pic>
        <p:nvPicPr>
          <p:cNvPr id="11" name="Picture 8" descr="C:\Documents and Settings\roger.kuhn\Desktop\temp logo.emf"/>
          <p:cNvPicPr>
            <a:picLocks noChangeAspect="1" noChangeArrowheads="1"/>
          </p:cNvPicPr>
          <p:nvPr/>
        </p:nvPicPr>
        <p:blipFill>
          <a:blip r:embed="rId3" cstate="print"/>
          <a:srcRect l="85473"/>
          <a:stretch>
            <a:fillRect/>
          </a:stretch>
        </p:blipFill>
        <p:spPr bwMode="auto">
          <a:xfrm>
            <a:off x="8226226" y="169068"/>
            <a:ext cx="589124" cy="531019"/>
          </a:xfrm>
          <a:prstGeom prst="rect">
            <a:avLst/>
          </a:prstGeom>
          <a:noFill/>
        </p:spPr>
      </p:pic>
      <p:pic>
        <p:nvPicPr>
          <p:cNvPr id="16" name="Picture 3" descr="V:\Resources\Templates\PowerPoint template 2013\Images\Logo Kühne + Nagel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535" y="330723"/>
            <a:ext cx="1793849" cy="199477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73238"/>
            <a:ext cx="5559425" cy="4608512"/>
          </a:xfrm>
          <a:solidFill>
            <a:schemeClr val="tx2"/>
          </a:solidFill>
        </p:spPr>
        <p:txBody>
          <a:bodyPr lIns="108000" tIns="72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4888" y="1773238"/>
            <a:ext cx="3059112" cy="46085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1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2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73238"/>
            <a:ext cx="4119563" cy="4608512"/>
          </a:xfrm>
          <a:solidFill>
            <a:schemeClr val="tx2"/>
          </a:solidFill>
        </p:spPr>
        <p:txBody>
          <a:bodyPr lIns="108000" tIns="72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43438" y="1773238"/>
            <a:ext cx="4500562" cy="46085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73238"/>
            <a:ext cx="8367713" cy="3023914"/>
          </a:xfrm>
          <a:solidFill>
            <a:schemeClr val="tx2"/>
          </a:solidFill>
        </p:spPr>
        <p:txBody>
          <a:bodyPr lIns="108000" tIns="72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1000" y="4941888"/>
            <a:ext cx="8367713" cy="14398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itle Bar and Text 1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277641"/>
            <a:ext cx="8353426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80999" y="1773238"/>
            <a:ext cx="836771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5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itle Bar and Text 2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277641"/>
            <a:ext cx="4105275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95287" y="1773238"/>
            <a:ext cx="4105275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629150" y="1773238"/>
            <a:ext cx="4119563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4629150" y="2277641"/>
            <a:ext cx="411956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8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0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Bar and Text 2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925291"/>
            <a:ext cx="4105275" cy="345645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95288" y="2420888"/>
            <a:ext cx="4105275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643438" y="2420888"/>
            <a:ext cx="4105275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4643438" y="2925291"/>
            <a:ext cx="4105275" cy="345645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5288" y="1773238"/>
            <a:ext cx="8353425" cy="504403"/>
          </a:xfr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20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1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Bar and Text 3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2277641"/>
            <a:ext cx="2663827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95288" y="1773238"/>
            <a:ext cx="2663827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188744" y="1773238"/>
            <a:ext cx="275168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3188742" y="2277641"/>
            <a:ext cx="2751684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084888" y="2277641"/>
            <a:ext cx="2663824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084889" y="1773238"/>
            <a:ext cx="266382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21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2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itle Bar and Text 3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2924944"/>
            <a:ext cx="2663827" cy="3456806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95286" y="2420541"/>
            <a:ext cx="2663827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188742" y="2420541"/>
            <a:ext cx="275168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3188742" y="2924944"/>
            <a:ext cx="2751684" cy="3456806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084888" y="2924944"/>
            <a:ext cx="2663824" cy="3456806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084887" y="2420541"/>
            <a:ext cx="2663824" cy="504403"/>
          </a:xfr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5288" y="1773238"/>
            <a:ext cx="8353425" cy="504403"/>
          </a:xfr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2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3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95288" y="2277641"/>
            <a:ext cx="198215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6758715" y="1773238"/>
            <a:ext cx="1989997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638869" y="1773238"/>
            <a:ext cx="198291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514601" y="1773238"/>
            <a:ext cx="197573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95288" y="1773238"/>
            <a:ext cx="198215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2514600" y="2277641"/>
            <a:ext cx="197573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638868" y="2277641"/>
            <a:ext cx="198291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758940" y="2278063"/>
            <a:ext cx="198977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7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8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95288" y="2924522"/>
            <a:ext cx="1982152" cy="3457228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6758715" y="2420119"/>
            <a:ext cx="1989997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638869" y="2420119"/>
            <a:ext cx="198291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514601" y="2420119"/>
            <a:ext cx="197573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95288" y="2420119"/>
            <a:ext cx="1982152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25"/>
          </p:nvPr>
        </p:nvSpPr>
        <p:spPr>
          <a:xfrm>
            <a:off x="2514600" y="2924522"/>
            <a:ext cx="1975732" cy="3457228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638868" y="2924522"/>
            <a:ext cx="1982912" cy="3457228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758940" y="2924944"/>
            <a:ext cx="1989773" cy="3457228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5288" y="1773238"/>
            <a:ext cx="8353425" cy="504403"/>
          </a:xfr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20272" y="6597650"/>
            <a:ext cx="120932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63927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3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grpSp>
        <p:nvGrpSpPr>
          <p:cNvPr id="8" name="Group 7"/>
          <p:cNvGrpSpPr/>
          <p:nvPr/>
        </p:nvGrpSpPr>
        <p:grpSpPr>
          <a:xfrm>
            <a:off x="0" y="836712"/>
            <a:ext cx="9143999" cy="1700788"/>
            <a:chOff x="0" y="842104"/>
            <a:chExt cx="9143999" cy="1700788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02656" y="842105"/>
              <a:ext cx="2341343" cy="170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12837" r="2901"/>
            <a:stretch>
              <a:fillRect/>
            </a:stretch>
          </p:blipFill>
          <p:spPr bwMode="auto">
            <a:xfrm>
              <a:off x="2305050" y="842105"/>
              <a:ext cx="2257425" cy="170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 l="-56" b="633"/>
            <a:stretch>
              <a:fillRect/>
            </a:stretch>
          </p:blipFill>
          <p:spPr bwMode="auto">
            <a:xfrm>
              <a:off x="4562475" y="842104"/>
              <a:ext cx="2328890" cy="170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842104"/>
              <a:ext cx="2305050" cy="1700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6818" y="2658118"/>
            <a:ext cx="7918981" cy="503684"/>
          </a:xfrm>
          <a:noFill/>
        </p:spPr>
        <p:txBody>
          <a:bodyPr anchor="ctr"/>
          <a:lstStyle>
            <a:lvl1pPr>
              <a:def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Master Title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1217190" y="3478213"/>
            <a:ext cx="6696918" cy="503237"/>
          </a:xfrm>
          <a:solidFill>
            <a:srgbClr val="2B516B"/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1217190" y="4031079"/>
            <a:ext cx="669649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217190" y="4583945"/>
            <a:ext cx="6696207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1217191" y="5136811"/>
            <a:ext cx="6696206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217190" y="5689678"/>
            <a:ext cx="6696207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ces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645819" y="1773238"/>
            <a:ext cx="4237831" cy="504825"/>
          </a:xfrm>
          <a:prstGeom prst="chevron">
            <a:avLst>
              <a:gd name="adj" fmla="val 26519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395833" y="1773238"/>
            <a:ext cx="4233317" cy="504825"/>
          </a:xfrm>
          <a:prstGeom prst="homePlate">
            <a:avLst>
              <a:gd name="adj" fmla="val 24843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2277641"/>
            <a:ext cx="411956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9150" y="2277641"/>
            <a:ext cx="411956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ces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3203574" y="1773238"/>
            <a:ext cx="2867026" cy="504825"/>
          </a:xfrm>
          <a:prstGeom prst="chevron">
            <a:avLst>
              <a:gd name="adj" fmla="val 26519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381098" y="1773238"/>
            <a:ext cx="2800251" cy="504825"/>
          </a:xfrm>
          <a:prstGeom prst="homePlate">
            <a:avLst>
              <a:gd name="adj" fmla="val 24843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6084888" y="1773238"/>
            <a:ext cx="2799556" cy="504825"/>
          </a:xfrm>
          <a:prstGeom prst="chevron">
            <a:avLst>
              <a:gd name="adj" fmla="val 26519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81001" y="2277641"/>
            <a:ext cx="2678114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3203574" y="2277641"/>
            <a:ext cx="2736851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4"/>
          </p:nvPr>
        </p:nvSpPr>
        <p:spPr>
          <a:xfrm>
            <a:off x="6084888" y="2277641"/>
            <a:ext cx="2663824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6757988" y="1773238"/>
            <a:ext cx="2105025" cy="504825"/>
          </a:xfrm>
          <a:prstGeom prst="chevron">
            <a:avLst>
              <a:gd name="adj" fmla="val 23165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638868" y="1773238"/>
            <a:ext cx="2103246" cy="504825"/>
          </a:xfrm>
          <a:prstGeom prst="chevron">
            <a:avLst>
              <a:gd name="adj" fmla="val 23165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516982" y="1773238"/>
            <a:ext cx="2095499" cy="504825"/>
          </a:xfrm>
          <a:prstGeom prst="chevron">
            <a:avLst>
              <a:gd name="adj" fmla="val 23165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95288" y="1773238"/>
            <a:ext cx="2100262" cy="504825"/>
          </a:xfrm>
          <a:prstGeom prst="homePlate">
            <a:avLst>
              <a:gd name="adj" fmla="val 24843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4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95288" y="2277641"/>
            <a:ext cx="198215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25"/>
          </p:nvPr>
        </p:nvSpPr>
        <p:spPr>
          <a:xfrm>
            <a:off x="2514599" y="2277641"/>
            <a:ext cx="198596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6"/>
          </p:nvPr>
        </p:nvSpPr>
        <p:spPr>
          <a:xfrm>
            <a:off x="4638868" y="2277641"/>
            <a:ext cx="1982912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27"/>
          </p:nvPr>
        </p:nvSpPr>
        <p:spPr>
          <a:xfrm>
            <a:off x="6758940" y="2278063"/>
            <a:ext cx="1989773" cy="4104109"/>
          </a:xfrm>
          <a:ln>
            <a:solidFill>
              <a:schemeClr val="bg1">
                <a:lumMod val="75000"/>
              </a:schemeClr>
            </a:solidFill>
          </a:ln>
        </p:spPr>
        <p:txBody>
          <a:bodyPr lIns="72000" tIns="72000" rIns="72000" bIns="72000"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95288" y="2176463"/>
            <a:ext cx="4097337" cy="1828800"/>
          </a:xfrm>
          <a:solidFill>
            <a:schemeClr val="tx2"/>
          </a:solidFill>
          <a:ln>
            <a:noFill/>
          </a:ln>
        </p:spPr>
        <p:txBody>
          <a:bodyPr lIns="108000" tIns="7200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95288" y="4149726"/>
            <a:ext cx="4097337" cy="404812"/>
          </a:xfrm>
          <a:solidFill>
            <a:schemeClr val="tx1"/>
          </a:solidFill>
          <a:ln>
            <a:noFill/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645025" y="4149726"/>
            <a:ext cx="4095750" cy="404812"/>
          </a:xfrm>
          <a:solidFill>
            <a:schemeClr val="accent1"/>
          </a:solidFill>
          <a:ln>
            <a:noFill/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95288" y="1773238"/>
            <a:ext cx="4097337" cy="403225"/>
          </a:xfrm>
          <a:solidFill>
            <a:schemeClr val="tx1"/>
          </a:solidFill>
          <a:ln>
            <a:noFill/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5025" y="1773238"/>
            <a:ext cx="4095750" cy="403225"/>
          </a:xfrm>
          <a:solidFill>
            <a:schemeClr val="accent1"/>
          </a:solidFill>
          <a:ln>
            <a:noFill/>
          </a:ln>
        </p:spPr>
        <p:txBody>
          <a:bodyPr lIns="72000" tIns="72000" rIns="72000" bIns="72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45026" y="2176463"/>
            <a:ext cx="4095750" cy="1828800"/>
          </a:xfrm>
          <a:solidFill>
            <a:schemeClr val="tx2"/>
          </a:solidFill>
          <a:ln>
            <a:noFill/>
          </a:ln>
        </p:spPr>
        <p:txBody>
          <a:bodyPr lIns="108000" tIns="7200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395288" y="4554538"/>
            <a:ext cx="4097337" cy="1828800"/>
          </a:xfrm>
          <a:solidFill>
            <a:schemeClr val="tx2"/>
          </a:solidFill>
          <a:ln>
            <a:noFill/>
          </a:ln>
        </p:spPr>
        <p:txBody>
          <a:bodyPr lIns="108000" tIns="7200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645025" y="4554538"/>
            <a:ext cx="4095750" cy="1828800"/>
          </a:xfrm>
          <a:solidFill>
            <a:schemeClr val="tx2"/>
          </a:solidFill>
          <a:ln>
            <a:noFill/>
          </a:ln>
        </p:spPr>
        <p:txBody>
          <a:bodyPr lIns="108000" tIns="7200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0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1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20272" y="6597650"/>
            <a:ext cx="120932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63927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3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930275"/>
            <a:ext cx="8367713" cy="842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1222599" y="1772816"/>
            <a:ext cx="6695565" cy="503237"/>
          </a:xfrm>
          <a:solidFill>
            <a:srgbClr val="2B516B"/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222599" y="2322768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1222599" y="2872720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222599" y="3422672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1222599" y="3972624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1222599" y="4522576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1222599" y="5072528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6"/>
          </p:nvPr>
        </p:nvSpPr>
        <p:spPr>
          <a:xfrm>
            <a:off x="1222599" y="5622483"/>
            <a:ext cx="6694485" cy="503237"/>
          </a:xfrm>
          <a:solidFill>
            <a:schemeClr val="bg1">
              <a:lumMod val="85000"/>
            </a:schemeClr>
          </a:solidFill>
        </p:spPr>
        <p:txBody>
          <a:bodyPr lIns="108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1"/>
          <p:cNvSpPr>
            <a:spLocks noGrp="1"/>
          </p:cNvSpPr>
          <p:nvPr>
            <p:ph type="body" sz="quarter" idx="37"/>
          </p:nvPr>
        </p:nvSpPr>
        <p:spPr>
          <a:xfrm>
            <a:off x="379872" y="2323637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4824433" y="2323637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39" hasCustomPrompt="1"/>
          </p:nvPr>
        </p:nvSpPr>
        <p:spPr>
          <a:xfrm>
            <a:off x="7092230" y="2323190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52" name="Text Placeholder 21"/>
          <p:cNvSpPr>
            <a:spLocks noGrp="1"/>
          </p:cNvSpPr>
          <p:nvPr>
            <p:ph type="body" sz="quarter" idx="46"/>
          </p:nvPr>
        </p:nvSpPr>
        <p:spPr>
          <a:xfrm>
            <a:off x="379872" y="2873589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21"/>
          <p:cNvSpPr>
            <a:spLocks noGrp="1"/>
          </p:cNvSpPr>
          <p:nvPr>
            <p:ph type="body" sz="quarter" idx="47" hasCustomPrompt="1"/>
          </p:nvPr>
        </p:nvSpPr>
        <p:spPr>
          <a:xfrm>
            <a:off x="4824433" y="2873589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54" name="Text Placeholder 21"/>
          <p:cNvSpPr>
            <a:spLocks noGrp="1"/>
          </p:cNvSpPr>
          <p:nvPr>
            <p:ph type="body" sz="quarter" idx="48" hasCustomPrompt="1"/>
          </p:nvPr>
        </p:nvSpPr>
        <p:spPr>
          <a:xfrm>
            <a:off x="7092230" y="2873142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55" name="Text Placeholder 21"/>
          <p:cNvSpPr>
            <a:spLocks noGrp="1"/>
          </p:cNvSpPr>
          <p:nvPr>
            <p:ph type="body" sz="quarter" idx="49"/>
          </p:nvPr>
        </p:nvSpPr>
        <p:spPr>
          <a:xfrm>
            <a:off x="379872" y="3423541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21"/>
          <p:cNvSpPr>
            <a:spLocks noGrp="1"/>
          </p:cNvSpPr>
          <p:nvPr>
            <p:ph type="body" sz="quarter" idx="50" hasCustomPrompt="1"/>
          </p:nvPr>
        </p:nvSpPr>
        <p:spPr>
          <a:xfrm>
            <a:off x="4824433" y="3423541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7092230" y="3423094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58" name="Text Placeholder 21"/>
          <p:cNvSpPr>
            <a:spLocks noGrp="1"/>
          </p:cNvSpPr>
          <p:nvPr>
            <p:ph type="body" sz="quarter" idx="52"/>
          </p:nvPr>
        </p:nvSpPr>
        <p:spPr>
          <a:xfrm>
            <a:off x="379872" y="3973493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4824433" y="3973493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60" name="Text Placeholder 21"/>
          <p:cNvSpPr>
            <a:spLocks noGrp="1"/>
          </p:cNvSpPr>
          <p:nvPr>
            <p:ph type="body" sz="quarter" idx="54" hasCustomPrompt="1"/>
          </p:nvPr>
        </p:nvSpPr>
        <p:spPr>
          <a:xfrm>
            <a:off x="7092230" y="3973046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61" name="Text Placeholder 21"/>
          <p:cNvSpPr>
            <a:spLocks noGrp="1"/>
          </p:cNvSpPr>
          <p:nvPr>
            <p:ph type="body" sz="quarter" idx="55"/>
          </p:nvPr>
        </p:nvSpPr>
        <p:spPr>
          <a:xfrm>
            <a:off x="379872" y="4523445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21"/>
          <p:cNvSpPr>
            <a:spLocks noGrp="1"/>
          </p:cNvSpPr>
          <p:nvPr>
            <p:ph type="body" sz="quarter" idx="56" hasCustomPrompt="1"/>
          </p:nvPr>
        </p:nvSpPr>
        <p:spPr>
          <a:xfrm>
            <a:off x="4824433" y="4523445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63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7092230" y="4522998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64" name="Text Placeholder 21"/>
          <p:cNvSpPr>
            <a:spLocks noGrp="1"/>
          </p:cNvSpPr>
          <p:nvPr>
            <p:ph type="body" sz="quarter" idx="58"/>
          </p:nvPr>
        </p:nvSpPr>
        <p:spPr>
          <a:xfrm>
            <a:off x="379872" y="5073397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21"/>
          <p:cNvSpPr>
            <a:spLocks noGrp="1"/>
          </p:cNvSpPr>
          <p:nvPr>
            <p:ph type="body" sz="quarter" idx="59" hasCustomPrompt="1"/>
          </p:nvPr>
        </p:nvSpPr>
        <p:spPr>
          <a:xfrm>
            <a:off x="4824433" y="5073397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66" name="Text Placeholder 21"/>
          <p:cNvSpPr>
            <a:spLocks noGrp="1"/>
          </p:cNvSpPr>
          <p:nvPr>
            <p:ph type="body" sz="quarter" idx="60" hasCustomPrompt="1"/>
          </p:nvPr>
        </p:nvSpPr>
        <p:spPr>
          <a:xfrm>
            <a:off x="7092230" y="5072950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67" name="Text Placeholder 21"/>
          <p:cNvSpPr>
            <a:spLocks noGrp="1"/>
          </p:cNvSpPr>
          <p:nvPr>
            <p:ph type="body" sz="quarter" idx="61"/>
          </p:nvPr>
        </p:nvSpPr>
        <p:spPr>
          <a:xfrm>
            <a:off x="379872" y="5623352"/>
            <a:ext cx="440702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62" hasCustomPrompt="1"/>
          </p:nvPr>
        </p:nvSpPr>
        <p:spPr>
          <a:xfrm>
            <a:off x="4824433" y="5623352"/>
            <a:ext cx="2224161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63" hasCustomPrompt="1"/>
          </p:nvPr>
        </p:nvSpPr>
        <p:spPr>
          <a:xfrm>
            <a:off x="7092230" y="5622905"/>
            <a:ext cx="1656433" cy="503237"/>
          </a:xfrm>
          <a:solidFill>
            <a:schemeClr val="bg1">
              <a:lumMod val="85000"/>
            </a:schemeClr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3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930275"/>
            <a:ext cx="8367713" cy="842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379872" y="1773685"/>
            <a:ext cx="4407023" cy="503237"/>
          </a:xfrm>
          <a:solidFill>
            <a:srgbClr val="2B516B"/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35" hasCustomPrompt="1"/>
          </p:nvPr>
        </p:nvSpPr>
        <p:spPr>
          <a:xfrm>
            <a:off x="4824433" y="1773685"/>
            <a:ext cx="2224161" cy="503237"/>
          </a:xfrm>
          <a:solidFill>
            <a:srgbClr val="2B516B"/>
          </a:solidFill>
        </p:spPr>
        <p:txBody>
          <a:bodyPr lIns="72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7092230" y="1773238"/>
            <a:ext cx="1656433" cy="503237"/>
          </a:xfrm>
          <a:solidFill>
            <a:srgbClr val="2B516B"/>
          </a:solidFill>
        </p:spPr>
        <p:txBody>
          <a:bodyPr lIns="72000"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10:00 - 11:00 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pitchFamily="2" charset="2"/>
              <a:buNone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4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4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2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3238"/>
            <a:ext cx="4119563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643438" y="1772444"/>
            <a:ext cx="4105275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5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6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ext 2 columns w.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773238"/>
            <a:ext cx="2678112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3203576" y="1773238"/>
            <a:ext cx="2736850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092826" y="1773238"/>
            <a:ext cx="2655887" cy="4608512"/>
          </a:xfrm>
        </p:spPr>
        <p:txBody>
          <a:bodyPr/>
          <a:lstStyle>
            <a:lvl1pPr marL="179388" indent="-179388"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6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381000" y="1773238"/>
            <a:ext cx="4100513" cy="2232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22" hasCustomPrompt="1"/>
          </p:nvPr>
        </p:nvSpPr>
        <p:spPr>
          <a:xfrm>
            <a:off x="4648200" y="1773238"/>
            <a:ext cx="4100513" cy="2232025"/>
          </a:xfrm>
        </p:spPr>
        <p:txBody>
          <a:bodyPr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3" hasCustomPrompt="1"/>
          </p:nvPr>
        </p:nvSpPr>
        <p:spPr>
          <a:xfrm>
            <a:off x="380206" y="4157663"/>
            <a:ext cx="4100513" cy="2232025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6B7E9"/>
              </a:buClr>
              <a:buSzPct val="115000"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6B7E9"/>
              </a:buClr>
              <a:buSzPct val="115000"/>
              <a:buFontTx/>
              <a:buNone/>
              <a:tabLst/>
              <a:defRPr/>
            </a:pPr>
            <a:r>
              <a:rPr lang="en-US" dirty="0" smtClean="0"/>
              <a:t>Click to add content</a:t>
            </a:r>
          </a:p>
          <a:p>
            <a:pPr lvl="0"/>
            <a:endParaRPr lang="en-US" dirty="0"/>
          </a:p>
        </p:txBody>
      </p:sp>
      <p:sp>
        <p:nvSpPr>
          <p:cNvPr id="22" name="Content Placeholder 16"/>
          <p:cNvSpPr>
            <a:spLocks noGrp="1"/>
          </p:cNvSpPr>
          <p:nvPr>
            <p:ph sz="quarter" idx="24" hasCustomPrompt="1"/>
          </p:nvPr>
        </p:nvSpPr>
        <p:spPr>
          <a:xfrm>
            <a:off x="4648200" y="4157663"/>
            <a:ext cx="4100513" cy="2232025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6B7E9"/>
              </a:buClr>
              <a:buSzPct val="115000"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rgbClr val="56B7E9"/>
              </a:buClr>
              <a:buSzPct val="115000"/>
              <a:buFontTx/>
              <a:buNone/>
              <a:tabLst/>
              <a:defRPr/>
            </a:pPr>
            <a:r>
              <a:rPr lang="en-US" dirty="0" smtClean="0"/>
              <a:t>Click to add content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48264" y="6597650"/>
            <a:ext cx="128133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2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56726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3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73238"/>
            <a:ext cx="836771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Mastertextformat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30275"/>
            <a:ext cx="8367713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Mastertitelformat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442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fld id="{D083CA56-3AE3-48DE-8D2F-44F284D183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20272" y="6597650"/>
            <a:ext cx="120932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EFACD291-0FDC-48E2-8FEE-921694AB21F7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3" name="Footer Placeholder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7650"/>
            <a:ext cx="663927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Straight Connector 7"/>
          <p:cNvCxnSpPr>
            <a:cxnSpLocks noChangeShapeType="1"/>
          </p:cNvCxnSpPr>
          <p:nvPr/>
        </p:nvCxnSpPr>
        <p:spPr bwMode="auto">
          <a:xfrm>
            <a:off x="0" y="836713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7" name="Straight Connector 7"/>
          <p:cNvCxnSpPr>
            <a:cxnSpLocks noChangeShapeType="1"/>
          </p:cNvCxnSpPr>
          <p:nvPr/>
        </p:nvCxn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15" name="Picture 8" descr="C:\Documents and Settings\roger.kuhn\Desktop\temp logo.emf"/>
          <p:cNvPicPr>
            <a:picLocks noChangeAspect="1" noChangeArrowheads="1"/>
          </p:cNvPicPr>
          <p:nvPr/>
        </p:nvPicPr>
        <p:blipFill>
          <a:blip r:embed="rId28" cstate="print"/>
          <a:srcRect l="85473"/>
          <a:stretch>
            <a:fillRect/>
          </a:stretch>
        </p:blipFill>
        <p:spPr bwMode="auto">
          <a:xfrm>
            <a:off x="8226226" y="169068"/>
            <a:ext cx="589124" cy="531019"/>
          </a:xfrm>
          <a:prstGeom prst="rect">
            <a:avLst/>
          </a:prstGeom>
          <a:noFill/>
        </p:spPr>
      </p:pic>
      <p:pic>
        <p:nvPicPr>
          <p:cNvPr id="18" name="Picture 3" descr="V:\Resources\Templates\PowerPoint template 2013\Images\Logo Kühne + Nagel.wmf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394535" y="330723"/>
            <a:ext cx="1793849" cy="19947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4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1" fontAlgn="base" hangingPunct="1">
        <a:spcBef>
          <a:spcPct val="0"/>
        </a:spcBef>
        <a:spcAft>
          <a:spcPts val="400"/>
        </a:spcAft>
        <a:buClr>
          <a:srgbClr val="38A4E1"/>
        </a:buClr>
        <a:buFont typeface="Arial" pitchFamily="34" charset="0"/>
        <a:buChar char="•"/>
        <a:defRPr sz="1800">
          <a:solidFill>
            <a:srgbClr val="002B55"/>
          </a:solidFill>
          <a:latin typeface="+mn-lt"/>
        </a:defRPr>
      </a:lvl2pPr>
      <a:lvl3pPr marL="749300" indent="-180975" algn="l" rtl="0" eaLnBrk="1" fontAlgn="base" hangingPunct="1">
        <a:spcBef>
          <a:spcPct val="0"/>
        </a:spcBef>
        <a:spcAft>
          <a:spcPct val="0"/>
        </a:spcAft>
        <a:buClr>
          <a:srgbClr val="56B7E9"/>
        </a:buClr>
        <a:buFont typeface="Arial" pitchFamily="34" charset="0"/>
        <a:buChar char="•"/>
        <a:defRPr>
          <a:solidFill>
            <a:srgbClr val="002B55"/>
          </a:solidFill>
          <a:latin typeface="+mn-lt"/>
        </a:defRPr>
      </a:lvl3pPr>
      <a:lvl4pPr marL="1144588" indent="-192088" algn="l" rtl="0" eaLnBrk="1" fontAlgn="base" hangingPunct="1">
        <a:spcBef>
          <a:spcPct val="0"/>
        </a:spcBef>
        <a:spcAft>
          <a:spcPct val="0"/>
        </a:spcAft>
        <a:buClr>
          <a:srgbClr val="56B7E9"/>
        </a:buClr>
        <a:buFont typeface="Arial" pitchFamily="34" charset="0"/>
        <a:buChar char="•"/>
        <a:defRPr>
          <a:solidFill>
            <a:srgbClr val="002B55"/>
          </a:solidFill>
          <a:latin typeface="+mn-lt"/>
        </a:defRPr>
      </a:lvl4pPr>
      <a:lvl5pPr marL="1519238" indent="-180975" algn="l" rtl="0" eaLnBrk="1" fontAlgn="base" hangingPunct="1">
        <a:spcBef>
          <a:spcPct val="0"/>
        </a:spcBef>
        <a:spcAft>
          <a:spcPct val="0"/>
        </a:spcAft>
        <a:buClr>
          <a:srgbClr val="56B7E9"/>
        </a:buClr>
        <a:buFont typeface="Arial" pitchFamily="34" charset="0"/>
        <a:buChar char="•"/>
        <a:defRPr>
          <a:solidFill>
            <a:srgbClr val="002B55"/>
          </a:solidFill>
          <a:latin typeface="+mn-lt"/>
        </a:defRPr>
      </a:lvl5pPr>
      <a:lvl6pPr marL="1976438" indent="-180975" algn="l" rtl="0" eaLnBrk="1" fontAlgn="base" hangingPunct="1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eaLnBrk="1" fontAlgn="base" hangingPunct="1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eaLnBrk="1" fontAlgn="base" hangingPunct="1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eaLnBrk="1" fontAlgn="base" hangingPunct="1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occ56cu" TargetMode="External"/><Relationship Id="rId2" Type="http://schemas.openxmlformats.org/officeDocument/2006/relationships/hyperlink" Target="http://tinyurl.com/nlrd5zq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taotlus@politsei.ee" TargetMode="External"/><Relationship Id="rId4" Type="http://schemas.openxmlformats.org/officeDocument/2006/relationships/hyperlink" Target="http://tinyurl.com/noh8zw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qelxqom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hz927c4" TargetMode="External"/><Relationship Id="rId2" Type="http://schemas.openxmlformats.org/officeDocument/2006/relationships/hyperlink" Target="http://tinyurl.com/jhg5tz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inyurl.com/qbvb3d6" TargetMode="External"/><Relationship Id="rId5" Type="http://schemas.openxmlformats.org/officeDocument/2006/relationships/hyperlink" Target="http://tinyurl.com/ocxq6t4" TargetMode="External"/><Relationship Id="rId4" Type="http://schemas.openxmlformats.org/officeDocument/2006/relationships/hyperlink" Target="http://tinyurl.com/zs8axd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ity24.ee/" TargetMode="External"/><Relationship Id="rId2" Type="http://schemas.openxmlformats.org/officeDocument/2006/relationships/hyperlink" Target="http://www.politsei.e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kuehne-nagel.ee/jobs" TargetMode="External"/><Relationship Id="rId5" Type="http://schemas.openxmlformats.org/officeDocument/2006/relationships/hyperlink" Target="http://airbnb.com/" TargetMode="External"/><Relationship Id="rId4" Type="http://schemas.openxmlformats.org/officeDocument/2006/relationships/hyperlink" Target="http://kv.e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Cyrl-AZ" dirty="0"/>
              <a:t>Выйти замуж за иностранца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/>
              <a:t>как грамотно познакомиться, сойтись характерами и сколько это будет стоить?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t-EE" dirty="0" smtClean="0"/>
              <a:t>Kirill Linnik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t-EE" dirty="0" smtClean="0"/>
              <a:t>29.12.2015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76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Любой каприз за ваши деньги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az-Cyrl-AZ" sz="2800" dirty="0"/>
              <a:t>Адвокатское </a:t>
            </a:r>
            <a:r>
              <a:rPr lang="az-Cyrl-AZ" sz="2800" dirty="0" smtClean="0"/>
              <a:t>бюро</a:t>
            </a:r>
            <a:r>
              <a:rPr lang="et-EE" sz="2800" dirty="0" smtClean="0"/>
              <a:t>: </a:t>
            </a:r>
            <a:r>
              <a:rPr lang="ru-RU" sz="2800" dirty="0" smtClean="0"/>
              <a:t>ещё</a:t>
            </a:r>
            <a:r>
              <a:rPr lang="et-EE" sz="2800" dirty="0" smtClean="0"/>
              <a:t> ~</a:t>
            </a:r>
            <a:r>
              <a:rPr lang="ru-RU" sz="2800" dirty="0" smtClean="0"/>
              <a:t>1</a:t>
            </a:r>
            <a:r>
              <a:rPr lang="et-EE" sz="2800" dirty="0" smtClean="0"/>
              <a:t> 5</a:t>
            </a:r>
            <a:r>
              <a:rPr lang="ru-RU" sz="2800" dirty="0" smtClean="0"/>
              <a:t>00</a:t>
            </a:r>
            <a:r>
              <a:rPr lang="et-EE" sz="2800" dirty="0" smtClean="0"/>
              <a:t>€ (</a:t>
            </a:r>
            <a:r>
              <a:rPr lang="ru-RU" sz="2800" dirty="0"/>
              <a:t>и чем больше семья, тем дороже</a:t>
            </a:r>
            <a:r>
              <a:rPr lang="az-Cyrl-AZ" sz="2800" dirty="0" smtClean="0"/>
              <a:t>)</a:t>
            </a:r>
            <a:r>
              <a:rPr lang="ru-RU" sz="2800" dirty="0" smtClean="0"/>
              <a:t> – и</a:t>
            </a:r>
            <a:r>
              <a:rPr lang="et-EE" sz="2800" dirty="0" smtClean="0"/>
              <a:t> </a:t>
            </a:r>
            <a:r>
              <a:rPr lang="ru-RU" sz="2800" dirty="0" smtClean="0"/>
              <a:t>все </a:t>
            </a:r>
            <a:r>
              <a:rPr lang="ru-RU" sz="2800" dirty="0"/>
              <a:t>документы в </a:t>
            </a:r>
            <a:r>
              <a:rPr lang="ru-RU" sz="2800" dirty="0" smtClean="0"/>
              <a:t>порядке</a:t>
            </a:r>
            <a:endParaRPr lang="et-EE" sz="2800" dirty="0" smtClean="0"/>
          </a:p>
          <a:p>
            <a:pPr algn="ctr"/>
            <a:endParaRPr lang="et-EE" sz="2800" dirty="0"/>
          </a:p>
          <a:p>
            <a:pPr algn="ctr"/>
            <a:r>
              <a:rPr lang="az-Cyrl-AZ" sz="2800" dirty="0"/>
              <a:t>Но можно ли дешевле</a:t>
            </a:r>
            <a:r>
              <a:rPr lang="az-Cyrl-AZ" sz="2800" dirty="0" smtClean="0"/>
              <a:t>?</a:t>
            </a:r>
            <a:r>
              <a:rPr lang="et-EE" sz="2800" dirty="0" smtClean="0"/>
              <a:t> </a:t>
            </a:r>
            <a:r>
              <a:rPr lang="az-Cyrl-AZ" sz="2800" dirty="0"/>
              <a:t>Давайте посчитаем!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269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Задавай правильные вопросы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Когда</a:t>
            </a:r>
            <a:r>
              <a:rPr lang="ru-RU" sz="2400" dirty="0" smtClean="0"/>
              <a:t>?</a:t>
            </a:r>
            <a:endParaRPr lang="et-EE" sz="2400" dirty="0" smtClean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/>
              <a:t>&lt; </a:t>
            </a:r>
            <a:r>
              <a:rPr lang="ru-RU" sz="2000" b="1" dirty="0"/>
              <a:t>3 месяцев</a:t>
            </a:r>
            <a:r>
              <a:rPr lang="ru-RU" sz="2000" dirty="0"/>
              <a:t>: </a:t>
            </a:r>
            <a:endParaRPr lang="et-EE" sz="2000" dirty="0" smtClean="0"/>
          </a:p>
          <a:p>
            <a:pPr marL="777875" lvl="1" indent="-400050">
              <a:buFont typeface="+mj-lt"/>
              <a:buAutoNum type="romanLcPeriod"/>
            </a:pPr>
            <a:r>
              <a:rPr lang="ru-RU" sz="2000" dirty="0" smtClean="0"/>
              <a:t>кратковременное</a:t>
            </a:r>
            <a:r>
              <a:rPr lang="et-EE" sz="2000" dirty="0" smtClean="0"/>
              <a:t> </a:t>
            </a:r>
            <a:r>
              <a:rPr lang="ru-RU" sz="2000" dirty="0" smtClean="0"/>
              <a:t>разрешение </a:t>
            </a:r>
            <a:r>
              <a:rPr lang="ru-RU" sz="2000" dirty="0"/>
              <a:t>на </a:t>
            </a:r>
            <a:r>
              <a:rPr lang="ru-RU" sz="2000" dirty="0" smtClean="0"/>
              <a:t>работу</a:t>
            </a:r>
            <a:r>
              <a:rPr lang="et-EE" sz="2000" dirty="0" smtClean="0"/>
              <a:t>;</a:t>
            </a:r>
            <a:endParaRPr lang="et-EE" sz="2000" dirty="0"/>
          </a:p>
          <a:p>
            <a:pPr marL="777875" lvl="1" indent="-400050">
              <a:buFont typeface="+mj-lt"/>
              <a:buAutoNum type="romanLcPeriod"/>
            </a:pPr>
            <a:r>
              <a:rPr lang="ru-RU" sz="2000" dirty="0"/>
              <a:t>долгосрочная виза</a:t>
            </a:r>
            <a:r>
              <a:rPr lang="et-EE" sz="2000" dirty="0" smtClean="0"/>
              <a:t>;</a:t>
            </a:r>
            <a:endParaRPr lang="et-EE" sz="2000" dirty="0" smtClean="0"/>
          </a:p>
          <a:p>
            <a:pPr marL="777875" lvl="1" indent="-400050">
              <a:buFont typeface="+mj-lt"/>
              <a:buAutoNum type="romanLcPeriod"/>
            </a:pPr>
            <a:r>
              <a:rPr lang="ru-RU" sz="2000" dirty="0" smtClean="0"/>
              <a:t>вид </a:t>
            </a:r>
            <a:r>
              <a:rPr lang="ru-RU" sz="2000" dirty="0"/>
              <a:t>на </a:t>
            </a:r>
            <a:r>
              <a:rPr lang="ru-RU" sz="2000" dirty="0" smtClean="0"/>
              <a:t>жительство</a:t>
            </a:r>
            <a:endParaRPr lang="et-EE" sz="2000" dirty="0" smtClean="0"/>
          </a:p>
          <a:p>
            <a:pPr lvl="1" indent="0">
              <a:buNone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/>
              <a:t>&gt; </a:t>
            </a:r>
            <a:r>
              <a:rPr lang="ru-RU" sz="2000" b="1" dirty="0"/>
              <a:t>3 месяцев</a:t>
            </a:r>
            <a:r>
              <a:rPr lang="ru-RU" sz="2000" dirty="0"/>
              <a:t>: </a:t>
            </a:r>
            <a:endParaRPr lang="et-EE" sz="2000" dirty="0" smtClean="0"/>
          </a:p>
          <a:p>
            <a:pPr marL="777875" lvl="1" indent="-400050">
              <a:buFont typeface="+mj-lt"/>
              <a:buAutoNum type="romanLcPeriod"/>
            </a:pPr>
            <a:r>
              <a:rPr lang="ru-RU" sz="2000" dirty="0" smtClean="0"/>
              <a:t>вид </a:t>
            </a:r>
            <a:r>
              <a:rPr lang="ru-RU" sz="2000" dirty="0"/>
              <a:t>на жительство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232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Кратковременное разрешение на работу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Cyrl-AZ" sz="2000" dirty="0" smtClean="0"/>
              <a:t>Основывается на вопросах</a:t>
            </a:r>
            <a:r>
              <a:rPr lang="et-EE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Гражданство? (+ скан каждого пасспорта со страницы личных данных</a:t>
            </a:r>
            <a:r>
              <a:rPr lang="ru-RU" sz="2000" dirty="0" smtClean="0"/>
              <a:t>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Контактные </a:t>
            </a:r>
            <a:r>
              <a:rPr lang="ru-RU" sz="2000" dirty="0"/>
              <a:t>данные: домашний адрес и телефон</a:t>
            </a:r>
            <a:r>
              <a:rPr lang="ru-RU" sz="2000" dirty="0" smtClean="0"/>
              <a:t>?</a:t>
            </a:r>
            <a:endParaRPr lang="et-E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Законченное </a:t>
            </a:r>
            <a:r>
              <a:rPr lang="ru-RU" sz="2000" dirty="0" smtClean="0"/>
              <a:t>образование</a:t>
            </a:r>
            <a:r>
              <a:rPr lang="et-EE" sz="2000" dirty="0" smtClean="0"/>
              <a:t> </a:t>
            </a:r>
            <a:r>
              <a:rPr lang="az-Cyrl-AZ" sz="2000" dirty="0"/>
              <a:t>и специальность</a:t>
            </a:r>
            <a:r>
              <a:rPr lang="ru-RU" sz="2000" dirty="0" smtClean="0"/>
              <a:t>? </a:t>
            </a:r>
            <a:r>
              <a:rPr lang="ru-RU" sz="2000" dirty="0"/>
              <a:t>(+ скан дипломов из университетов</a:t>
            </a:r>
            <a:r>
              <a:rPr lang="ru-RU" sz="2000" dirty="0" smtClean="0"/>
              <a:t>)</a:t>
            </a:r>
            <a:endParaRPr lang="et-E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Один или с кем-то? (Если с кем-то: имена и степень родства</a:t>
            </a:r>
            <a:r>
              <a:rPr lang="ru-RU" sz="2000" dirty="0" smtClean="0"/>
              <a:t>)</a:t>
            </a:r>
            <a:endParaRPr lang="et-E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sz="2000" dirty="0"/>
              <a:t>Скан фотографии для документов</a:t>
            </a:r>
            <a:r>
              <a:rPr lang="az-Cyrl-AZ" sz="2000" dirty="0" smtClean="0"/>
              <a:t>?</a:t>
            </a:r>
            <a:r>
              <a:rPr lang="et-EE" sz="2000" dirty="0" smtClean="0"/>
              <a:t> (480*600px)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Бывали ли у нас? Если "да", то когда и по какому поводу?</a:t>
            </a:r>
            <a:endParaRPr lang="et-EE" sz="2000" dirty="0" smtClean="0"/>
          </a:p>
        </p:txBody>
      </p:sp>
    </p:spTree>
    <p:extLst>
      <p:ext uri="{BB962C8B-B14F-4D97-AF65-F5344CB8AC3E}">
        <p14:creationId xmlns:p14="http://schemas.microsoft.com/office/powerpoint/2010/main" val="2577059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Кратковременное разрешение на </a:t>
            </a:r>
            <a:r>
              <a:rPr lang="az-Cyrl-AZ" dirty="0" smtClean="0"/>
              <a:t>работу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Cyrl-AZ" dirty="0"/>
              <a:t>Получив ответы</a:t>
            </a:r>
            <a:r>
              <a:rPr lang="az-Cyrl-AZ" dirty="0" smtClean="0"/>
              <a:t>: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dirty="0" smtClean="0"/>
              <a:t>Оплачиваем</a:t>
            </a:r>
            <a:r>
              <a:rPr lang="et-EE" dirty="0" smtClean="0"/>
              <a:t> </a:t>
            </a:r>
            <a:r>
              <a:rPr lang="az-Cyrl-AZ" dirty="0" smtClean="0"/>
              <a:t>гос</a:t>
            </a:r>
            <a:r>
              <a:rPr lang="az-Cyrl-AZ" dirty="0"/>
              <a:t>. </a:t>
            </a:r>
            <a:r>
              <a:rPr lang="az-Cyrl-AZ" dirty="0" smtClean="0"/>
              <a:t>пошлину</a:t>
            </a:r>
            <a:r>
              <a:rPr lang="et-EE" dirty="0"/>
              <a:t> (48€</a:t>
            </a:r>
            <a:r>
              <a:rPr lang="et-EE" dirty="0" smtClean="0"/>
              <a:t>) </a:t>
            </a:r>
            <a:r>
              <a:rPr lang="az-Cyrl-AZ" dirty="0"/>
              <a:t>и сохраняем квиток</a:t>
            </a:r>
            <a:r>
              <a:rPr lang="et-EE" dirty="0" smtClean="0"/>
              <a:t>: </a:t>
            </a:r>
            <a:r>
              <a:rPr lang="et-EE" dirty="0">
                <a:hlinkClick r:id="rId2"/>
              </a:rPr>
              <a:t>http://</a:t>
            </a:r>
            <a:r>
              <a:rPr lang="et-EE" dirty="0" smtClean="0">
                <a:hlinkClick r:id="rId2"/>
              </a:rPr>
              <a:t>tinyurl.com/nlrd5zq</a:t>
            </a:r>
            <a:r>
              <a:rPr lang="et-E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Заполняем форму </a:t>
            </a:r>
            <a:r>
              <a:rPr lang="ru-RU" dirty="0" smtClean="0"/>
              <a:t>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tinyurl.com/occ56cu</a:t>
            </a:r>
            <a:r>
              <a:rPr lang="ru-RU" dirty="0" smtClean="0"/>
              <a:t>) </a:t>
            </a:r>
            <a:r>
              <a:rPr lang="ru-RU" dirty="0"/>
              <a:t>и дополнение к ней </a:t>
            </a:r>
            <a:r>
              <a:rPr lang="ru-RU" dirty="0" smtClean="0"/>
              <a:t>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tinyurl.com/noh8zwb</a:t>
            </a:r>
            <a:r>
              <a:rPr lang="ru-RU" dirty="0" smtClean="0"/>
              <a:t>)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Собираем в </a:t>
            </a:r>
            <a:r>
              <a:rPr lang="ru-RU" dirty="0" smtClean="0"/>
              <a:t>один </a:t>
            </a:r>
            <a:r>
              <a:rPr lang="et-EE" dirty="0" smtClean="0"/>
              <a:t>DDOC/BDOC-</a:t>
            </a:r>
            <a:r>
              <a:rPr lang="ru-RU" dirty="0" smtClean="0"/>
              <a:t>контейнер</a:t>
            </a:r>
            <a:r>
              <a:rPr lang="ru-RU" dirty="0"/>
              <a:t>, подписанный представителем </a:t>
            </a:r>
            <a:r>
              <a:rPr lang="ru-RU" dirty="0" smtClean="0"/>
              <a:t>фирмы</a:t>
            </a:r>
            <a:r>
              <a:rPr lang="et-EE" dirty="0" smtClean="0"/>
              <a:t>:</a:t>
            </a:r>
          </a:p>
          <a:p>
            <a:pPr marL="777875" lvl="1" indent="-400050">
              <a:buFont typeface="+mj-lt"/>
              <a:buAutoNum type="romanLcPeriod"/>
            </a:pPr>
            <a:r>
              <a:rPr lang="ru-RU" dirty="0"/>
              <a:t>Заполненные форму и проложение к ней</a:t>
            </a:r>
          </a:p>
          <a:p>
            <a:pPr marL="777875" lvl="1" indent="-400050">
              <a:buFont typeface="+mj-lt"/>
              <a:buAutoNum type="romanLcPeriod"/>
            </a:pPr>
            <a:r>
              <a:rPr lang="ru-RU" dirty="0"/>
              <a:t>Документ, предоставляющий право подписи</a:t>
            </a:r>
          </a:p>
          <a:p>
            <a:pPr marL="777875" lvl="1" indent="-400050">
              <a:buFont typeface="+mj-lt"/>
              <a:buAutoNum type="romanLcPeriod"/>
            </a:pPr>
            <a:r>
              <a:rPr lang="ru-RU" dirty="0"/>
              <a:t>Сканы пасспортов</a:t>
            </a:r>
          </a:p>
          <a:p>
            <a:pPr marL="777875" lvl="1" indent="-400050">
              <a:buFont typeface="+mj-lt"/>
              <a:buAutoNum type="romanLcPeriod"/>
            </a:pPr>
            <a:r>
              <a:rPr lang="ru-RU" dirty="0"/>
              <a:t>Сканы документов, подтверждающих образование/профессию</a:t>
            </a:r>
          </a:p>
          <a:p>
            <a:pPr marL="777875" lvl="1" indent="-400050">
              <a:buFont typeface="+mj-lt"/>
              <a:buAutoNum type="romanLcPeriod"/>
            </a:pPr>
            <a:r>
              <a:rPr lang="ru-RU" dirty="0"/>
              <a:t>Квиток об оплате гос. пошлины</a:t>
            </a:r>
          </a:p>
          <a:p>
            <a:pPr marL="777875" lvl="1" indent="-400050">
              <a:buFont typeface="+mj-lt"/>
              <a:buAutoNum type="romanLcPeriod"/>
            </a:pPr>
            <a:r>
              <a:rPr lang="ru-RU" dirty="0"/>
              <a:t>Фотографию будущего жениха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dirty="0"/>
              <a:t>Подписываем, </a:t>
            </a:r>
            <a:r>
              <a:rPr lang="az-Cyrl-AZ" dirty="0" smtClean="0"/>
              <a:t>шлём</a:t>
            </a:r>
            <a:r>
              <a:rPr lang="et-EE" dirty="0" smtClean="0"/>
              <a:t> (</a:t>
            </a:r>
            <a:r>
              <a:rPr lang="et-EE" dirty="0" smtClean="0">
                <a:hlinkClick r:id="rId5"/>
              </a:rPr>
              <a:t>taotlus@politsei.ee</a:t>
            </a:r>
            <a:r>
              <a:rPr lang="et-EE" dirty="0" smtClean="0"/>
              <a:t>)</a:t>
            </a:r>
            <a:r>
              <a:rPr lang="az-Cyrl-AZ" dirty="0" smtClean="0"/>
              <a:t>, </a:t>
            </a:r>
            <a:r>
              <a:rPr lang="az-Cyrl-AZ" dirty="0"/>
              <a:t>ждём </a:t>
            </a:r>
            <a:r>
              <a:rPr lang="az-Cyrl-AZ" dirty="0" smtClean="0"/>
              <a:t>(</a:t>
            </a:r>
            <a:r>
              <a:rPr lang="et-EE" dirty="0"/>
              <a:t>2</a:t>
            </a:r>
            <a:r>
              <a:rPr lang="az-Cyrl-AZ" dirty="0" smtClean="0"/>
              <a:t> </a:t>
            </a:r>
            <a:r>
              <a:rPr lang="az-Cyrl-AZ" dirty="0"/>
              <a:t>средних зарплаты </a:t>
            </a:r>
            <a:r>
              <a:rPr lang="et-EE" dirty="0" smtClean="0"/>
              <a:t>= </a:t>
            </a:r>
            <a:r>
              <a:rPr lang="az-Cyrl-AZ" dirty="0" smtClean="0"/>
              <a:t>1 день)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63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Долгосрочная виза</a:t>
            </a:r>
            <a:r>
              <a:rPr lang="et-EE" dirty="0" smtClean="0"/>
              <a:t> </a:t>
            </a:r>
            <a:r>
              <a:rPr lang="et-EE" dirty="0" smtClean="0"/>
              <a:t>(</a:t>
            </a:r>
            <a:r>
              <a:rPr lang="et-EE" dirty="0" err="1" smtClean="0"/>
              <a:t>D-type</a:t>
            </a:r>
            <a:r>
              <a:rPr lang="et-E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Делается за 2 недели и даётся на срок до 6 месяцев, оформляется только в посольстве </a:t>
            </a:r>
            <a:r>
              <a:rPr lang="ru-RU" dirty="0" smtClean="0"/>
              <a:t>Эстонии</a:t>
            </a:r>
            <a:r>
              <a:rPr lang="et-EE" dirty="0" smtClean="0"/>
              <a:t> </a:t>
            </a:r>
            <a:r>
              <a:rPr lang="ru-RU" dirty="0"/>
              <a:t>(в </a:t>
            </a:r>
            <a:r>
              <a:rPr lang="ru-RU" dirty="0" smtClean="0"/>
              <a:t>России</a:t>
            </a:r>
            <a:r>
              <a:rPr lang="et-EE" dirty="0" smtClean="0"/>
              <a:t>: </a:t>
            </a:r>
            <a:r>
              <a:rPr lang="ru-RU" dirty="0" smtClean="0"/>
              <a:t>если </a:t>
            </a:r>
            <a:r>
              <a:rPr lang="ru-RU" dirty="0"/>
              <a:t>нет в нужном городе </a:t>
            </a:r>
            <a:r>
              <a:rPr lang="ru-RU" dirty="0" smtClean="0"/>
              <a:t>– по</a:t>
            </a:r>
            <a:r>
              <a:rPr lang="et-EE" dirty="0" smtClean="0"/>
              <a:t> </a:t>
            </a:r>
            <a:r>
              <a:rPr lang="ru-RU" dirty="0" smtClean="0"/>
              <a:t>почте</a:t>
            </a:r>
            <a:r>
              <a:rPr lang="ru-RU" dirty="0"/>
              <a:t>)</a:t>
            </a:r>
            <a:r>
              <a:rPr lang="et-EE" dirty="0" smtClean="0"/>
              <a:t>. </a:t>
            </a:r>
          </a:p>
          <a:p>
            <a:endParaRPr lang="et-EE" dirty="0"/>
          </a:p>
          <a:p>
            <a:r>
              <a:rPr lang="ru-RU" dirty="0" smtClean="0"/>
              <a:t>У </a:t>
            </a:r>
            <a:r>
              <a:rPr lang="ru-RU" dirty="0"/>
              <a:t>жениха на руках должно быть</a:t>
            </a:r>
            <a:r>
              <a:rPr lang="ru-RU" dirty="0" smtClean="0"/>
              <a:t>: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Пасспорт</a:t>
            </a:r>
            <a:r>
              <a:rPr lang="et-EE" dirty="0" smtClean="0"/>
              <a:t> </a:t>
            </a:r>
            <a:r>
              <a:rPr lang="az-Cyrl-AZ" dirty="0"/>
              <a:t>(не старше 10 лет)</a:t>
            </a:r>
            <a:r>
              <a:rPr lang="et-EE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Диплом об окончании университета (если есть</a:t>
            </a:r>
            <a:r>
              <a:rPr lang="ru-RU" dirty="0" smtClean="0"/>
              <a:t>)</a:t>
            </a:r>
            <a:r>
              <a:rPr lang="et-EE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Заполненная форма</a:t>
            </a:r>
            <a:r>
              <a:rPr lang="ru-RU" dirty="0" smtClean="0"/>
              <a:t>:</a:t>
            </a:r>
            <a:r>
              <a:rPr lang="et-EE" dirty="0"/>
              <a:t> </a:t>
            </a:r>
            <a:r>
              <a:rPr lang="et-EE" dirty="0">
                <a:hlinkClick r:id="rId2"/>
              </a:rPr>
              <a:t>http://</a:t>
            </a:r>
            <a:r>
              <a:rPr lang="et-EE" dirty="0" smtClean="0">
                <a:hlinkClick r:id="rId2"/>
              </a:rPr>
              <a:t>tinyurl.com/qelxqom</a:t>
            </a:r>
            <a:r>
              <a:rPr lang="et-EE" dirty="0"/>
              <a:t>;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Фотография под документы (4*5</a:t>
            </a:r>
            <a:r>
              <a:rPr lang="ru-RU" dirty="0" smtClean="0"/>
              <a:t>)</a:t>
            </a:r>
            <a:r>
              <a:rPr lang="et-EE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Действующий полис страхования на весь </a:t>
            </a:r>
            <a:r>
              <a:rPr lang="ru-RU" dirty="0" smtClean="0"/>
              <a:t>период</a:t>
            </a:r>
            <a:r>
              <a:rPr lang="et-EE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Разрешение на </a:t>
            </a:r>
            <a:r>
              <a:rPr lang="ru-RU" dirty="0" smtClean="0"/>
              <a:t>работу</a:t>
            </a:r>
            <a:r>
              <a:rPr lang="et-EE" dirty="0" smtClean="0"/>
              <a:t> </a:t>
            </a:r>
            <a:r>
              <a:rPr lang="az-Cyrl-AZ" dirty="0"/>
              <a:t>(из пред. пункта</a:t>
            </a:r>
            <a:r>
              <a:rPr lang="az-Cyrl-AZ" dirty="0" smtClean="0"/>
              <a:t>)</a:t>
            </a:r>
            <a:r>
              <a:rPr lang="et-EE" dirty="0" smtClean="0"/>
              <a:t>.</a:t>
            </a:r>
          </a:p>
          <a:p>
            <a:endParaRPr lang="et-EE" dirty="0"/>
          </a:p>
          <a:p>
            <a:r>
              <a:rPr lang="ru-RU" dirty="0"/>
              <a:t>Соимость визы: 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80€</a:t>
            </a:r>
            <a:r>
              <a:rPr lang="et-EE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граждан Украины и Белоруссии </a:t>
            </a:r>
            <a:r>
              <a:rPr lang="ru-RU" dirty="0" smtClean="0"/>
              <a:t>– бесплатно</a:t>
            </a:r>
            <a:r>
              <a:rPr lang="et-E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52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на жительство по работодателю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Cyrl-AZ" dirty="0"/>
              <a:t>Нам потребуются</a:t>
            </a:r>
            <a:r>
              <a:rPr lang="az-Cyrl-AZ" dirty="0" smtClean="0"/>
              <a:t>: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dirty="0"/>
              <a:t>Три формы, заполненные женихом</a:t>
            </a:r>
            <a:r>
              <a:rPr lang="az-Cyrl-AZ" dirty="0" smtClean="0"/>
              <a:t>:</a:t>
            </a:r>
            <a:r>
              <a:rPr lang="et-EE" dirty="0"/>
              <a:t> </a:t>
            </a:r>
            <a:r>
              <a:rPr lang="et-EE" dirty="0">
                <a:hlinkClick r:id="rId2"/>
              </a:rPr>
              <a:t>http://</a:t>
            </a:r>
            <a:r>
              <a:rPr lang="et-EE" dirty="0" smtClean="0">
                <a:hlinkClick r:id="rId2"/>
              </a:rPr>
              <a:t>tinyurl.com/jhg5tzt</a:t>
            </a:r>
            <a:r>
              <a:rPr lang="et-EE" dirty="0"/>
              <a:t>, </a:t>
            </a:r>
            <a:r>
              <a:rPr lang="et-EE" dirty="0">
                <a:hlinkClick r:id="rId3"/>
              </a:rPr>
              <a:t>http://</a:t>
            </a:r>
            <a:r>
              <a:rPr lang="et-EE" dirty="0" smtClean="0">
                <a:hlinkClick r:id="rId3"/>
              </a:rPr>
              <a:t>tinyurl.com/hz927c4</a:t>
            </a:r>
            <a:r>
              <a:rPr lang="et-EE" dirty="0"/>
              <a:t>, </a:t>
            </a:r>
            <a:r>
              <a:rPr lang="et-EE" dirty="0">
                <a:hlinkClick r:id="rId4"/>
              </a:rPr>
              <a:t>http://</a:t>
            </a:r>
            <a:r>
              <a:rPr lang="et-EE" dirty="0" smtClean="0">
                <a:hlinkClick r:id="rId4"/>
              </a:rPr>
              <a:t>tinyurl.com/zs8axdo</a:t>
            </a:r>
            <a:r>
              <a:rPr lang="et-E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dirty="0"/>
              <a:t>Одна </a:t>
            </a:r>
            <a:r>
              <a:rPr lang="az-Cyrl-AZ" dirty="0" smtClean="0"/>
              <a:t>– вами:</a:t>
            </a:r>
            <a:r>
              <a:rPr lang="et-EE" dirty="0" smtClean="0"/>
              <a:t> </a:t>
            </a:r>
            <a:r>
              <a:rPr lang="et-EE" dirty="0">
                <a:hlinkClick r:id="rId5"/>
              </a:rPr>
              <a:t>http://</a:t>
            </a:r>
            <a:r>
              <a:rPr lang="et-EE" dirty="0" smtClean="0">
                <a:hlinkClick r:id="rId5"/>
              </a:rPr>
              <a:t>tinyurl.com/ocxq6t4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trike="sngStrike" dirty="0"/>
              <a:t>Рост, вес, фотография в полный </a:t>
            </a:r>
            <a:r>
              <a:rPr lang="ru-RU" strike="sngStrike" dirty="0" smtClean="0"/>
              <a:t>рост</a:t>
            </a:r>
            <a:r>
              <a:rPr lang="et-EE" dirty="0" smtClean="0"/>
              <a:t> </a:t>
            </a:r>
            <a:r>
              <a:rPr lang="et-EE" i="1" dirty="0" smtClean="0"/>
              <a:t>CV</a:t>
            </a:r>
            <a:r>
              <a:rPr lang="et-EE" dirty="0" smtClean="0"/>
              <a:t> </a:t>
            </a:r>
            <a:r>
              <a:rPr lang="az-Cyrl-AZ" dirty="0"/>
              <a:t>в особом формате</a:t>
            </a:r>
            <a:r>
              <a:rPr lang="az-Cyrl-AZ" dirty="0" smtClean="0"/>
              <a:t>:</a:t>
            </a:r>
            <a:r>
              <a:rPr lang="et-EE" dirty="0"/>
              <a:t> </a:t>
            </a:r>
            <a:r>
              <a:rPr lang="et-EE" dirty="0">
                <a:hlinkClick r:id="rId6"/>
              </a:rPr>
              <a:t>http://</a:t>
            </a:r>
            <a:r>
              <a:rPr lang="et-EE" dirty="0" smtClean="0">
                <a:hlinkClick r:id="rId6"/>
              </a:rPr>
              <a:t>tinyurl.com/qbvb3d6</a:t>
            </a:r>
            <a:r>
              <a:rPr lang="et-E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dirty="0" smtClean="0"/>
              <a:t>Пасспорт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dirty="0"/>
              <a:t>Фотография </a:t>
            </a:r>
            <a:r>
              <a:rPr lang="az-Cyrl-AZ" dirty="0" smtClean="0"/>
              <a:t>4*5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не прописался согласно регистру населения: договор (об аренде), подтверждающий место </a:t>
            </a:r>
            <a:r>
              <a:rPr lang="ru-RU" dirty="0" smtClean="0"/>
              <a:t>жительства</a:t>
            </a:r>
            <a:r>
              <a:rPr lang="et-EE" dirty="0" smtClean="0"/>
              <a:t> </a:t>
            </a:r>
            <a:r>
              <a:rPr lang="ru-RU" dirty="0"/>
              <a:t>или письменное заверение о том, что </a:t>
            </a:r>
            <a:r>
              <a:rPr lang="et-EE" dirty="0" smtClean="0"/>
              <a:t>„</a:t>
            </a:r>
            <a:r>
              <a:rPr lang="ru-RU" dirty="0" smtClean="0"/>
              <a:t>в поиске</a:t>
            </a:r>
            <a:r>
              <a:rPr lang="et-E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Любовное письмо, в деталях </a:t>
            </a:r>
            <a:r>
              <a:rPr lang="ru-RU" dirty="0" smtClean="0"/>
              <a:t>описывающее</a:t>
            </a:r>
            <a:r>
              <a:rPr lang="et-EE" dirty="0" smtClean="0"/>
              <a:t> </a:t>
            </a:r>
            <a:r>
              <a:rPr lang="ru-RU" dirty="0" smtClean="0"/>
              <a:t>причины переезда</a:t>
            </a:r>
            <a:endParaRPr lang="et-EE" dirty="0" smtClean="0"/>
          </a:p>
          <a:p>
            <a:endParaRPr lang="et-EE" dirty="0"/>
          </a:p>
          <a:p>
            <a:r>
              <a:rPr lang="ru-RU" dirty="0"/>
              <a:t>Оплачиваем (96€), подаём, ждём (около месяца</a:t>
            </a:r>
            <a:r>
              <a:rPr lang="ru-RU" dirty="0" smtClean="0"/>
              <a:t>)</a:t>
            </a:r>
            <a:r>
              <a:rPr lang="et-EE" dirty="0" smtClean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8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не всё так просто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В добавок нас могут попросить</a:t>
            </a:r>
            <a:r>
              <a:rPr lang="ru-RU" sz="2000" dirty="0" smtClean="0"/>
              <a:t>:</a:t>
            </a:r>
            <a:endParaRPr lang="et-EE" sz="2000" dirty="0" smtClean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Ответное любовное </a:t>
            </a:r>
            <a:r>
              <a:rPr lang="ru-RU" sz="2000" dirty="0" smtClean="0"/>
              <a:t>письмо</a:t>
            </a:r>
            <a:r>
              <a:rPr lang="et-EE" sz="2000" dirty="0" smtClean="0"/>
              <a:t> „</a:t>
            </a:r>
            <a:r>
              <a:rPr lang="ru-RU" sz="2000" dirty="0" smtClean="0"/>
              <a:t>почему </a:t>
            </a:r>
            <a:r>
              <a:rPr lang="ru-RU" sz="2000" dirty="0"/>
              <a:t>мы хотим быть </a:t>
            </a:r>
            <a:r>
              <a:rPr lang="ru-RU" sz="2000" dirty="0" smtClean="0"/>
              <a:t>вместе</a:t>
            </a:r>
            <a:r>
              <a:rPr lang="et-EE" sz="2000" dirty="0" smtClean="0"/>
              <a:t>“ (</a:t>
            </a:r>
            <a:r>
              <a:rPr lang="et-EE" sz="2000" dirty="0" err="1" smtClean="0"/>
              <a:t>hint</a:t>
            </a:r>
            <a:r>
              <a:rPr lang="et-EE" sz="2000" dirty="0" smtClean="0"/>
              <a:t>: „...</a:t>
            </a:r>
            <a:r>
              <a:rPr lang="en-US" sz="2000" dirty="0" smtClean="0"/>
              <a:t>We </a:t>
            </a:r>
            <a:r>
              <a:rPr lang="en-US" sz="2000" dirty="0"/>
              <a:t>consider him/her a top specialist, and we could not find a person with such strong skill and experience within </a:t>
            </a:r>
            <a:r>
              <a:rPr lang="en-US" sz="2000" dirty="0" smtClean="0"/>
              <a:t>Estonia</a:t>
            </a:r>
            <a:r>
              <a:rPr lang="et-EE" sz="2000" dirty="0" smtClean="0"/>
              <a:t>...“)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Скан полиса страхования </a:t>
            </a:r>
            <a:r>
              <a:rPr lang="ru-RU" sz="2000" dirty="0" smtClean="0"/>
              <a:t>путешествия</a:t>
            </a:r>
            <a:endParaRPr lang="et-E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Скан </a:t>
            </a:r>
            <a:r>
              <a:rPr lang="ru-RU" sz="2000" dirty="0" smtClean="0"/>
              <a:t>с </a:t>
            </a:r>
            <a:r>
              <a:rPr lang="ru-RU" sz="2000" dirty="0"/>
              <a:t>русско- или англоязычного диплома от университета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397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Подводные камни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Официальные сроки оформления документов выше тех, что указаны, поэтому </a:t>
            </a:r>
            <a:r>
              <a:rPr lang="et-EE" dirty="0" smtClean="0"/>
              <a:t>„</a:t>
            </a:r>
            <a:r>
              <a:rPr lang="ru-RU" dirty="0" smtClean="0"/>
              <a:t>въехать </a:t>
            </a:r>
            <a:r>
              <a:rPr lang="ru-RU" dirty="0"/>
              <a:t>через </a:t>
            </a:r>
            <a:r>
              <a:rPr lang="et-EE" dirty="0" smtClean="0"/>
              <a:t>2-</a:t>
            </a:r>
            <a:r>
              <a:rPr lang="ru-RU" dirty="0" smtClean="0"/>
              <a:t>3 недели</a:t>
            </a:r>
            <a:r>
              <a:rPr lang="et-EE" dirty="0" smtClean="0"/>
              <a:t>“</a:t>
            </a:r>
            <a:r>
              <a:rPr lang="ru-RU" dirty="0" smtClean="0"/>
              <a:t> – реально, </a:t>
            </a:r>
            <a:r>
              <a:rPr lang="ru-RU" dirty="0"/>
              <a:t>но </a:t>
            </a:r>
            <a:r>
              <a:rPr lang="ru-RU" dirty="0" smtClean="0"/>
              <a:t>рисковано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приехал </a:t>
            </a:r>
            <a:r>
              <a:rPr lang="ru-RU" dirty="0" smtClean="0"/>
              <a:t>– первым</a:t>
            </a:r>
            <a:r>
              <a:rPr lang="et-EE" dirty="0" smtClean="0"/>
              <a:t> </a:t>
            </a:r>
            <a:r>
              <a:rPr lang="ru-RU" dirty="0" smtClean="0"/>
              <a:t>же </a:t>
            </a:r>
            <a:r>
              <a:rPr lang="ru-RU" dirty="0"/>
              <a:t>делом надо </a:t>
            </a:r>
            <a:r>
              <a:rPr lang="ru-RU" dirty="0" smtClean="0"/>
              <a:t>получить</a:t>
            </a:r>
            <a:r>
              <a:rPr lang="et-EE" dirty="0" smtClean="0"/>
              <a:t> ID</a:t>
            </a:r>
            <a:r>
              <a:rPr lang="az-Cyrl-AZ" dirty="0" smtClean="0"/>
              <a:t>-код</a:t>
            </a:r>
            <a:r>
              <a:rPr lang="et-EE" dirty="0" smtClean="0"/>
              <a:t> (Harju Maavalitsus, Roosikrantsi 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Важно найти человека, согласного на официальный договор об аренде, тогда можно без проблем зарегистрироваться </a:t>
            </a:r>
            <a:r>
              <a:rPr lang="ru-RU" dirty="0" smtClean="0"/>
              <a:t>(</a:t>
            </a:r>
            <a:r>
              <a:rPr lang="et-EE" dirty="0" err="1" smtClean="0"/>
              <a:t>eesti.ee</a:t>
            </a:r>
            <a:r>
              <a:rPr lang="et-EE" dirty="0" smtClean="0"/>
              <a:t>, linnaosavalitsus,...)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dirty="0"/>
              <a:t>Обязательно необходимо зарегистрироваться </a:t>
            </a:r>
            <a:r>
              <a:rPr lang="az-Cyrl-AZ" dirty="0" smtClean="0"/>
              <a:t>налогообязанным</a:t>
            </a:r>
            <a:r>
              <a:rPr lang="et-EE" dirty="0" smtClean="0"/>
              <a:t> (Maksuamet)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Открыть счёт в банке для не-резидента: 200€ –</a:t>
            </a:r>
            <a:r>
              <a:rPr lang="ru-RU" dirty="0" smtClean="0"/>
              <a:t> </a:t>
            </a:r>
            <a:r>
              <a:rPr lang="et-EE" dirty="0" err="1" smtClean="0"/>
              <a:t>Swedbank</a:t>
            </a:r>
            <a:r>
              <a:rPr lang="ru-RU" dirty="0" smtClean="0"/>
              <a:t>, </a:t>
            </a:r>
            <a:r>
              <a:rPr lang="ru-RU" dirty="0"/>
              <a:t>10€ – </a:t>
            </a:r>
            <a:r>
              <a:rPr lang="et-EE" dirty="0" smtClean="0"/>
              <a:t>Nordea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81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Важные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Много, даже очень много информации тут</a:t>
            </a:r>
            <a:r>
              <a:rPr lang="ru-RU" sz="2400" dirty="0" smtClean="0"/>
              <a:t>:</a:t>
            </a:r>
            <a:r>
              <a:rPr lang="et-EE" sz="2400" dirty="0" smtClean="0"/>
              <a:t> </a:t>
            </a:r>
            <a:r>
              <a:rPr lang="et-EE" sz="2400" dirty="0" smtClean="0">
                <a:hlinkClick r:id="rId2"/>
              </a:rPr>
              <a:t>http://www.politsei.ee</a:t>
            </a:r>
            <a:endParaRPr lang="et-E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sz="2400" dirty="0" smtClean="0"/>
              <a:t>Квартиры</a:t>
            </a:r>
            <a:r>
              <a:rPr lang="az-Cyrl-AZ" sz="2400" dirty="0"/>
              <a:t>, комнаты, общежития</a:t>
            </a:r>
            <a:r>
              <a:rPr lang="az-Cyrl-AZ" sz="2400" dirty="0" smtClean="0"/>
              <a:t>:</a:t>
            </a:r>
            <a:r>
              <a:rPr lang="et-EE" sz="2400" dirty="0" smtClean="0"/>
              <a:t> </a:t>
            </a:r>
            <a:r>
              <a:rPr lang="et-EE" sz="2400" dirty="0" smtClean="0">
                <a:hlinkClick r:id="rId3"/>
              </a:rPr>
              <a:t>http://city24.ee</a:t>
            </a:r>
            <a:r>
              <a:rPr lang="et-EE" sz="2400" dirty="0" smtClean="0"/>
              <a:t>, </a:t>
            </a:r>
            <a:r>
              <a:rPr lang="et-EE" sz="2400" dirty="0" smtClean="0">
                <a:hlinkClick r:id="rId4"/>
              </a:rPr>
              <a:t>http://kv.ee</a:t>
            </a:r>
            <a:r>
              <a:rPr lang="et-EE" sz="2400" dirty="0" smtClean="0"/>
              <a:t>, </a:t>
            </a:r>
            <a:r>
              <a:rPr lang="et-EE" sz="2400" dirty="0" smtClean="0">
                <a:hlinkClick r:id="rId5"/>
              </a:rPr>
              <a:t>http://airbnb.com</a:t>
            </a:r>
            <a:r>
              <a:rPr lang="et-EE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sz="2400" dirty="0"/>
              <a:t>Вакансии</a:t>
            </a:r>
            <a:r>
              <a:rPr lang="az-Cyrl-AZ" sz="2400" dirty="0" smtClean="0"/>
              <a:t>:</a:t>
            </a:r>
            <a:r>
              <a:rPr lang="et-EE" sz="2400" dirty="0" smtClean="0"/>
              <a:t> </a:t>
            </a:r>
            <a:r>
              <a:rPr lang="et-EE" sz="2400" dirty="0" smtClean="0">
                <a:hlinkClick r:id="rId6"/>
              </a:rPr>
              <a:t>http://kuehne-nagel.ee/jobs</a:t>
            </a:r>
            <a:r>
              <a:rPr lang="et-EE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229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Давайте посчитаемся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Cyrl-AZ" dirty="0"/>
              <a:t>Билет на </a:t>
            </a:r>
            <a:r>
              <a:rPr lang="az-Cyrl-AZ" dirty="0" smtClean="0"/>
              <a:t>самолёт</a:t>
            </a:r>
            <a:r>
              <a:rPr lang="et-EE" dirty="0" smtClean="0"/>
              <a:t>				800€</a:t>
            </a:r>
          </a:p>
          <a:p>
            <a:endParaRPr lang="et-EE" dirty="0" smtClean="0"/>
          </a:p>
          <a:p>
            <a:r>
              <a:rPr lang="ru-RU" dirty="0"/>
              <a:t>Оплатить первый месяц аренды </a:t>
            </a:r>
            <a:r>
              <a:rPr lang="ru-RU" dirty="0" smtClean="0"/>
              <a:t>жилья</a:t>
            </a:r>
            <a:r>
              <a:rPr lang="et-EE" dirty="0" smtClean="0"/>
              <a:t>		700€</a:t>
            </a:r>
          </a:p>
          <a:p>
            <a:r>
              <a:rPr lang="et-EE" dirty="0" smtClean="0"/>
              <a:t>	</a:t>
            </a:r>
          </a:p>
          <a:p>
            <a:r>
              <a:rPr lang="et-EE" dirty="0" smtClean="0"/>
              <a:t>				</a:t>
            </a:r>
            <a:r>
              <a:rPr lang="az-Cyrl-AZ" u="sng" dirty="0" smtClean="0"/>
              <a:t>Бюро</a:t>
            </a:r>
            <a:r>
              <a:rPr lang="et-EE" dirty="0" smtClean="0"/>
              <a:t>			</a:t>
            </a:r>
            <a:r>
              <a:rPr lang="az-Cyrl-AZ" u="sng" dirty="0" smtClean="0"/>
              <a:t>Всё сама</a:t>
            </a:r>
            <a:endParaRPr lang="et-EE" u="sng" dirty="0" smtClean="0"/>
          </a:p>
          <a:p>
            <a:endParaRPr lang="et-EE" u="sng" dirty="0" smtClean="0"/>
          </a:p>
          <a:p>
            <a:r>
              <a:rPr lang="ru-RU" dirty="0" smtClean="0"/>
              <a:t>Разрешение </a:t>
            </a:r>
            <a:r>
              <a:rPr lang="ru-RU" dirty="0"/>
              <a:t>на работу </a:t>
            </a:r>
            <a:r>
              <a:rPr lang="et-EE" dirty="0" smtClean="0"/>
              <a:t>		~ </a:t>
            </a:r>
            <a:r>
              <a:rPr lang="et-EE" b="1" dirty="0" smtClean="0"/>
              <a:t>1 500€ + KM</a:t>
            </a:r>
            <a:r>
              <a:rPr lang="et-EE" dirty="0" smtClean="0"/>
              <a:t>		48€ + 80€ + 96€ =</a:t>
            </a:r>
          </a:p>
          <a:p>
            <a:r>
              <a:rPr lang="ru-RU" dirty="0" smtClean="0"/>
              <a:t>+ </a:t>
            </a:r>
            <a:r>
              <a:rPr lang="ru-RU" dirty="0"/>
              <a:t>виза + вид на </a:t>
            </a:r>
            <a:r>
              <a:rPr lang="ru-RU" dirty="0" smtClean="0"/>
              <a:t>жительство</a:t>
            </a:r>
            <a:r>
              <a:rPr lang="et-EE" dirty="0"/>
              <a:t>				</a:t>
            </a:r>
            <a:r>
              <a:rPr lang="et-EE" b="1" dirty="0" smtClean="0"/>
              <a:t>224€</a:t>
            </a:r>
          </a:p>
          <a:p>
            <a:endParaRPr lang="et-EE" b="1" dirty="0" smtClean="0"/>
          </a:p>
          <a:p>
            <a:r>
              <a:rPr lang="az-Cyrl-AZ" dirty="0"/>
              <a:t>Вид на жительства на </a:t>
            </a:r>
            <a:r>
              <a:rPr lang="et-EE" dirty="0" smtClean="0"/>
              <a:t>		~ </a:t>
            </a:r>
            <a:r>
              <a:rPr lang="et-EE" b="1" dirty="0" smtClean="0"/>
              <a:t>+ 300€ + KM		+ 64€</a:t>
            </a:r>
          </a:p>
          <a:p>
            <a:r>
              <a:rPr lang="az-Cyrl-AZ" dirty="0" smtClean="0"/>
              <a:t>дополнительного</a:t>
            </a:r>
            <a:r>
              <a:rPr lang="et-EE" dirty="0" smtClean="0"/>
              <a:t> </a:t>
            </a:r>
            <a:r>
              <a:rPr lang="az-Cyrl-AZ" dirty="0" smtClean="0"/>
              <a:t>члена </a:t>
            </a:r>
            <a:r>
              <a:rPr lang="az-Cyrl-AZ" dirty="0"/>
              <a:t>семьи</a:t>
            </a:r>
            <a:endParaRPr lang="et-EE" dirty="0"/>
          </a:p>
          <a:p>
            <a:endParaRPr lang="et-EE" b="1" dirty="0" smtClean="0"/>
          </a:p>
          <a:p>
            <a:r>
              <a:rPr lang="az-Cyrl-AZ" b="1" dirty="0"/>
              <a:t>Если приехал 1, </a:t>
            </a:r>
            <a:r>
              <a:rPr lang="az-Cyrl-AZ" b="1" dirty="0" smtClean="0"/>
              <a:t>то</a:t>
            </a:r>
            <a:r>
              <a:rPr lang="et-EE" b="1" dirty="0"/>
              <a:t>		 </a:t>
            </a:r>
            <a:r>
              <a:rPr lang="et-EE" b="1" dirty="0" smtClean="0">
                <a:solidFill>
                  <a:srgbClr val="FF0000"/>
                </a:solidFill>
              </a:rPr>
              <a:t>3 300€</a:t>
            </a:r>
            <a:r>
              <a:rPr lang="et-EE" b="1" dirty="0"/>
              <a:t>			 </a:t>
            </a:r>
            <a:r>
              <a:rPr lang="et-EE" b="1" dirty="0" smtClean="0">
                <a:solidFill>
                  <a:schemeClr val="accent3">
                    <a:lumMod val="75000"/>
                  </a:schemeClr>
                </a:solidFill>
              </a:rPr>
              <a:t>1 724€</a:t>
            </a:r>
            <a:endParaRPr lang="et-EE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9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Зачем?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546566"/>
              </p:ext>
            </p:extLst>
          </p:nvPr>
        </p:nvGraphicFramePr>
        <p:xfrm>
          <a:off x="381000" y="1773238"/>
          <a:ext cx="8367713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3812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Где подвох?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				</a:t>
            </a:r>
            <a:r>
              <a:rPr lang="az-Cyrl-AZ" u="sng" dirty="0" smtClean="0"/>
              <a:t>Бюро</a:t>
            </a:r>
            <a:r>
              <a:rPr lang="et-EE" dirty="0"/>
              <a:t>			</a:t>
            </a:r>
            <a:r>
              <a:rPr lang="az-Cyrl-AZ" u="sng" dirty="0"/>
              <a:t>Всё сама</a:t>
            </a:r>
            <a:endParaRPr lang="et-EE" u="sng" dirty="0"/>
          </a:p>
          <a:p>
            <a:r>
              <a:rPr lang="et-EE" dirty="0" smtClean="0"/>
              <a:t>			</a:t>
            </a:r>
          </a:p>
          <a:p>
            <a:r>
              <a:rPr lang="az-Cyrl-AZ" dirty="0"/>
              <a:t>Время </a:t>
            </a:r>
            <a:r>
              <a:rPr lang="az-Cyrl-AZ" dirty="0" smtClean="0"/>
              <a:t>оформления</a:t>
            </a:r>
            <a:r>
              <a:rPr lang="et-EE" dirty="0" smtClean="0"/>
              <a:t>		</a:t>
            </a:r>
            <a:r>
              <a:rPr lang="ru-RU" dirty="0"/>
              <a:t>*утверждается, что </a:t>
            </a:r>
            <a:r>
              <a:rPr lang="et-EE" dirty="0" smtClean="0"/>
              <a:t>	</a:t>
            </a:r>
            <a:r>
              <a:rPr lang="az-Cyrl-AZ" dirty="0"/>
              <a:t>4 часа</a:t>
            </a:r>
            <a:endParaRPr lang="et-EE" dirty="0" smtClean="0"/>
          </a:p>
          <a:p>
            <a:r>
              <a:rPr lang="az-Cyrl-AZ" dirty="0" smtClean="0"/>
              <a:t>документов</a:t>
            </a:r>
            <a:r>
              <a:rPr lang="et-EE" dirty="0" smtClean="0"/>
              <a:t>			</a:t>
            </a:r>
            <a:r>
              <a:rPr lang="ru-RU" dirty="0" smtClean="0"/>
              <a:t>быстрее</a:t>
            </a:r>
            <a:r>
              <a:rPr lang="ru-RU" dirty="0"/>
              <a:t>, так как </a:t>
            </a:r>
            <a:endParaRPr lang="et-EE" dirty="0" smtClean="0"/>
          </a:p>
          <a:p>
            <a:r>
              <a:rPr lang="et-EE" dirty="0"/>
              <a:t>	</a:t>
            </a:r>
            <a:r>
              <a:rPr lang="et-EE" dirty="0" smtClean="0"/>
              <a:t>			</a:t>
            </a:r>
            <a:r>
              <a:rPr lang="ru-RU" dirty="0" smtClean="0"/>
              <a:t>часть </a:t>
            </a:r>
            <a:r>
              <a:rPr lang="ru-RU" dirty="0"/>
              <a:t>документов они </a:t>
            </a:r>
            <a:endParaRPr lang="et-EE" dirty="0"/>
          </a:p>
          <a:p>
            <a:r>
              <a:rPr lang="et-EE" dirty="0" smtClean="0"/>
              <a:t>				</a:t>
            </a:r>
            <a:r>
              <a:rPr lang="ru-RU" dirty="0" smtClean="0"/>
              <a:t>оформляют </a:t>
            </a:r>
            <a:r>
              <a:rPr lang="ru-RU" dirty="0"/>
              <a:t>сами</a:t>
            </a:r>
            <a:endParaRPr lang="et-EE" dirty="0"/>
          </a:p>
          <a:p>
            <a:endParaRPr lang="et-EE" dirty="0" smtClean="0"/>
          </a:p>
          <a:p>
            <a:r>
              <a:rPr lang="az-Cyrl-AZ" dirty="0" smtClean="0"/>
              <a:t>Время ожидания</a:t>
            </a:r>
            <a:r>
              <a:rPr lang="et-EE" dirty="0" smtClean="0"/>
              <a:t>			</a:t>
            </a:r>
            <a:r>
              <a:rPr lang="ru-RU" dirty="0"/>
              <a:t>*утверждается, что </a:t>
            </a:r>
            <a:r>
              <a:rPr lang="et-EE" dirty="0" smtClean="0"/>
              <a:t>	</a:t>
            </a:r>
            <a:r>
              <a:rPr lang="az-Cyrl-AZ" dirty="0"/>
              <a:t>различий </a:t>
            </a:r>
            <a:r>
              <a:rPr lang="az-Cyrl-AZ" dirty="0" smtClean="0"/>
              <a:t>не</a:t>
            </a:r>
            <a:endParaRPr lang="et-EE" dirty="0" smtClean="0"/>
          </a:p>
          <a:p>
            <a:r>
              <a:rPr lang="et-EE" dirty="0"/>
              <a:t>	</a:t>
            </a:r>
            <a:r>
              <a:rPr lang="et-EE" dirty="0" smtClean="0"/>
              <a:t>			</a:t>
            </a:r>
            <a:r>
              <a:rPr lang="ru-RU" dirty="0" smtClean="0"/>
              <a:t>быстрее</a:t>
            </a:r>
            <a:r>
              <a:rPr lang="ru-RU" dirty="0"/>
              <a:t>, так как </a:t>
            </a:r>
            <a:r>
              <a:rPr lang="et-EE" dirty="0" smtClean="0"/>
              <a:t>		</a:t>
            </a:r>
            <a:r>
              <a:rPr lang="az-Cyrl-AZ" dirty="0" smtClean="0"/>
              <a:t>обнаружено </a:t>
            </a:r>
            <a:endParaRPr lang="et-EE" dirty="0" smtClean="0"/>
          </a:p>
          <a:p>
            <a:r>
              <a:rPr lang="et-EE" dirty="0"/>
              <a:t>	</a:t>
            </a:r>
            <a:r>
              <a:rPr lang="et-EE" dirty="0" smtClean="0"/>
              <a:t>			</a:t>
            </a:r>
            <a:r>
              <a:rPr lang="ru-RU" dirty="0" smtClean="0"/>
              <a:t>документы</a:t>
            </a:r>
            <a:r>
              <a:rPr lang="et-EE" dirty="0" smtClean="0"/>
              <a:t> </a:t>
            </a:r>
            <a:r>
              <a:rPr lang="ru-RU" dirty="0"/>
              <a:t>оформлены </a:t>
            </a:r>
            <a:endParaRPr lang="et-EE" dirty="0" smtClean="0"/>
          </a:p>
          <a:p>
            <a:r>
              <a:rPr lang="et-EE" dirty="0"/>
              <a:t>	</a:t>
            </a:r>
            <a:r>
              <a:rPr lang="et-EE" dirty="0" smtClean="0"/>
              <a:t>			</a:t>
            </a:r>
            <a:r>
              <a:rPr lang="ru-RU" dirty="0" smtClean="0"/>
              <a:t>с </a:t>
            </a:r>
            <a:r>
              <a:rPr lang="ru-RU" dirty="0"/>
              <a:t>помощью юристов</a:t>
            </a:r>
            <a:endParaRPr lang="et-EE" dirty="0" smtClean="0"/>
          </a:p>
          <a:p>
            <a:r>
              <a:rPr lang="et-EE" dirty="0"/>
              <a:t>	</a:t>
            </a:r>
            <a:r>
              <a:rPr lang="et-EE" dirty="0" smtClean="0"/>
              <a:t>			</a:t>
            </a:r>
            <a:r>
              <a:rPr lang="ru-RU" dirty="0" smtClean="0"/>
              <a:t>и </a:t>
            </a:r>
            <a:r>
              <a:rPr lang="ru-RU" dirty="0"/>
              <a:t>без ошибок</a:t>
            </a:r>
            <a:endParaRPr lang="et-EE" dirty="0"/>
          </a:p>
          <a:p>
            <a:endParaRPr lang="et-EE" dirty="0" smtClean="0"/>
          </a:p>
          <a:p>
            <a:r>
              <a:rPr lang="az-Cyrl-AZ" dirty="0" smtClean="0"/>
              <a:t>Посещения </a:t>
            </a:r>
            <a:r>
              <a:rPr lang="az-Cyrl-AZ" dirty="0"/>
              <a:t>посольств и </a:t>
            </a:r>
            <a:r>
              <a:rPr lang="az-Cyrl-AZ" dirty="0" smtClean="0"/>
              <a:t>проч</a:t>
            </a:r>
            <a:r>
              <a:rPr lang="et-EE" dirty="0" smtClean="0"/>
              <a:t>			</a:t>
            </a:r>
            <a:r>
              <a:rPr lang="az-Cyrl-AZ" dirty="0"/>
              <a:t> </a:t>
            </a:r>
            <a:r>
              <a:rPr lang="az-Cyrl-AZ" b="1" dirty="0"/>
              <a:t>одинаково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5365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всё же, где подвох?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3" y="1340768"/>
            <a:ext cx="6822264" cy="5119783"/>
          </a:xfrm>
        </p:spPr>
      </p:pic>
    </p:spTree>
    <p:extLst>
      <p:ext uri="{BB962C8B-B14F-4D97-AF65-F5344CB8AC3E}">
        <p14:creationId xmlns:p14="http://schemas.microsoft.com/office/powerpoint/2010/main" val="1590743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ru-RU" sz="3600" dirty="0"/>
              <a:t>Вернёмся на несколько слайдов назад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460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Что делать?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/>
              <a:t>У нас есть ответ: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sz="2000" dirty="0" err="1" smtClean="0"/>
              <a:t>Outsource/Near-shoring</a:t>
            </a:r>
            <a:endParaRPr lang="et-E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Cyrl-AZ" sz="2000" dirty="0"/>
              <a:t>Переезжать</a:t>
            </a:r>
            <a:endParaRPr lang="et-E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Разрулить </a:t>
            </a:r>
            <a:r>
              <a:rPr lang="ru-RU" sz="2000" dirty="0" smtClean="0"/>
              <a:t>самому</a:t>
            </a:r>
            <a:endParaRPr lang="et-E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Разрулить самому+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Разрулить самому*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Брачные </a:t>
            </a:r>
            <a:r>
              <a:rPr lang="ru-RU" sz="2000" dirty="0" smtClean="0"/>
              <a:t>агенства</a:t>
            </a:r>
            <a:endParaRPr lang="et-E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Cherchez la femme</a:t>
            </a:r>
          </a:p>
        </p:txBody>
      </p:sp>
    </p:spTree>
    <p:extLst>
      <p:ext uri="{BB962C8B-B14F-4D97-AF65-F5344CB8AC3E}">
        <p14:creationId xmlns:p14="http://schemas.microsoft.com/office/powerpoint/2010/main" val="1611775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bugfix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ru-RU" sz="4400" dirty="0"/>
              <a:t>Выйти замуж за иностранца </a:t>
            </a:r>
            <a:endParaRPr lang="et-EE" sz="4400" dirty="0" smtClean="0"/>
          </a:p>
          <a:p>
            <a:pPr algn="ctr"/>
            <a:r>
              <a:rPr lang="ru-RU" sz="4400" dirty="0" smtClean="0"/>
              <a:t>(</a:t>
            </a:r>
            <a:r>
              <a:rPr lang="ru-RU" sz="4400" dirty="0"/>
              <a:t>желательно, </a:t>
            </a:r>
            <a:r>
              <a:rPr lang="et-EE" sz="4400" dirty="0" smtClean="0"/>
              <a:t>IT</a:t>
            </a:r>
            <a:r>
              <a:rPr lang="ru-RU" sz="4400" dirty="0" smtClean="0"/>
              <a:t>-шника</a:t>
            </a:r>
            <a:r>
              <a:rPr lang="ru-RU" sz="4400" dirty="0"/>
              <a:t>) </a:t>
            </a:r>
            <a:endParaRPr lang="et-EE" sz="4400" dirty="0" smtClean="0"/>
          </a:p>
          <a:p>
            <a:pPr algn="ctr"/>
            <a:r>
              <a:rPr lang="ru-RU" sz="4400" dirty="0" smtClean="0"/>
              <a:t>и </a:t>
            </a:r>
            <a:r>
              <a:rPr lang="ru-RU" sz="4400" dirty="0"/>
              <a:t>привезти его в Эстонию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2655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23850" y="4869160"/>
            <a:ext cx="8424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2400" b="0" dirty="0" smtClean="0">
                <a:solidFill>
                  <a:schemeClr val="tx1"/>
                </a:solidFill>
              </a:rPr>
              <a:t>И тогда все эти люди скажут вам:</a:t>
            </a:r>
            <a:r>
              <a:rPr lang="et-EE" sz="2400" b="0" dirty="0" smtClean="0">
                <a:solidFill>
                  <a:schemeClr val="tx1"/>
                </a:solidFill>
              </a:rPr>
              <a:t> „</a:t>
            </a:r>
            <a:r>
              <a:rPr lang="az-Cyrl-AZ" sz="2400" b="0" dirty="0" smtClean="0">
                <a:solidFill>
                  <a:schemeClr val="tx1"/>
                </a:solidFill>
              </a:rPr>
              <a:t>Спасибо!</a:t>
            </a:r>
            <a:r>
              <a:rPr lang="et-EE" sz="2400" b="0" dirty="0" smtClean="0">
                <a:solidFill>
                  <a:schemeClr val="tx1"/>
                </a:solidFill>
              </a:rPr>
              <a:t>“</a:t>
            </a:r>
            <a:endParaRPr lang="de-CH" sz="2400" b="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572000" y="404664"/>
            <a:ext cx="0" cy="49261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V:\Resources\Templates\PowerPoint template 2013\Images\f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712"/>
            <a:ext cx="9144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959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P.S. </a:t>
            </a:r>
            <a:r>
              <a:rPr lang="az-Cyrl-AZ" dirty="0"/>
              <a:t>Брачный </a:t>
            </a:r>
            <a:r>
              <a:rPr lang="az-Cyrl-AZ" dirty="0" smtClean="0"/>
              <a:t>договор</a:t>
            </a:r>
            <a:r>
              <a:rPr lang="ru-RU" dirty="0"/>
              <a:t>, или если вам не повезло с женщинами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sz="2000" dirty="0" smtClean="0"/>
          </a:p>
          <a:p>
            <a:r>
              <a:rPr lang="et-EE" sz="2000" dirty="0" err="1" smtClean="0"/>
              <a:t>Job</a:t>
            </a:r>
            <a:r>
              <a:rPr lang="et-EE" sz="2000" dirty="0" smtClean="0"/>
              <a:t> </a:t>
            </a:r>
            <a:r>
              <a:rPr lang="et-EE" sz="2000" dirty="0" err="1" smtClean="0"/>
              <a:t>offer</a:t>
            </a:r>
            <a:r>
              <a:rPr lang="et-EE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also expect your commitment to agree to pay back the onboarding costs </a:t>
            </a:r>
            <a:r>
              <a:rPr lang="et-EE" sz="2000" dirty="0" smtClean="0"/>
              <a:t>...</a:t>
            </a:r>
            <a:r>
              <a:rPr lang="en-US" sz="2000" dirty="0" smtClean="0"/>
              <a:t> </a:t>
            </a:r>
            <a:r>
              <a:rPr lang="en-US" sz="2000" dirty="0"/>
              <a:t>EUR if you end your contract before at least </a:t>
            </a:r>
            <a:r>
              <a:rPr lang="et-EE" sz="2000" dirty="0" smtClean="0"/>
              <a:t>... </a:t>
            </a:r>
            <a:r>
              <a:rPr lang="et-EE" sz="2000" dirty="0" err="1" smtClean="0"/>
              <a:t>months</a:t>
            </a:r>
            <a:r>
              <a:rPr lang="en-US" sz="2000" dirty="0" smtClean="0"/>
              <a:t> </a:t>
            </a:r>
            <a:r>
              <a:rPr lang="en-US" sz="2000" dirty="0"/>
              <a:t>of employment</a:t>
            </a:r>
            <a:r>
              <a:rPr lang="en-US" sz="2000" dirty="0" smtClean="0"/>
              <a:t>.</a:t>
            </a:r>
            <a:endParaRPr lang="et-EE" sz="2000" dirty="0" smtClean="0"/>
          </a:p>
          <a:p>
            <a:endParaRPr lang="et-EE" sz="2000" dirty="0" smtClean="0"/>
          </a:p>
          <a:p>
            <a:endParaRPr lang="et-EE" sz="2000" dirty="0" smtClean="0"/>
          </a:p>
          <a:p>
            <a:r>
              <a:rPr lang="et-EE" sz="2000" dirty="0" err="1" smtClean="0"/>
              <a:t>Contract</a:t>
            </a:r>
            <a:r>
              <a:rPr lang="et-EE" sz="2000" dirty="0" smtClean="0"/>
              <a:t>:</a:t>
            </a:r>
            <a:endParaRPr lang="et-E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employee is obliged to ensure that (s)he holds a residence permit, or any other similar right, required for being legally employed in Estonia. </a:t>
            </a:r>
          </a:p>
        </p:txBody>
      </p:sp>
    </p:spTree>
    <p:extLst>
      <p:ext uri="{BB962C8B-B14F-4D97-AF65-F5344CB8AC3E}">
        <p14:creationId xmlns:p14="http://schemas.microsoft.com/office/powerpoint/2010/main" val="1519603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Зачем?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Прямо </a:t>
            </a:r>
            <a:r>
              <a:rPr lang="ru-RU" sz="4000" dirty="0"/>
              <a:t>сейчас у нас в </a:t>
            </a:r>
            <a:r>
              <a:rPr lang="ru-RU" sz="4000" dirty="0" smtClean="0"/>
              <a:t>Эстонии</a:t>
            </a:r>
            <a:r>
              <a:rPr lang="et-EE" sz="4000" dirty="0" smtClean="0"/>
              <a:t> </a:t>
            </a:r>
            <a:r>
              <a:rPr lang="ru-RU" sz="4000" dirty="0" smtClean="0"/>
              <a:t>около </a:t>
            </a:r>
            <a:r>
              <a:rPr lang="ru-RU" sz="4000" b="1" dirty="0">
                <a:solidFill>
                  <a:srgbClr val="FF0000"/>
                </a:solidFill>
              </a:rPr>
              <a:t>300</a:t>
            </a:r>
            <a:r>
              <a:rPr lang="ru-RU" sz="4000" dirty="0">
                <a:solidFill>
                  <a:srgbClr val="FF0000"/>
                </a:solidFill>
              </a:rPr>
              <a:t> </a:t>
            </a:r>
            <a:r>
              <a:rPr lang="ru-RU" sz="4000" dirty="0"/>
              <a:t>незаполненных вакансий </a:t>
            </a:r>
            <a:r>
              <a:rPr lang="ru-RU" sz="4000" dirty="0" smtClean="0"/>
              <a:t>в сфере</a:t>
            </a:r>
            <a:r>
              <a:rPr lang="et-EE" sz="4000" dirty="0" smtClean="0"/>
              <a:t> IT </a:t>
            </a:r>
          </a:p>
          <a:p>
            <a:pPr algn="ctr"/>
            <a:r>
              <a:rPr lang="et-EE" sz="4000" dirty="0" smtClean="0"/>
              <a:t>(</a:t>
            </a:r>
            <a:r>
              <a:rPr lang="ru-RU" sz="4000" dirty="0"/>
              <a:t>только у нас в </a:t>
            </a:r>
            <a:r>
              <a:rPr lang="et-EE" sz="4000" dirty="0" smtClean="0"/>
              <a:t>KN </a:t>
            </a:r>
            <a:r>
              <a:rPr lang="ru-RU" sz="4000" dirty="0" smtClean="0"/>
              <a:t>более 30</a:t>
            </a:r>
            <a:r>
              <a:rPr lang="et-EE" sz="4000" dirty="0" smtClean="0"/>
              <a:t> </a:t>
            </a:r>
            <a:r>
              <a:rPr lang="et-EE" sz="4000" dirty="0" smtClean="0">
                <a:sym typeface="Wingdings" panose="05000000000000000000" pitchFamily="2" charset="2"/>
              </a:rPr>
              <a:t>)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0213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Что делать?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/>
              <a:t>У нас есть ответ: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sz="2000" dirty="0" err="1" smtClean="0"/>
              <a:t>Outsource/Near-shoring</a:t>
            </a:r>
            <a:endParaRPr lang="et-E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Cyrl-AZ" sz="2000" dirty="0"/>
              <a:t>Переезжать</a:t>
            </a:r>
            <a:endParaRPr lang="et-E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Разрулить </a:t>
            </a:r>
            <a:r>
              <a:rPr lang="ru-RU" sz="2000" dirty="0" smtClean="0"/>
              <a:t>самому</a:t>
            </a:r>
            <a:endParaRPr lang="et-E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Разрулить самому+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Разрулить самому*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Брачные агенства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5508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Брачные агенства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az-Cyrl-AZ" dirty="0"/>
              <a:t>Их в стране много </a:t>
            </a:r>
            <a:r>
              <a:rPr lang="az-Cyrl-AZ" dirty="0" smtClean="0"/>
              <a:t>есть</a:t>
            </a:r>
            <a:r>
              <a:rPr lang="et-EE" dirty="0" smtClean="0"/>
              <a:t> </a:t>
            </a:r>
            <a:r>
              <a:rPr lang="az-Cyrl-AZ" dirty="0" smtClean="0"/>
              <a:t>у нас</a:t>
            </a:r>
            <a:r>
              <a:rPr lang="et-EE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dirty="0" smtClean="0"/>
              <a:t>CVO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dirty="0" err="1" smtClean="0"/>
              <a:t>Pedersen</a:t>
            </a:r>
            <a:endParaRPr lang="et-E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dirty="0" smtClean="0"/>
              <a:t>IT Talent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dirty="0" err="1" smtClean="0"/>
              <a:t>Finesta</a:t>
            </a:r>
            <a:endParaRPr lang="et-E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dirty="0" err="1" smtClean="0"/>
              <a:t>Manpower</a:t>
            </a:r>
            <a:endParaRPr lang="et-E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dirty="0" smtClean="0"/>
              <a:t>...</a:t>
            </a:r>
          </a:p>
          <a:p>
            <a:pPr>
              <a:lnSpc>
                <a:spcPct val="150000"/>
              </a:lnSpc>
            </a:pPr>
            <a:endParaRPr lang="et-EE" dirty="0"/>
          </a:p>
          <a:p>
            <a:pPr>
              <a:lnSpc>
                <a:spcPct val="150000"/>
              </a:lnSpc>
            </a:pPr>
            <a:r>
              <a:rPr lang="az-Cyrl-AZ" dirty="0"/>
              <a:t>Цена вопроса</a:t>
            </a:r>
            <a:r>
              <a:rPr lang="az-Cyrl-AZ" dirty="0" smtClean="0"/>
              <a:t>:</a:t>
            </a:r>
            <a:endParaRPr lang="et-E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от </a:t>
            </a:r>
            <a:r>
              <a:rPr lang="et-EE" dirty="0" smtClean="0"/>
              <a:t>1x</a:t>
            </a:r>
            <a:r>
              <a:rPr lang="ru-RU" dirty="0" smtClean="0"/>
              <a:t> </a:t>
            </a:r>
            <a:r>
              <a:rPr lang="ru-RU" dirty="0"/>
              <a:t>до 3х брутто-зарплат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12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Казалось бы, вот оно - счастье!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ru-RU" sz="3200" dirty="0"/>
              <a:t>Но нет, всё только </a:t>
            </a:r>
            <a:r>
              <a:rPr lang="ru-RU" sz="3200" dirty="0" smtClean="0"/>
              <a:t>начинается</a:t>
            </a:r>
            <a:r>
              <a:rPr lang="et-EE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6690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Выбирай с умом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Граждане ЕС: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деньги и красивые истории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легко </a:t>
            </a:r>
            <a:r>
              <a:rPr lang="ru-RU" dirty="0" smtClean="0"/>
              <a:t>привезти</a:t>
            </a:r>
            <a:endParaRPr lang="et-EE" dirty="0" smtClean="0"/>
          </a:p>
          <a:p>
            <a:endParaRPr lang="et-EE" dirty="0"/>
          </a:p>
          <a:p>
            <a:r>
              <a:rPr lang="az-Cyrl-AZ" dirty="0"/>
              <a:t>Украина, Белоруссия, Россия</a:t>
            </a:r>
            <a:r>
              <a:rPr lang="az-Cyrl-AZ" dirty="0" smtClean="0"/>
              <a:t>...</a:t>
            </a:r>
            <a:r>
              <a:rPr lang="et-E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хотят в Европу, сами по </a:t>
            </a:r>
            <a:r>
              <a:rPr lang="ru-RU" dirty="0" smtClean="0"/>
              <a:t>себе</a:t>
            </a:r>
            <a:r>
              <a:rPr lang="et-EE" dirty="0" smtClean="0"/>
              <a:t> </a:t>
            </a:r>
            <a:r>
              <a:rPr lang="ru-RU" dirty="0" smtClean="0"/>
              <a:t>дешевле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сложнее </a:t>
            </a:r>
            <a:r>
              <a:rPr lang="ru-RU" dirty="0" smtClean="0"/>
              <a:t>привезти</a:t>
            </a:r>
            <a:endParaRPr lang="et-EE" dirty="0" smtClean="0"/>
          </a:p>
          <a:p>
            <a:endParaRPr lang="et-EE" dirty="0"/>
          </a:p>
          <a:p>
            <a:r>
              <a:rPr lang="ru-RU" dirty="0"/>
              <a:t>Индия, Латинская Америка, Африка: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хотят фана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привезти </a:t>
            </a:r>
            <a:r>
              <a:rPr lang="ru-RU" dirty="0" smtClean="0"/>
              <a:t>дорого</a:t>
            </a:r>
            <a:endParaRPr lang="et-EE" dirty="0" smtClean="0"/>
          </a:p>
          <a:p>
            <a:endParaRPr lang="et-EE" dirty="0"/>
          </a:p>
          <a:p>
            <a:r>
              <a:rPr lang="az-Cyrl-AZ" dirty="0"/>
              <a:t>Америка, Канада: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Cyrl-AZ" dirty="0"/>
              <a:t>нужен астролог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5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Прелюдии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ru-RU" sz="2800" dirty="0"/>
              <a:t>Понять человека по интервью через </a:t>
            </a:r>
            <a:r>
              <a:rPr lang="et-EE" sz="2800" dirty="0" err="1" smtClean="0"/>
              <a:t>Skype</a:t>
            </a:r>
            <a:r>
              <a:rPr lang="et-EE" sz="2800" dirty="0" smtClean="0"/>
              <a:t>/</a:t>
            </a:r>
            <a:r>
              <a:rPr lang="az-Cyrl-AZ" sz="2800" dirty="0"/>
              <a:t> телефон</a:t>
            </a:r>
            <a:r>
              <a:rPr lang="et-EE" sz="2800" dirty="0" smtClean="0"/>
              <a:t> </a:t>
            </a:r>
            <a:r>
              <a:rPr lang="ru-RU" sz="2800" dirty="0" smtClean="0"/>
              <a:t>очень </a:t>
            </a:r>
            <a:r>
              <a:rPr lang="ru-RU" sz="2800" dirty="0"/>
              <a:t>тяжело, но с официальным </a:t>
            </a:r>
            <a:r>
              <a:rPr lang="et-EE" sz="2800" dirty="0" smtClean="0"/>
              <a:t>„</a:t>
            </a:r>
            <a:r>
              <a:rPr lang="ru-RU" sz="2800" dirty="0" smtClean="0"/>
              <a:t>жениханием</a:t>
            </a:r>
            <a:r>
              <a:rPr lang="et-EE" sz="2800" dirty="0" smtClean="0"/>
              <a:t>“</a:t>
            </a:r>
            <a:r>
              <a:rPr lang="ru-RU" sz="2800" dirty="0" smtClean="0"/>
              <a:t> </a:t>
            </a:r>
            <a:r>
              <a:rPr lang="ru-RU" sz="2800" dirty="0"/>
              <a:t>в Эстонии не всё так </a:t>
            </a:r>
            <a:r>
              <a:rPr lang="ru-RU" sz="2800" dirty="0" smtClean="0"/>
              <a:t>просто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5645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OK </a:t>
            </a:r>
            <a:r>
              <a:rPr lang="et-EE" dirty="0" err="1" smtClean="0"/>
              <a:t>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ru-RU" sz="2800" dirty="0"/>
              <a:t>Я вас люблю, чего же боле?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987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-powerpoint-theme">
  <a:themeElements>
    <a:clrScheme name="Kuehne + Nagel Template 2013">
      <a:dk1>
        <a:srgbClr val="002B55"/>
      </a:dk1>
      <a:lt1>
        <a:srgbClr val="FFFFFF"/>
      </a:lt1>
      <a:dk2>
        <a:srgbClr val="E5E5E5"/>
      </a:dk2>
      <a:lt2>
        <a:srgbClr val="727272"/>
      </a:lt2>
      <a:accent1>
        <a:srgbClr val="56B7E9"/>
      </a:accent1>
      <a:accent2>
        <a:srgbClr val="3366A6"/>
      </a:accent2>
      <a:accent3>
        <a:srgbClr val="339966"/>
      </a:accent3>
      <a:accent4>
        <a:srgbClr val="993300"/>
      </a:accent4>
      <a:accent5>
        <a:srgbClr val="FFC000"/>
      </a:accent5>
      <a:accent6>
        <a:srgbClr val="000000"/>
      </a:accent6>
      <a:hlink>
        <a:srgbClr val="38A4E1"/>
      </a:hlink>
      <a:folHlink>
        <a:srgbClr val="87C8E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176213" marR="0" indent="-176213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Arial" pitchFamily="34" charset="0"/>
          <a:buChar char="•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sz="1600" b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KN-powerpoint-theme</Template>
  <TotalTime>2820</TotalTime>
  <Words>947</Words>
  <Application>Microsoft Office PowerPoint</Application>
  <PresentationFormat>On-screen Show (4:3)</PresentationFormat>
  <Paragraphs>185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KN-powerpoint-theme</vt:lpstr>
      <vt:lpstr>Выйти замуж за иностранца</vt:lpstr>
      <vt:lpstr>Зачем?</vt:lpstr>
      <vt:lpstr>Зачем?</vt:lpstr>
      <vt:lpstr>Что делать?</vt:lpstr>
      <vt:lpstr>Брачные агенства</vt:lpstr>
      <vt:lpstr>Казалось бы, вот оно - счастье!</vt:lpstr>
      <vt:lpstr>Выбирай с умом</vt:lpstr>
      <vt:lpstr>Прелюдии</vt:lpstr>
      <vt:lpstr>OK Google</vt:lpstr>
      <vt:lpstr>Любой каприз за ваши деньги</vt:lpstr>
      <vt:lpstr>Задавай правильные вопросы</vt:lpstr>
      <vt:lpstr>Кратковременное разрешение на работу</vt:lpstr>
      <vt:lpstr>Кратковременное разрешение на работу</vt:lpstr>
      <vt:lpstr>Долгосрочная виза (D-type)</vt:lpstr>
      <vt:lpstr>Вид на жительство по работодателю</vt:lpstr>
      <vt:lpstr>Но не всё так просто</vt:lpstr>
      <vt:lpstr>Подводные камни</vt:lpstr>
      <vt:lpstr>Важные ссылки</vt:lpstr>
      <vt:lpstr>Давайте посчитаемся</vt:lpstr>
      <vt:lpstr>Где подвох?</vt:lpstr>
      <vt:lpstr>Так всё же, где подвох?</vt:lpstr>
      <vt:lpstr>PowerPoint Presentation</vt:lpstr>
      <vt:lpstr>Что делать?</vt:lpstr>
      <vt:lpstr>bugfix</vt:lpstr>
      <vt:lpstr>PowerPoint Presentation</vt:lpstr>
      <vt:lpstr>P.S. Брачный договор, или если вам не повезло с женщинами</vt:lpstr>
    </vt:vector>
  </TitlesOfParts>
  <Company>Kühne + Nagel (AG &amp; Co.)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Выйти замуж за иностранца</dc:title>
  <dc:creator>Linnik, Kirill / Kuehne + Nagel / TLL GI-PK</dc:creator>
  <cp:lastModifiedBy>Linnik, Kirill / Kuehne + Nagel / TLL GI-PK</cp:lastModifiedBy>
  <cp:revision>55</cp:revision>
  <dcterms:created xsi:type="dcterms:W3CDTF">2015-12-15T15:04:15Z</dcterms:created>
  <dcterms:modified xsi:type="dcterms:W3CDTF">2015-12-29T15:12:47Z</dcterms:modified>
</cp:coreProperties>
</file>